
<file path=[Content_Types].xml><?xml version="1.0" encoding="utf-8"?>
<Types xmlns="http://schemas.openxmlformats.org/package/2006/content-types">
  <Default ContentType="application/x-fontdata" Extension="fntdata"/>
  <Default ContentType="image/jpeg" Extension="jpeg"/>
  <Default ContentType="image/png" Extension="png"/>
  <Default ContentType="application/vnd.openxmlformats-package.relationships+xml" Extension="rels"/>
  <Default ContentType="image/svg+xml" Extension="svg"/>
  <Default ContentType="application/xml" Extension="xml"/>
  <Override ContentType="application/vnd.openxmlformats-officedocument.extended-properties+xml" PartName="/docProps/app.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Master+xml" PartName="/ppt/slideMasters/slideMaster1.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4.xml"/>
  <Override ContentType="application/vnd.openxmlformats-officedocument.presentationml.slide+xml" PartName="/ppt/slides/slide15.xml"/>
  <Override ContentType="application/vnd.openxmlformats-officedocument.presentationml.slide+xml" PartName="/ppt/slides/slide16.xml"/>
  <Override ContentType="application/vnd.openxmlformats-officedocument.presentationml.slide+xml" PartName="/ppt/slides/slide17.xml"/>
  <Override ContentType="application/vnd.openxmlformats-officedocument.presentationml.slide+xml" PartName="/ppt/slides/slide18.xml"/>
  <Override ContentType="application/vnd.openxmlformats-officedocument.presentationml.slide+xml" PartName="/ppt/slides/slide19.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22.xml"/>
  <Override ContentType="application/vnd.openxmlformats-officedocument.presentationml.slide+xml" PartName="/ppt/slides/slide23.xml"/>
  <Override ContentType="application/vnd.openxmlformats-officedocument.presentationml.slide+xml" PartName="/ppt/slides/slide24.xml"/>
  <Override ContentType="application/vnd.openxmlformats-officedocument.presentationml.tableStyles+xml" PartName="/ppt/tableStyles.xml"/>
  <Override ContentType="application/vnd.openxmlformats-officedocument.theme+xml" PartName="/ppt/theme/theme1.xml"/>
  <Override ContentType="application/vnd.openxmlformats-officedocument.presentationml.viewProps+xml" PartName="/ppt/viewProps.xml"/>
</Types>
</file>

<file path=_rels/.rels><?xml version="1.0" encoding="UTF-8" standalone="yes"?><Relationships xmlns="http://schemas.openxmlformats.org/package/2006/relationships"><Relationship Id="rId1" Target="ppt/presentation.xml" Type="http://schemas.openxmlformats.org/officeDocument/2006/relationships/officeDocument"/><Relationship Id="rId2" Target="docProps/thumbnail.jpeg" Type="http://schemas.openxmlformats.org/package/2006/relationships/metadata/thumbnail"/><Relationship Id="rId3" Target="docProps/core.xml" Type="http://schemas.openxmlformats.org/package/2006/relationships/metadata/core-properties"/><Relationship Id="rId4" Target="docProps/app.xml" Type="http://schemas.openxmlformats.org/officeDocument/2006/relationships/extended-properties"/></Relationships>
</file>

<file path=ppt/presentation.xml><?xml version="1.0" encoding="utf-8"?>
<p:presentation xmlns:a="http://schemas.openxmlformats.org/drawingml/2006/main" xmlns:r="http://schemas.openxmlformats.org/officeDocument/2006/relationships" xmlns:p="http://schemas.openxmlformats.org/presentationml/2006/main" saveSubsetFonts="1" embedTrueTypeFonts="true">
  <p:sldMasterIdLst>
    <p:sldMasterId id="2147483648" r:id="rId1"/>
  </p:sld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 id="277" r:id="rId27"/>
    <p:sldId id="278" r:id="rId28"/>
    <p:sldId id="279" r:id="rId29"/>
  </p:sldIdLst>
  <p:sldSz cx="18288000" cy="10287000"/>
  <p:notesSz cx="6858000" cy="9144000"/>
  <p:embeddedFontLst>
    <p:embeddedFont>
      <p:font typeface="Oswald Bold" charset="1" panose="00000800000000000000"/>
      <p:regular r:id="rId30"/>
    </p:embeddedFont>
    <p:embeddedFont>
      <p:font typeface="DM Sans Bold" charset="1" panose="00000000000000000000"/>
      <p:regular r:id="rId31"/>
    </p:embeddedFont>
    <p:embeddedFont>
      <p:font typeface="DM Sans" charset="1" panose="00000000000000000000"/>
      <p:regular r:id="rId32"/>
    </p:embeddedFont>
    <p:embeddedFont>
      <p:font typeface="DM Sans Bold Italics" charset="1" panose="00000000000000000000"/>
      <p:regular r:id="rId33"/>
    </p:embeddedFont>
    <p:embeddedFont>
      <p:font typeface="Be Vietnam Ultra-Bold" charset="1" panose="00000900000000000000"/>
      <p:regular r:id="rId34"/>
    </p:embeddedFont>
    <p:embeddedFont>
      <p:font typeface="Open Sauce" charset="1" panose="00000500000000000000"/>
      <p:regular r:id="rId35"/>
    </p:embeddedFont>
    <p:embeddedFont>
      <p:font typeface="Open Sauce Bold" charset="1" panose="00000800000000000000"/>
      <p:regular r:id="rId36"/>
    </p:embeddedFont>
    <p:embeddedFont>
      <p:font typeface="TT Interphases" charset="1" panose="02000503020000020004"/>
      <p:regular r:id="rId37"/>
    </p:embeddedFont>
    <p:embeddedFont>
      <p:font typeface="DM Sans Italics" charset="1" panose="00000000000000000000"/>
      <p:regular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74" d="100"/>
          <a:sy n="74" d="100"/>
        </p:scale>
        <p:origin x="-1092" y="-9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Relationships xmlns="http://schemas.openxmlformats.org/package/2006/relationships"><Relationship Id="rId1" Target="slideMasters/slideMaster1.xml" Type="http://schemas.openxmlformats.org/officeDocument/2006/relationships/slideMaster"/><Relationship Id="rId10" Target="slides/slide5.xml" Type="http://schemas.openxmlformats.org/officeDocument/2006/relationships/slide"/><Relationship Id="rId11" Target="slides/slide6.xml" Type="http://schemas.openxmlformats.org/officeDocument/2006/relationships/slide"/><Relationship Id="rId12" Target="slides/slide7.xml" Type="http://schemas.openxmlformats.org/officeDocument/2006/relationships/slide"/><Relationship Id="rId13" Target="slides/slide8.xml" Type="http://schemas.openxmlformats.org/officeDocument/2006/relationships/slide"/><Relationship Id="rId14" Target="slides/slide9.xml" Type="http://schemas.openxmlformats.org/officeDocument/2006/relationships/slide"/><Relationship Id="rId15" Target="slides/slide10.xml" Type="http://schemas.openxmlformats.org/officeDocument/2006/relationships/slide"/><Relationship Id="rId16" Target="slides/slide11.xml" Type="http://schemas.openxmlformats.org/officeDocument/2006/relationships/slide"/><Relationship Id="rId17" Target="slides/slide12.xml" Type="http://schemas.openxmlformats.org/officeDocument/2006/relationships/slide"/><Relationship Id="rId18" Target="slides/slide13.xml" Type="http://schemas.openxmlformats.org/officeDocument/2006/relationships/slide"/><Relationship Id="rId19" Target="slides/slide14.xml" Type="http://schemas.openxmlformats.org/officeDocument/2006/relationships/slide"/><Relationship Id="rId2" Target="presProps.xml" Type="http://schemas.openxmlformats.org/officeDocument/2006/relationships/presProps"/><Relationship Id="rId20" Target="slides/slide15.xml" Type="http://schemas.openxmlformats.org/officeDocument/2006/relationships/slide"/><Relationship Id="rId21" Target="slides/slide16.xml" Type="http://schemas.openxmlformats.org/officeDocument/2006/relationships/slide"/><Relationship Id="rId22" Target="slides/slide17.xml" Type="http://schemas.openxmlformats.org/officeDocument/2006/relationships/slide"/><Relationship Id="rId23" Target="slides/slide18.xml" Type="http://schemas.openxmlformats.org/officeDocument/2006/relationships/slide"/><Relationship Id="rId24" Target="slides/slide19.xml" Type="http://schemas.openxmlformats.org/officeDocument/2006/relationships/slide"/><Relationship Id="rId25" Target="slides/slide20.xml" Type="http://schemas.openxmlformats.org/officeDocument/2006/relationships/slide"/><Relationship Id="rId26" Target="slides/slide21.xml" Type="http://schemas.openxmlformats.org/officeDocument/2006/relationships/slide"/><Relationship Id="rId27" Target="slides/slide22.xml" Type="http://schemas.openxmlformats.org/officeDocument/2006/relationships/slide"/><Relationship Id="rId28" Target="slides/slide23.xml" Type="http://schemas.openxmlformats.org/officeDocument/2006/relationships/slide"/><Relationship Id="rId29" Target="slides/slide24.xml" Type="http://schemas.openxmlformats.org/officeDocument/2006/relationships/slide"/><Relationship Id="rId3" Target="viewProps.xml" Type="http://schemas.openxmlformats.org/officeDocument/2006/relationships/viewProps"/><Relationship Id="rId30" Target="fonts/font30.fntdata" Type="http://schemas.openxmlformats.org/officeDocument/2006/relationships/font"/><Relationship Id="rId31" Target="fonts/font31.fntdata" Type="http://schemas.openxmlformats.org/officeDocument/2006/relationships/font"/><Relationship Id="rId32" Target="fonts/font32.fntdata" Type="http://schemas.openxmlformats.org/officeDocument/2006/relationships/font"/><Relationship Id="rId33" Target="fonts/font33.fntdata" Type="http://schemas.openxmlformats.org/officeDocument/2006/relationships/font"/><Relationship Id="rId34" Target="fonts/font34.fntdata" Type="http://schemas.openxmlformats.org/officeDocument/2006/relationships/font"/><Relationship Id="rId35" Target="fonts/font35.fntdata" Type="http://schemas.openxmlformats.org/officeDocument/2006/relationships/font"/><Relationship Id="rId36" Target="fonts/font36.fntdata" Type="http://schemas.openxmlformats.org/officeDocument/2006/relationships/font"/><Relationship Id="rId37" Target="fonts/font37.fntdata" Type="http://schemas.openxmlformats.org/officeDocument/2006/relationships/font"/><Relationship Id="rId38" Target="fonts/font38.fntdata" Type="http://schemas.openxmlformats.org/officeDocument/2006/relationships/font"/><Relationship Id="rId4" Target="theme/theme1.xml" Type="http://schemas.openxmlformats.org/officeDocument/2006/relationships/theme"/><Relationship Id="rId5" Target="tableStyles.xml" Type="http://schemas.openxmlformats.org/officeDocument/2006/relationships/tableStyles"/><Relationship Id="rId6" Target="slides/slide1.xml" Type="http://schemas.openxmlformats.org/officeDocument/2006/relationships/slide"/><Relationship Id="rId7" Target="slides/slide2.xml" Type="http://schemas.openxmlformats.org/officeDocument/2006/relationships/slide"/><Relationship Id="rId8" Target="slides/slide3.xml" Type="http://schemas.openxmlformats.org/officeDocument/2006/relationships/slide"/><Relationship Id="rId9" Target="slides/slide4.xml" Type="http://schemas.openxmlformats.org/officeDocument/2006/relationships/slide"/></Relationships>
</file>

<file path=ppt/slideLayouts/_rels/slideLayout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0.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11.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2.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3.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4.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5.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6.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7.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8.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_rels/slideLayout9.xml.rels><?xml version="1.0" encoding="UTF-8" standalone="yes"?><Relationships xmlns="http://schemas.openxmlformats.org/package/2006/relationships"><Relationship Id="rId1" Target="../slideMasters/slideMaster1.xml" Type="http://schemas.openxmlformats.org/officeDocument/2006/relationships/slideMaster"/></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8/1/2011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8/1/2011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8/1/2011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8/1/2011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8/1/2011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Relationships xmlns="http://schemas.openxmlformats.org/package/2006/relationships"><Relationship Id="rId1" Target="../slideLayouts/slideLayout1.xml" Type="http://schemas.openxmlformats.org/officeDocument/2006/relationships/slideLayout"/><Relationship Id="rId10" Target="../slideLayouts/slideLayout10.xml" Type="http://schemas.openxmlformats.org/officeDocument/2006/relationships/slideLayout"/><Relationship Id="rId11" Target="../slideLayouts/slideLayout11.xml" Type="http://schemas.openxmlformats.org/officeDocument/2006/relationships/slideLayout"/><Relationship Id="rId12" Target="../theme/theme1.xml" Type="http://schemas.openxmlformats.org/officeDocument/2006/relationships/theme"/><Relationship Id="rId2" Target="../slideLayouts/slideLayout2.xml" Type="http://schemas.openxmlformats.org/officeDocument/2006/relationships/slideLayout"/><Relationship Id="rId3" Target="../slideLayouts/slideLayout3.xml" Type="http://schemas.openxmlformats.org/officeDocument/2006/relationships/slideLayout"/><Relationship Id="rId4" Target="../slideLayouts/slideLayout4.xml" Type="http://schemas.openxmlformats.org/officeDocument/2006/relationships/slideLayout"/><Relationship Id="rId5" Target="../slideLayouts/slideLayout5.xml" Type="http://schemas.openxmlformats.org/officeDocument/2006/relationships/slideLayout"/><Relationship Id="rId6" Target="../slideLayouts/slideLayout6.xml" Type="http://schemas.openxmlformats.org/officeDocument/2006/relationships/slideLayout"/><Relationship Id="rId7" Target="../slideLayouts/slideLayout7.xml" Type="http://schemas.openxmlformats.org/officeDocument/2006/relationships/slideLayout"/><Relationship Id="rId8" Target="../slideLayouts/slideLayout8.xml" Type="http://schemas.openxmlformats.org/officeDocument/2006/relationships/slideLayout"/><Relationship Id="rId9" Target="../slideLayouts/slideLayout9.xml" Type="http://schemas.openxmlformats.org/officeDocument/2006/relationships/slideLayout"/></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8/1/2011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1.png" Type="http://schemas.openxmlformats.org/officeDocument/2006/relationships/image"/><Relationship Id="rId3" Target="../media/image2.svg" Type="http://schemas.openxmlformats.org/officeDocument/2006/relationships/image"/><Relationship Id="rId4" Target="../media/image3.png" Type="http://schemas.openxmlformats.org/officeDocument/2006/relationships/image"/></Relationships>
</file>

<file path=ppt/slides/_rels/slide1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jpeg" Type="http://schemas.openxmlformats.org/officeDocument/2006/relationships/image"/><Relationship Id="rId3" Target="../media/image21.png" Type="http://schemas.openxmlformats.org/officeDocument/2006/relationships/image"/><Relationship Id="rId4" Target="../media/image22.svg" Type="http://schemas.openxmlformats.org/officeDocument/2006/relationships/image"/><Relationship Id="rId5" Target="../media/image23.png" Type="http://schemas.openxmlformats.org/officeDocument/2006/relationships/image"/><Relationship Id="rId6" Target="../media/image24.svg" Type="http://schemas.openxmlformats.org/officeDocument/2006/relationships/image"/><Relationship Id="rId7" Target="../media/image25.png" Type="http://schemas.openxmlformats.org/officeDocument/2006/relationships/image"/><Relationship Id="rId8" Target="../media/image26.svg" Type="http://schemas.openxmlformats.org/officeDocument/2006/relationships/image"/></Relationships>
</file>

<file path=ppt/slides/_rels/slide1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8.png" Type="http://schemas.openxmlformats.org/officeDocument/2006/relationships/image"/><Relationship Id="rId4" Target="../media/image9.svg" Type="http://schemas.openxmlformats.org/officeDocument/2006/relationships/image"/><Relationship Id="rId5" Target="../media/image34.jpeg" Type="http://schemas.openxmlformats.org/officeDocument/2006/relationships/image"/><Relationship Id="rId6" Target="../media/image35.jpeg" Type="http://schemas.openxmlformats.org/officeDocument/2006/relationships/image"/></Relationships>
</file>

<file path=ppt/slides/_rels/slide12.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8.png" Type="http://schemas.openxmlformats.org/officeDocument/2006/relationships/image"/><Relationship Id="rId4" Target="../media/image9.svg" Type="http://schemas.openxmlformats.org/officeDocument/2006/relationships/image"/><Relationship Id="rId5" Target="../media/image36.jpeg" Type="http://schemas.openxmlformats.org/officeDocument/2006/relationships/image"/></Relationships>
</file>

<file path=ppt/slides/_rels/slide1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8.png" Type="http://schemas.openxmlformats.org/officeDocument/2006/relationships/image"/><Relationship Id="rId4" Target="../media/image9.svg" Type="http://schemas.openxmlformats.org/officeDocument/2006/relationships/image"/><Relationship Id="rId5" Target="../media/image3.png" Type="http://schemas.openxmlformats.org/officeDocument/2006/relationships/image"/></Relationships>
</file>

<file path=ppt/slides/_rels/slide1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37.png" Type="http://schemas.openxmlformats.org/officeDocument/2006/relationships/image"/><Relationship Id="rId3" Target="../media/image38.png" Type="http://schemas.openxmlformats.org/officeDocument/2006/relationships/image"/><Relationship Id="rId4" Target="../media/image39.svg" Type="http://schemas.openxmlformats.org/officeDocument/2006/relationships/image"/><Relationship Id="rId5" Target="../media/image8.png" Type="http://schemas.openxmlformats.org/officeDocument/2006/relationships/image"/><Relationship Id="rId6" Target="../media/image9.svg" Type="http://schemas.openxmlformats.org/officeDocument/2006/relationships/image"/><Relationship Id="rId7" Target="../media/image40.png" Type="http://schemas.openxmlformats.org/officeDocument/2006/relationships/image"/></Relationships>
</file>

<file path=ppt/slides/_rels/slide1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8.png" Type="http://schemas.openxmlformats.org/officeDocument/2006/relationships/image"/><Relationship Id="rId4" Target="../media/image9.svg" Type="http://schemas.openxmlformats.org/officeDocument/2006/relationships/image"/><Relationship Id="rId5" Target="../media/image41.png" Type="http://schemas.openxmlformats.org/officeDocument/2006/relationships/image"/></Relationships>
</file>

<file path=ppt/slides/_rels/slide16.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2.png" Type="http://schemas.openxmlformats.org/officeDocument/2006/relationships/image"/><Relationship Id="rId3" Target="../media/image43.svg" Type="http://schemas.openxmlformats.org/officeDocument/2006/relationships/image"/><Relationship Id="rId4" Target="../media/image32.png" Type="http://schemas.openxmlformats.org/officeDocument/2006/relationships/image"/><Relationship Id="rId5" Target="../media/image33.svg" Type="http://schemas.openxmlformats.org/officeDocument/2006/relationships/image"/><Relationship Id="rId6" Target="../media/image7.jpeg" Type="http://schemas.openxmlformats.org/officeDocument/2006/relationships/image"/></Relationships>
</file>

<file path=ppt/slides/_rels/slide1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8.png" Type="http://schemas.openxmlformats.org/officeDocument/2006/relationships/image"/><Relationship Id="rId4" Target="../media/image9.svg" Type="http://schemas.openxmlformats.org/officeDocument/2006/relationships/image"/><Relationship Id="rId5" Target="../media/image41.png" Type="http://schemas.openxmlformats.org/officeDocument/2006/relationships/image"/></Relationships>
</file>

<file path=ppt/slides/_rels/slide1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jpeg" Type="http://schemas.openxmlformats.org/officeDocument/2006/relationships/image"/><Relationship Id="rId3" Target="../media/image44.png" Type="http://schemas.openxmlformats.org/officeDocument/2006/relationships/image"/><Relationship Id="rId4" Target="../media/image8.png" Type="http://schemas.openxmlformats.org/officeDocument/2006/relationships/image"/><Relationship Id="rId5" Target="../media/image9.svg" Type="http://schemas.openxmlformats.org/officeDocument/2006/relationships/image"/></Relationships>
</file>

<file path=ppt/slides/_rels/slide1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38.png" Type="http://schemas.openxmlformats.org/officeDocument/2006/relationships/image"/><Relationship Id="rId4" Target="../media/image39.svg" Type="http://schemas.openxmlformats.org/officeDocument/2006/relationships/image"/><Relationship Id="rId5" Target="../media/image45.jpeg" Type="http://schemas.openxmlformats.org/officeDocument/2006/relationships/image"/><Relationship Id="rId6" Target="../media/image46.jpeg" Type="http://schemas.openxmlformats.org/officeDocument/2006/relationships/image"/></Relationships>
</file>

<file path=ppt/slides/_rels/slide2.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20.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38.png" Type="http://schemas.openxmlformats.org/officeDocument/2006/relationships/image"/><Relationship Id="rId4" Target="../media/image39.svg" Type="http://schemas.openxmlformats.org/officeDocument/2006/relationships/image"/><Relationship Id="rId5" Target="../media/image45.jpeg" Type="http://schemas.openxmlformats.org/officeDocument/2006/relationships/image"/><Relationship Id="rId6" Target="../media/image46.jpeg" Type="http://schemas.openxmlformats.org/officeDocument/2006/relationships/image"/></Relationships>
</file>

<file path=ppt/slides/_rels/slide21.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7.jpeg" Type="http://schemas.openxmlformats.org/officeDocument/2006/relationships/image"/><Relationship Id="rId3" Target="../media/image48.png" Type="http://schemas.openxmlformats.org/officeDocument/2006/relationships/image"/><Relationship Id="rId4" Target="../media/image49.svg" Type="http://schemas.openxmlformats.org/officeDocument/2006/relationships/image"/><Relationship Id="rId5" Target="../media/image50.png" Type="http://schemas.openxmlformats.org/officeDocument/2006/relationships/image"/><Relationship Id="rId6" Target="../media/image51.svg" Type="http://schemas.openxmlformats.org/officeDocument/2006/relationships/image"/><Relationship Id="rId7" Target="../media/image52.png" Type="http://schemas.openxmlformats.org/officeDocument/2006/relationships/image"/><Relationship Id="rId8" Target="../media/image53.svg" Type="http://schemas.openxmlformats.org/officeDocument/2006/relationships/image"/><Relationship Id="rId9" Target="../media/image54.png" Type="http://schemas.openxmlformats.org/officeDocument/2006/relationships/image"/></Relationships>
</file>

<file path=ppt/slides/_rels/slide22.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55.png" Type="http://schemas.openxmlformats.org/officeDocument/2006/relationships/image"/><Relationship Id="rId11" Target="../media/image56.svg" Type="http://schemas.openxmlformats.org/officeDocument/2006/relationships/image"/><Relationship Id="rId2" Target="../media/image47.jpeg" Type="http://schemas.openxmlformats.org/officeDocument/2006/relationships/image"/><Relationship Id="rId3" Target="../media/image54.png" Type="http://schemas.openxmlformats.org/officeDocument/2006/relationships/image"/><Relationship Id="rId4" Target="../media/image48.png" Type="http://schemas.openxmlformats.org/officeDocument/2006/relationships/image"/><Relationship Id="rId5" Target="../media/image49.svg" Type="http://schemas.openxmlformats.org/officeDocument/2006/relationships/image"/><Relationship Id="rId6" Target="../media/image50.png" Type="http://schemas.openxmlformats.org/officeDocument/2006/relationships/image"/><Relationship Id="rId7" Target="../media/image51.svg" Type="http://schemas.openxmlformats.org/officeDocument/2006/relationships/image"/><Relationship Id="rId8" Target="../media/image52.png" Type="http://schemas.openxmlformats.org/officeDocument/2006/relationships/image"/><Relationship Id="rId9" Target="../media/image53.svg" Type="http://schemas.openxmlformats.org/officeDocument/2006/relationships/image"/></Relationships>
</file>

<file path=ppt/slides/_rels/slide23.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57.png" Type="http://schemas.openxmlformats.org/officeDocument/2006/relationships/image"/><Relationship Id="rId3" Target="../media/image58.png" Type="http://schemas.openxmlformats.org/officeDocument/2006/relationships/image"/><Relationship Id="rId4" Target="../media/image59.svg" Type="http://schemas.openxmlformats.org/officeDocument/2006/relationships/image"/><Relationship Id="rId5" Target="../media/image60.png" Type="http://schemas.openxmlformats.org/officeDocument/2006/relationships/image"/><Relationship Id="rId6" Target="../media/image61.svg" Type="http://schemas.openxmlformats.org/officeDocument/2006/relationships/image"/><Relationship Id="rId7" Target="../media/image62.png" Type="http://schemas.openxmlformats.org/officeDocument/2006/relationships/image"/></Relationships>
</file>

<file path=ppt/slides/_rels/slide2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63.png" Type="http://schemas.openxmlformats.org/officeDocument/2006/relationships/image"/><Relationship Id="rId3" Target="../media/image64.svg" Type="http://schemas.openxmlformats.org/officeDocument/2006/relationships/image"/><Relationship Id="rId4" Target="../media/image57.png" Type="http://schemas.openxmlformats.org/officeDocument/2006/relationships/image"/><Relationship Id="rId5" Target="../media/image65.png" Type="http://schemas.openxmlformats.org/officeDocument/2006/relationships/image"/><Relationship Id="rId6" Target="../media/image66.png" Type="http://schemas.openxmlformats.org/officeDocument/2006/relationships/image"/><Relationship Id="rId7" Target="../media/image67.svg" Type="http://schemas.openxmlformats.org/officeDocument/2006/relationships/image"/></Relationships>
</file>

<file path=ppt/slides/_rels/slide3.xml.rels><?xml version="1.0" encoding="UTF-8" standalone="yes"?><Relationships xmlns="http://schemas.openxmlformats.org/package/2006/relationships"><Relationship Id="rId1" Target="../slideLayouts/slideLayout7.xml" Type="http://schemas.openxmlformats.org/officeDocument/2006/relationships/slideLayout"/></Relationships>
</file>

<file path=ppt/slides/_rels/slide4.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5.jpeg" Type="http://schemas.openxmlformats.org/officeDocument/2006/relationships/image"/></Relationships>
</file>

<file path=ppt/slides/_rels/slide5.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4.png" Type="http://schemas.openxmlformats.org/officeDocument/2006/relationships/image"/><Relationship Id="rId3" Target="../media/image6.jpeg" Type="http://schemas.openxmlformats.org/officeDocument/2006/relationships/image"/><Relationship Id="rId4" Target="../media/image7.jpeg" Type="http://schemas.openxmlformats.org/officeDocument/2006/relationships/image"/><Relationship Id="rId5" Target="../media/image8.png" Type="http://schemas.openxmlformats.org/officeDocument/2006/relationships/image"/><Relationship Id="rId6" Target="../media/image9.svg" Type="http://schemas.openxmlformats.org/officeDocument/2006/relationships/image"/></Relationships>
</file>

<file path=ppt/slides/_rels/slide6.xml.rels><?xml version="1.0" encoding="UTF-8" standalone="yes"?><Relationships xmlns="http://schemas.openxmlformats.org/package/2006/relationships"><Relationship Id="rId1" Target="../slideLayouts/slideLayout7.xml" Type="http://schemas.openxmlformats.org/officeDocument/2006/relationships/slideLayout"/><Relationship Id="rId10" Target="../media/image18.png" Type="http://schemas.openxmlformats.org/officeDocument/2006/relationships/image"/><Relationship Id="rId11" Target="../media/image19.svg" Type="http://schemas.openxmlformats.org/officeDocument/2006/relationships/image"/><Relationship Id="rId2" Target="../media/image10.png" Type="http://schemas.openxmlformats.org/officeDocument/2006/relationships/image"/><Relationship Id="rId3" Target="../media/image11.png" Type="http://schemas.openxmlformats.org/officeDocument/2006/relationships/image"/><Relationship Id="rId4" Target="../media/image12.png" Type="http://schemas.openxmlformats.org/officeDocument/2006/relationships/image"/><Relationship Id="rId5" Target="../media/image13.svg" Type="http://schemas.openxmlformats.org/officeDocument/2006/relationships/image"/><Relationship Id="rId6" Target="../media/image14.png" Type="http://schemas.openxmlformats.org/officeDocument/2006/relationships/image"/><Relationship Id="rId7" Target="../media/image15.svg" Type="http://schemas.openxmlformats.org/officeDocument/2006/relationships/image"/><Relationship Id="rId8" Target="../media/image16.png" Type="http://schemas.openxmlformats.org/officeDocument/2006/relationships/image"/><Relationship Id="rId9" Target="../media/image17.svg" Type="http://schemas.openxmlformats.org/officeDocument/2006/relationships/image"/></Relationships>
</file>

<file path=ppt/slides/_rels/slide7.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0.jpeg" Type="http://schemas.openxmlformats.org/officeDocument/2006/relationships/image"/><Relationship Id="rId3" Target="../media/image21.png" Type="http://schemas.openxmlformats.org/officeDocument/2006/relationships/image"/><Relationship Id="rId4" Target="../media/image22.svg" Type="http://schemas.openxmlformats.org/officeDocument/2006/relationships/image"/><Relationship Id="rId5" Target="../media/image23.png" Type="http://schemas.openxmlformats.org/officeDocument/2006/relationships/image"/><Relationship Id="rId6" Target="../media/image24.svg" Type="http://schemas.openxmlformats.org/officeDocument/2006/relationships/image"/><Relationship Id="rId7" Target="../media/image25.png" Type="http://schemas.openxmlformats.org/officeDocument/2006/relationships/image"/><Relationship Id="rId8" Target="../media/image26.svg" Type="http://schemas.openxmlformats.org/officeDocument/2006/relationships/image"/></Relationships>
</file>

<file path=ppt/slides/_rels/slide8.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7.png" Type="http://schemas.openxmlformats.org/officeDocument/2006/relationships/image"/><Relationship Id="rId3" Target="../media/image6.jpeg" Type="http://schemas.openxmlformats.org/officeDocument/2006/relationships/image"/><Relationship Id="rId4" Target="../media/image28.jpeg" Type="http://schemas.openxmlformats.org/officeDocument/2006/relationships/image"/><Relationship Id="rId5" Target="../media/image8.png" Type="http://schemas.openxmlformats.org/officeDocument/2006/relationships/image"/><Relationship Id="rId6" Target="../media/image9.svg" Type="http://schemas.openxmlformats.org/officeDocument/2006/relationships/image"/></Relationships>
</file>

<file path=ppt/slides/_rels/slide9.xml.rels><?xml version="1.0" encoding="UTF-8" standalone="yes"?><Relationships xmlns="http://schemas.openxmlformats.org/package/2006/relationships"><Relationship Id="rId1" Target="../slideLayouts/slideLayout7.xml" Type="http://schemas.openxmlformats.org/officeDocument/2006/relationships/slideLayout"/><Relationship Id="rId2" Target="../media/image29.jpeg" Type="http://schemas.openxmlformats.org/officeDocument/2006/relationships/image"/><Relationship Id="rId3" Target="../media/image30.png" Type="http://schemas.openxmlformats.org/officeDocument/2006/relationships/image"/><Relationship Id="rId4" Target="../media/image31.svg" Type="http://schemas.openxmlformats.org/officeDocument/2006/relationships/image"/><Relationship Id="rId5" Target="../media/image32.png" Type="http://schemas.openxmlformats.org/officeDocument/2006/relationships/image"/><Relationship Id="rId6" Target="../media/image33.svg" Type="http://schemas.openxmlformats.org/officeDocument/2006/relationships/image"/></Relationships>
</file>

<file path=ppt/slides/slide1.xml><?xml version="1.0" encoding="utf-8"?>
<p:sld xmlns:p="http://schemas.openxmlformats.org/presentationml/2006/main" xmlns:a="http://schemas.openxmlformats.org/drawingml/2006/main" xmlns:r="http://schemas.openxmlformats.org/officeDocument/2006/relationships">
  <p:cSld>
    <p:bg>
      <p:bgPr>
        <a:gradFill rotWithShape="true">
          <a:gsLst>
            <a:gs pos="0">
              <a:srgbClr val="000000">
                <a:alpha val="100000"/>
              </a:srgbClr>
            </a:gs>
            <a:gs pos="100000">
              <a:srgbClr val="0300FF">
                <a:alpha val="100000"/>
              </a:srgbClr>
            </a:gs>
          </a:gsLst>
          <a:lin ang="0"/>
        </a:gradFill>
      </p:bgPr>
    </p:bg>
    <p:spTree>
      <p:nvGrpSpPr>
        <p:cNvPr id="1" name=""/>
        <p:cNvGrpSpPr/>
        <p:nvPr/>
      </p:nvGrpSpPr>
      <p:grpSpPr>
        <a:xfrm>
          <a:off x="0" y="0"/>
          <a:ext cx="0" cy="0"/>
          <a:chOff x="0" y="0"/>
          <a:chExt cx="0" cy="0"/>
        </a:xfrm>
      </p:grpSpPr>
      <p:grpSp>
        <p:nvGrpSpPr>
          <p:cNvPr name="Group 2" id="2"/>
          <p:cNvGrpSpPr/>
          <p:nvPr/>
        </p:nvGrpSpPr>
        <p:grpSpPr>
          <a:xfrm rot="0">
            <a:off x="7203920" y="8110285"/>
            <a:ext cx="11084080" cy="2166428"/>
            <a:chOff x="0" y="0"/>
            <a:chExt cx="2280675" cy="445767"/>
          </a:xfrm>
        </p:grpSpPr>
        <p:sp>
          <p:nvSpPr>
            <p:cNvPr name="Freeform 3" id="3"/>
            <p:cNvSpPr/>
            <p:nvPr/>
          </p:nvSpPr>
          <p:spPr>
            <a:xfrm flipH="false" flipV="false" rot="0">
              <a:off x="0" y="0"/>
              <a:ext cx="2280675" cy="445767"/>
            </a:xfrm>
            <a:custGeom>
              <a:avLst/>
              <a:gdLst/>
              <a:ahLst/>
              <a:cxnLst/>
              <a:rect r="r" b="b" t="t" l="l"/>
              <a:pathLst>
                <a:path h="445767" w="2280675">
                  <a:moveTo>
                    <a:pt x="0" y="0"/>
                  </a:moveTo>
                  <a:lnTo>
                    <a:pt x="2280675" y="0"/>
                  </a:lnTo>
                  <a:lnTo>
                    <a:pt x="2280675" y="445767"/>
                  </a:lnTo>
                  <a:lnTo>
                    <a:pt x="0" y="445767"/>
                  </a:lnTo>
                  <a:close/>
                </a:path>
              </a:pathLst>
            </a:custGeom>
            <a:gradFill rotWithShape="true">
              <a:gsLst>
                <a:gs pos="0">
                  <a:srgbClr val="0300FF">
                    <a:alpha val="90000"/>
                  </a:srgbClr>
                </a:gs>
                <a:gs pos="50000">
                  <a:srgbClr val="CC0000">
                    <a:alpha val="90000"/>
                  </a:srgbClr>
                </a:gs>
                <a:gs pos="100000">
                  <a:srgbClr val="CC0000">
                    <a:alpha val="90000"/>
                  </a:srgbClr>
                </a:gs>
              </a:gsLst>
              <a:lin ang="2700000"/>
            </a:gradFill>
          </p:spPr>
        </p:sp>
        <p:sp>
          <p:nvSpPr>
            <p:cNvPr name="TextBox 4" id="4"/>
            <p:cNvSpPr txBox="true"/>
            <p:nvPr/>
          </p:nvSpPr>
          <p:spPr>
            <a:xfrm>
              <a:off x="0" y="-47625"/>
              <a:ext cx="2280675" cy="493392"/>
            </a:xfrm>
            <a:prstGeom prst="rect">
              <a:avLst/>
            </a:prstGeom>
          </p:spPr>
          <p:txBody>
            <a:bodyPr anchor="ctr" rtlCol="false" tIns="50800" lIns="50800" bIns="50800" rIns="50800"/>
            <a:lstStyle/>
            <a:p>
              <a:pPr algn="ctr">
                <a:lnSpc>
                  <a:spcPts val="3251"/>
                </a:lnSpc>
              </a:pPr>
            </a:p>
          </p:txBody>
        </p:sp>
      </p:grpSp>
      <p:sp>
        <p:nvSpPr>
          <p:cNvPr name="Freeform 5" id="5"/>
          <p:cNvSpPr/>
          <p:nvPr/>
        </p:nvSpPr>
        <p:spPr>
          <a:xfrm flipH="false" flipV="false" rot="0">
            <a:off x="7333511" y="8260319"/>
            <a:ext cx="503722" cy="503722"/>
          </a:xfrm>
          <a:custGeom>
            <a:avLst/>
            <a:gdLst/>
            <a:ahLst/>
            <a:cxnLst/>
            <a:rect r="r" b="b" t="t" l="l"/>
            <a:pathLst>
              <a:path h="503722" w="503722">
                <a:moveTo>
                  <a:pt x="0" y="0"/>
                </a:moveTo>
                <a:lnTo>
                  <a:pt x="503722" y="0"/>
                </a:lnTo>
                <a:lnTo>
                  <a:pt x="503722" y="503722"/>
                </a:lnTo>
                <a:lnTo>
                  <a:pt x="0" y="50372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6" id="6"/>
          <p:cNvGrpSpPr/>
          <p:nvPr/>
        </p:nvGrpSpPr>
        <p:grpSpPr>
          <a:xfrm rot="0">
            <a:off x="6825139" y="0"/>
            <a:ext cx="378781" cy="10287000"/>
            <a:chOff x="0" y="0"/>
            <a:chExt cx="20539" cy="557796"/>
          </a:xfrm>
        </p:grpSpPr>
        <p:sp>
          <p:nvSpPr>
            <p:cNvPr name="Freeform 7" id="7"/>
            <p:cNvSpPr/>
            <p:nvPr/>
          </p:nvSpPr>
          <p:spPr>
            <a:xfrm flipH="false" flipV="false" rot="0">
              <a:off x="0" y="0"/>
              <a:ext cx="20539" cy="557796"/>
            </a:xfrm>
            <a:custGeom>
              <a:avLst/>
              <a:gdLst/>
              <a:ahLst/>
              <a:cxnLst/>
              <a:rect r="r" b="b" t="t" l="l"/>
              <a:pathLst>
                <a:path h="557796" w="20539">
                  <a:moveTo>
                    <a:pt x="0" y="0"/>
                  </a:moveTo>
                  <a:lnTo>
                    <a:pt x="20539" y="0"/>
                  </a:lnTo>
                  <a:lnTo>
                    <a:pt x="20539" y="557796"/>
                  </a:lnTo>
                  <a:lnTo>
                    <a:pt x="0" y="557796"/>
                  </a:lnTo>
                  <a:close/>
                </a:path>
              </a:pathLst>
            </a:custGeom>
            <a:gradFill rotWithShape="true">
              <a:gsLst>
                <a:gs pos="0">
                  <a:srgbClr val="000000">
                    <a:alpha val="100000"/>
                  </a:srgbClr>
                </a:gs>
                <a:gs pos="100000">
                  <a:srgbClr val="0300FF">
                    <a:alpha val="100000"/>
                  </a:srgbClr>
                </a:gs>
              </a:gsLst>
              <a:lin ang="0"/>
            </a:gradFill>
          </p:spPr>
        </p:sp>
        <p:sp>
          <p:nvSpPr>
            <p:cNvPr name="TextBox 8" id="8"/>
            <p:cNvSpPr txBox="true"/>
            <p:nvPr/>
          </p:nvSpPr>
          <p:spPr>
            <a:xfrm>
              <a:off x="0" y="-47625"/>
              <a:ext cx="20539" cy="605421"/>
            </a:xfrm>
            <a:prstGeom prst="rect">
              <a:avLst/>
            </a:prstGeom>
          </p:spPr>
          <p:txBody>
            <a:bodyPr anchor="ctr" rtlCol="false" tIns="50800" lIns="50800" bIns="50800" rIns="50800"/>
            <a:lstStyle/>
            <a:p>
              <a:pPr algn="ctr">
                <a:lnSpc>
                  <a:spcPts val="3251"/>
                </a:lnSpc>
              </a:pPr>
            </a:p>
          </p:txBody>
        </p:sp>
      </p:grpSp>
      <p:sp>
        <p:nvSpPr>
          <p:cNvPr name="Freeform 9" id="9"/>
          <p:cNvSpPr/>
          <p:nvPr/>
        </p:nvSpPr>
        <p:spPr>
          <a:xfrm flipH="false" flipV="false" rot="0">
            <a:off x="0" y="0"/>
            <a:ext cx="6853714" cy="10287000"/>
          </a:xfrm>
          <a:custGeom>
            <a:avLst/>
            <a:gdLst/>
            <a:ahLst/>
            <a:cxnLst/>
            <a:rect r="r" b="b" t="t" l="l"/>
            <a:pathLst>
              <a:path h="10287000" w="6853714">
                <a:moveTo>
                  <a:pt x="0" y="0"/>
                </a:moveTo>
                <a:lnTo>
                  <a:pt x="6853714" y="0"/>
                </a:lnTo>
                <a:lnTo>
                  <a:pt x="6853714" y="10287000"/>
                </a:lnTo>
                <a:lnTo>
                  <a:pt x="0" y="10287000"/>
                </a:lnTo>
                <a:lnTo>
                  <a:pt x="0" y="0"/>
                </a:lnTo>
                <a:close/>
              </a:path>
            </a:pathLst>
          </a:custGeom>
          <a:blipFill>
            <a:blip r:embed="rId4"/>
            <a:stretch>
              <a:fillRect l="0" t="0" r="0" b="0"/>
            </a:stretch>
          </a:blipFill>
        </p:spPr>
      </p:sp>
      <p:sp>
        <p:nvSpPr>
          <p:cNvPr name="TextBox 10" id="10"/>
          <p:cNvSpPr txBox="true"/>
          <p:nvPr/>
        </p:nvSpPr>
        <p:spPr>
          <a:xfrm rot="0">
            <a:off x="8023234" y="964798"/>
            <a:ext cx="9321422" cy="2469118"/>
          </a:xfrm>
          <a:prstGeom prst="rect">
            <a:avLst/>
          </a:prstGeom>
        </p:spPr>
        <p:txBody>
          <a:bodyPr anchor="t" rtlCol="false" tIns="0" lIns="0" bIns="0" rIns="0">
            <a:spAutoFit/>
          </a:bodyPr>
          <a:lstStyle/>
          <a:p>
            <a:pPr algn="ctr">
              <a:lnSpc>
                <a:spcPts val="9635"/>
              </a:lnSpc>
            </a:pPr>
            <a:r>
              <a:rPr lang="en-US" b="true" sz="9004">
                <a:solidFill>
                  <a:srgbClr val="FFFFFF"/>
                </a:solidFill>
                <a:latin typeface="Oswald Bold"/>
                <a:ea typeface="Oswald Bold"/>
                <a:cs typeface="Oswald Bold"/>
                <a:sym typeface="Oswald Bold"/>
              </a:rPr>
              <a:t>THE SYSTEM IS THE SUPPLY CHAIN</a:t>
            </a:r>
          </a:p>
        </p:txBody>
      </p:sp>
      <p:sp>
        <p:nvSpPr>
          <p:cNvPr name="TextBox 11" id="11"/>
          <p:cNvSpPr txBox="true"/>
          <p:nvPr/>
        </p:nvSpPr>
        <p:spPr>
          <a:xfrm rot="0">
            <a:off x="7343036" y="3510116"/>
            <a:ext cx="10823678" cy="3222435"/>
          </a:xfrm>
          <a:prstGeom prst="rect">
            <a:avLst/>
          </a:prstGeom>
        </p:spPr>
        <p:txBody>
          <a:bodyPr anchor="t" rtlCol="false" tIns="0" lIns="0" bIns="0" rIns="0">
            <a:spAutoFit/>
          </a:bodyPr>
          <a:lstStyle/>
          <a:p>
            <a:pPr algn="ctr">
              <a:lnSpc>
                <a:spcPts val="6366"/>
              </a:lnSpc>
            </a:pPr>
            <a:r>
              <a:rPr lang="en-US" b="true" sz="5950">
                <a:solidFill>
                  <a:srgbClr val="FFC74D"/>
                </a:solidFill>
                <a:latin typeface="Oswald Bold"/>
                <a:ea typeface="Oswald Bold"/>
                <a:cs typeface="Oswald Bold"/>
                <a:sym typeface="Oswald Bold"/>
              </a:rPr>
              <a:t>OPTIMISING PROCUREMENT, LOGISTICS, AND SUPPLY CHAINS </a:t>
            </a:r>
          </a:p>
          <a:p>
            <a:pPr algn="ctr">
              <a:lnSpc>
                <a:spcPts val="6366"/>
              </a:lnSpc>
            </a:pPr>
            <a:r>
              <a:rPr lang="en-US" b="true" sz="5950">
                <a:solidFill>
                  <a:srgbClr val="FFC74D"/>
                </a:solidFill>
                <a:latin typeface="Oswald Bold"/>
                <a:ea typeface="Oswald Bold"/>
                <a:cs typeface="Oswald Bold"/>
                <a:sym typeface="Oswald Bold"/>
              </a:rPr>
              <a:t>IN THE AGE OF INTELLIGENT MACHINES</a:t>
            </a:r>
          </a:p>
        </p:txBody>
      </p:sp>
      <p:sp>
        <p:nvSpPr>
          <p:cNvPr name="TextBox 12" id="12"/>
          <p:cNvSpPr txBox="true"/>
          <p:nvPr/>
        </p:nvSpPr>
        <p:spPr>
          <a:xfrm rot="0">
            <a:off x="7947773" y="8203169"/>
            <a:ext cx="10218940" cy="1923511"/>
          </a:xfrm>
          <a:prstGeom prst="rect">
            <a:avLst/>
          </a:prstGeom>
        </p:spPr>
        <p:txBody>
          <a:bodyPr anchor="t" rtlCol="false" tIns="0" lIns="0" bIns="0" rIns="0">
            <a:spAutoFit/>
          </a:bodyPr>
          <a:lstStyle/>
          <a:p>
            <a:pPr algn="just">
              <a:lnSpc>
                <a:spcPts val="4192"/>
              </a:lnSpc>
            </a:pPr>
            <a:r>
              <a:rPr lang="en-US" sz="2994" b="true">
                <a:solidFill>
                  <a:srgbClr val="FFFFFF"/>
                </a:solidFill>
                <a:latin typeface="DM Sans Bold"/>
                <a:ea typeface="DM Sans Bold"/>
                <a:cs typeface="DM Sans Bold"/>
                <a:sym typeface="DM Sans Bold"/>
              </a:rPr>
              <a:t>Anayo Agu </a:t>
            </a:r>
          </a:p>
          <a:p>
            <a:pPr algn="just">
              <a:lnSpc>
                <a:spcPts val="3699"/>
              </a:lnSpc>
            </a:pPr>
            <a:r>
              <a:rPr lang="en-US" sz="2642">
                <a:solidFill>
                  <a:srgbClr val="FFFFFF"/>
                </a:solidFill>
                <a:latin typeface="DM Sans"/>
                <a:ea typeface="DM Sans"/>
                <a:cs typeface="DM Sans"/>
                <a:sym typeface="DM Sans"/>
              </a:rPr>
              <a:t>West Africa Industrialisation, Manufacturing &amp; Trade Submit and Exhibition, Landmark Event Center, Victoria Island, Lagos.</a:t>
            </a:r>
          </a:p>
          <a:p>
            <a:pPr algn="just">
              <a:lnSpc>
                <a:spcPts val="3699"/>
              </a:lnSpc>
            </a:pPr>
            <a:r>
              <a:rPr lang="en-US" sz="2642">
                <a:solidFill>
                  <a:srgbClr val="FFFFFF"/>
                </a:solidFill>
                <a:latin typeface="DM Sans"/>
                <a:ea typeface="DM Sans"/>
                <a:cs typeface="DM Sans"/>
                <a:sym typeface="DM Sans"/>
              </a:rPr>
              <a:t>March 4, 2026</a:t>
            </a:r>
          </a:p>
        </p:txBody>
      </p:sp>
    </p:spTree>
  </p:cSld>
  <p:clrMapOvr>
    <a:masterClrMapping/>
  </p:clrMapOvr>
</p:sld>
</file>

<file path=ppt/slides/slide1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TextBox 3" id="3"/>
          <p:cNvSpPr txBox="true"/>
          <p:nvPr/>
        </p:nvSpPr>
        <p:spPr>
          <a:xfrm rot="0">
            <a:off x="542448" y="1099629"/>
            <a:ext cx="14347641" cy="1186159"/>
          </a:xfrm>
          <a:prstGeom prst="rect">
            <a:avLst/>
          </a:prstGeom>
        </p:spPr>
        <p:txBody>
          <a:bodyPr anchor="t" rtlCol="false" tIns="0" lIns="0" bIns="0" rIns="0">
            <a:spAutoFit/>
          </a:bodyPr>
          <a:lstStyle/>
          <a:p>
            <a:pPr algn="l">
              <a:lnSpc>
                <a:spcPts val="9696"/>
              </a:lnSpc>
              <a:spcBef>
                <a:spcPct val="0"/>
              </a:spcBef>
            </a:pPr>
            <a:r>
              <a:rPr lang="en-US" b="true" sz="6925">
                <a:gradFill>
                  <a:gsLst>
                    <a:gs pos="0">
                      <a:srgbClr val="000000">
                        <a:alpha val="100000"/>
                      </a:srgbClr>
                    </a:gs>
                    <a:gs pos="100000">
                      <a:srgbClr val="0300FF">
                        <a:alpha val="100000"/>
                      </a:srgbClr>
                    </a:gs>
                  </a:gsLst>
                  <a:lin ang="0"/>
                </a:gradFill>
                <a:latin typeface="Be Vietnam Ultra-Bold"/>
                <a:ea typeface="Be Vietnam Ultra-Bold"/>
                <a:cs typeface="Be Vietnam Ultra-Bold"/>
                <a:sym typeface="Be Vietnam Ultra-Bold"/>
              </a:rPr>
              <a:t>W</a:t>
            </a:r>
            <a:r>
              <a:rPr lang="en-US" b="true" sz="6925">
                <a:gradFill>
                  <a:gsLst>
                    <a:gs pos="0">
                      <a:srgbClr val="000000">
                        <a:alpha val="100000"/>
                      </a:srgbClr>
                    </a:gs>
                    <a:gs pos="100000">
                      <a:srgbClr val="0300FF">
                        <a:alpha val="100000"/>
                      </a:srgbClr>
                    </a:gs>
                  </a:gsLst>
                  <a:lin ang="0"/>
                </a:gradFill>
                <a:latin typeface="Be Vietnam Ultra-Bold"/>
                <a:ea typeface="Be Vietnam Ultra-Bold"/>
                <a:cs typeface="Be Vietnam Ultra-Bold"/>
                <a:sym typeface="Be Vietnam Ultra-Bold"/>
              </a:rPr>
              <a:t>HY DEFINITIONS MATTER</a:t>
            </a:r>
          </a:p>
        </p:txBody>
      </p:sp>
      <p:grpSp>
        <p:nvGrpSpPr>
          <p:cNvPr name="Group 4" id="4"/>
          <p:cNvGrpSpPr/>
          <p:nvPr/>
        </p:nvGrpSpPr>
        <p:grpSpPr>
          <a:xfrm rot="0">
            <a:off x="542448" y="3365732"/>
            <a:ext cx="2305085" cy="1980933"/>
            <a:chOff x="0" y="0"/>
            <a:chExt cx="812800" cy="698500"/>
          </a:xfrm>
        </p:grpSpPr>
        <p:sp>
          <p:nvSpPr>
            <p:cNvPr name="Freeform 5" id="5"/>
            <p:cNvSpPr/>
            <p:nvPr/>
          </p:nvSpPr>
          <p:spPr>
            <a:xfrm flipH="false" flipV="false" rot="0">
              <a:off x="11778" y="0"/>
              <a:ext cx="789245" cy="698500"/>
            </a:xfrm>
            <a:custGeom>
              <a:avLst/>
              <a:gdLst/>
              <a:ahLst/>
              <a:cxnLst/>
              <a:rect r="r" b="b" t="t" l="l"/>
              <a:pathLst>
                <a:path h="698500" w="789245">
                  <a:moveTo>
                    <a:pt x="779065" y="386989"/>
                  </a:moveTo>
                  <a:lnTo>
                    <a:pt x="619779" y="660761"/>
                  </a:lnTo>
                  <a:cubicBezTo>
                    <a:pt x="606185" y="684126"/>
                    <a:pt x="581192" y="698500"/>
                    <a:pt x="554160" y="698500"/>
                  </a:cubicBezTo>
                  <a:lnTo>
                    <a:pt x="235084" y="698500"/>
                  </a:lnTo>
                  <a:cubicBezTo>
                    <a:pt x="208052" y="698500"/>
                    <a:pt x="183059" y="684126"/>
                    <a:pt x="169465" y="660761"/>
                  </a:cubicBezTo>
                  <a:lnTo>
                    <a:pt x="10179" y="386989"/>
                  </a:lnTo>
                  <a:cubicBezTo>
                    <a:pt x="-3394" y="363660"/>
                    <a:pt x="-3394" y="334840"/>
                    <a:pt x="10179" y="311511"/>
                  </a:cubicBezTo>
                  <a:lnTo>
                    <a:pt x="169465" y="37739"/>
                  </a:lnTo>
                  <a:cubicBezTo>
                    <a:pt x="183059" y="14374"/>
                    <a:pt x="208052" y="0"/>
                    <a:pt x="235084" y="0"/>
                  </a:cubicBezTo>
                  <a:lnTo>
                    <a:pt x="554160" y="0"/>
                  </a:lnTo>
                  <a:cubicBezTo>
                    <a:pt x="581192" y="0"/>
                    <a:pt x="606185" y="14374"/>
                    <a:pt x="619779" y="37739"/>
                  </a:cubicBezTo>
                  <a:lnTo>
                    <a:pt x="779065" y="311511"/>
                  </a:lnTo>
                  <a:cubicBezTo>
                    <a:pt x="792638" y="334840"/>
                    <a:pt x="792638" y="363660"/>
                    <a:pt x="779065" y="386989"/>
                  </a:cubicBezTo>
                  <a:close/>
                </a:path>
              </a:pathLst>
            </a:custGeom>
            <a:gradFill rotWithShape="true">
              <a:gsLst>
                <a:gs pos="0">
                  <a:srgbClr val="000000">
                    <a:alpha val="100000"/>
                  </a:srgbClr>
                </a:gs>
                <a:gs pos="100000">
                  <a:srgbClr val="0300FF">
                    <a:alpha val="100000"/>
                  </a:srgbClr>
                </a:gs>
              </a:gsLst>
              <a:lin ang="0"/>
            </a:gradFill>
          </p:spPr>
        </p:sp>
        <p:sp>
          <p:nvSpPr>
            <p:cNvPr name="TextBox 6" id="6"/>
            <p:cNvSpPr txBox="true"/>
            <p:nvPr/>
          </p:nvSpPr>
          <p:spPr>
            <a:xfrm>
              <a:off x="114300" y="-38100"/>
              <a:ext cx="584200" cy="736600"/>
            </a:xfrm>
            <a:prstGeom prst="rect">
              <a:avLst/>
            </a:prstGeom>
          </p:spPr>
          <p:txBody>
            <a:bodyPr anchor="ctr" rtlCol="false" tIns="50800" lIns="50800" bIns="50800" rIns="50800"/>
            <a:lstStyle/>
            <a:p>
              <a:pPr algn="ctr">
                <a:lnSpc>
                  <a:spcPts val="2659"/>
                </a:lnSpc>
                <a:spcBef>
                  <a:spcPct val="0"/>
                </a:spcBef>
              </a:pPr>
            </a:p>
          </p:txBody>
        </p:sp>
      </p:grpSp>
      <p:grpSp>
        <p:nvGrpSpPr>
          <p:cNvPr name="Group 7" id="7"/>
          <p:cNvGrpSpPr/>
          <p:nvPr/>
        </p:nvGrpSpPr>
        <p:grpSpPr>
          <a:xfrm rot="0">
            <a:off x="542448" y="5892810"/>
            <a:ext cx="2305085" cy="1980933"/>
            <a:chOff x="0" y="0"/>
            <a:chExt cx="812800" cy="698500"/>
          </a:xfrm>
        </p:grpSpPr>
        <p:sp>
          <p:nvSpPr>
            <p:cNvPr name="Freeform 8" id="8"/>
            <p:cNvSpPr/>
            <p:nvPr/>
          </p:nvSpPr>
          <p:spPr>
            <a:xfrm flipH="false" flipV="false" rot="0">
              <a:off x="11778" y="0"/>
              <a:ext cx="789245" cy="698500"/>
            </a:xfrm>
            <a:custGeom>
              <a:avLst/>
              <a:gdLst/>
              <a:ahLst/>
              <a:cxnLst/>
              <a:rect r="r" b="b" t="t" l="l"/>
              <a:pathLst>
                <a:path h="698500" w="789245">
                  <a:moveTo>
                    <a:pt x="779065" y="386989"/>
                  </a:moveTo>
                  <a:lnTo>
                    <a:pt x="619779" y="660761"/>
                  </a:lnTo>
                  <a:cubicBezTo>
                    <a:pt x="606185" y="684126"/>
                    <a:pt x="581192" y="698500"/>
                    <a:pt x="554160" y="698500"/>
                  </a:cubicBezTo>
                  <a:lnTo>
                    <a:pt x="235084" y="698500"/>
                  </a:lnTo>
                  <a:cubicBezTo>
                    <a:pt x="208052" y="698500"/>
                    <a:pt x="183059" y="684126"/>
                    <a:pt x="169465" y="660761"/>
                  </a:cubicBezTo>
                  <a:lnTo>
                    <a:pt x="10179" y="386989"/>
                  </a:lnTo>
                  <a:cubicBezTo>
                    <a:pt x="-3394" y="363660"/>
                    <a:pt x="-3394" y="334840"/>
                    <a:pt x="10179" y="311511"/>
                  </a:cubicBezTo>
                  <a:lnTo>
                    <a:pt x="169465" y="37739"/>
                  </a:lnTo>
                  <a:cubicBezTo>
                    <a:pt x="183059" y="14374"/>
                    <a:pt x="208052" y="0"/>
                    <a:pt x="235084" y="0"/>
                  </a:cubicBezTo>
                  <a:lnTo>
                    <a:pt x="554160" y="0"/>
                  </a:lnTo>
                  <a:cubicBezTo>
                    <a:pt x="581192" y="0"/>
                    <a:pt x="606185" y="14374"/>
                    <a:pt x="619779" y="37739"/>
                  </a:cubicBezTo>
                  <a:lnTo>
                    <a:pt x="779065" y="311511"/>
                  </a:lnTo>
                  <a:cubicBezTo>
                    <a:pt x="792638" y="334840"/>
                    <a:pt x="792638" y="363660"/>
                    <a:pt x="779065" y="386989"/>
                  </a:cubicBezTo>
                  <a:close/>
                </a:path>
              </a:pathLst>
            </a:custGeom>
            <a:gradFill rotWithShape="true">
              <a:gsLst>
                <a:gs pos="0">
                  <a:srgbClr val="000000">
                    <a:alpha val="100000"/>
                  </a:srgbClr>
                </a:gs>
                <a:gs pos="100000">
                  <a:srgbClr val="0300FF">
                    <a:alpha val="100000"/>
                  </a:srgbClr>
                </a:gs>
              </a:gsLst>
              <a:lin ang="0"/>
            </a:gradFill>
          </p:spPr>
        </p:sp>
        <p:sp>
          <p:nvSpPr>
            <p:cNvPr name="TextBox 9" id="9"/>
            <p:cNvSpPr txBox="true"/>
            <p:nvPr/>
          </p:nvSpPr>
          <p:spPr>
            <a:xfrm>
              <a:off x="114300" y="-38100"/>
              <a:ext cx="584200" cy="736600"/>
            </a:xfrm>
            <a:prstGeom prst="rect">
              <a:avLst/>
            </a:prstGeom>
          </p:spPr>
          <p:txBody>
            <a:bodyPr anchor="ctr" rtlCol="false" tIns="50800" lIns="50800" bIns="50800" rIns="50800"/>
            <a:lstStyle/>
            <a:p>
              <a:pPr algn="ctr">
                <a:lnSpc>
                  <a:spcPts val="2659"/>
                </a:lnSpc>
                <a:spcBef>
                  <a:spcPct val="0"/>
                </a:spcBef>
              </a:pPr>
            </a:p>
          </p:txBody>
        </p:sp>
      </p:grpSp>
      <p:sp>
        <p:nvSpPr>
          <p:cNvPr name="Freeform 10" id="10"/>
          <p:cNvSpPr/>
          <p:nvPr/>
        </p:nvSpPr>
        <p:spPr>
          <a:xfrm flipH="false" flipV="false" rot="0">
            <a:off x="1119806" y="3696961"/>
            <a:ext cx="1150370" cy="1318475"/>
          </a:xfrm>
          <a:custGeom>
            <a:avLst/>
            <a:gdLst/>
            <a:ahLst/>
            <a:cxnLst/>
            <a:rect r="r" b="b" t="t" l="l"/>
            <a:pathLst>
              <a:path h="1318475" w="1150370">
                <a:moveTo>
                  <a:pt x="0" y="0"/>
                </a:moveTo>
                <a:lnTo>
                  <a:pt x="1150370" y="0"/>
                </a:lnTo>
                <a:lnTo>
                  <a:pt x="1150370" y="1318475"/>
                </a:lnTo>
                <a:lnTo>
                  <a:pt x="0" y="131847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1" id="11"/>
          <p:cNvSpPr/>
          <p:nvPr/>
        </p:nvSpPr>
        <p:spPr>
          <a:xfrm flipH="false" flipV="false" rot="0">
            <a:off x="15864096" y="8467701"/>
            <a:ext cx="2790407" cy="2884142"/>
          </a:xfrm>
          <a:custGeom>
            <a:avLst/>
            <a:gdLst/>
            <a:ahLst/>
            <a:cxnLst/>
            <a:rect r="r" b="b" t="t" l="l"/>
            <a:pathLst>
              <a:path h="2884142" w="2790407">
                <a:moveTo>
                  <a:pt x="0" y="0"/>
                </a:moveTo>
                <a:lnTo>
                  <a:pt x="2790408" y="0"/>
                </a:lnTo>
                <a:lnTo>
                  <a:pt x="2790408" y="2884141"/>
                </a:lnTo>
                <a:lnTo>
                  <a:pt x="0" y="288414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2" id="12"/>
          <p:cNvSpPr/>
          <p:nvPr/>
        </p:nvSpPr>
        <p:spPr>
          <a:xfrm flipH="false" flipV="false" rot="0">
            <a:off x="1018521" y="6252467"/>
            <a:ext cx="1352941" cy="1261617"/>
          </a:xfrm>
          <a:custGeom>
            <a:avLst/>
            <a:gdLst/>
            <a:ahLst/>
            <a:cxnLst/>
            <a:rect r="r" b="b" t="t" l="l"/>
            <a:pathLst>
              <a:path h="1261617" w="1352941">
                <a:moveTo>
                  <a:pt x="0" y="0"/>
                </a:moveTo>
                <a:lnTo>
                  <a:pt x="1352940" y="0"/>
                </a:lnTo>
                <a:lnTo>
                  <a:pt x="1352940" y="1261618"/>
                </a:lnTo>
                <a:lnTo>
                  <a:pt x="0" y="1261618"/>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solid"/>
            <a:miter/>
          </a:ln>
        </p:spPr>
      </p:sp>
      <p:grpSp>
        <p:nvGrpSpPr>
          <p:cNvPr name="Group 13" id="13"/>
          <p:cNvGrpSpPr/>
          <p:nvPr/>
        </p:nvGrpSpPr>
        <p:grpSpPr>
          <a:xfrm rot="0">
            <a:off x="9628966" y="3190663"/>
            <a:ext cx="8132240" cy="4858147"/>
            <a:chOff x="0" y="0"/>
            <a:chExt cx="2141824" cy="1279512"/>
          </a:xfrm>
        </p:grpSpPr>
        <p:sp>
          <p:nvSpPr>
            <p:cNvPr name="Freeform 14" id="14"/>
            <p:cNvSpPr/>
            <p:nvPr/>
          </p:nvSpPr>
          <p:spPr>
            <a:xfrm flipH="false" flipV="false" rot="0">
              <a:off x="0" y="0"/>
              <a:ext cx="2141824" cy="1279512"/>
            </a:xfrm>
            <a:custGeom>
              <a:avLst/>
              <a:gdLst/>
              <a:ahLst/>
              <a:cxnLst/>
              <a:rect r="r" b="b" t="t" l="l"/>
              <a:pathLst>
                <a:path h="1279512" w="2141824">
                  <a:moveTo>
                    <a:pt x="38080" y="0"/>
                  </a:moveTo>
                  <a:lnTo>
                    <a:pt x="2103744" y="0"/>
                  </a:lnTo>
                  <a:cubicBezTo>
                    <a:pt x="2113844" y="0"/>
                    <a:pt x="2123530" y="4012"/>
                    <a:pt x="2130671" y="11153"/>
                  </a:cubicBezTo>
                  <a:cubicBezTo>
                    <a:pt x="2137813" y="18295"/>
                    <a:pt x="2141824" y="27981"/>
                    <a:pt x="2141824" y="38080"/>
                  </a:cubicBezTo>
                  <a:lnTo>
                    <a:pt x="2141824" y="1241432"/>
                  </a:lnTo>
                  <a:cubicBezTo>
                    <a:pt x="2141824" y="1251531"/>
                    <a:pt x="2137813" y="1261217"/>
                    <a:pt x="2130671" y="1268359"/>
                  </a:cubicBezTo>
                  <a:cubicBezTo>
                    <a:pt x="2123530" y="1275500"/>
                    <a:pt x="2113844" y="1279512"/>
                    <a:pt x="2103744" y="1279512"/>
                  </a:cubicBezTo>
                  <a:lnTo>
                    <a:pt x="38080" y="1279512"/>
                  </a:lnTo>
                  <a:cubicBezTo>
                    <a:pt x="27981" y="1279512"/>
                    <a:pt x="18295" y="1275500"/>
                    <a:pt x="11153" y="1268359"/>
                  </a:cubicBezTo>
                  <a:cubicBezTo>
                    <a:pt x="4012" y="1261217"/>
                    <a:pt x="0" y="1251531"/>
                    <a:pt x="0" y="1241432"/>
                  </a:cubicBezTo>
                  <a:lnTo>
                    <a:pt x="0" y="38080"/>
                  </a:lnTo>
                  <a:cubicBezTo>
                    <a:pt x="0" y="27981"/>
                    <a:pt x="4012" y="18295"/>
                    <a:pt x="11153" y="11153"/>
                  </a:cubicBezTo>
                  <a:cubicBezTo>
                    <a:pt x="18295" y="4012"/>
                    <a:pt x="27981" y="0"/>
                    <a:pt x="38080" y="0"/>
                  </a:cubicBezTo>
                  <a:close/>
                </a:path>
              </a:pathLst>
            </a:custGeom>
            <a:solidFill>
              <a:srgbClr val="001C59">
                <a:alpha val="11765"/>
              </a:srgbClr>
            </a:solidFill>
            <a:ln w="28575" cap="rnd">
              <a:solidFill>
                <a:srgbClr val="000000">
                  <a:alpha val="11765"/>
                </a:srgbClr>
              </a:solidFill>
              <a:prstDash val="solid"/>
              <a:round/>
            </a:ln>
          </p:spPr>
        </p:sp>
        <p:sp>
          <p:nvSpPr>
            <p:cNvPr name="TextBox 15" id="15"/>
            <p:cNvSpPr txBox="true"/>
            <p:nvPr/>
          </p:nvSpPr>
          <p:spPr>
            <a:xfrm>
              <a:off x="0" y="-28575"/>
              <a:ext cx="2141824" cy="1308087"/>
            </a:xfrm>
            <a:prstGeom prst="rect">
              <a:avLst/>
            </a:prstGeom>
          </p:spPr>
          <p:txBody>
            <a:bodyPr anchor="ctr" rtlCol="false" tIns="50800" lIns="50800" bIns="50800" rIns="50800"/>
            <a:lstStyle/>
            <a:p>
              <a:pPr algn="ctr">
                <a:lnSpc>
                  <a:spcPts val="2100"/>
                </a:lnSpc>
              </a:pPr>
            </a:p>
          </p:txBody>
        </p:sp>
      </p:grpSp>
      <p:sp>
        <p:nvSpPr>
          <p:cNvPr name="TextBox 16" id="16"/>
          <p:cNvSpPr txBox="true"/>
          <p:nvPr/>
        </p:nvSpPr>
        <p:spPr>
          <a:xfrm rot="0">
            <a:off x="9770818" y="3238288"/>
            <a:ext cx="7723221" cy="4549140"/>
          </a:xfrm>
          <a:prstGeom prst="rect">
            <a:avLst/>
          </a:prstGeom>
        </p:spPr>
        <p:txBody>
          <a:bodyPr anchor="t" rtlCol="false" tIns="0" lIns="0" bIns="0" rIns="0">
            <a:spAutoFit/>
          </a:bodyPr>
          <a:lstStyle/>
          <a:p>
            <a:pPr algn="just">
              <a:lnSpc>
                <a:spcPts val="4530"/>
              </a:lnSpc>
            </a:pPr>
            <a:r>
              <a:rPr lang="en-US" sz="3000">
                <a:solidFill>
                  <a:srgbClr val="001C59"/>
                </a:solidFill>
                <a:latin typeface="Open Sauce"/>
                <a:ea typeface="Open Sauce"/>
                <a:cs typeface="Open Sauce"/>
                <a:sym typeface="Open Sauce"/>
              </a:rPr>
              <a:t>Confusing these terms leads to fragmented decision-making. </a:t>
            </a:r>
          </a:p>
          <a:p>
            <a:pPr algn="just">
              <a:lnSpc>
                <a:spcPts val="4530"/>
              </a:lnSpc>
            </a:pPr>
            <a:r>
              <a:rPr lang="en-US" sz="3000">
                <a:solidFill>
                  <a:srgbClr val="001C59"/>
                </a:solidFill>
                <a:latin typeface="Open Sauce"/>
                <a:ea typeface="Open Sauce"/>
                <a:cs typeface="Open Sauce"/>
                <a:sym typeface="Open Sauce"/>
              </a:rPr>
              <a:t>Clarifying them enables leaders to design and improve systems rather than merely execute tasks, a critical shift for scaling operations, managing complexity, and building enterprises that endure beyond individuals</a:t>
            </a:r>
          </a:p>
        </p:txBody>
      </p:sp>
      <p:sp>
        <p:nvSpPr>
          <p:cNvPr name="TextBox 17" id="17"/>
          <p:cNvSpPr txBox="true"/>
          <p:nvPr/>
        </p:nvSpPr>
        <p:spPr>
          <a:xfrm rot="0">
            <a:off x="2943806" y="3565757"/>
            <a:ext cx="6588887" cy="3695700"/>
          </a:xfrm>
          <a:prstGeom prst="rect">
            <a:avLst/>
          </a:prstGeom>
        </p:spPr>
        <p:txBody>
          <a:bodyPr anchor="t" rtlCol="false" tIns="0" lIns="0" bIns="0" rIns="0">
            <a:spAutoFit/>
          </a:bodyPr>
          <a:lstStyle/>
          <a:p>
            <a:pPr algn="l">
              <a:lnSpc>
                <a:spcPts val="7500"/>
              </a:lnSpc>
            </a:pPr>
            <a:r>
              <a:rPr lang="en-US" sz="3000" b="true">
                <a:solidFill>
                  <a:srgbClr val="001C59"/>
                </a:solidFill>
                <a:latin typeface="Open Sauce Bold"/>
                <a:ea typeface="Open Sauce Bold"/>
                <a:cs typeface="Open Sauce Bold"/>
                <a:sym typeface="Open Sauce Bold"/>
              </a:rPr>
              <a:t>Procurement ≠ Logistics ≠ SCM</a:t>
            </a:r>
          </a:p>
          <a:p>
            <a:pPr algn="l">
              <a:lnSpc>
                <a:spcPts val="7500"/>
              </a:lnSpc>
            </a:pPr>
            <a:r>
              <a:rPr lang="en-US" sz="3000" b="true">
                <a:solidFill>
                  <a:srgbClr val="001C59"/>
                </a:solidFill>
                <a:latin typeface="Open Sauce Bold"/>
                <a:ea typeface="Open Sauce Bold"/>
                <a:cs typeface="Open Sauce Bold"/>
                <a:sym typeface="Open Sauce Bold"/>
              </a:rPr>
              <a:t>Confusion creates fragmentation</a:t>
            </a:r>
          </a:p>
          <a:p>
            <a:pPr algn="l">
              <a:lnSpc>
                <a:spcPts val="7500"/>
              </a:lnSpc>
            </a:pPr>
            <a:r>
              <a:rPr lang="en-US" sz="3000" b="true">
                <a:solidFill>
                  <a:srgbClr val="001C59"/>
                </a:solidFill>
                <a:latin typeface="Open Sauce Bold"/>
                <a:ea typeface="Open Sauce Bold"/>
                <a:cs typeface="Open Sauce Bold"/>
                <a:sym typeface="Open Sauce Bold"/>
              </a:rPr>
              <a:t>Clarity enables system design and Process improvement</a:t>
            </a:r>
          </a:p>
        </p:txBody>
      </p:sp>
      <p:sp>
        <p:nvSpPr>
          <p:cNvPr name="TextBox 18" id="18"/>
          <p:cNvSpPr txBox="true"/>
          <p:nvPr/>
        </p:nvSpPr>
        <p:spPr>
          <a:xfrm rot="0">
            <a:off x="542448" y="2442951"/>
            <a:ext cx="15189396" cy="523875"/>
          </a:xfrm>
          <a:prstGeom prst="rect">
            <a:avLst/>
          </a:prstGeom>
        </p:spPr>
        <p:txBody>
          <a:bodyPr anchor="t" rtlCol="false" tIns="0" lIns="0" bIns="0" rIns="0">
            <a:spAutoFit/>
          </a:bodyPr>
          <a:lstStyle/>
          <a:p>
            <a:pPr algn="l">
              <a:lnSpc>
                <a:spcPts val="4200"/>
              </a:lnSpc>
              <a:spcBef>
                <a:spcPct val="0"/>
              </a:spcBef>
            </a:pPr>
            <a:r>
              <a:rPr lang="en-US" sz="3000" b="true">
                <a:solidFill>
                  <a:srgbClr val="001C59"/>
                </a:solidFill>
                <a:latin typeface="Open Sauce Bold"/>
                <a:ea typeface="Open Sauce Bold"/>
                <a:cs typeface="Open Sauce Bold"/>
                <a:sym typeface="Open Sauce Bold"/>
              </a:rPr>
              <a:t>The</a:t>
            </a:r>
            <a:r>
              <a:rPr lang="en-US" b="true" sz="3000">
                <a:solidFill>
                  <a:srgbClr val="001C59"/>
                </a:solidFill>
                <a:latin typeface="Open Sauce Bold"/>
                <a:ea typeface="Open Sauce Bold"/>
                <a:cs typeface="Open Sauce Bold"/>
                <a:sym typeface="Open Sauce Bold"/>
              </a:rPr>
              <a:t>se three terms are often used interchangeably, but they are not the same</a:t>
            </a:r>
          </a:p>
        </p:txBody>
      </p:sp>
    </p:spTree>
  </p:cSld>
  <p:clrMapOvr>
    <a:masterClrMapping/>
  </p:clrMapOvr>
</p:sld>
</file>

<file path=ppt/slides/slide1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true" rot="0">
            <a:off x="7171431" y="0"/>
            <a:ext cx="11116569" cy="4692747"/>
          </a:xfrm>
          <a:custGeom>
            <a:avLst/>
            <a:gdLst/>
            <a:ahLst/>
            <a:cxnLst/>
            <a:rect r="r" b="b" t="t" l="l"/>
            <a:pathLst>
              <a:path h="4692747" w="11116569">
                <a:moveTo>
                  <a:pt x="0" y="4692747"/>
                </a:moveTo>
                <a:lnTo>
                  <a:pt x="11116569" y="4692747"/>
                </a:lnTo>
                <a:lnTo>
                  <a:pt x="11116569" y="0"/>
                </a:lnTo>
                <a:lnTo>
                  <a:pt x="0" y="0"/>
                </a:lnTo>
                <a:lnTo>
                  <a:pt x="0" y="4692747"/>
                </a:lnTo>
                <a:close/>
              </a:path>
            </a:pathLst>
          </a:custGeom>
          <a:blipFill>
            <a:blip r:embed="rId2"/>
            <a:stretch>
              <a:fillRect l="-95847" t="-56476" r="-13849" b="0"/>
            </a:stretch>
          </a:blipFill>
        </p:spPr>
      </p:sp>
      <p:grpSp>
        <p:nvGrpSpPr>
          <p:cNvPr name="Group 3" id="3"/>
          <p:cNvGrpSpPr/>
          <p:nvPr/>
        </p:nvGrpSpPr>
        <p:grpSpPr>
          <a:xfrm rot="0">
            <a:off x="730644" y="4895592"/>
            <a:ext cx="9224521" cy="4724658"/>
            <a:chOff x="0" y="0"/>
            <a:chExt cx="2429503" cy="1244354"/>
          </a:xfrm>
        </p:grpSpPr>
        <p:sp>
          <p:nvSpPr>
            <p:cNvPr name="Freeform 4" id="4"/>
            <p:cNvSpPr/>
            <p:nvPr/>
          </p:nvSpPr>
          <p:spPr>
            <a:xfrm flipH="false" flipV="false" rot="0">
              <a:off x="0" y="0"/>
              <a:ext cx="2429503" cy="1244354"/>
            </a:xfrm>
            <a:custGeom>
              <a:avLst/>
              <a:gdLst/>
              <a:ahLst/>
              <a:cxnLst/>
              <a:rect r="r" b="b" t="t" l="l"/>
              <a:pathLst>
                <a:path h="1244354" w="2429503">
                  <a:moveTo>
                    <a:pt x="33571" y="0"/>
                  </a:moveTo>
                  <a:lnTo>
                    <a:pt x="2395932" y="0"/>
                  </a:lnTo>
                  <a:cubicBezTo>
                    <a:pt x="2414473" y="0"/>
                    <a:pt x="2429503" y="15030"/>
                    <a:pt x="2429503" y="33571"/>
                  </a:cubicBezTo>
                  <a:lnTo>
                    <a:pt x="2429503" y="1210783"/>
                  </a:lnTo>
                  <a:cubicBezTo>
                    <a:pt x="2429503" y="1229324"/>
                    <a:pt x="2414473" y="1244354"/>
                    <a:pt x="2395932" y="1244354"/>
                  </a:cubicBezTo>
                  <a:lnTo>
                    <a:pt x="33571" y="1244354"/>
                  </a:lnTo>
                  <a:cubicBezTo>
                    <a:pt x="15030" y="1244354"/>
                    <a:pt x="0" y="1229324"/>
                    <a:pt x="0" y="1210783"/>
                  </a:cubicBezTo>
                  <a:lnTo>
                    <a:pt x="0" y="33571"/>
                  </a:lnTo>
                  <a:cubicBezTo>
                    <a:pt x="0" y="15030"/>
                    <a:pt x="15030" y="0"/>
                    <a:pt x="33571" y="0"/>
                  </a:cubicBezTo>
                  <a:close/>
                </a:path>
              </a:pathLst>
            </a:custGeom>
            <a:solidFill>
              <a:srgbClr val="001C59">
                <a:alpha val="11765"/>
              </a:srgbClr>
            </a:solidFill>
            <a:ln w="28575" cap="rnd">
              <a:solidFill>
                <a:srgbClr val="000000">
                  <a:alpha val="11765"/>
                </a:srgbClr>
              </a:solidFill>
              <a:prstDash val="solid"/>
              <a:round/>
            </a:ln>
          </p:spPr>
        </p:sp>
        <p:sp>
          <p:nvSpPr>
            <p:cNvPr name="TextBox 5" id="5"/>
            <p:cNvSpPr txBox="true"/>
            <p:nvPr/>
          </p:nvSpPr>
          <p:spPr>
            <a:xfrm>
              <a:off x="0" y="-28575"/>
              <a:ext cx="2429503" cy="1272929"/>
            </a:xfrm>
            <a:prstGeom prst="rect">
              <a:avLst/>
            </a:prstGeom>
          </p:spPr>
          <p:txBody>
            <a:bodyPr anchor="ctr" rtlCol="false" tIns="50800" lIns="50800" bIns="50800" rIns="50800"/>
            <a:lstStyle/>
            <a:p>
              <a:pPr algn="ctr">
                <a:lnSpc>
                  <a:spcPts val="2100"/>
                </a:lnSpc>
              </a:pPr>
            </a:p>
          </p:txBody>
        </p:sp>
      </p:grpSp>
      <p:grpSp>
        <p:nvGrpSpPr>
          <p:cNvPr name="Group 6" id="6"/>
          <p:cNvGrpSpPr/>
          <p:nvPr/>
        </p:nvGrpSpPr>
        <p:grpSpPr>
          <a:xfrm rot="0">
            <a:off x="1066800" y="3070303"/>
            <a:ext cx="393136" cy="1447800"/>
            <a:chOff x="0" y="0"/>
            <a:chExt cx="524182" cy="1930400"/>
          </a:xfrm>
        </p:grpSpPr>
        <p:sp>
          <p:nvSpPr>
            <p:cNvPr name="Freeform 7" id="7"/>
            <p:cNvSpPr/>
            <p:nvPr/>
          </p:nvSpPr>
          <p:spPr>
            <a:xfrm flipH="false" flipV="false" rot="0">
              <a:off x="0" y="0"/>
              <a:ext cx="524182" cy="524182"/>
            </a:xfrm>
            <a:custGeom>
              <a:avLst/>
              <a:gdLst/>
              <a:ahLst/>
              <a:cxnLst/>
              <a:rect r="r" b="b" t="t" l="l"/>
              <a:pathLst>
                <a:path h="524182" w="524182">
                  <a:moveTo>
                    <a:pt x="0" y="0"/>
                  </a:moveTo>
                  <a:lnTo>
                    <a:pt x="524182" y="0"/>
                  </a:lnTo>
                  <a:lnTo>
                    <a:pt x="524182" y="524182"/>
                  </a:lnTo>
                  <a:lnTo>
                    <a:pt x="0" y="52418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8" id="8"/>
            <p:cNvSpPr/>
            <p:nvPr/>
          </p:nvSpPr>
          <p:spPr>
            <a:xfrm flipH="false" flipV="false" rot="0">
              <a:off x="0" y="703109"/>
              <a:ext cx="524182" cy="524182"/>
            </a:xfrm>
            <a:custGeom>
              <a:avLst/>
              <a:gdLst/>
              <a:ahLst/>
              <a:cxnLst/>
              <a:rect r="r" b="b" t="t" l="l"/>
              <a:pathLst>
                <a:path h="524182" w="524182">
                  <a:moveTo>
                    <a:pt x="0" y="0"/>
                  </a:moveTo>
                  <a:lnTo>
                    <a:pt x="524182" y="0"/>
                  </a:lnTo>
                  <a:lnTo>
                    <a:pt x="524182" y="524182"/>
                  </a:lnTo>
                  <a:lnTo>
                    <a:pt x="0" y="52418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9" id="9"/>
            <p:cNvSpPr/>
            <p:nvPr/>
          </p:nvSpPr>
          <p:spPr>
            <a:xfrm flipH="false" flipV="false" rot="0">
              <a:off x="0" y="1406218"/>
              <a:ext cx="524182" cy="524182"/>
            </a:xfrm>
            <a:custGeom>
              <a:avLst/>
              <a:gdLst/>
              <a:ahLst/>
              <a:cxnLst/>
              <a:rect r="r" b="b" t="t" l="l"/>
              <a:pathLst>
                <a:path h="524182" w="524182">
                  <a:moveTo>
                    <a:pt x="0" y="0"/>
                  </a:moveTo>
                  <a:lnTo>
                    <a:pt x="524182" y="0"/>
                  </a:lnTo>
                  <a:lnTo>
                    <a:pt x="524182" y="524182"/>
                  </a:lnTo>
                  <a:lnTo>
                    <a:pt x="0" y="52418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grpSp>
        <p:nvGrpSpPr>
          <p:cNvPr name="Group 10" id="10"/>
          <p:cNvGrpSpPr/>
          <p:nvPr/>
        </p:nvGrpSpPr>
        <p:grpSpPr>
          <a:xfrm rot="0">
            <a:off x="0" y="9710262"/>
            <a:ext cx="18288000" cy="566451"/>
            <a:chOff x="0" y="0"/>
            <a:chExt cx="3762963" cy="116554"/>
          </a:xfrm>
        </p:grpSpPr>
        <p:sp>
          <p:nvSpPr>
            <p:cNvPr name="Freeform 11" id="11"/>
            <p:cNvSpPr/>
            <p:nvPr/>
          </p:nvSpPr>
          <p:spPr>
            <a:xfrm flipH="false" flipV="false" rot="0">
              <a:off x="0" y="0"/>
              <a:ext cx="3762963" cy="116554"/>
            </a:xfrm>
            <a:custGeom>
              <a:avLst/>
              <a:gdLst/>
              <a:ahLst/>
              <a:cxnLst/>
              <a:rect r="r" b="b" t="t" l="l"/>
              <a:pathLst>
                <a:path h="116554" w="3762963">
                  <a:moveTo>
                    <a:pt x="0" y="0"/>
                  </a:moveTo>
                  <a:lnTo>
                    <a:pt x="3762963" y="0"/>
                  </a:lnTo>
                  <a:lnTo>
                    <a:pt x="3762963" y="116554"/>
                  </a:lnTo>
                  <a:lnTo>
                    <a:pt x="0" y="116554"/>
                  </a:lnTo>
                  <a:close/>
                </a:path>
              </a:pathLst>
            </a:custGeom>
            <a:gradFill rotWithShape="true">
              <a:gsLst>
                <a:gs pos="0">
                  <a:srgbClr val="0300FF">
                    <a:alpha val="100000"/>
                  </a:srgbClr>
                </a:gs>
                <a:gs pos="50000">
                  <a:srgbClr val="CC0000">
                    <a:alpha val="100000"/>
                  </a:srgbClr>
                </a:gs>
                <a:gs pos="100000">
                  <a:srgbClr val="CC0000">
                    <a:alpha val="100000"/>
                  </a:srgbClr>
                </a:gs>
              </a:gsLst>
              <a:lin ang="2700000"/>
            </a:gradFill>
          </p:spPr>
        </p:sp>
        <p:sp>
          <p:nvSpPr>
            <p:cNvPr name="TextBox 12" id="12"/>
            <p:cNvSpPr txBox="true"/>
            <p:nvPr/>
          </p:nvSpPr>
          <p:spPr>
            <a:xfrm>
              <a:off x="0" y="-47625"/>
              <a:ext cx="3762963" cy="164179"/>
            </a:xfrm>
            <a:prstGeom prst="rect">
              <a:avLst/>
            </a:prstGeom>
          </p:spPr>
          <p:txBody>
            <a:bodyPr anchor="ctr" rtlCol="false" tIns="50800" lIns="50800" bIns="50800" rIns="50800"/>
            <a:lstStyle/>
            <a:p>
              <a:pPr algn="ctr">
                <a:lnSpc>
                  <a:spcPts val="3251"/>
                </a:lnSpc>
              </a:pPr>
            </a:p>
          </p:txBody>
        </p:sp>
      </p:grpSp>
      <p:grpSp>
        <p:nvGrpSpPr>
          <p:cNvPr name="Group 13" id="13"/>
          <p:cNvGrpSpPr/>
          <p:nvPr/>
        </p:nvGrpSpPr>
        <p:grpSpPr>
          <a:xfrm rot="0">
            <a:off x="10206381" y="-2651"/>
            <a:ext cx="8081619" cy="4695398"/>
            <a:chOff x="0" y="0"/>
            <a:chExt cx="1220873" cy="709324"/>
          </a:xfrm>
        </p:grpSpPr>
        <p:sp>
          <p:nvSpPr>
            <p:cNvPr name="Freeform 14" id="14"/>
            <p:cNvSpPr/>
            <p:nvPr/>
          </p:nvSpPr>
          <p:spPr>
            <a:xfrm flipH="false" flipV="false" rot="0">
              <a:off x="0" y="0"/>
              <a:ext cx="1220873" cy="709324"/>
            </a:xfrm>
            <a:custGeom>
              <a:avLst/>
              <a:gdLst/>
              <a:ahLst/>
              <a:cxnLst/>
              <a:rect r="r" b="b" t="t" l="l"/>
              <a:pathLst>
                <a:path h="709324" w="1220873">
                  <a:moveTo>
                    <a:pt x="0" y="0"/>
                  </a:moveTo>
                  <a:lnTo>
                    <a:pt x="1220873" y="0"/>
                  </a:lnTo>
                  <a:lnTo>
                    <a:pt x="1220873" y="709324"/>
                  </a:lnTo>
                  <a:lnTo>
                    <a:pt x="0" y="709324"/>
                  </a:lnTo>
                  <a:close/>
                </a:path>
              </a:pathLst>
            </a:custGeom>
            <a:blipFill>
              <a:blip r:embed="rId5"/>
              <a:stretch>
                <a:fillRect l="-8099" t="0" r="-8099" b="0"/>
              </a:stretch>
            </a:blipFill>
          </p:spPr>
        </p:sp>
      </p:grpSp>
      <p:sp>
        <p:nvSpPr>
          <p:cNvPr name="Freeform 15" id="15"/>
          <p:cNvSpPr/>
          <p:nvPr/>
        </p:nvSpPr>
        <p:spPr>
          <a:xfrm flipH="false" flipV="false" rot="0">
            <a:off x="10206381" y="4692747"/>
            <a:ext cx="8081619" cy="5017515"/>
          </a:xfrm>
          <a:custGeom>
            <a:avLst/>
            <a:gdLst/>
            <a:ahLst/>
            <a:cxnLst/>
            <a:rect r="r" b="b" t="t" l="l"/>
            <a:pathLst>
              <a:path h="5017515" w="8081619">
                <a:moveTo>
                  <a:pt x="0" y="0"/>
                </a:moveTo>
                <a:lnTo>
                  <a:pt x="8081619" y="0"/>
                </a:lnTo>
                <a:lnTo>
                  <a:pt x="8081619" y="5017515"/>
                </a:lnTo>
                <a:lnTo>
                  <a:pt x="0" y="5017515"/>
                </a:lnTo>
                <a:lnTo>
                  <a:pt x="0" y="0"/>
                </a:lnTo>
                <a:close/>
              </a:path>
            </a:pathLst>
          </a:custGeom>
          <a:blipFill>
            <a:blip r:embed="rId6"/>
            <a:stretch>
              <a:fillRect l="0" t="-30534" r="0" b="-30534"/>
            </a:stretch>
          </a:blipFill>
        </p:spPr>
      </p:sp>
      <p:sp>
        <p:nvSpPr>
          <p:cNvPr name="TextBox 16" id="16"/>
          <p:cNvSpPr txBox="true"/>
          <p:nvPr/>
        </p:nvSpPr>
        <p:spPr>
          <a:xfrm rot="0">
            <a:off x="1028700" y="726596"/>
            <a:ext cx="7632669" cy="1718310"/>
          </a:xfrm>
          <a:prstGeom prst="rect">
            <a:avLst/>
          </a:prstGeom>
        </p:spPr>
        <p:txBody>
          <a:bodyPr anchor="t" rtlCol="false" tIns="0" lIns="0" bIns="0" rIns="0">
            <a:spAutoFit/>
          </a:bodyPr>
          <a:lstStyle/>
          <a:p>
            <a:pPr algn="l">
              <a:lnSpc>
                <a:spcPts val="6720"/>
              </a:lnSpc>
            </a:pPr>
            <a:r>
              <a:rPr lang="en-US" sz="6000" b="true">
                <a:gradFill>
                  <a:gsLst>
                    <a:gs pos="0">
                      <a:srgbClr val="000237">
                        <a:alpha val="100000"/>
                      </a:srgbClr>
                    </a:gs>
                    <a:gs pos="50000">
                      <a:srgbClr val="000570">
                        <a:alpha val="100000"/>
                      </a:srgbClr>
                    </a:gs>
                    <a:gs pos="100000">
                      <a:srgbClr val="0007AD">
                        <a:alpha val="100000"/>
                      </a:srgbClr>
                    </a:gs>
                  </a:gsLst>
                  <a:lin ang="0"/>
                </a:gradFill>
                <a:latin typeface="DM Sans Bold"/>
                <a:ea typeface="DM Sans Bold"/>
                <a:cs typeface="DM Sans Bold"/>
                <a:sym typeface="DM Sans Bold"/>
              </a:rPr>
              <a:t>Supply Chain Management (SCM)</a:t>
            </a:r>
          </a:p>
        </p:txBody>
      </p:sp>
      <p:sp>
        <p:nvSpPr>
          <p:cNvPr name="TextBox 17" id="17"/>
          <p:cNvSpPr txBox="true"/>
          <p:nvPr/>
        </p:nvSpPr>
        <p:spPr>
          <a:xfrm rot="0">
            <a:off x="1602533" y="2965528"/>
            <a:ext cx="6586297" cy="1590675"/>
          </a:xfrm>
          <a:prstGeom prst="rect">
            <a:avLst/>
          </a:prstGeom>
        </p:spPr>
        <p:txBody>
          <a:bodyPr anchor="t" rtlCol="false" tIns="0" lIns="0" bIns="0" rIns="0">
            <a:spAutoFit/>
          </a:bodyPr>
          <a:lstStyle/>
          <a:p>
            <a:pPr algn="just">
              <a:lnSpc>
                <a:spcPts val="4200"/>
              </a:lnSpc>
            </a:pPr>
            <a:r>
              <a:rPr lang="en-US" sz="3000">
                <a:solidFill>
                  <a:srgbClr val="001C59"/>
                </a:solidFill>
                <a:latin typeface="DM Sans"/>
                <a:ea typeface="DM Sans"/>
                <a:cs typeface="DM Sans"/>
                <a:sym typeface="DM Sans"/>
              </a:rPr>
              <a:t>End-</a:t>
            </a:r>
            <a:r>
              <a:rPr lang="en-US" sz="3000">
                <a:solidFill>
                  <a:srgbClr val="001C59"/>
                </a:solidFill>
                <a:latin typeface="DM Sans"/>
                <a:ea typeface="DM Sans"/>
                <a:cs typeface="DM Sans"/>
                <a:sym typeface="DM Sans"/>
              </a:rPr>
              <a:t>to-end coordination</a:t>
            </a:r>
          </a:p>
          <a:p>
            <a:pPr algn="just">
              <a:lnSpc>
                <a:spcPts val="4200"/>
              </a:lnSpc>
            </a:pPr>
            <a:r>
              <a:rPr lang="en-US" sz="3000">
                <a:solidFill>
                  <a:srgbClr val="001C59"/>
                </a:solidFill>
                <a:latin typeface="DM Sans"/>
                <a:ea typeface="DM Sans"/>
                <a:cs typeface="DM Sans"/>
                <a:sym typeface="DM Sans"/>
              </a:rPr>
              <a:t>Integrates strategy &amp; operations</a:t>
            </a:r>
          </a:p>
          <a:p>
            <a:pPr algn="just">
              <a:lnSpc>
                <a:spcPts val="4200"/>
              </a:lnSpc>
            </a:pPr>
            <a:r>
              <a:rPr lang="en-US" b="true" sz="3000">
                <a:solidFill>
                  <a:srgbClr val="001C59"/>
                </a:solidFill>
                <a:latin typeface="DM Sans Bold"/>
                <a:ea typeface="DM Sans Bold"/>
                <a:cs typeface="DM Sans Bold"/>
                <a:sym typeface="DM Sans Bold"/>
              </a:rPr>
              <a:t>Governs the whole</a:t>
            </a:r>
          </a:p>
        </p:txBody>
      </p:sp>
      <p:sp>
        <p:nvSpPr>
          <p:cNvPr name="TextBox 18" id="18"/>
          <p:cNvSpPr txBox="true"/>
          <p:nvPr/>
        </p:nvSpPr>
        <p:spPr>
          <a:xfrm rot="0">
            <a:off x="1028700" y="5095746"/>
            <a:ext cx="8666649" cy="4257675"/>
          </a:xfrm>
          <a:prstGeom prst="rect">
            <a:avLst/>
          </a:prstGeom>
        </p:spPr>
        <p:txBody>
          <a:bodyPr anchor="t" rtlCol="false" tIns="0" lIns="0" bIns="0" rIns="0">
            <a:spAutoFit/>
          </a:bodyPr>
          <a:lstStyle/>
          <a:p>
            <a:pPr algn="just">
              <a:lnSpc>
                <a:spcPts val="4200"/>
              </a:lnSpc>
            </a:pPr>
            <a:r>
              <a:rPr lang="en-US" sz="3000">
                <a:solidFill>
                  <a:srgbClr val="000B3D"/>
                </a:solidFill>
                <a:latin typeface="DM Sans"/>
                <a:ea typeface="DM Sans"/>
                <a:cs typeface="DM Sans"/>
                <a:sym typeface="DM Sans"/>
              </a:rPr>
              <a:t>Supply chain management answers the question:  </a:t>
            </a:r>
          </a:p>
          <a:p>
            <a:pPr algn="just">
              <a:lnSpc>
                <a:spcPts val="4200"/>
              </a:lnSpc>
            </a:pPr>
            <a:r>
              <a:rPr lang="en-US" sz="3000">
                <a:solidFill>
                  <a:srgbClr val="000B3D"/>
                </a:solidFill>
                <a:latin typeface="DM Sans"/>
                <a:ea typeface="DM Sans"/>
                <a:cs typeface="DM Sans"/>
                <a:sym typeface="DM Sans"/>
              </a:rPr>
              <a:t>1)  How do all components of the value-creation process function coherently as an integrated whole? </a:t>
            </a:r>
          </a:p>
          <a:p>
            <a:pPr algn="just">
              <a:lnSpc>
                <a:spcPts val="4200"/>
              </a:lnSpc>
              <a:spcBef>
                <a:spcPct val="0"/>
              </a:spcBef>
            </a:pPr>
            <a:r>
              <a:rPr lang="en-US" sz="3000">
                <a:solidFill>
                  <a:srgbClr val="000B3D"/>
                </a:solidFill>
                <a:latin typeface="DM Sans"/>
                <a:ea typeface="DM Sans"/>
                <a:cs typeface="DM Sans"/>
                <a:sym typeface="DM Sans"/>
              </a:rPr>
              <a:t>2) SCM provides the organizing logic governing coordination, alignment, and performance across the entire system</a:t>
            </a:r>
          </a:p>
        </p:txBody>
      </p:sp>
    </p:spTree>
  </p:cSld>
  <p:clrMapOvr>
    <a:masterClrMapping/>
  </p:clrMapOvr>
</p:sld>
</file>

<file path=ppt/slides/slide1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true" rot="0">
            <a:off x="7171431" y="0"/>
            <a:ext cx="11116569" cy="4692747"/>
          </a:xfrm>
          <a:custGeom>
            <a:avLst/>
            <a:gdLst/>
            <a:ahLst/>
            <a:cxnLst/>
            <a:rect r="r" b="b" t="t" l="l"/>
            <a:pathLst>
              <a:path h="4692747" w="11116569">
                <a:moveTo>
                  <a:pt x="0" y="4692747"/>
                </a:moveTo>
                <a:lnTo>
                  <a:pt x="11116569" y="4692747"/>
                </a:lnTo>
                <a:lnTo>
                  <a:pt x="11116569" y="0"/>
                </a:lnTo>
                <a:lnTo>
                  <a:pt x="0" y="0"/>
                </a:lnTo>
                <a:lnTo>
                  <a:pt x="0" y="4692747"/>
                </a:lnTo>
                <a:close/>
              </a:path>
            </a:pathLst>
          </a:custGeom>
          <a:blipFill>
            <a:blip r:embed="rId2"/>
            <a:stretch>
              <a:fillRect l="-95847" t="-56476" r="-13849" b="0"/>
            </a:stretch>
          </a:blipFill>
        </p:spPr>
      </p:sp>
      <p:grpSp>
        <p:nvGrpSpPr>
          <p:cNvPr name="Group 3" id="3"/>
          <p:cNvGrpSpPr/>
          <p:nvPr/>
        </p:nvGrpSpPr>
        <p:grpSpPr>
          <a:xfrm rot="0">
            <a:off x="730644" y="5143500"/>
            <a:ext cx="9224521" cy="2512554"/>
            <a:chOff x="0" y="0"/>
            <a:chExt cx="2429503" cy="661743"/>
          </a:xfrm>
        </p:grpSpPr>
        <p:sp>
          <p:nvSpPr>
            <p:cNvPr name="Freeform 4" id="4"/>
            <p:cNvSpPr/>
            <p:nvPr/>
          </p:nvSpPr>
          <p:spPr>
            <a:xfrm flipH="false" flipV="false" rot="0">
              <a:off x="0" y="0"/>
              <a:ext cx="2429503" cy="661743"/>
            </a:xfrm>
            <a:custGeom>
              <a:avLst/>
              <a:gdLst/>
              <a:ahLst/>
              <a:cxnLst/>
              <a:rect r="r" b="b" t="t" l="l"/>
              <a:pathLst>
                <a:path h="661743" w="2429503">
                  <a:moveTo>
                    <a:pt x="33571" y="0"/>
                  </a:moveTo>
                  <a:lnTo>
                    <a:pt x="2395932" y="0"/>
                  </a:lnTo>
                  <a:cubicBezTo>
                    <a:pt x="2414473" y="0"/>
                    <a:pt x="2429503" y="15030"/>
                    <a:pt x="2429503" y="33571"/>
                  </a:cubicBezTo>
                  <a:lnTo>
                    <a:pt x="2429503" y="628172"/>
                  </a:lnTo>
                  <a:cubicBezTo>
                    <a:pt x="2429503" y="646712"/>
                    <a:pt x="2414473" y="661743"/>
                    <a:pt x="2395932" y="661743"/>
                  </a:cubicBezTo>
                  <a:lnTo>
                    <a:pt x="33571" y="661743"/>
                  </a:lnTo>
                  <a:cubicBezTo>
                    <a:pt x="15030" y="661743"/>
                    <a:pt x="0" y="646712"/>
                    <a:pt x="0" y="628172"/>
                  </a:cubicBezTo>
                  <a:lnTo>
                    <a:pt x="0" y="33571"/>
                  </a:lnTo>
                  <a:cubicBezTo>
                    <a:pt x="0" y="15030"/>
                    <a:pt x="15030" y="0"/>
                    <a:pt x="33571" y="0"/>
                  </a:cubicBezTo>
                  <a:close/>
                </a:path>
              </a:pathLst>
            </a:custGeom>
            <a:solidFill>
              <a:srgbClr val="001C59">
                <a:alpha val="11765"/>
              </a:srgbClr>
            </a:solidFill>
            <a:ln w="28575" cap="rnd">
              <a:solidFill>
                <a:srgbClr val="000000">
                  <a:alpha val="11765"/>
                </a:srgbClr>
              </a:solidFill>
              <a:prstDash val="solid"/>
              <a:round/>
            </a:ln>
          </p:spPr>
        </p:sp>
        <p:sp>
          <p:nvSpPr>
            <p:cNvPr name="TextBox 5" id="5"/>
            <p:cNvSpPr txBox="true"/>
            <p:nvPr/>
          </p:nvSpPr>
          <p:spPr>
            <a:xfrm>
              <a:off x="0" y="-28575"/>
              <a:ext cx="2429503" cy="690318"/>
            </a:xfrm>
            <a:prstGeom prst="rect">
              <a:avLst/>
            </a:prstGeom>
          </p:spPr>
          <p:txBody>
            <a:bodyPr anchor="ctr" rtlCol="false" tIns="50800" lIns="50800" bIns="50800" rIns="50800"/>
            <a:lstStyle/>
            <a:p>
              <a:pPr algn="ctr">
                <a:lnSpc>
                  <a:spcPts val="2100"/>
                </a:lnSpc>
              </a:pPr>
            </a:p>
          </p:txBody>
        </p:sp>
      </p:grpSp>
      <p:grpSp>
        <p:nvGrpSpPr>
          <p:cNvPr name="Group 6" id="6"/>
          <p:cNvGrpSpPr/>
          <p:nvPr/>
        </p:nvGrpSpPr>
        <p:grpSpPr>
          <a:xfrm rot="0">
            <a:off x="730644" y="3021037"/>
            <a:ext cx="393136" cy="1447800"/>
            <a:chOff x="0" y="0"/>
            <a:chExt cx="524182" cy="1930400"/>
          </a:xfrm>
        </p:grpSpPr>
        <p:sp>
          <p:nvSpPr>
            <p:cNvPr name="Freeform 7" id="7"/>
            <p:cNvSpPr/>
            <p:nvPr/>
          </p:nvSpPr>
          <p:spPr>
            <a:xfrm flipH="false" flipV="false" rot="0">
              <a:off x="0" y="0"/>
              <a:ext cx="524182" cy="524182"/>
            </a:xfrm>
            <a:custGeom>
              <a:avLst/>
              <a:gdLst/>
              <a:ahLst/>
              <a:cxnLst/>
              <a:rect r="r" b="b" t="t" l="l"/>
              <a:pathLst>
                <a:path h="524182" w="524182">
                  <a:moveTo>
                    <a:pt x="0" y="0"/>
                  </a:moveTo>
                  <a:lnTo>
                    <a:pt x="524182" y="0"/>
                  </a:lnTo>
                  <a:lnTo>
                    <a:pt x="524182" y="524182"/>
                  </a:lnTo>
                  <a:lnTo>
                    <a:pt x="0" y="52418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8" id="8"/>
            <p:cNvSpPr/>
            <p:nvPr/>
          </p:nvSpPr>
          <p:spPr>
            <a:xfrm flipH="false" flipV="false" rot="0">
              <a:off x="0" y="703109"/>
              <a:ext cx="524182" cy="524182"/>
            </a:xfrm>
            <a:custGeom>
              <a:avLst/>
              <a:gdLst/>
              <a:ahLst/>
              <a:cxnLst/>
              <a:rect r="r" b="b" t="t" l="l"/>
              <a:pathLst>
                <a:path h="524182" w="524182">
                  <a:moveTo>
                    <a:pt x="0" y="0"/>
                  </a:moveTo>
                  <a:lnTo>
                    <a:pt x="524182" y="0"/>
                  </a:lnTo>
                  <a:lnTo>
                    <a:pt x="524182" y="524182"/>
                  </a:lnTo>
                  <a:lnTo>
                    <a:pt x="0" y="52418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9" id="9"/>
            <p:cNvSpPr/>
            <p:nvPr/>
          </p:nvSpPr>
          <p:spPr>
            <a:xfrm flipH="false" flipV="false" rot="0">
              <a:off x="0" y="1406218"/>
              <a:ext cx="524182" cy="524182"/>
            </a:xfrm>
            <a:custGeom>
              <a:avLst/>
              <a:gdLst/>
              <a:ahLst/>
              <a:cxnLst/>
              <a:rect r="r" b="b" t="t" l="l"/>
              <a:pathLst>
                <a:path h="524182" w="524182">
                  <a:moveTo>
                    <a:pt x="0" y="0"/>
                  </a:moveTo>
                  <a:lnTo>
                    <a:pt x="524182" y="0"/>
                  </a:lnTo>
                  <a:lnTo>
                    <a:pt x="524182" y="524182"/>
                  </a:lnTo>
                  <a:lnTo>
                    <a:pt x="0" y="52418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grpSp>
        <p:nvGrpSpPr>
          <p:cNvPr name="Group 10" id="10"/>
          <p:cNvGrpSpPr/>
          <p:nvPr/>
        </p:nvGrpSpPr>
        <p:grpSpPr>
          <a:xfrm rot="0">
            <a:off x="0" y="9710262"/>
            <a:ext cx="18288000" cy="566451"/>
            <a:chOff x="0" y="0"/>
            <a:chExt cx="3762963" cy="116554"/>
          </a:xfrm>
        </p:grpSpPr>
        <p:sp>
          <p:nvSpPr>
            <p:cNvPr name="Freeform 11" id="11"/>
            <p:cNvSpPr/>
            <p:nvPr/>
          </p:nvSpPr>
          <p:spPr>
            <a:xfrm flipH="false" flipV="false" rot="0">
              <a:off x="0" y="0"/>
              <a:ext cx="3762963" cy="116554"/>
            </a:xfrm>
            <a:custGeom>
              <a:avLst/>
              <a:gdLst/>
              <a:ahLst/>
              <a:cxnLst/>
              <a:rect r="r" b="b" t="t" l="l"/>
              <a:pathLst>
                <a:path h="116554" w="3762963">
                  <a:moveTo>
                    <a:pt x="0" y="0"/>
                  </a:moveTo>
                  <a:lnTo>
                    <a:pt x="3762963" y="0"/>
                  </a:lnTo>
                  <a:lnTo>
                    <a:pt x="3762963" y="116554"/>
                  </a:lnTo>
                  <a:lnTo>
                    <a:pt x="0" y="116554"/>
                  </a:lnTo>
                  <a:close/>
                </a:path>
              </a:pathLst>
            </a:custGeom>
            <a:gradFill rotWithShape="true">
              <a:gsLst>
                <a:gs pos="0">
                  <a:srgbClr val="0300FF">
                    <a:alpha val="100000"/>
                  </a:srgbClr>
                </a:gs>
                <a:gs pos="50000">
                  <a:srgbClr val="CC0000">
                    <a:alpha val="100000"/>
                  </a:srgbClr>
                </a:gs>
                <a:gs pos="100000">
                  <a:srgbClr val="CC0000">
                    <a:alpha val="100000"/>
                  </a:srgbClr>
                </a:gs>
              </a:gsLst>
              <a:lin ang="2700000"/>
            </a:gradFill>
          </p:spPr>
        </p:sp>
        <p:sp>
          <p:nvSpPr>
            <p:cNvPr name="TextBox 12" id="12"/>
            <p:cNvSpPr txBox="true"/>
            <p:nvPr/>
          </p:nvSpPr>
          <p:spPr>
            <a:xfrm>
              <a:off x="0" y="-47625"/>
              <a:ext cx="3762963" cy="164179"/>
            </a:xfrm>
            <a:prstGeom prst="rect">
              <a:avLst/>
            </a:prstGeom>
          </p:spPr>
          <p:txBody>
            <a:bodyPr anchor="ctr" rtlCol="false" tIns="50800" lIns="50800" bIns="50800" rIns="50800"/>
            <a:lstStyle/>
            <a:p>
              <a:pPr algn="ctr">
                <a:lnSpc>
                  <a:spcPts val="3251"/>
                </a:lnSpc>
              </a:pPr>
            </a:p>
          </p:txBody>
        </p:sp>
      </p:grpSp>
      <p:grpSp>
        <p:nvGrpSpPr>
          <p:cNvPr name="Group 13" id="13"/>
          <p:cNvGrpSpPr/>
          <p:nvPr/>
        </p:nvGrpSpPr>
        <p:grpSpPr>
          <a:xfrm rot="0">
            <a:off x="10206381" y="-2651"/>
            <a:ext cx="8081619" cy="9712913"/>
            <a:chOff x="0" y="0"/>
            <a:chExt cx="1220873" cy="1467309"/>
          </a:xfrm>
        </p:grpSpPr>
        <p:sp>
          <p:nvSpPr>
            <p:cNvPr name="Freeform 14" id="14"/>
            <p:cNvSpPr/>
            <p:nvPr/>
          </p:nvSpPr>
          <p:spPr>
            <a:xfrm flipH="false" flipV="false" rot="0">
              <a:off x="0" y="0"/>
              <a:ext cx="1220873" cy="1467309"/>
            </a:xfrm>
            <a:custGeom>
              <a:avLst/>
              <a:gdLst/>
              <a:ahLst/>
              <a:cxnLst/>
              <a:rect r="r" b="b" t="t" l="l"/>
              <a:pathLst>
                <a:path h="1467309" w="1220873">
                  <a:moveTo>
                    <a:pt x="0" y="0"/>
                  </a:moveTo>
                  <a:lnTo>
                    <a:pt x="1220873" y="0"/>
                  </a:lnTo>
                  <a:lnTo>
                    <a:pt x="1220873" y="1467309"/>
                  </a:lnTo>
                  <a:lnTo>
                    <a:pt x="0" y="1467309"/>
                  </a:lnTo>
                  <a:close/>
                </a:path>
              </a:pathLst>
            </a:custGeom>
            <a:blipFill>
              <a:blip r:embed="rId5"/>
              <a:stretch>
                <a:fillRect l="-4759" t="0" r="-4759" b="0"/>
              </a:stretch>
            </a:blipFill>
          </p:spPr>
        </p:sp>
      </p:grpSp>
      <p:sp>
        <p:nvSpPr>
          <p:cNvPr name="TextBox 15" id="15"/>
          <p:cNvSpPr txBox="true"/>
          <p:nvPr/>
        </p:nvSpPr>
        <p:spPr>
          <a:xfrm rot="0">
            <a:off x="730644" y="1413559"/>
            <a:ext cx="7003363" cy="932815"/>
          </a:xfrm>
          <a:prstGeom prst="rect">
            <a:avLst/>
          </a:prstGeom>
        </p:spPr>
        <p:txBody>
          <a:bodyPr anchor="t" rtlCol="false" tIns="0" lIns="0" bIns="0" rIns="0">
            <a:spAutoFit/>
          </a:bodyPr>
          <a:lstStyle/>
          <a:p>
            <a:pPr algn="l">
              <a:lnSpc>
                <a:spcPts val="7279"/>
              </a:lnSpc>
            </a:pPr>
            <a:r>
              <a:rPr lang="en-US" sz="6499" b="true">
                <a:gradFill>
                  <a:gsLst>
                    <a:gs pos="0">
                      <a:srgbClr val="000237">
                        <a:alpha val="100000"/>
                      </a:srgbClr>
                    </a:gs>
                    <a:gs pos="50000">
                      <a:srgbClr val="000570">
                        <a:alpha val="100000"/>
                      </a:srgbClr>
                    </a:gs>
                    <a:gs pos="100000">
                      <a:srgbClr val="0007AD">
                        <a:alpha val="100000"/>
                      </a:srgbClr>
                    </a:gs>
                  </a:gsLst>
                  <a:lin ang="0"/>
                </a:gradFill>
                <a:latin typeface="DM Sans Bold"/>
                <a:ea typeface="DM Sans Bold"/>
                <a:cs typeface="DM Sans Bold"/>
                <a:sym typeface="DM Sans Bold"/>
              </a:rPr>
              <a:t>Procurement</a:t>
            </a:r>
          </a:p>
        </p:txBody>
      </p:sp>
      <p:sp>
        <p:nvSpPr>
          <p:cNvPr name="TextBox 16" id="16"/>
          <p:cNvSpPr txBox="true"/>
          <p:nvPr/>
        </p:nvSpPr>
        <p:spPr>
          <a:xfrm rot="0">
            <a:off x="1266377" y="2916262"/>
            <a:ext cx="6586297" cy="1590675"/>
          </a:xfrm>
          <a:prstGeom prst="rect">
            <a:avLst/>
          </a:prstGeom>
        </p:spPr>
        <p:txBody>
          <a:bodyPr anchor="t" rtlCol="false" tIns="0" lIns="0" bIns="0" rIns="0">
            <a:spAutoFit/>
          </a:bodyPr>
          <a:lstStyle/>
          <a:p>
            <a:pPr algn="just">
              <a:lnSpc>
                <a:spcPts val="4200"/>
              </a:lnSpc>
            </a:pPr>
            <a:r>
              <a:rPr lang="en-US" sz="3000">
                <a:solidFill>
                  <a:srgbClr val="000B3D"/>
                </a:solidFill>
                <a:latin typeface="DM Sans"/>
                <a:ea typeface="DM Sans"/>
                <a:cs typeface="DM Sans"/>
                <a:sym typeface="DM Sans"/>
              </a:rPr>
              <a:t>St</a:t>
            </a:r>
            <a:r>
              <a:rPr lang="en-US" sz="3000">
                <a:solidFill>
                  <a:srgbClr val="000B3D"/>
                </a:solidFill>
                <a:latin typeface="DM Sans"/>
                <a:ea typeface="DM Sans"/>
                <a:cs typeface="DM Sans"/>
                <a:sym typeface="DM Sans"/>
              </a:rPr>
              <a:t>rategic value acquisition</a:t>
            </a:r>
          </a:p>
          <a:p>
            <a:pPr algn="just">
              <a:lnSpc>
                <a:spcPts val="4200"/>
              </a:lnSpc>
            </a:pPr>
            <a:r>
              <a:rPr lang="en-US" sz="3000">
                <a:solidFill>
                  <a:srgbClr val="000B3D"/>
                </a:solidFill>
                <a:latin typeface="DM Sans"/>
                <a:ea typeface="DM Sans"/>
                <a:cs typeface="DM Sans"/>
                <a:sym typeface="DM Sans"/>
              </a:rPr>
              <a:t>Supplier selection &amp; contracting</a:t>
            </a:r>
          </a:p>
          <a:p>
            <a:pPr algn="just">
              <a:lnSpc>
                <a:spcPts val="4200"/>
              </a:lnSpc>
            </a:pPr>
            <a:r>
              <a:rPr lang="en-US" sz="3000">
                <a:solidFill>
                  <a:srgbClr val="000B3D"/>
                </a:solidFill>
                <a:latin typeface="DM Sans"/>
                <a:ea typeface="DM Sans"/>
                <a:cs typeface="DM Sans"/>
                <a:sym typeface="DM Sans"/>
              </a:rPr>
              <a:t>Upstream discipline</a:t>
            </a:r>
          </a:p>
        </p:txBody>
      </p:sp>
      <p:sp>
        <p:nvSpPr>
          <p:cNvPr name="TextBox 17" id="17"/>
          <p:cNvSpPr txBox="true"/>
          <p:nvPr/>
        </p:nvSpPr>
        <p:spPr>
          <a:xfrm rot="0">
            <a:off x="1028700" y="5266031"/>
            <a:ext cx="8666649" cy="2124075"/>
          </a:xfrm>
          <a:prstGeom prst="rect">
            <a:avLst/>
          </a:prstGeom>
        </p:spPr>
        <p:txBody>
          <a:bodyPr anchor="t" rtlCol="false" tIns="0" lIns="0" bIns="0" rIns="0">
            <a:spAutoFit/>
          </a:bodyPr>
          <a:lstStyle/>
          <a:p>
            <a:pPr algn="just">
              <a:lnSpc>
                <a:spcPts val="4200"/>
              </a:lnSpc>
            </a:pPr>
            <a:r>
              <a:rPr lang="en-US" sz="3000">
                <a:solidFill>
                  <a:srgbClr val="000B3D"/>
                </a:solidFill>
                <a:latin typeface="DM Sans"/>
                <a:ea typeface="DM Sans"/>
                <a:cs typeface="DM Sans"/>
                <a:sym typeface="DM Sans"/>
              </a:rPr>
              <a:t>Procurement answers a different question; </a:t>
            </a:r>
          </a:p>
          <a:p>
            <a:pPr algn="just">
              <a:lnSpc>
                <a:spcPts val="4200"/>
              </a:lnSpc>
            </a:pPr>
            <a:r>
              <a:rPr lang="en-US" sz="3000">
                <a:solidFill>
                  <a:srgbClr val="000B3D"/>
                </a:solidFill>
                <a:latin typeface="DM Sans"/>
                <a:ea typeface="DM Sans"/>
                <a:cs typeface="DM Sans"/>
                <a:sym typeface="DM Sans"/>
              </a:rPr>
              <a:t>What should we buy, from whom, and on what terms?  </a:t>
            </a:r>
          </a:p>
          <a:p>
            <a:pPr algn="just">
              <a:lnSpc>
                <a:spcPts val="4200"/>
              </a:lnSpc>
              <a:spcBef>
                <a:spcPct val="0"/>
              </a:spcBef>
            </a:pPr>
            <a:r>
              <a:rPr lang="en-US" sz="3000">
                <a:solidFill>
                  <a:srgbClr val="000B3D"/>
                </a:solidFill>
                <a:latin typeface="DM Sans"/>
                <a:ea typeface="DM Sans"/>
                <a:cs typeface="DM Sans"/>
                <a:sym typeface="DM Sans"/>
              </a:rPr>
              <a:t>It is not just purchasing - it is strategic</a:t>
            </a:r>
          </a:p>
        </p:txBody>
      </p:sp>
    </p:spTree>
  </p:cSld>
  <p:clrMapOvr>
    <a:masterClrMapping/>
  </p:clrMapOvr>
</p:sld>
</file>

<file path=ppt/slides/slide1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true" rot="0">
            <a:off x="9269116" y="0"/>
            <a:ext cx="10067726" cy="4692747"/>
          </a:xfrm>
          <a:custGeom>
            <a:avLst/>
            <a:gdLst/>
            <a:ahLst/>
            <a:cxnLst/>
            <a:rect r="r" b="b" t="t" l="l"/>
            <a:pathLst>
              <a:path h="4692747" w="10067726">
                <a:moveTo>
                  <a:pt x="0" y="4692747"/>
                </a:moveTo>
                <a:lnTo>
                  <a:pt x="10067727" y="4692747"/>
                </a:lnTo>
                <a:lnTo>
                  <a:pt x="10067727" y="0"/>
                </a:lnTo>
                <a:lnTo>
                  <a:pt x="0" y="0"/>
                </a:lnTo>
                <a:lnTo>
                  <a:pt x="0" y="4692747"/>
                </a:lnTo>
                <a:close/>
              </a:path>
            </a:pathLst>
          </a:custGeom>
          <a:blipFill>
            <a:blip r:embed="rId2"/>
            <a:stretch>
              <a:fillRect l="-116250" t="-56476" r="-15292" b="0"/>
            </a:stretch>
          </a:blipFill>
        </p:spPr>
      </p:sp>
      <p:grpSp>
        <p:nvGrpSpPr>
          <p:cNvPr name="Group 3" id="3"/>
          <p:cNvGrpSpPr/>
          <p:nvPr/>
        </p:nvGrpSpPr>
        <p:grpSpPr>
          <a:xfrm rot="0">
            <a:off x="730644" y="5143500"/>
            <a:ext cx="9224521" cy="2035807"/>
            <a:chOff x="0" y="0"/>
            <a:chExt cx="2429503" cy="536180"/>
          </a:xfrm>
        </p:grpSpPr>
        <p:sp>
          <p:nvSpPr>
            <p:cNvPr name="Freeform 4" id="4"/>
            <p:cNvSpPr/>
            <p:nvPr/>
          </p:nvSpPr>
          <p:spPr>
            <a:xfrm flipH="false" flipV="false" rot="0">
              <a:off x="0" y="0"/>
              <a:ext cx="2429503" cy="536180"/>
            </a:xfrm>
            <a:custGeom>
              <a:avLst/>
              <a:gdLst/>
              <a:ahLst/>
              <a:cxnLst/>
              <a:rect r="r" b="b" t="t" l="l"/>
              <a:pathLst>
                <a:path h="536180" w="2429503">
                  <a:moveTo>
                    <a:pt x="33571" y="0"/>
                  </a:moveTo>
                  <a:lnTo>
                    <a:pt x="2395932" y="0"/>
                  </a:lnTo>
                  <a:cubicBezTo>
                    <a:pt x="2414473" y="0"/>
                    <a:pt x="2429503" y="15030"/>
                    <a:pt x="2429503" y="33571"/>
                  </a:cubicBezTo>
                  <a:lnTo>
                    <a:pt x="2429503" y="502609"/>
                  </a:lnTo>
                  <a:cubicBezTo>
                    <a:pt x="2429503" y="521149"/>
                    <a:pt x="2414473" y="536180"/>
                    <a:pt x="2395932" y="536180"/>
                  </a:cubicBezTo>
                  <a:lnTo>
                    <a:pt x="33571" y="536180"/>
                  </a:lnTo>
                  <a:cubicBezTo>
                    <a:pt x="15030" y="536180"/>
                    <a:pt x="0" y="521149"/>
                    <a:pt x="0" y="502609"/>
                  </a:cubicBezTo>
                  <a:lnTo>
                    <a:pt x="0" y="33571"/>
                  </a:lnTo>
                  <a:cubicBezTo>
                    <a:pt x="0" y="15030"/>
                    <a:pt x="15030" y="0"/>
                    <a:pt x="33571" y="0"/>
                  </a:cubicBezTo>
                  <a:close/>
                </a:path>
              </a:pathLst>
            </a:custGeom>
            <a:solidFill>
              <a:srgbClr val="001C59">
                <a:alpha val="11765"/>
              </a:srgbClr>
            </a:solidFill>
            <a:ln w="28575" cap="rnd">
              <a:solidFill>
                <a:srgbClr val="000000">
                  <a:alpha val="11765"/>
                </a:srgbClr>
              </a:solidFill>
              <a:prstDash val="solid"/>
              <a:round/>
            </a:ln>
          </p:spPr>
        </p:sp>
        <p:sp>
          <p:nvSpPr>
            <p:cNvPr name="TextBox 5" id="5"/>
            <p:cNvSpPr txBox="true"/>
            <p:nvPr/>
          </p:nvSpPr>
          <p:spPr>
            <a:xfrm>
              <a:off x="0" y="-28575"/>
              <a:ext cx="2429503" cy="564755"/>
            </a:xfrm>
            <a:prstGeom prst="rect">
              <a:avLst/>
            </a:prstGeom>
          </p:spPr>
          <p:txBody>
            <a:bodyPr anchor="ctr" rtlCol="false" tIns="50800" lIns="50800" bIns="50800" rIns="50800"/>
            <a:lstStyle/>
            <a:p>
              <a:pPr algn="ctr">
                <a:lnSpc>
                  <a:spcPts val="2100"/>
                </a:lnSpc>
              </a:pPr>
            </a:p>
          </p:txBody>
        </p:sp>
      </p:grpSp>
      <p:grpSp>
        <p:nvGrpSpPr>
          <p:cNvPr name="Group 6" id="6"/>
          <p:cNvGrpSpPr/>
          <p:nvPr/>
        </p:nvGrpSpPr>
        <p:grpSpPr>
          <a:xfrm rot="0">
            <a:off x="730644" y="3021037"/>
            <a:ext cx="393136" cy="1447800"/>
            <a:chOff x="0" y="0"/>
            <a:chExt cx="524182" cy="1930400"/>
          </a:xfrm>
        </p:grpSpPr>
        <p:sp>
          <p:nvSpPr>
            <p:cNvPr name="Freeform 7" id="7"/>
            <p:cNvSpPr/>
            <p:nvPr/>
          </p:nvSpPr>
          <p:spPr>
            <a:xfrm flipH="false" flipV="false" rot="0">
              <a:off x="0" y="0"/>
              <a:ext cx="524182" cy="524182"/>
            </a:xfrm>
            <a:custGeom>
              <a:avLst/>
              <a:gdLst/>
              <a:ahLst/>
              <a:cxnLst/>
              <a:rect r="r" b="b" t="t" l="l"/>
              <a:pathLst>
                <a:path h="524182" w="524182">
                  <a:moveTo>
                    <a:pt x="0" y="0"/>
                  </a:moveTo>
                  <a:lnTo>
                    <a:pt x="524182" y="0"/>
                  </a:lnTo>
                  <a:lnTo>
                    <a:pt x="524182" y="524182"/>
                  </a:lnTo>
                  <a:lnTo>
                    <a:pt x="0" y="52418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8" id="8"/>
            <p:cNvSpPr/>
            <p:nvPr/>
          </p:nvSpPr>
          <p:spPr>
            <a:xfrm flipH="false" flipV="false" rot="0">
              <a:off x="0" y="703109"/>
              <a:ext cx="524182" cy="524182"/>
            </a:xfrm>
            <a:custGeom>
              <a:avLst/>
              <a:gdLst/>
              <a:ahLst/>
              <a:cxnLst/>
              <a:rect r="r" b="b" t="t" l="l"/>
              <a:pathLst>
                <a:path h="524182" w="524182">
                  <a:moveTo>
                    <a:pt x="0" y="0"/>
                  </a:moveTo>
                  <a:lnTo>
                    <a:pt x="524182" y="0"/>
                  </a:lnTo>
                  <a:lnTo>
                    <a:pt x="524182" y="524182"/>
                  </a:lnTo>
                  <a:lnTo>
                    <a:pt x="0" y="52418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9" id="9"/>
            <p:cNvSpPr/>
            <p:nvPr/>
          </p:nvSpPr>
          <p:spPr>
            <a:xfrm flipH="false" flipV="false" rot="0">
              <a:off x="0" y="1406218"/>
              <a:ext cx="524182" cy="524182"/>
            </a:xfrm>
            <a:custGeom>
              <a:avLst/>
              <a:gdLst/>
              <a:ahLst/>
              <a:cxnLst/>
              <a:rect r="r" b="b" t="t" l="l"/>
              <a:pathLst>
                <a:path h="524182" w="524182">
                  <a:moveTo>
                    <a:pt x="0" y="0"/>
                  </a:moveTo>
                  <a:lnTo>
                    <a:pt x="524182" y="0"/>
                  </a:lnTo>
                  <a:lnTo>
                    <a:pt x="524182" y="524182"/>
                  </a:lnTo>
                  <a:lnTo>
                    <a:pt x="0" y="52418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grpSp>
        <p:nvGrpSpPr>
          <p:cNvPr name="Group 10" id="10"/>
          <p:cNvGrpSpPr/>
          <p:nvPr/>
        </p:nvGrpSpPr>
        <p:grpSpPr>
          <a:xfrm rot="0">
            <a:off x="0" y="9710262"/>
            <a:ext cx="18288000" cy="566451"/>
            <a:chOff x="0" y="0"/>
            <a:chExt cx="3762963" cy="116554"/>
          </a:xfrm>
        </p:grpSpPr>
        <p:sp>
          <p:nvSpPr>
            <p:cNvPr name="Freeform 11" id="11"/>
            <p:cNvSpPr/>
            <p:nvPr/>
          </p:nvSpPr>
          <p:spPr>
            <a:xfrm flipH="false" flipV="false" rot="0">
              <a:off x="0" y="0"/>
              <a:ext cx="3762963" cy="116554"/>
            </a:xfrm>
            <a:custGeom>
              <a:avLst/>
              <a:gdLst/>
              <a:ahLst/>
              <a:cxnLst/>
              <a:rect r="r" b="b" t="t" l="l"/>
              <a:pathLst>
                <a:path h="116554" w="3762963">
                  <a:moveTo>
                    <a:pt x="0" y="0"/>
                  </a:moveTo>
                  <a:lnTo>
                    <a:pt x="3762963" y="0"/>
                  </a:lnTo>
                  <a:lnTo>
                    <a:pt x="3762963" y="116554"/>
                  </a:lnTo>
                  <a:lnTo>
                    <a:pt x="0" y="116554"/>
                  </a:lnTo>
                  <a:close/>
                </a:path>
              </a:pathLst>
            </a:custGeom>
            <a:gradFill rotWithShape="true">
              <a:gsLst>
                <a:gs pos="0">
                  <a:srgbClr val="0300FF">
                    <a:alpha val="100000"/>
                  </a:srgbClr>
                </a:gs>
                <a:gs pos="50000">
                  <a:srgbClr val="CC0000">
                    <a:alpha val="100000"/>
                  </a:srgbClr>
                </a:gs>
                <a:gs pos="100000">
                  <a:srgbClr val="CC0000">
                    <a:alpha val="100000"/>
                  </a:srgbClr>
                </a:gs>
              </a:gsLst>
              <a:lin ang="2700000"/>
            </a:gradFill>
          </p:spPr>
        </p:sp>
        <p:sp>
          <p:nvSpPr>
            <p:cNvPr name="TextBox 12" id="12"/>
            <p:cNvSpPr txBox="true"/>
            <p:nvPr/>
          </p:nvSpPr>
          <p:spPr>
            <a:xfrm>
              <a:off x="0" y="-47625"/>
              <a:ext cx="3762963" cy="164179"/>
            </a:xfrm>
            <a:prstGeom prst="rect">
              <a:avLst/>
            </a:prstGeom>
          </p:spPr>
          <p:txBody>
            <a:bodyPr anchor="ctr" rtlCol="false" tIns="50800" lIns="50800" bIns="50800" rIns="50800"/>
            <a:lstStyle/>
            <a:p>
              <a:pPr algn="ctr">
                <a:lnSpc>
                  <a:spcPts val="3251"/>
                </a:lnSpc>
              </a:pPr>
            </a:p>
          </p:txBody>
        </p:sp>
      </p:grpSp>
      <p:grpSp>
        <p:nvGrpSpPr>
          <p:cNvPr name="Group 13" id="13"/>
          <p:cNvGrpSpPr/>
          <p:nvPr/>
        </p:nvGrpSpPr>
        <p:grpSpPr>
          <a:xfrm rot="0">
            <a:off x="11579360" y="-2651"/>
            <a:ext cx="6708640" cy="9712913"/>
            <a:chOff x="0" y="0"/>
            <a:chExt cx="1013460" cy="1467309"/>
          </a:xfrm>
        </p:grpSpPr>
        <p:sp>
          <p:nvSpPr>
            <p:cNvPr name="Freeform 14" id="14"/>
            <p:cNvSpPr/>
            <p:nvPr/>
          </p:nvSpPr>
          <p:spPr>
            <a:xfrm flipH="false" flipV="false" rot="0">
              <a:off x="0" y="0"/>
              <a:ext cx="1013460" cy="1467309"/>
            </a:xfrm>
            <a:custGeom>
              <a:avLst/>
              <a:gdLst/>
              <a:ahLst/>
              <a:cxnLst/>
              <a:rect r="r" b="b" t="t" l="l"/>
              <a:pathLst>
                <a:path h="1467309" w="1013460">
                  <a:moveTo>
                    <a:pt x="0" y="0"/>
                  </a:moveTo>
                  <a:lnTo>
                    <a:pt x="1013460" y="0"/>
                  </a:lnTo>
                  <a:lnTo>
                    <a:pt x="1013460" y="1467309"/>
                  </a:lnTo>
                  <a:lnTo>
                    <a:pt x="0" y="1467309"/>
                  </a:lnTo>
                  <a:close/>
                </a:path>
              </a:pathLst>
            </a:custGeom>
            <a:blipFill>
              <a:blip r:embed="rId5"/>
              <a:stretch>
                <a:fillRect l="0" t="-1801" r="0" b="-1801"/>
              </a:stretch>
            </a:blipFill>
          </p:spPr>
        </p:sp>
      </p:grpSp>
      <p:sp>
        <p:nvSpPr>
          <p:cNvPr name="TextBox 15" id="15"/>
          <p:cNvSpPr txBox="true"/>
          <p:nvPr/>
        </p:nvSpPr>
        <p:spPr>
          <a:xfrm rot="0">
            <a:off x="730644" y="1413559"/>
            <a:ext cx="7003363" cy="932815"/>
          </a:xfrm>
          <a:prstGeom prst="rect">
            <a:avLst/>
          </a:prstGeom>
        </p:spPr>
        <p:txBody>
          <a:bodyPr anchor="t" rtlCol="false" tIns="0" lIns="0" bIns="0" rIns="0">
            <a:spAutoFit/>
          </a:bodyPr>
          <a:lstStyle/>
          <a:p>
            <a:pPr algn="l">
              <a:lnSpc>
                <a:spcPts val="7279"/>
              </a:lnSpc>
            </a:pPr>
            <a:r>
              <a:rPr lang="en-US" sz="6499" b="true">
                <a:gradFill>
                  <a:gsLst>
                    <a:gs pos="0">
                      <a:srgbClr val="000237">
                        <a:alpha val="100000"/>
                      </a:srgbClr>
                    </a:gs>
                    <a:gs pos="50000">
                      <a:srgbClr val="000570">
                        <a:alpha val="100000"/>
                      </a:srgbClr>
                    </a:gs>
                    <a:gs pos="100000">
                      <a:srgbClr val="0007AD">
                        <a:alpha val="100000"/>
                      </a:srgbClr>
                    </a:gs>
                  </a:gsLst>
                  <a:lin ang="0"/>
                </a:gradFill>
                <a:latin typeface="DM Sans Bold"/>
                <a:ea typeface="DM Sans Bold"/>
                <a:cs typeface="DM Sans Bold"/>
                <a:sym typeface="DM Sans Bold"/>
              </a:rPr>
              <a:t>Logistics</a:t>
            </a:r>
          </a:p>
        </p:txBody>
      </p:sp>
      <p:sp>
        <p:nvSpPr>
          <p:cNvPr name="TextBox 16" id="16"/>
          <p:cNvSpPr txBox="true"/>
          <p:nvPr/>
        </p:nvSpPr>
        <p:spPr>
          <a:xfrm rot="0">
            <a:off x="1266377" y="2916262"/>
            <a:ext cx="6586297" cy="1590675"/>
          </a:xfrm>
          <a:prstGeom prst="rect">
            <a:avLst/>
          </a:prstGeom>
        </p:spPr>
        <p:txBody>
          <a:bodyPr anchor="t" rtlCol="false" tIns="0" lIns="0" bIns="0" rIns="0">
            <a:spAutoFit/>
          </a:bodyPr>
          <a:lstStyle/>
          <a:p>
            <a:pPr algn="just">
              <a:lnSpc>
                <a:spcPts val="4200"/>
              </a:lnSpc>
            </a:pPr>
            <a:r>
              <a:rPr lang="en-US" sz="3000">
                <a:solidFill>
                  <a:srgbClr val="000B3D"/>
                </a:solidFill>
                <a:latin typeface="DM Sans"/>
                <a:ea typeface="DM Sans"/>
                <a:cs typeface="DM Sans"/>
                <a:sym typeface="DM Sans"/>
              </a:rPr>
              <a:t>Phys</a:t>
            </a:r>
            <a:r>
              <a:rPr lang="en-US" sz="3000">
                <a:solidFill>
                  <a:srgbClr val="000B3D"/>
                </a:solidFill>
                <a:latin typeface="DM Sans"/>
                <a:ea typeface="DM Sans"/>
                <a:cs typeface="DM Sans"/>
                <a:sym typeface="DM Sans"/>
              </a:rPr>
              <a:t>ical movement &amp; storage</a:t>
            </a:r>
          </a:p>
          <a:p>
            <a:pPr algn="just">
              <a:lnSpc>
                <a:spcPts val="4200"/>
              </a:lnSpc>
            </a:pPr>
            <a:r>
              <a:rPr lang="en-US" sz="3000">
                <a:solidFill>
                  <a:srgbClr val="000B3D"/>
                </a:solidFill>
                <a:latin typeface="DM Sans"/>
                <a:ea typeface="DM Sans"/>
                <a:cs typeface="DM Sans"/>
                <a:sym typeface="DM Sans"/>
              </a:rPr>
              <a:t>Right product, place, timelines</a:t>
            </a:r>
          </a:p>
          <a:p>
            <a:pPr algn="just">
              <a:lnSpc>
                <a:spcPts val="4200"/>
              </a:lnSpc>
            </a:pPr>
            <a:r>
              <a:rPr lang="en-US" sz="3000">
                <a:solidFill>
                  <a:srgbClr val="000B3D"/>
                </a:solidFill>
                <a:latin typeface="DM Sans"/>
                <a:ea typeface="DM Sans"/>
                <a:cs typeface="DM Sans"/>
                <a:sym typeface="DM Sans"/>
              </a:rPr>
              <a:t>S</a:t>
            </a:r>
            <a:r>
              <a:rPr lang="en-US" sz="3000">
                <a:solidFill>
                  <a:srgbClr val="000B3D"/>
                </a:solidFill>
                <a:latin typeface="DM Sans"/>
                <a:ea typeface="DM Sans"/>
                <a:cs typeface="DM Sans"/>
                <a:sym typeface="DM Sans"/>
              </a:rPr>
              <a:t>peed, reliability, cost</a:t>
            </a:r>
          </a:p>
        </p:txBody>
      </p:sp>
      <p:sp>
        <p:nvSpPr>
          <p:cNvPr name="TextBox 17" id="17"/>
          <p:cNvSpPr txBox="true"/>
          <p:nvPr/>
        </p:nvSpPr>
        <p:spPr>
          <a:xfrm rot="0">
            <a:off x="1028700" y="5266031"/>
            <a:ext cx="8666649" cy="1590675"/>
          </a:xfrm>
          <a:prstGeom prst="rect">
            <a:avLst/>
          </a:prstGeom>
        </p:spPr>
        <p:txBody>
          <a:bodyPr anchor="t" rtlCol="false" tIns="0" lIns="0" bIns="0" rIns="0">
            <a:spAutoFit/>
          </a:bodyPr>
          <a:lstStyle/>
          <a:p>
            <a:pPr algn="just">
              <a:lnSpc>
                <a:spcPts val="4200"/>
              </a:lnSpc>
            </a:pPr>
            <a:r>
              <a:rPr lang="en-US" sz="3000">
                <a:solidFill>
                  <a:srgbClr val="000B3D"/>
                </a:solidFill>
                <a:latin typeface="DM Sans"/>
                <a:ea typeface="DM Sans"/>
                <a:cs typeface="DM Sans"/>
                <a:sym typeface="DM Sans"/>
              </a:rPr>
              <a:t>Logistics answers yet another question: </a:t>
            </a:r>
          </a:p>
          <a:p>
            <a:pPr algn="just">
              <a:lnSpc>
                <a:spcPts val="4200"/>
              </a:lnSpc>
              <a:spcBef>
                <a:spcPct val="0"/>
              </a:spcBef>
            </a:pPr>
            <a:r>
              <a:rPr lang="en-US" sz="3000">
                <a:solidFill>
                  <a:srgbClr val="000B3D"/>
                </a:solidFill>
                <a:latin typeface="DM Sans"/>
                <a:ea typeface="DM Sans"/>
                <a:cs typeface="DM Sans"/>
                <a:sym typeface="DM Sans"/>
              </a:rPr>
              <a:t>How do goods move, and where are they positioned to meet demand?</a:t>
            </a:r>
          </a:p>
        </p:txBody>
      </p:sp>
    </p:spTree>
  </p:cSld>
  <p:clrMapOvr>
    <a:masterClrMapping/>
  </p:clrMapOvr>
</p:sld>
</file>

<file path=ppt/slides/slide1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9239250" cy="4659477"/>
            <a:chOff x="0" y="0"/>
            <a:chExt cx="2433383" cy="1227187"/>
          </a:xfrm>
        </p:grpSpPr>
        <p:sp>
          <p:nvSpPr>
            <p:cNvPr name="Freeform 3" id="3"/>
            <p:cNvSpPr/>
            <p:nvPr/>
          </p:nvSpPr>
          <p:spPr>
            <a:xfrm flipH="false" flipV="false" rot="0">
              <a:off x="0" y="0"/>
              <a:ext cx="2433383" cy="1227187"/>
            </a:xfrm>
            <a:custGeom>
              <a:avLst/>
              <a:gdLst/>
              <a:ahLst/>
              <a:cxnLst/>
              <a:rect r="r" b="b" t="t" l="l"/>
              <a:pathLst>
                <a:path h="1227187" w="2433383">
                  <a:moveTo>
                    <a:pt x="0" y="0"/>
                  </a:moveTo>
                  <a:lnTo>
                    <a:pt x="2433383" y="0"/>
                  </a:lnTo>
                  <a:lnTo>
                    <a:pt x="2433383" y="1227187"/>
                  </a:lnTo>
                  <a:lnTo>
                    <a:pt x="0" y="1227187"/>
                  </a:lnTo>
                  <a:close/>
                </a:path>
              </a:pathLst>
            </a:custGeom>
            <a:gradFill rotWithShape="true">
              <a:gsLst>
                <a:gs pos="0">
                  <a:srgbClr val="000000">
                    <a:alpha val="100000"/>
                  </a:srgbClr>
                </a:gs>
                <a:gs pos="100000">
                  <a:srgbClr val="0300FF">
                    <a:alpha val="100000"/>
                  </a:srgbClr>
                </a:gs>
              </a:gsLst>
              <a:lin ang="0"/>
            </a:gradFill>
          </p:spPr>
        </p:sp>
        <p:sp>
          <p:nvSpPr>
            <p:cNvPr name="TextBox 4" id="4"/>
            <p:cNvSpPr txBox="true"/>
            <p:nvPr/>
          </p:nvSpPr>
          <p:spPr>
            <a:xfrm>
              <a:off x="0" y="-47625"/>
              <a:ext cx="2433383" cy="1274812"/>
            </a:xfrm>
            <a:prstGeom prst="rect">
              <a:avLst/>
            </a:prstGeom>
          </p:spPr>
          <p:txBody>
            <a:bodyPr anchor="ctr" rtlCol="false" tIns="50800" lIns="50800" bIns="50800" rIns="50800"/>
            <a:lstStyle/>
            <a:p>
              <a:pPr algn="ctr">
                <a:lnSpc>
                  <a:spcPts val="3251"/>
                </a:lnSpc>
              </a:pPr>
            </a:p>
          </p:txBody>
        </p:sp>
      </p:grpSp>
      <p:grpSp>
        <p:nvGrpSpPr>
          <p:cNvPr name="Group 5" id="5"/>
          <p:cNvGrpSpPr/>
          <p:nvPr/>
        </p:nvGrpSpPr>
        <p:grpSpPr>
          <a:xfrm rot="0">
            <a:off x="829340" y="750992"/>
            <a:ext cx="10218064" cy="3226381"/>
            <a:chOff x="0" y="0"/>
            <a:chExt cx="2691177" cy="849746"/>
          </a:xfrm>
        </p:grpSpPr>
        <p:sp>
          <p:nvSpPr>
            <p:cNvPr name="Freeform 6" id="6"/>
            <p:cNvSpPr/>
            <p:nvPr/>
          </p:nvSpPr>
          <p:spPr>
            <a:xfrm flipH="false" flipV="false" rot="0">
              <a:off x="0" y="0"/>
              <a:ext cx="2691177" cy="849746"/>
            </a:xfrm>
            <a:custGeom>
              <a:avLst/>
              <a:gdLst/>
              <a:ahLst/>
              <a:cxnLst/>
              <a:rect r="r" b="b" t="t" l="l"/>
              <a:pathLst>
                <a:path h="849746" w="2691177">
                  <a:moveTo>
                    <a:pt x="0" y="0"/>
                  </a:moveTo>
                  <a:lnTo>
                    <a:pt x="2691177" y="0"/>
                  </a:lnTo>
                  <a:lnTo>
                    <a:pt x="2691177" y="849746"/>
                  </a:lnTo>
                  <a:lnTo>
                    <a:pt x="0" y="849746"/>
                  </a:lnTo>
                  <a:close/>
                </a:path>
              </a:pathLst>
            </a:custGeom>
            <a:solidFill>
              <a:srgbClr val="FFFFFF"/>
            </a:solidFill>
          </p:spPr>
        </p:sp>
        <p:sp>
          <p:nvSpPr>
            <p:cNvPr name="TextBox 7" id="7"/>
            <p:cNvSpPr txBox="true"/>
            <p:nvPr/>
          </p:nvSpPr>
          <p:spPr>
            <a:xfrm>
              <a:off x="0" y="-47625"/>
              <a:ext cx="2691177" cy="897371"/>
            </a:xfrm>
            <a:prstGeom prst="rect">
              <a:avLst/>
            </a:prstGeom>
          </p:spPr>
          <p:txBody>
            <a:bodyPr anchor="ctr" rtlCol="false" tIns="50800" lIns="50800" bIns="50800" rIns="50800"/>
            <a:lstStyle/>
            <a:p>
              <a:pPr algn="ctr">
                <a:lnSpc>
                  <a:spcPts val="3251"/>
                </a:lnSpc>
              </a:pPr>
            </a:p>
          </p:txBody>
        </p:sp>
      </p:grpSp>
      <p:sp>
        <p:nvSpPr>
          <p:cNvPr name="Freeform 8" id="8"/>
          <p:cNvSpPr/>
          <p:nvPr/>
        </p:nvSpPr>
        <p:spPr>
          <a:xfrm flipH="false" flipV="true" rot="0">
            <a:off x="11676506" y="614423"/>
            <a:ext cx="930092" cy="1436785"/>
          </a:xfrm>
          <a:custGeom>
            <a:avLst/>
            <a:gdLst/>
            <a:ahLst/>
            <a:cxnLst/>
            <a:rect r="r" b="b" t="t" l="l"/>
            <a:pathLst>
              <a:path h="1436785" w="930092">
                <a:moveTo>
                  <a:pt x="0" y="1436784"/>
                </a:moveTo>
                <a:lnTo>
                  <a:pt x="930092" y="1436784"/>
                </a:lnTo>
                <a:lnTo>
                  <a:pt x="930092" y="0"/>
                </a:lnTo>
                <a:lnTo>
                  <a:pt x="0" y="0"/>
                </a:lnTo>
                <a:lnTo>
                  <a:pt x="0" y="1436784"/>
                </a:lnTo>
                <a:close/>
              </a:path>
            </a:pathLst>
          </a:custGeom>
          <a:blipFill>
            <a:blip r:embed="rId2"/>
            <a:stretch>
              <a:fillRect l="-587118" t="-12180" r="-188029" b="-66273"/>
            </a:stretch>
          </a:blipFill>
        </p:spPr>
      </p:sp>
      <p:grpSp>
        <p:nvGrpSpPr>
          <p:cNvPr name="Group 9" id="9"/>
          <p:cNvGrpSpPr/>
          <p:nvPr/>
        </p:nvGrpSpPr>
        <p:grpSpPr>
          <a:xfrm rot="0">
            <a:off x="9763972" y="5345040"/>
            <a:ext cx="8172019" cy="4344491"/>
            <a:chOff x="0" y="0"/>
            <a:chExt cx="2152301" cy="1144228"/>
          </a:xfrm>
        </p:grpSpPr>
        <p:sp>
          <p:nvSpPr>
            <p:cNvPr name="Freeform 10" id="10"/>
            <p:cNvSpPr/>
            <p:nvPr/>
          </p:nvSpPr>
          <p:spPr>
            <a:xfrm flipH="false" flipV="false" rot="0">
              <a:off x="0" y="0"/>
              <a:ext cx="2152301" cy="1144228"/>
            </a:xfrm>
            <a:custGeom>
              <a:avLst/>
              <a:gdLst/>
              <a:ahLst/>
              <a:cxnLst/>
              <a:rect r="r" b="b" t="t" l="l"/>
              <a:pathLst>
                <a:path h="1144228" w="2152301">
                  <a:moveTo>
                    <a:pt x="37895" y="0"/>
                  </a:moveTo>
                  <a:lnTo>
                    <a:pt x="2114407" y="0"/>
                  </a:lnTo>
                  <a:cubicBezTo>
                    <a:pt x="2124457" y="0"/>
                    <a:pt x="2134096" y="3992"/>
                    <a:pt x="2141202" y="11099"/>
                  </a:cubicBezTo>
                  <a:cubicBezTo>
                    <a:pt x="2148309" y="18206"/>
                    <a:pt x="2152301" y="27844"/>
                    <a:pt x="2152301" y="37895"/>
                  </a:cubicBezTo>
                  <a:lnTo>
                    <a:pt x="2152301" y="1106333"/>
                  </a:lnTo>
                  <a:cubicBezTo>
                    <a:pt x="2152301" y="1116384"/>
                    <a:pt x="2148309" y="1126022"/>
                    <a:pt x="2141202" y="1133129"/>
                  </a:cubicBezTo>
                  <a:cubicBezTo>
                    <a:pt x="2134096" y="1140236"/>
                    <a:pt x="2124457" y="1144228"/>
                    <a:pt x="2114407" y="1144228"/>
                  </a:cubicBezTo>
                  <a:lnTo>
                    <a:pt x="37895" y="1144228"/>
                  </a:lnTo>
                  <a:cubicBezTo>
                    <a:pt x="27844" y="1144228"/>
                    <a:pt x="18206" y="1140236"/>
                    <a:pt x="11099" y="1133129"/>
                  </a:cubicBezTo>
                  <a:cubicBezTo>
                    <a:pt x="3992" y="1126022"/>
                    <a:pt x="0" y="1116384"/>
                    <a:pt x="0" y="1106333"/>
                  </a:cubicBezTo>
                  <a:lnTo>
                    <a:pt x="0" y="37895"/>
                  </a:lnTo>
                  <a:cubicBezTo>
                    <a:pt x="0" y="27844"/>
                    <a:pt x="3992" y="18206"/>
                    <a:pt x="11099" y="11099"/>
                  </a:cubicBezTo>
                  <a:cubicBezTo>
                    <a:pt x="18206" y="3992"/>
                    <a:pt x="27844" y="0"/>
                    <a:pt x="37895" y="0"/>
                  </a:cubicBezTo>
                  <a:close/>
                </a:path>
              </a:pathLst>
            </a:custGeom>
            <a:solidFill>
              <a:srgbClr val="001C59">
                <a:alpha val="11765"/>
              </a:srgbClr>
            </a:solidFill>
            <a:ln w="28575" cap="rnd">
              <a:solidFill>
                <a:srgbClr val="000000">
                  <a:alpha val="11765"/>
                </a:srgbClr>
              </a:solidFill>
              <a:prstDash val="solid"/>
              <a:round/>
            </a:ln>
          </p:spPr>
        </p:sp>
        <p:sp>
          <p:nvSpPr>
            <p:cNvPr name="TextBox 11" id="11"/>
            <p:cNvSpPr txBox="true"/>
            <p:nvPr/>
          </p:nvSpPr>
          <p:spPr>
            <a:xfrm>
              <a:off x="0" y="-28575"/>
              <a:ext cx="2152301" cy="1172803"/>
            </a:xfrm>
            <a:prstGeom prst="rect">
              <a:avLst/>
            </a:prstGeom>
          </p:spPr>
          <p:txBody>
            <a:bodyPr anchor="ctr" rtlCol="false" tIns="50800" lIns="50800" bIns="50800" rIns="50800"/>
            <a:lstStyle/>
            <a:p>
              <a:pPr algn="ctr">
                <a:lnSpc>
                  <a:spcPts val="2100"/>
                </a:lnSpc>
              </a:pPr>
            </a:p>
          </p:txBody>
        </p:sp>
      </p:grpSp>
      <p:grpSp>
        <p:nvGrpSpPr>
          <p:cNvPr name="Group 12" id="12"/>
          <p:cNvGrpSpPr/>
          <p:nvPr/>
        </p:nvGrpSpPr>
        <p:grpSpPr>
          <a:xfrm rot="0">
            <a:off x="0" y="4318425"/>
            <a:ext cx="18288000" cy="1005883"/>
            <a:chOff x="0" y="0"/>
            <a:chExt cx="4816593" cy="264924"/>
          </a:xfrm>
        </p:grpSpPr>
        <p:sp>
          <p:nvSpPr>
            <p:cNvPr name="Freeform 13" id="13"/>
            <p:cNvSpPr/>
            <p:nvPr/>
          </p:nvSpPr>
          <p:spPr>
            <a:xfrm flipH="false" flipV="false" rot="0">
              <a:off x="0" y="0"/>
              <a:ext cx="4816592" cy="264924"/>
            </a:xfrm>
            <a:custGeom>
              <a:avLst/>
              <a:gdLst/>
              <a:ahLst/>
              <a:cxnLst/>
              <a:rect r="r" b="b" t="t" l="l"/>
              <a:pathLst>
                <a:path h="264924" w="4816592">
                  <a:moveTo>
                    <a:pt x="0" y="0"/>
                  </a:moveTo>
                  <a:lnTo>
                    <a:pt x="4816592" y="0"/>
                  </a:lnTo>
                  <a:lnTo>
                    <a:pt x="4816592" y="264924"/>
                  </a:lnTo>
                  <a:lnTo>
                    <a:pt x="0" y="264924"/>
                  </a:lnTo>
                  <a:close/>
                </a:path>
              </a:pathLst>
            </a:custGeom>
            <a:gradFill rotWithShape="true">
              <a:gsLst>
                <a:gs pos="0">
                  <a:srgbClr val="000000">
                    <a:alpha val="100000"/>
                  </a:srgbClr>
                </a:gs>
                <a:gs pos="100000">
                  <a:srgbClr val="0300FF">
                    <a:alpha val="100000"/>
                  </a:srgbClr>
                </a:gs>
              </a:gsLst>
              <a:lin ang="0"/>
            </a:gradFill>
          </p:spPr>
        </p:sp>
        <p:sp>
          <p:nvSpPr>
            <p:cNvPr name="TextBox 14" id="14"/>
            <p:cNvSpPr txBox="true"/>
            <p:nvPr/>
          </p:nvSpPr>
          <p:spPr>
            <a:xfrm>
              <a:off x="0" y="-47625"/>
              <a:ext cx="4816593" cy="312549"/>
            </a:xfrm>
            <a:prstGeom prst="rect">
              <a:avLst/>
            </a:prstGeom>
          </p:spPr>
          <p:txBody>
            <a:bodyPr anchor="ctr" rtlCol="false" tIns="50800" lIns="50800" bIns="50800" rIns="50800"/>
            <a:lstStyle/>
            <a:p>
              <a:pPr algn="ctr">
                <a:lnSpc>
                  <a:spcPts val="3251"/>
                </a:lnSpc>
              </a:pPr>
            </a:p>
          </p:txBody>
        </p:sp>
      </p:grpSp>
      <p:grpSp>
        <p:nvGrpSpPr>
          <p:cNvPr name="Group 15" id="15"/>
          <p:cNvGrpSpPr/>
          <p:nvPr/>
        </p:nvGrpSpPr>
        <p:grpSpPr>
          <a:xfrm rot="0">
            <a:off x="0" y="9710262"/>
            <a:ext cx="18288000" cy="566451"/>
            <a:chOff x="0" y="0"/>
            <a:chExt cx="3762963" cy="116554"/>
          </a:xfrm>
        </p:grpSpPr>
        <p:sp>
          <p:nvSpPr>
            <p:cNvPr name="Freeform 16" id="16"/>
            <p:cNvSpPr/>
            <p:nvPr/>
          </p:nvSpPr>
          <p:spPr>
            <a:xfrm flipH="false" flipV="false" rot="0">
              <a:off x="0" y="0"/>
              <a:ext cx="3762963" cy="116554"/>
            </a:xfrm>
            <a:custGeom>
              <a:avLst/>
              <a:gdLst/>
              <a:ahLst/>
              <a:cxnLst/>
              <a:rect r="r" b="b" t="t" l="l"/>
              <a:pathLst>
                <a:path h="116554" w="3762963">
                  <a:moveTo>
                    <a:pt x="0" y="0"/>
                  </a:moveTo>
                  <a:lnTo>
                    <a:pt x="3762963" y="0"/>
                  </a:lnTo>
                  <a:lnTo>
                    <a:pt x="3762963" y="116554"/>
                  </a:lnTo>
                  <a:lnTo>
                    <a:pt x="0" y="116554"/>
                  </a:lnTo>
                  <a:close/>
                </a:path>
              </a:pathLst>
            </a:custGeom>
            <a:gradFill rotWithShape="true">
              <a:gsLst>
                <a:gs pos="0">
                  <a:srgbClr val="0300FF">
                    <a:alpha val="100000"/>
                  </a:srgbClr>
                </a:gs>
                <a:gs pos="50000">
                  <a:srgbClr val="CC0000">
                    <a:alpha val="100000"/>
                  </a:srgbClr>
                </a:gs>
                <a:gs pos="100000">
                  <a:srgbClr val="CC0000">
                    <a:alpha val="100000"/>
                  </a:srgbClr>
                </a:gs>
              </a:gsLst>
              <a:lin ang="2700000"/>
            </a:gradFill>
          </p:spPr>
        </p:sp>
        <p:sp>
          <p:nvSpPr>
            <p:cNvPr name="TextBox 17" id="17"/>
            <p:cNvSpPr txBox="true"/>
            <p:nvPr/>
          </p:nvSpPr>
          <p:spPr>
            <a:xfrm>
              <a:off x="0" y="-47625"/>
              <a:ext cx="3762963" cy="164179"/>
            </a:xfrm>
            <a:prstGeom prst="rect">
              <a:avLst/>
            </a:prstGeom>
          </p:spPr>
          <p:txBody>
            <a:bodyPr anchor="ctr" rtlCol="false" tIns="50800" lIns="50800" bIns="50800" rIns="50800"/>
            <a:lstStyle/>
            <a:p>
              <a:pPr algn="ctr">
                <a:lnSpc>
                  <a:spcPts val="3251"/>
                </a:lnSpc>
              </a:pPr>
            </a:p>
          </p:txBody>
        </p:sp>
      </p:grpSp>
      <p:sp>
        <p:nvSpPr>
          <p:cNvPr name="Freeform 18" id="18"/>
          <p:cNvSpPr/>
          <p:nvPr/>
        </p:nvSpPr>
        <p:spPr>
          <a:xfrm flipH="false" flipV="false" rot="0">
            <a:off x="157635" y="5534815"/>
            <a:ext cx="393136" cy="393136"/>
          </a:xfrm>
          <a:custGeom>
            <a:avLst/>
            <a:gdLst/>
            <a:ahLst/>
            <a:cxnLst/>
            <a:rect r="r" b="b" t="t" l="l"/>
            <a:pathLst>
              <a:path h="393136" w="393136">
                <a:moveTo>
                  <a:pt x="0" y="0"/>
                </a:moveTo>
                <a:lnTo>
                  <a:pt x="393136" y="0"/>
                </a:lnTo>
                <a:lnTo>
                  <a:pt x="393136" y="393136"/>
                </a:lnTo>
                <a:lnTo>
                  <a:pt x="0" y="39313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9" id="19"/>
          <p:cNvSpPr/>
          <p:nvPr/>
        </p:nvSpPr>
        <p:spPr>
          <a:xfrm flipH="false" flipV="false" rot="0">
            <a:off x="157635" y="6546041"/>
            <a:ext cx="393136" cy="393136"/>
          </a:xfrm>
          <a:custGeom>
            <a:avLst/>
            <a:gdLst/>
            <a:ahLst/>
            <a:cxnLst/>
            <a:rect r="r" b="b" t="t" l="l"/>
            <a:pathLst>
              <a:path h="393136" w="393136">
                <a:moveTo>
                  <a:pt x="0" y="0"/>
                </a:moveTo>
                <a:lnTo>
                  <a:pt x="393136" y="0"/>
                </a:lnTo>
                <a:lnTo>
                  <a:pt x="393136" y="393136"/>
                </a:lnTo>
                <a:lnTo>
                  <a:pt x="0" y="393136"/>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20" id="20"/>
          <p:cNvSpPr/>
          <p:nvPr/>
        </p:nvSpPr>
        <p:spPr>
          <a:xfrm flipH="false" flipV="false" rot="0">
            <a:off x="157635" y="7557266"/>
            <a:ext cx="393136" cy="393136"/>
          </a:xfrm>
          <a:custGeom>
            <a:avLst/>
            <a:gdLst/>
            <a:ahLst/>
            <a:cxnLst/>
            <a:rect r="r" b="b" t="t" l="l"/>
            <a:pathLst>
              <a:path h="393136" w="393136">
                <a:moveTo>
                  <a:pt x="0" y="0"/>
                </a:moveTo>
                <a:lnTo>
                  <a:pt x="393136" y="0"/>
                </a:lnTo>
                <a:lnTo>
                  <a:pt x="393136" y="393136"/>
                </a:lnTo>
                <a:lnTo>
                  <a:pt x="0" y="393136"/>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21" id="21"/>
          <p:cNvSpPr/>
          <p:nvPr/>
        </p:nvSpPr>
        <p:spPr>
          <a:xfrm flipH="false" flipV="false" rot="0">
            <a:off x="12606598" y="20024"/>
            <a:ext cx="5147479" cy="4659477"/>
          </a:xfrm>
          <a:custGeom>
            <a:avLst/>
            <a:gdLst/>
            <a:ahLst/>
            <a:cxnLst/>
            <a:rect r="r" b="b" t="t" l="l"/>
            <a:pathLst>
              <a:path h="4659477" w="5147479">
                <a:moveTo>
                  <a:pt x="0" y="0"/>
                </a:moveTo>
                <a:lnTo>
                  <a:pt x="5147479" y="0"/>
                </a:lnTo>
                <a:lnTo>
                  <a:pt x="5147479" y="4659477"/>
                </a:lnTo>
                <a:lnTo>
                  <a:pt x="0" y="4659477"/>
                </a:lnTo>
                <a:lnTo>
                  <a:pt x="0" y="0"/>
                </a:lnTo>
                <a:close/>
              </a:path>
            </a:pathLst>
          </a:custGeom>
          <a:blipFill>
            <a:blip r:embed="rId7"/>
            <a:stretch>
              <a:fillRect l="-8520" t="-11986" r="-5557" b="-14039"/>
            </a:stretch>
          </a:blipFill>
        </p:spPr>
      </p:sp>
      <p:sp>
        <p:nvSpPr>
          <p:cNvPr name="TextBox 22" id="22"/>
          <p:cNvSpPr txBox="true"/>
          <p:nvPr/>
        </p:nvSpPr>
        <p:spPr>
          <a:xfrm rot="0">
            <a:off x="719325" y="5439565"/>
            <a:ext cx="8519925" cy="4098290"/>
          </a:xfrm>
          <a:prstGeom prst="rect">
            <a:avLst/>
          </a:prstGeom>
        </p:spPr>
        <p:txBody>
          <a:bodyPr anchor="t" rtlCol="false" tIns="0" lIns="0" bIns="0" rIns="0">
            <a:spAutoFit/>
          </a:bodyPr>
          <a:lstStyle/>
          <a:p>
            <a:pPr algn="just">
              <a:lnSpc>
                <a:spcPts val="4060"/>
              </a:lnSpc>
            </a:pPr>
            <a:r>
              <a:rPr lang="en-US" b="true" sz="2900">
                <a:solidFill>
                  <a:srgbClr val="001C59"/>
                </a:solidFill>
                <a:latin typeface="DM Sans Bold"/>
                <a:ea typeface="DM Sans Bold"/>
                <a:cs typeface="DM Sans Bold"/>
                <a:sym typeface="DM Sans Bold"/>
              </a:rPr>
              <a:t>Procurement</a:t>
            </a:r>
            <a:r>
              <a:rPr lang="en-US" sz="2900">
                <a:solidFill>
                  <a:srgbClr val="001C59"/>
                </a:solidFill>
                <a:latin typeface="DM Sans"/>
                <a:ea typeface="DM Sans"/>
                <a:cs typeface="DM Sans"/>
                <a:sym typeface="DM Sans"/>
              </a:rPr>
              <a:t> secures the right inputs under the right commercial and relational conditions.</a:t>
            </a:r>
          </a:p>
          <a:p>
            <a:pPr algn="just">
              <a:lnSpc>
                <a:spcPts val="4060"/>
              </a:lnSpc>
            </a:pPr>
            <a:r>
              <a:rPr lang="en-US" b="true" sz="2900">
                <a:solidFill>
                  <a:srgbClr val="001C59"/>
                </a:solidFill>
                <a:latin typeface="DM Sans Bold"/>
                <a:ea typeface="DM Sans Bold"/>
                <a:cs typeface="DM Sans Bold"/>
                <a:sym typeface="DM Sans Bold"/>
              </a:rPr>
              <a:t>Logistics</a:t>
            </a:r>
            <a:r>
              <a:rPr lang="en-US" sz="2900">
                <a:solidFill>
                  <a:srgbClr val="001C59"/>
                </a:solidFill>
                <a:latin typeface="DM Sans"/>
                <a:ea typeface="DM Sans"/>
                <a:cs typeface="DM Sans"/>
                <a:sym typeface="DM Sans"/>
              </a:rPr>
              <a:t> ensures those inputs and outputs flow smoothly through space and time.</a:t>
            </a:r>
          </a:p>
          <a:p>
            <a:pPr algn="just">
              <a:lnSpc>
                <a:spcPts val="4060"/>
              </a:lnSpc>
              <a:spcBef>
                <a:spcPct val="0"/>
              </a:spcBef>
            </a:pPr>
            <a:r>
              <a:rPr lang="en-US" b="true" sz="2900">
                <a:solidFill>
                  <a:srgbClr val="001C59"/>
                </a:solidFill>
                <a:latin typeface="DM Sans Bold"/>
                <a:ea typeface="DM Sans Bold"/>
                <a:cs typeface="DM Sans Bold"/>
                <a:sym typeface="DM Sans Bold"/>
              </a:rPr>
              <a:t>Supply Chain Management</a:t>
            </a:r>
            <a:r>
              <a:rPr lang="en-US" sz="2900">
                <a:solidFill>
                  <a:srgbClr val="001C59"/>
                </a:solidFill>
                <a:latin typeface="DM Sans"/>
                <a:ea typeface="DM Sans"/>
                <a:cs typeface="DM Sans"/>
                <a:sym typeface="DM Sans"/>
              </a:rPr>
              <a:t> aligns procurement, logistics, production, and demand into a </a:t>
            </a:r>
            <a:r>
              <a:rPr lang="en-US" b="true" sz="2900">
                <a:solidFill>
                  <a:srgbClr val="001C59"/>
                </a:solidFill>
                <a:latin typeface="DM Sans Bold"/>
                <a:ea typeface="DM Sans Bold"/>
                <a:cs typeface="DM Sans Bold"/>
                <a:sym typeface="DM Sans Bold"/>
              </a:rPr>
              <a:t>coherent operating system</a:t>
            </a:r>
            <a:r>
              <a:rPr lang="en-US" sz="2900">
                <a:solidFill>
                  <a:srgbClr val="001C59"/>
                </a:solidFill>
                <a:latin typeface="DM Sans"/>
                <a:ea typeface="DM Sans"/>
                <a:cs typeface="DM Sans"/>
                <a:sym typeface="DM Sans"/>
              </a:rPr>
              <a:t> that delivers value consistently and at scale.</a:t>
            </a:r>
          </a:p>
        </p:txBody>
      </p:sp>
      <p:sp>
        <p:nvSpPr>
          <p:cNvPr name="TextBox 23" id="23"/>
          <p:cNvSpPr txBox="true"/>
          <p:nvPr/>
        </p:nvSpPr>
        <p:spPr>
          <a:xfrm rot="0">
            <a:off x="1343025" y="2129803"/>
            <a:ext cx="10333481" cy="1552576"/>
          </a:xfrm>
          <a:prstGeom prst="rect">
            <a:avLst/>
          </a:prstGeom>
        </p:spPr>
        <p:txBody>
          <a:bodyPr anchor="t" rtlCol="false" tIns="0" lIns="0" bIns="0" rIns="0">
            <a:spAutoFit/>
          </a:bodyPr>
          <a:lstStyle/>
          <a:p>
            <a:pPr algn="just" marL="647694" indent="-323847" lvl="1">
              <a:lnSpc>
                <a:spcPts val="4199"/>
              </a:lnSpc>
              <a:buFont typeface="Arial"/>
              <a:buChar char="•"/>
            </a:pPr>
            <a:r>
              <a:rPr lang="en-US" sz="2999">
                <a:solidFill>
                  <a:srgbClr val="001C59"/>
                </a:solidFill>
                <a:latin typeface="DM Sans"/>
                <a:ea typeface="DM Sans"/>
                <a:cs typeface="DM Sans"/>
                <a:sym typeface="DM Sans"/>
              </a:rPr>
              <a:t>Not competitors</a:t>
            </a:r>
          </a:p>
          <a:p>
            <a:pPr algn="just" marL="647694" indent="-323847" lvl="1">
              <a:lnSpc>
                <a:spcPts val="4199"/>
              </a:lnSpc>
              <a:buFont typeface="Arial"/>
              <a:buChar char="•"/>
            </a:pPr>
            <a:r>
              <a:rPr lang="en-US" sz="2999">
                <a:solidFill>
                  <a:srgbClr val="001C59"/>
                </a:solidFill>
                <a:latin typeface="DM Sans"/>
                <a:ea typeface="DM Sans"/>
                <a:cs typeface="DM Sans"/>
                <a:sym typeface="DM Sans"/>
              </a:rPr>
              <a:t>Interdependent subsystems</a:t>
            </a:r>
          </a:p>
          <a:p>
            <a:pPr algn="just" marL="647694" indent="-323847" lvl="1">
              <a:lnSpc>
                <a:spcPts val="4199"/>
              </a:lnSpc>
              <a:buFont typeface="Arial"/>
              <a:buChar char="•"/>
            </a:pPr>
            <a:r>
              <a:rPr lang="en-US" sz="2999">
                <a:solidFill>
                  <a:srgbClr val="001C59"/>
                </a:solidFill>
                <a:latin typeface="DM Sans"/>
                <a:ea typeface="DM Sans"/>
                <a:cs typeface="DM Sans"/>
                <a:sym typeface="DM Sans"/>
              </a:rPr>
              <a:t>Misalignment creates failure</a:t>
            </a:r>
          </a:p>
        </p:txBody>
      </p:sp>
      <p:sp>
        <p:nvSpPr>
          <p:cNvPr name="TextBox 24" id="24"/>
          <p:cNvSpPr txBox="true"/>
          <p:nvPr/>
        </p:nvSpPr>
        <p:spPr>
          <a:xfrm rot="0">
            <a:off x="1343025" y="1190992"/>
            <a:ext cx="10333481" cy="860215"/>
          </a:xfrm>
          <a:prstGeom prst="rect">
            <a:avLst/>
          </a:prstGeom>
        </p:spPr>
        <p:txBody>
          <a:bodyPr anchor="t" rtlCol="false" tIns="0" lIns="0" bIns="0" rIns="0">
            <a:spAutoFit/>
          </a:bodyPr>
          <a:lstStyle/>
          <a:p>
            <a:pPr algn="l">
              <a:lnSpc>
                <a:spcPts val="6626"/>
              </a:lnSpc>
            </a:pPr>
            <a:r>
              <a:rPr lang="en-US" sz="5916" b="true">
                <a:gradFill>
                  <a:gsLst>
                    <a:gs pos="0">
                      <a:srgbClr val="000000">
                        <a:alpha val="100000"/>
                      </a:srgbClr>
                    </a:gs>
                    <a:gs pos="100000">
                      <a:srgbClr val="0300FF">
                        <a:alpha val="100000"/>
                      </a:srgbClr>
                    </a:gs>
                  </a:gsLst>
                  <a:lin ang="0"/>
                </a:gradFill>
                <a:latin typeface="DM Sans Bold"/>
                <a:ea typeface="DM Sans Bold"/>
                <a:cs typeface="DM Sans Bold"/>
                <a:sym typeface="DM Sans Bold"/>
              </a:rPr>
              <a:t>Why the Distinction Matters</a:t>
            </a:r>
          </a:p>
        </p:txBody>
      </p:sp>
      <p:sp>
        <p:nvSpPr>
          <p:cNvPr name="TextBox 25" id="25"/>
          <p:cNvSpPr txBox="true"/>
          <p:nvPr/>
        </p:nvSpPr>
        <p:spPr>
          <a:xfrm rot="0">
            <a:off x="9974558" y="5374047"/>
            <a:ext cx="7779519" cy="4154170"/>
          </a:xfrm>
          <a:prstGeom prst="rect">
            <a:avLst/>
          </a:prstGeom>
        </p:spPr>
        <p:txBody>
          <a:bodyPr anchor="t" rtlCol="false" tIns="0" lIns="0" bIns="0" rIns="0">
            <a:spAutoFit/>
          </a:bodyPr>
          <a:lstStyle/>
          <a:p>
            <a:pPr algn="just">
              <a:lnSpc>
                <a:spcPts val="4060"/>
              </a:lnSpc>
            </a:pPr>
            <a:r>
              <a:rPr lang="en-US" b="true" sz="2900">
                <a:solidFill>
                  <a:srgbClr val="001C59"/>
                </a:solidFill>
                <a:latin typeface="DM Sans Bold"/>
                <a:ea typeface="DM Sans Bold"/>
                <a:cs typeface="DM Sans Bold"/>
                <a:sym typeface="DM Sans Bold"/>
              </a:rPr>
              <a:t>When one function is optimized in isolation, performance gains are limited. When they are integrated, enterprises achieve resilience, responsiveness, and sustainable advantages including cost effectiveness.</a:t>
            </a:r>
          </a:p>
          <a:p>
            <a:pPr algn="just">
              <a:lnSpc>
                <a:spcPts val="4200"/>
              </a:lnSpc>
              <a:spcBef>
                <a:spcPct val="0"/>
              </a:spcBef>
            </a:pPr>
            <a:r>
              <a:rPr lang="en-US" b="true" sz="3000">
                <a:solidFill>
                  <a:srgbClr val="001C59"/>
                </a:solidFill>
                <a:latin typeface="DM Sans Bold"/>
                <a:ea typeface="DM Sans Bold"/>
                <a:cs typeface="DM Sans Bold"/>
                <a:sym typeface="DM Sans Bold"/>
              </a:rPr>
              <a:t>Without systemic alignment, excellence in one function often generates failure or dysfunction in another.”</a:t>
            </a:r>
          </a:p>
        </p:txBody>
      </p:sp>
      <p:sp>
        <p:nvSpPr>
          <p:cNvPr name="TextBox 26" id="26"/>
          <p:cNvSpPr txBox="true"/>
          <p:nvPr/>
        </p:nvSpPr>
        <p:spPr>
          <a:xfrm rot="0">
            <a:off x="3327946" y="4328924"/>
            <a:ext cx="11632109" cy="880110"/>
          </a:xfrm>
          <a:prstGeom prst="rect">
            <a:avLst/>
          </a:prstGeom>
        </p:spPr>
        <p:txBody>
          <a:bodyPr anchor="t" rtlCol="false" tIns="0" lIns="0" bIns="0" rIns="0">
            <a:spAutoFit/>
          </a:bodyPr>
          <a:lstStyle/>
          <a:p>
            <a:pPr algn="ctr">
              <a:lnSpc>
                <a:spcPts val="7139"/>
              </a:lnSpc>
              <a:spcBef>
                <a:spcPct val="0"/>
              </a:spcBef>
            </a:pPr>
            <a:r>
              <a:rPr lang="en-US" b="true" sz="5099">
                <a:solidFill>
                  <a:srgbClr val="FFFFFF"/>
                </a:solidFill>
                <a:latin typeface="DM Sans Bold"/>
                <a:ea typeface="DM Sans Bold"/>
                <a:cs typeface="DM Sans Bold"/>
                <a:sym typeface="DM Sans Bold"/>
              </a:rPr>
              <a:t>How They Work Together as a System</a:t>
            </a:r>
          </a:p>
        </p:txBody>
      </p:sp>
    </p:spTree>
  </p:cSld>
  <p:clrMapOvr>
    <a:masterClrMapping/>
  </p:clrMapOvr>
</p:sld>
</file>

<file path=ppt/slides/slide1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true" rot="0">
            <a:off x="7171431" y="0"/>
            <a:ext cx="11116569" cy="4692747"/>
          </a:xfrm>
          <a:custGeom>
            <a:avLst/>
            <a:gdLst/>
            <a:ahLst/>
            <a:cxnLst/>
            <a:rect r="r" b="b" t="t" l="l"/>
            <a:pathLst>
              <a:path h="4692747" w="11116569">
                <a:moveTo>
                  <a:pt x="0" y="4692747"/>
                </a:moveTo>
                <a:lnTo>
                  <a:pt x="11116569" y="4692747"/>
                </a:lnTo>
                <a:lnTo>
                  <a:pt x="11116569" y="0"/>
                </a:lnTo>
                <a:lnTo>
                  <a:pt x="0" y="0"/>
                </a:lnTo>
                <a:lnTo>
                  <a:pt x="0" y="4692747"/>
                </a:lnTo>
                <a:close/>
              </a:path>
            </a:pathLst>
          </a:custGeom>
          <a:blipFill>
            <a:blip r:embed="rId2"/>
            <a:stretch>
              <a:fillRect l="-95847" t="-56476" r="-13849" b="0"/>
            </a:stretch>
          </a:blipFill>
        </p:spPr>
      </p:sp>
      <p:grpSp>
        <p:nvGrpSpPr>
          <p:cNvPr name="Group 3" id="3"/>
          <p:cNvGrpSpPr/>
          <p:nvPr/>
        </p:nvGrpSpPr>
        <p:grpSpPr>
          <a:xfrm rot="0">
            <a:off x="730644" y="5143500"/>
            <a:ext cx="9224521" cy="3103720"/>
            <a:chOff x="0" y="0"/>
            <a:chExt cx="2429503" cy="817441"/>
          </a:xfrm>
        </p:grpSpPr>
        <p:sp>
          <p:nvSpPr>
            <p:cNvPr name="Freeform 4" id="4"/>
            <p:cNvSpPr/>
            <p:nvPr/>
          </p:nvSpPr>
          <p:spPr>
            <a:xfrm flipH="false" flipV="false" rot="0">
              <a:off x="0" y="0"/>
              <a:ext cx="2429503" cy="817441"/>
            </a:xfrm>
            <a:custGeom>
              <a:avLst/>
              <a:gdLst/>
              <a:ahLst/>
              <a:cxnLst/>
              <a:rect r="r" b="b" t="t" l="l"/>
              <a:pathLst>
                <a:path h="817441" w="2429503">
                  <a:moveTo>
                    <a:pt x="33571" y="0"/>
                  </a:moveTo>
                  <a:lnTo>
                    <a:pt x="2395932" y="0"/>
                  </a:lnTo>
                  <a:cubicBezTo>
                    <a:pt x="2414473" y="0"/>
                    <a:pt x="2429503" y="15030"/>
                    <a:pt x="2429503" y="33571"/>
                  </a:cubicBezTo>
                  <a:lnTo>
                    <a:pt x="2429503" y="783870"/>
                  </a:lnTo>
                  <a:cubicBezTo>
                    <a:pt x="2429503" y="802410"/>
                    <a:pt x="2414473" y="817441"/>
                    <a:pt x="2395932" y="817441"/>
                  </a:cubicBezTo>
                  <a:lnTo>
                    <a:pt x="33571" y="817441"/>
                  </a:lnTo>
                  <a:cubicBezTo>
                    <a:pt x="15030" y="817441"/>
                    <a:pt x="0" y="802410"/>
                    <a:pt x="0" y="783870"/>
                  </a:cubicBezTo>
                  <a:lnTo>
                    <a:pt x="0" y="33571"/>
                  </a:lnTo>
                  <a:cubicBezTo>
                    <a:pt x="0" y="15030"/>
                    <a:pt x="15030" y="0"/>
                    <a:pt x="33571" y="0"/>
                  </a:cubicBezTo>
                  <a:close/>
                </a:path>
              </a:pathLst>
            </a:custGeom>
            <a:solidFill>
              <a:srgbClr val="001C59">
                <a:alpha val="11765"/>
              </a:srgbClr>
            </a:solidFill>
            <a:ln w="28575" cap="rnd">
              <a:solidFill>
                <a:srgbClr val="000000">
                  <a:alpha val="11765"/>
                </a:srgbClr>
              </a:solidFill>
              <a:prstDash val="solid"/>
              <a:round/>
            </a:ln>
          </p:spPr>
        </p:sp>
        <p:sp>
          <p:nvSpPr>
            <p:cNvPr name="TextBox 5" id="5"/>
            <p:cNvSpPr txBox="true"/>
            <p:nvPr/>
          </p:nvSpPr>
          <p:spPr>
            <a:xfrm>
              <a:off x="0" y="-28575"/>
              <a:ext cx="2429503" cy="846016"/>
            </a:xfrm>
            <a:prstGeom prst="rect">
              <a:avLst/>
            </a:prstGeom>
          </p:spPr>
          <p:txBody>
            <a:bodyPr anchor="ctr" rtlCol="false" tIns="50800" lIns="50800" bIns="50800" rIns="50800"/>
            <a:lstStyle/>
            <a:p>
              <a:pPr algn="ctr">
                <a:lnSpc>
                  <a:spcPts val="2100"/>
                </a:lnSpc>
              </a:pPr>
            </a:p>
          </p:txBody>
        </p:sp>
      </p:grpSp>
      <p:grpSp>
        <p:nvGrpSpPr>
          <p:cNvPr name="Group 6" id="6"/>
          <p:cNvGrpSpPr/>
          <p:nvPr/>
        </p:nvGrpSpPr>
        <p:grpSpPr>
          <a:xfrm rot="0">
            <a:off x="730644" y="3021037"/>
            <a:ext cx="393136" cy="1447800"/>
            <a:chOff x="0" y="0"/>
            <a:chExt cx="524182" cy="1930400"/>
          </a:xfrm>
        </p:grpSpPr>
        <p:sp>
          <p:nvSpPr>
            <p:cNvPr name="Freeform 7" id="7"/>
            <p:cNvSpPr/>
            <p:nvPr/>
          </p:nvSpPr>
          <p:spPr>
            <a:xfrm flipH="false" flipV="false" rot="0">
              <a:off x="0" y="0"/>
              <a:ext cx="524182" cy="524182"/>
            </a:xfrm>
            <a:custGeom>
              <a:avLst/>
              <a:gdLst/>
              <a:ahLst/>
              <a:cxnLst/>
              <a:rect r="r" b="b" t="t" l="l"/>
              <a:pathLst>
                <a:path h="524182" w="524182">
                  <a:moveTo>
                    <a:pt x="0" y="0"/>
                  </a:moveTo>
                  <a:lnTo>
                    <a:pt x="524182" y="0"/>
                  </a:lnTo>
                  <a:lnTo>
                    <a:pt x="524182" y="524182"/>
                  </a:lnTo>
                  <a:lnTo>
                    <a:pt x="0" y="52418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8" id="8"/>
            <p:cNvSpPr/>
            <p:nvPr/>
          </p:nvSpPr>
          <p:spPr>
            <a:xfrm flipH="false" flipV="false" rot="0">
              <a:off x="0" y="703109"/>
              <a:ext cx="524182" cy="524182"/>
            </a:xfrm>
            <a:custGeom>
              <a:avLst/>
              <a:gdLst/>
              <a:ahLst/>
              <a:cxnLst/>
              <a:rect r="r" b="b" t="t" l="l"/>
              <a:pathLst>
                <a:path h="524182" w="524182">
                  <a:moveTo>
                    <a:pt x="0" y="0"/>
                  </a:moveTo>
                  <a:lnTo>
                    <a:pt x="524182" y="0"/>
                  </a:lnTo>
                  <a:lnTo>
                    <a:pt x="524182" y="524182"/>
                  </a:lnTo>
                  <a:lnTo>
                    <a:pt x="0" y="52418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9" id="9"/>
            <p:cNvSpPr/>
            <p:nvPr/>
          </p:nvSpPr>
          <p:spPr>
            <a:xfrm flipH="false" flipV="false" rot="0">
              <a:off x="0" y="1406218"/>
              <a:ext cx="524182" cy="524182"/>
            </a:xfrm>
            <a:custGeom>
              <a:avLst/>
              <a:gdLst/>
              <a:ahLst/>
              <a:cxnLst/>
              <a:rect r="r" b="b" t="t" l="l"/>
              <a:pathLst>
                <a:path h="524182" w="524182">
                  <a:moveTo>
                    <a:pt x="0" y="0"/>
                  </a:moveTo>
                  <a:lnTo>
                    <a:pt x="524182" y="0"/>
                  </a:lnTo>
                  <a:lnTo>
                    <a:pt x="524182" y="524182"/>
                  </a:lnTo>
                  <a:lnTo>
                    <a:pt x="0" y="52418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grpSp>
        <p:nvGrpSpPr>
          <p:cNvPr name="Group 10" id="10"/>
          <p:cNvGrpSpPr/>
          <p:nvPr/>
        </p:nvGrpSpPr>
        <p:grpSpPr>
          <a:xfrm rot="0">
            <a:off x="0" y="9710262"/>
            <a:ext cx="18288000" cy="566451"/>
            <a:chOff x="0" y="0"/>
            <a:chExt cx="3762963" cy="116554"/>
          </a:xfrm>
        </p:grpSpPr>
        <p:sp>
          <p:nvSpPr>
            <p:cNvPr name="Freeform 11" id="11"/>
            <p:cNvSpPr/>
            <p:nvPr/>
          </p:nvSpPr>
          <p:spPr>
            <a:xfrm flipH="false" flipV="false" rot="0">
              <a:off x="0" y="0"/>
              <a:ext cx="3762963" cy="116554"/>
            </a:xfrm>
            <a:custGeom>
              <a:avLst/>
              <a:gdLst/>
              <a:ahLst/>
              <a:cxnLst/>
              <a:rect r="r" b="b" t="t" l="l"/>
              <a:pathLst>
                <a:path h="116554" w="3762963">
                  <a:moveTo>
                    <a:pt x="0" y="0"/>
                  </a:moveTo>
                  <a:lnTo>
                    <a:pt x="3762963" y="0"/>
                  </a:lnTo>
                  <a:lnTo>
                    <a:pt x="3762963" y="116554"/>
                  </a:lnTo>
                  <a:lnTo>
                    <a:pt x="0" y="116554"/>
                  </a:lnTo>
                  <a:close/>
                </a:path>
              </a:pathLst>
            </a:custGeom>
            <a:gradFill rotWithShape="true">
              <a:gsLst>
                <a:gs pos="0">
                  <a:srgbClr val="0300FF">
                    <a:alpha val="100000"/>
                  </a:srgbClr>
                </a:gs>
                <a:gs pos="50000">
                  <a:srgbClr val="CC0000">
                    <a:alpha val="100000"/>
                  </a:srgbClr>
                </a:gs>
                <a:gs pos="100000">
                  <a:srgbClr val="CC0000">
                    <a:alpha val="100000"/>
                  </a:srgbClr>
                </a:gs>
              </a:gsLst>
              <a:lin ang="2700000"/>
            </a:gradFill>
          </p:spPr>
        </p:sp>
        <p:sp>
          <p:nvSpPr>
            <p:cNvPr name="TextBox 12" id="12"/>
            <p:cNvSpPr txBox="true"/>
            <p:nvPr/>
          </p:nvSpPr>
          <p:spPr>
            <a:xfrm>
              <a:off x="0" y="-47625"/>
              <a:ext cx="3762963" cy="164179"/>
            </a:xfrm>
            <a:prstGeom prst="rect">
              <a:avLst/>
            </a:prstGeom>
          </p:spPr>
          <p:txBody>
            <a:bodyPr anchor="ctr" rtlCol="false" tIns="50800" lIns="50800" bIns="50800" rIns="50800"/>
            <a:lstStyle/>
            <a:p>
              <a:pPr algn="ctr">
                <a:lnSpc>
                  <a:spcPts val="3251"/>
                </a:lnSpc>
              </a:pPr>
            </a:p>
          </p:txBody>
        </p:sp>
      </p:grpSp>
      <p:sp>
        <p:nvSpPr>
          <p:cNvPr name="TextBox 13" id="13"/>
          <p:cNvSpPr txBox="true"/>
          <p:nvPr/>
        </p:nvSpPr>
        <p:spPr>
          <a:xfrm rot="0">
            <a:off x="730644" y="1413559"/>
            <a:ext cx="7766158" cy="932815"/>
          </a:xfrm>
          <a:prstGeom prst="rect">
            <a:avLst/>
          </a:prstGeom>
        </p:spPr>
        <p:txBody>
          <a:bodyPr anchor="t" rtlCol="false" tIns="0" lIns="0" bIns="0" rIns="0">
            <a:spAutoFit/>
          </a:bodyPr>
          <a:lstStyle/>
          <a:p>
            <a:pPr algn="l">
              <a:lnSpc>
                <a:spcPts val="7279"/>
              </a:lnSpc>
            </a:pPr>
            <a:r>
              <a:rPr lang="en-US" sz="6499" b="true">
                <a:gradFill>
                  <a:gsLst>
                    <a:gs pos="0">
                      <a:srgbClr val="000237">
                        <a:alpha val="100000"/>
                      </a:srgbClr>
                    </a:gs>
                    <a:gs pos="50000">
                      <a:srgbClr val="000570">
                        <a:alpha val="100000"/>
                      </a:srgbClr>
                    </a:gs>
                    <a:gs pos="100000">
                      <a:srgbClr val="0007AD">
                        <a:alpha val="100000"/>
                      </a:srgbClr>
                    </a:gs>
                  </a:gsLst>
                  <a:lin ang="0"/>
                </a:gradFill>
                <a:latin typeface="DM Sans Bold"/>
                <a:ea typeface="DM Sans Bold"/>
                <a:cs typeface="DM Sans Bold"/>
                <a:sym typeface="DM Sans Bold"/>
              </a:rPr>
              <a:t>What Is a System?</a:t>
            </a:r>
          </a:p>
        </p:txBody>
      </p:sp>
      <p:sp>
        <p:nvSpPr>
          <p:cNvPr name="TextBox 14" id="14"/>
          <p:cNvSpPr txBox="true"/>
          <p:nvPr/>
        </p:nvSpPr>
        <p:spPr>
          <a:xfrm rot="0">
            <a:off x="1266377" y="2916262"/>
            <a:ext cx="6586297" cy="1590675"/>
          </a:xfrm>
          <a:prstGeom prst="rect">
            <a:avLst/>
          </a:prstGeom>
        </p:spPr>
        <p:txBody>
          <a:bodyPr anchor="t" rtlCol="false" tIns="0" lIns="0" bIns="0" rIns="0">
            <a:spAutoFit/>
          </a:bodyPr>
          <a:lstStyle/>
          <a:p>
            <a:pPr algn="just">
              <a:lnSpc>
                <a:spcPts val="4200"/>
              </a:lnSpc>
            </a:pPr>
            <a:r>
              <a:rPr lang="en-US" sz="3000">
                <a:solidFill>
                  <a:srgbClr val="000B3D"/>
                </a:solidFill>
                <a:latin typeface="DM Sans"/>
                <a:ea typeface="DM Sans"/>
                <a:cs typeface="DM Sans"/>
                <a:sym typeface="DM Sans"/>
              </a:rPr>
              <a:t>Inte</a:t>
            </a:r>
            <a:r>
              <a:rPr lang="en-US" sz="3000">
                <a:solidFill>
                  <a:srgbClr val="000B3D"/>
                </a:solidFill>
                <a:latin typeface="DM Sans"/>
                <a:ea typeface="DM Sans"/>
                <a:cs typeface="DM Sans"/>
                <a:sym typeface="DM Sans"/>
              </a:rPr>
              <a:t>rdependent elements</a:t>
            </a:r>
          </a:p>
          <a:p>
            <a:pPr algn="just">
              <a:lnSpc>
                <a:spcPts val="4200"/>
              </a:lnSpc>
            </a:pPr>
            <a:r>
              <a:rPr lang="en-US" sz="3000">
                <a:solidFill>
                  <a:srgbClr val="000B3D"/>
                </a:solidFill>
                <a:latin typeface="DM Sans"/>
                <a:ea typeface="DM Sans"/>
                <a:cs typeface="DM Sans"/>
                <a:sym typeface="DM Sans"/>
              </a:rPr>
              <a:t>P</a:t>
            </a:r>
            <a:r>
              <a:rPr lang="en-US" sz="3000">
                <a:solidFill>
                  <a:srgbClr val="000B3D"/>
                </a:solidFill>
                <a:latin typeface="DM Sans"/>
                <a:ea typeface="DM Sans"/>
                <a:cs typeface="DM Sans"/>
                <a:sym typeface="DM Sans"/>
              </a:rPr>
              <a:t>urpose-driven</a:t>
            </a:r>
          </a:p>
          <a:p>
            <a:pPr algn="just">
              <a:lnSpc>
                <a:spcPts val="4200"/>
              </a:lnSpc>
            </a:pPr>
            <a:r>
              <a:rPr lang="en-US" sz="3000">
                <a:solidFill>
                  <a:srgbClr val="000B3D"/>
                </a:solidFill>
                <a:latin typeface="DM Sans"/>
                <a:ea typeface="DM Sans"/>
                <a:cs typeface="DM Sans"/>
                <a:sym typeface="DM Sans"/>
              </a:rPr>
              <a:t>Governed by rules &amp; feedback</a:t>
            </a:r>
          </a:p>
        </p:txBody>
      </p:sp>
      <p:sp>
        <p:nvSpPr>
          <p:cNvPr name="TextBox 15" id="15"/>
          <p:cNvSpPr txBox="true"/>
          <p:nvPr/>
        </p:nvSpPr>
        <p:spPr>
          <a:xfrm rot="0">
            <a:off x="1009580" y="5302347"/>
            <a:ext cx="8666649" cy="2657475"/>
          </a:xfrm>
          <a:prstGeom prst="rect">
            <a:avLst/>
          </a:prstGeom>
        </p:spPr>
        <p:txBody>
          <a:bodyPr anchor="t" rtlCol="false" tIns="0" lIns="0" bIns="0" rIns="0">
            <a:spAutoFit/>
          </a:bodyPr>
          <a:lstStyle/>
          <a:p>
            <a:pPr algn="just">
              <a:lnSpc>
                <a:spcPts val="4200"/>
              </a:lnSpc>
            </a:pPr>
            <a:r>
              <a:rPr lang="en-US" sz="3000">
                <a:solidFill>
                  <a:srgbClr val="000B3D"/>
                </a:solidFill>
                <a:latin typeface="DM Sans"/>
                <a:ea typeface="DM Sans"/>
                <a:cs typeface="DM Sans"/>
                <a:sym typeface="DM Sans"/>
              </a:rPr>
              <a:t>In systems theory, a system is a structured configuration of interdependent elements </a:t>
            </a:r>
            <a:r>
              <a:rPr lang="en-US" sz="3000" b="true">
                <a:solidFill>
                  <a:srgbClr val="000B3D"/>
                </a:solidFill>
                <a:latin typeface="DM Sans Bold"/>
                <a:ea typeface="DM Sans Bold"/>
                <a:cs typeface="DM Sans Bold"/>
                <a:sym typeface="DM Sans Bold"/>
              </a:rPr>
              <a:t>organized to achieve a purpose.  </a:t>
            </a:r>
          </a:p>
          <a:p>
            <a:pPr algn="just">
              <a:lnSpc>
                <a:spcPts val="4200"/>
              </a:lnSpc>
              <a:spcBef>
                <a:spcPct val="0"/>
              </a:spcBef>
            </a:pPr>
            <a:r>
              <a:rPr lang="en-US" sz="3000">
                <a:solidFill>
                  <a:srgbClr val="000B3D"/>
                </a:solidFill>
                <a:latin typeface="DM Sans"/>
                <a:ea typeface="DM Sans"/>
                <a:cs typeface="DM Sans"/>
                <a:sym typeface="DM Sans"/>
              </a:rPr>
              <a:t>Performance emerges from relationships and interactions - </a:t>
            </a:r>
            <a:r>
              <a:rPr lang="en-US" b="true" sz="3000">
                <a:solidFill>
                  <a:srgbClr val="000B3D"/>
                </a:solidFill>
                <a:latin typeface="DM Sans Bold"/>
                <a:ea typeface="DM Sans Bold"/>
                <a:cs typeface="DM Sans Bold"/>
                <a:sym typeface="DM Sans Bold"/>
              </a:rPr>
              <a:t>not from parts</a:t>
            </a:r>
          </a:p>
        </p:txBody>
      </p:sp>
      <p:sp>
        <p:nvSpPr>
          <p:cNvPr name="Freeform 16" id="16"/>
          <p:cNvSpPr/>
          <p:nvPr/>
        </p:nvSpPr>
        <p:spPr>
          <a:xfrm flipH="false" flipV="false" rot="0">
            <a:off x="9838224" y="1553697"/>
            <a:ext cx="7704603" cy="7704603"/>
          </a:xfrm>
          <a:custGeom>
            <a:avLst/>
            <a:gdLst/>
            <a:ahLst/>
            <a:cxnLst/>
            <a:rect r="r" b="b" t="t" l="l"/>
            <a:pathLst>
              <a:path h="7704603" w="7704603">
                <a:moveTo>
                  <a:pt x="0" y="0"/>
                </a:moveTo>
                <a:lnTo>
                  <a:pt x="7704603" y="0"/>
                </a:lnTo>
                <a:lnTo>
                  <a:pt x="7704603" y="7704603"/>
                </a:lnTo>
                <a:lnTo>
                  <a:pt x="0" y="7704603"/>
                </a:lnTo>
                <a:lnTo>
                  <a:pt x="0" y="0"/>
                </a:lnTo>
                <a:close/>
              </a:path>
            </a:pathLst>
          </a:custGeom>
          <a:blipFill>
            <a:blip r:embed="rId5"/>
            <a:stretch>
              <a:fillRect l="0" t="0" r="0" b="0"/>
            </a:stretch>
          </a:blipFill>
        </p:spPr>
      </p:sp>
    </p:spTree>
  </p:cSld>
  <p:clrMapOvr>
    <a:masterClrMapping/>
  </p:clrMapOvr>
</p:sld>
</file>

<file path=ppt/slides/slide1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1028700" y="5332391"/>
            <a:ext cx="3714029" cy="1174562"/>
          </a:xfrm>
          <a:custGeom>
            <a:avLst/>
            <a:gdLst/>
            <a:ahLst/>
            <a:cxnLst/>
            <a:rect r="r" b="b" t="t" l="l"/>
            <a:pathLst>
              <a:path h="1174562" w="3714029">
                <a:moveTo>
                  <a:pt x="0" y="0"/>
                </a:moveTo>
                <a:lnTo>
                  <a:pt x="3714029" y="0"/>
                </a:lnTo>
                <a:lnTo>
                  <a:pt x="3714029" y="1174562"/>
                </a:lnTo>
                <a:lnTo>
                  <a:pt x="0" y="117456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Freeform 3" id="3"/>
          <p:cNvSpPr/>
          <p:nvPr/>
        </p:nvSpPr>
        <p:spPr>
          <a:xfrm flipH="false" flipV="false" rot="0">
            <a:off x="1028700" y="3557755"/>
            <a:ext cx="3714029" cy="1174562"/>
          </a:xfrm>
          <a:custGeom>
            <a:avLst/>
            <a:gdLst/>
            <a:ahLst/>
            <a:cxnLst/>
            <a:rect r="r" b="b" t="t" l="l"/>
            <a:pathLst>
              <a:path h="1174562" w="3714029">
                <a:moveTo>
                  <a:pt x="0" y="0"/>
                </a:moveTo>
                <a:lnTo>
                  <a:pt x="3714029" y="0"/>
                </a:lnTo>
                <a:lnTo>
                  <a:pt x="3714029" y="1174561"/>
                </a:lnTo>
                <a:lnTo>
                  <a:pt x="0" y="1174561"/>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4" id="4"/>
          <p:cNvGrpSpPr/>
          <p:nvPr/>
        </p:nvGrpSpPr>
        <p:grpSpPr>
          <a:xfrm rot="0">
            <a:off x="3598532" y="3729030"/>
            <a:ext cx="5545468" cy="1003286"/>
            <a:chOff x="0" y="0"/>
            <a:chExt cx="1308473" cy="236729"/>
          </a:xfrm>
        </p:grpSpPr>
        <p:sp>
          <p:nvSpPr>
            <p:cNvPr name="Freeform 5" id="5"/>
            <p:cNvSpPr/>
            <p:nvPr/>
          </p:nvSpPr>
          <p:spPr>
            <a:xfrm flipH="false" flipV="false" rot="0">
              <a:off x="0" y="0"/>
              <a:ext cx="1308473" cy="236729"/>
            </a:xfrm>
            <a:custGeom>
              <a:avLst/>
              <a:gdLst/>
              <a:ahLst/>
              <a:cxnLst/>
              <a:rect r="r" b="b" t="t" l="l"/>
              <a:pathLst>
                <a:path h="236729" w="1308473">
                  <a:moveTo>
                    <a:pt x="118364" y="0"/>
                  </a:moveTo>
                  <a:lnTo>
                    <a:pt x="1190109" y="0"/>
                  </a:lnTo>
                  <a:cubicBezTo>
                    <a:pt x="1221501" y="0"/>
                    <a:pt x="1251607" y="12471"/>
                    <a:pt x="1273805" y="34668"/>
                  </a:cubicBezTo>
                  <a:cubicBezTo>
                    <a:pt x="1296003" y="56866"/>
                    <a:pt x="1308473" y="86972"/>
                    <a:pt x="1308473" y="118364"/>
                  </a:cubicBezTo>
                  <a:lnTo>
                    <a:pt x="1308473" y="118364"/>
                  </a:lnTo>
                  <a:cubicBezTo>
                    <a:pt x="1308473" y="183735"/>
                    <a:pt x="1255480" y="236729"/>
                    <a:pt x="1190109" y="236729"/>
                  </a:cubicBezTo>
                  <a:lnTo>
                    <a:pt x="118364" y="236729"/>
                  </a:lnTo>
                  <a:cubicBezTo>
                    <a:pt x="52994" y="236729"/>
                    <a:pt x="0" y="183735"/>
                    <a:pt x="0" y="118364"/>
                  </a:cubicBezTo>
                  <a:lnTo>
                    <a:pt x="0" y="118364"/>
                  </a:lnTo>
                  <a:cubicBezTo>
                    <a:pt x="0" y="52994"/>
                    <a:pt x="52994" y="0"/>
                    <a:pt x="118364" y="0"/>
                  </a:cubicBezTo>
                  <a:close/>
                </a:path>
              </a:pathLst>
            </a:custGeom>
            <a:gradFill rotWithShape="true">
              <a:gsLst>
                <a:gs pos="0">
                  <a:srgbClr val="000000">
                    <a:alpha val="100000"/>
                  </a:srgbClr>
                </a:gs>
                <a:gs pos="100000">
                  <a:srgbClr val="0300FF">
                    <a:alpha val="100000"/>
                  </a:srgbClr>
                </a:gs>
              </a:gsLst>
              <a:lin ang="0"/>
            </a:gradFill>
          </p:spPr>
        </p:sp>
        <p:sp>
          <p:nvSpPr>
            <p:cNvPr name="TextBox 6" id="6"/>
            <p:cNvSpPr txBox="true"/>
            <p:nvPr/>
          </p:nvSpPr>
          <p:spPr>
            <a:xfrm>
              <a:off x="0" y="-47625"/>
              <a:ext cx="1308473" cy="284354"/>
            </a:xfrm>
            <a:prstGeom prst="rect">
              <a:avLst/>
            </a:prstGeom>
          </p:spPr>
          <p:txBody>
            <a:bodyPr anchor="ctr" rtlCol="false" tIns="50800" lIns="50800" bIns="50800" rIns="50800"/>
            <a:lstStyle/>
            <a:p>
              <a:pPr algn="ctr">
                <a:lnSpc>
                  <a:spcPts val="3251"/>
                </a:lnSpc>
              </a:pPr>
            </a:p>
          </p:txBody>
        </p:sp>
      </p:grpSp>
      <p:sp>
        <p:nvSpPr>
          <p:cNvPr name="Freeform 7" id="7"/>
          <p:cNvSpPr/>
          <p:nvPr/>
        </p:nvSpPr>
        <p:spPr>
          <a:xfrm flipH="false" flipV="false" rot="0">
            <a:off x="1028700" y="7373728"/>
            <a:ext cx="3714029" cy="1174562"/>
          </a:xfrm>
          <a:custGeom>
            <a:avLst/>
            <a:gdLst/>
            <a:ahLst/>
            <a:cxnLst/>
            <a:rect r="r" b="b" t="t" l="l"/>
            <a:pathLst>
              <a:path h="1174562" w="3714029">
                <a:moveTo>
                  <a:pt x="0" y="0"/>
                </a:moveTo>
                <a:lnTo>
                  <a:pt x="3714029" y="0"/>
                </a:lnTo>
                <a:lnTo>
                  <a:pt x="3714029" y="1174562"/>
                </a:lnTo>
                <a:lnTo>
                  <a:pt x="0" y="1174562"/>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grpSp>
        <p:nvGrpSpPr>
          <p:cNvPr name="Group 8" id="8"/>
          <p:cNvGrpSpPr/>
          <p:nvPr/>
        </p:nvGrpSpPr>
        <p:grpSpPr>
          <a:xfrm rot="0">
            <a:off x="3598532" y="7545004"/>
            <a:ext cx="5545468" cy="1003286"/>
            <a:chOff x="0" y="0"/>
            <a:chExt cx="1308473" cy="236729"/>
          </a:xfrm>
        </p:grpSpPr>
        <p:sp>
          <p:nvSpPr>
            <p:cNvPr name="Freeform 9" id="9"/>
            <p:cNvSpPr/>
            <p:nvPr/>
          </p:nvSpPr>
          <p:spPr>
            <a:xfrm flipH="false" flipV="false" rot="0">
              <a:off x="0" y="0"/>
              <a:ext cx="1308473" cy="236729"/>
            </a:xfrm>
            <a:custGeom>
              <a:avLst/>
              <a:gdLst/>
              <a:ahLst/>
              <a:cxnLst/>
              <a:rect r="r" b="b" t="t" l="l"/>
              <a:pathLst>
                <a:path h="236729" w="1308473">
                  <a:moveTo>
                    <a:pt x="118364" y="0"/>
                  </a:moveTo>
                  <a:lnTo>
                    <a:pt x="1190109" y="0"/>
                  </a:lnTo>
                  <a:cubicBezTo>
                    <a:pt x="1221501" y="0"/>
                    <a:pt x="1251607" y="12471"/>
                    <a:pt x="1273805" y="34668"/>
                  </a:cubicBezTo>
                  <a:cubicBezTo>
                    <a:pt x="1296003" y="56866"/>
                    <a:pt x="1308473" y="86972"/>
                    <a:pt x="1308473" y="118364"/>
                  </a:cubicBezTo>
                  <a:lnTo>
                    <a:pt x="1308473" y="118364"/>
                  </a:lnTo>
                  <a:cubicBezTo>
                    <a:pt x="1308473" y="183735"/>
                    <a:pt x="1255480" y="236729"/>
                    <a:pt x="1190109" y="236729"/>
                  </a:cubicBezTo>
                  <a:lnTo>
                    <a:pt x="118364" y="236729"/>
                  </a:lnTo>
                  <a:cubicBezTo>
                    <a:pt x="52994" y="236729"/>
                    <a:pt x="0" y="183735"/>
                    <a:pt x="0" y="118364"/>
                  </a:cubicBezTo>
                  <a:lnTo>
                    <a:pt x="0" y="118364"/>
                  </a:lnTo>
                  <a:cubicBezTo>
                    <a:pt x="0" y="52994"/>
                    <a:pt x="52994" y="0"/>
                    <a:pt x="118364" y="0"/>
                  </a:cubicBezTo>
                  <a:close/>
                </a:path>
              </a:pathLst>
            </a:custGeom>
            <a:gradFill rotWithShape="true">
              <a:gsLst>
                <a:gs pos="0">
                  <a:srgbClr val="000000">
                    <a:alpha val="100000"/>
                  </a:srgbClr>
                </a:gs>
                <a:gs pos="100000">
                  <a:srgbClr val="0300FF">
                    <a:alpha val="100000"/>
                  </a:srgbClr>
                </a:gs>
              </a:gsLst>
              <a:lin ang="0"/>
            </a:gradFill>
          </p:spPr>
        </p:sp>
        <p:sp>
          <p:nvSpPr>
            <p:cNvPr name="TextBox 10" id="10"/>
            <p:cNvSpPr txBox="true"/>
            <p:nvPr/>
          </p:nvSpPr>
          <p:spPr>
            <a:xfrm>
              <a:off x="0" y="-47625"/>
              <a:ext cx="1308473" cy="284354"/>
            </a:xfrm>
            <a:prstGeom prst="rect">
              <a:avLst/>
            </a:prstGeom>
          </p:spPr>
          <p:txBody>
            <a:bodyPr anchor="ctr" rtlCol="false" tIns="50800" lIns="50800" bIns="50800" rIns="50800"/>
            <a:lstStyle/>
            <a:p>
              <a:pPr algn="ctr">
                <a:lnSpc>
                  <a:spcPts val="3251"/>
                </a:lnSpc>
              </a:pPr>
            </a:p>
          </p:txBody>
        </p:sp>
      </p:grpSp>
      <p:sp>
        <p:nvSpPr>
          <p:cNvPr name="Freeform 11" id="11"/>
          <p:cNvSpPr/>
          <p:nvPr/>
        </p:nvSpPr>
        <p:spPr>
          <a:xfrm flipH="false" flipV="false" rot="0">
            <a:off x="1326534" y="5514094"/>
            <a:ext cx="564448" cy="564448"/>
          </a:xfrm>
          <a:custGeom>
            <a:avLst/>
            <a:gdLst/>
            <a:ahLst/>
            <a:cxnLst/>
            <a:rect r="r" b="b" t="t" l="l"/>
            <a:pathLst>
              <a:path h="564448" w="564448">
                <a:moveTo>
                  <a:pt x="0" y="0"/>
                </a:moveTo>
                <a:lnTo>
                  <a:pt x="564448" y="0"/>
                </a:lnTo>
                <a:lnTo>
                  <a:pt x="564448" y="564448"/>
                </a:lnTo>
                <a:lnTo>
                  <a:pt x="0" y="56444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2" id="12"/>
          <p:cNvSpPr/>
          <p:nvPr/>
        </p:nvSpPr>
        <p:spPr>
          <a:xfrm flipH="false" flipV="false" rot="0">
            <a:off x="1341724" y="3729030"/>
            <a:ext cx="564448" cy="564448"/>
          </a:xfrm>
          <a:custGeom>
            <a:avLst/>
            <a:gdLst/>
            <a:ahLst/>
            <a:cxnLst/>
            <a:rect r="r" b="b" t="t" l="l"/>
            <a:pathLst>
              <a:path h="564448" w="564448">
                <a:moveTo>
                  <a:pt x="0" y="0"/>
                </a:moveTo>
                <a:lnTo>
                  <a:pt x="564448" y="0"/>
                </a:lnTo>
                <a:lnTo>
                  <a:pt x="564448" y="564448"/>
                </a:lnTo>
                <a:lnTo>
                  <a:pt x="0" y="56444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3" id="13"/>
          <p:cNvSpPr txBox="true"/>
          <p:nvPr/>
        </p:nvSpPr>
        <p:spPr>
          <a:xfrm rot="0">
            <a:off x="1028700" y="727840"/>
            <a:ext cx="7876749" cy="964016"/>
          </a:xfrm>
          <a:prstGeom prst="rect">
            <a:avLst/>
          </a:prstGeom>
        </p:spPr>
        <p:txBody>
          <a:bodyPr anchor="t" rtlCol="false" tIns="0" lIns="0" bIns="0" rIns="0">
            <a:spAutoFit/>
          </a:bodyPr>
          <a:lstStyle/>
          <a:p>
            <a:pPr algn="l">
              <a:lnSpc>
                <a:spcPts val="7569"/>
              </a:lnSpc>
            </a:pPr>
            <a:r>
              <a:rPr lang="en-US" sz="6758" b="true">
                <a:gradFill>
                  <a:gsLst>
                    <a:gs pos="0">
                      <a:srgbClr val="000000">
                        <a:alpha val="100000"/>
                      </a:srgbClr>
                    </a:gs>
                    <a:gs pos="100000">
                      <a:srgbClr val="0300FF">
                        <a:alpha val="100000"/>
                      </a:srgbClr>
                    </a:gs>
                  </a:gsLst>
                  <a:lin ang="0"/>
                </a:gradFill>
                <a:latin typeface="DM Sans Bold"/>
                <a:ea typeface="DM Sans Bold"/>
                <a:cs typeface="DM Sans Bold"/>
                <a:sym typeface="DM Sans Bold"/>
              </a:rPr>
              <a:t>The Core Thesis</a:t>
            </a:r>
          </a:p>
        </p:txBody>
      </p:sp>
      <p:sp>
        <p:nvSpPr>
          <p:cNvPr name="TextBox 14" id="14"/>
          <p:cNvSpPr txBox="true"/>
          <p:nvPr/>
        </p:nvSpPr>
        <p:spPr>
          <a:xfrm rot="0">
            <a:off x="1028700" y="1834344"/>
            <a:ext cx="6989299" cy="1083290"/>
          </a:xfrm>
          <a:prstGeom prst="rect">
            <a:avLst/>
          </a:prstGeom>
        </p:spPr>
        <p:txBody>
          <a:bodyPr anchor="t" rtlCol="false" tIns="0" lIns="0" bIns="0" rIns="0">
            <a:spAutoFit/>
          </a:bodyPr>
          <a:lstStyle/>
          <a:p>
            <a:pPr algn="just">
              <a:lnSpc>
                <a:spcPts val="4481"/>
              </a:lnSpc>
            </a:pPr>
            <a:r>
              <a:rPr lang="en-US" sz="3200" b="true">
                <a:solidFill>
                  <a:srgbClr val="000B3D"/>
                </a:solidFill>
                <a:latin typeface="DM Sans Bold"/>
                <a:ea typeface="DM Sans Bold"/>
                <a:cs typeface="DM Sans Bold"/>
                <a:sym typeface="DM Sans Bold"/>
              </a:rPr>
              <a:t>THE SYSTEM IS THE SUPPLY CHAIN</a:t>
            </a:r>
          </a:p>
          <a:p>
            <a:pPr algn="just">
              <a:lnSpc>
                <a:spcPts val="4201"/>
              </a:lnSpc>
              <a:spcBef>
                <a:spcPct val="0"/>
              </a:spcBef>
            </a:pPr>
            <a:r>
              <a:rPr lang="en-US" b="true" sz="3000" i="true">
                <a:solidFill>
                  <a:srgbClr val="000B3D"/>
                </a:solidFill>
                <a:latin typeface="DM Sans Bold Italics"/>
                <a:ea typeface="DM Sans Bold Italics"/>
                <a:cs typeface="DM Sans Bold Italics"/>
                <a:sym typeface="DM Sans Bold Italics"/>
              </a:rPr>
              <a:t>The central claim of my presentation</a:t>
            </a:r>
          </a:p>
        </p:txBody>
      </p:sp>
      <p:sp>
        <p:nvSpPr>
          <p:cNvPr name="TextBox 15" id="15"/>
          <p:cNvSpPr txBox="true"/>
          <p:nvPr/>
        </p:nvSpPr>
        <p:spPr>
          <a:xfrm rot="0">
            <a:off x="2406766" y="4042553"/>
            <a:ext cx="6399057" cy="423866"/>
          </a:xfrm>
          <a:prstGeom prst="rect">
            <a:avLst/>
          </a:prstGeom>
        </p:spPr>
        <p:txBody>
          <a:bodyPr anchor="t" rtlCol="false" tIns="0" lIns="0" bIns="0" rIns="0">
            <a:spAutoFit/>
          </a:bodyPr>
          <a:lstStyle/>
          <a:p>
            <a:pPr algn="l">
              <a:lnSpc>
                <a:spcPts val="3219"/>
              </a:lnSpc>
            </a:pPr>
            <a:r>
              <a:rPr lang="en-US" b="true" sz="3125">
                <a:solidFill>
                  <a:srgbClr val="FFFFFF"/>
                </a:solidFill>
                <a:latin typeface="DM Sans Bold"/>
                <a:ea typeface="DM Sans Bold"/>
                <a:cs typeface="DM Sans Bold"/>
                <a:sym typeface="DM Sans Bold"/>
              </a:rPr>
              <a:t>Software ≠ supply chain</a:t>
            </a:r>
          </a:p>
        </p:txBody>
      </p:sp>
      <p:sp>
        <p:nvSpPr>
          <p:cNvPr name="TextBox 16" id="16"/>
          <p:cNvSpPr txBox="true"/>
          <p:nvPr/>
        </p:nvSpPr>
        <p:spPr>
          <a:xfrm rot="0">
            <a:off x="2511440" y="7823571"/>
            <a:ext cx="5944289" cy="423866"/>
          </a:xfrm>
          <a:prstGeom prst="rect">
            <a:avLst/>
          </a:prstGeom>
        </p:spPr>
        <p:txBody>
          <a:bodyPr anchor="t" rtlCol="false" tIns="0" lIns="0" bIns="0" rIns="0">
            <a:spAutoFit/>
          </a:bodyPr>
          <a:lstStyle/>
          <a:p>
            <a:pPr algn="l">
              <a:lnSpc>
                <a:spcPts val="3219"/>
              </a:lnSpc>
            </a:pPr>
            <a:r>
              <a:rPr lang="en-US" b="true" sz="3125">
                <a:solidFill>
                  <a:srgbClr val="FFFFFF"/>
                </a:solidFill>
                <a:latin typeface="DM Sans Bold"/>
                <a:ea typeface="DM Sans Bold"/>
                <a:cs typeface="DM Sans Bold"/>
                <a:sym typeface="DM Sans Bold"/>
              </a:rPr>
              <a:t>Robots ≠ supply chain</a:t>
            </a:r>
          </a:p>
        </p:txBody>
      </p:sp>
      <p:sp>
        <p:nvSpPr>
          <p:cNvPr name="Freeform 17" id="17"/>
          <p:cNvSpPr/>
          <p:nvPr/>
        </p:nvSpPr>
        <p:spPr>
          <a:xfrm flipH="false" flipV="false" rot="0">
            <a:off x="1356913" y="7534576"/>
            <a:ext cx="564448" cy="564448"/>
          </a:xfrm>
          <a:custGeom>
            <a:avLst/>
            <a:gdLst/>
            <a:ahLst/>
            <a:cxnLst/>
            <a:rect r="r" b="b" t="t" l="l"/>
            <a:pathLst>
              <a:path h="564448" w="564448">
                <a:moveTo>
                  <a:pt x="0" y="0"/>
                </a:moveTo>
                <a:lnTo>
                  <a:pt x="564448" y="0"/>
                </a:lnTo>
                <a:lnTo>
                  <a:pt x="564448" y="564448"/>
                </a:lnTo>
                <a:lnTo>
                  <a:pt x="0" y="564448"/>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nvGrpSpPr>
          <p:cNvPr name="Group 18" id="18"/>
          <p:cNvGrpSpPr/>
          <p:nvPr/>
        </p:nvGrpSpPr>
        <p:grpSpPr>
          <a:xfrm rot="0">
            <a:off x="0" y="9710262"/>
            <a:ext cx="18288000" cy="566451"/>
            <a:chOff x="0" y="0"/>
            <a:chExt cx="3762963" cy="116554"/>
          </a:xfrm>
        </p:grpSpPr>
        <p:sp>
          <p:nvSpPr>
            <p:cNvPr name="Freeform 19" id="19"/>
            <p:cNvSpPr/>
            <p:nvPr/>
          </p:nvSpPr>
          <p:spPr>
            <a:xfrm flipH="false" flipV="false" rot="0">
              <a:off x="0" y="0"/>
              <a:ext cx="3762963" cy="116554"/>
            </a:xfrm>
            <a:custGeom>
              <a:avLst/>
              <a:gdLst/>
              <a:ahLst/>
              <a:cxnLst/>
              <a:rect r="r" b="b" t="t" l="l"/>
              <a:pathLst>
                <a:path h="116554" w="3762963">
                  <a:moveTo>
                    <a:pt x="0" y="0"/>
                  </a:moveTo>
                  <a:lnTo>
                    <a:pt x="3762963" y="0"/>
                  </a:lnTo>
                  <a:lnTo>
                    <a:pt x="3762963" y="116554"/>
                  </a:lnTo>
                  <a:lnTo>
                    <a:pt x="0" y="116554"/>
                  </a:lnTo>
                  <a:close/>
                </a:path>
              </a:pathLst>
            </a:custGeom>
            <a:gradFill rotWithShape="true">
              <a:gsLst>
                <a:gs pos="0">
                  <a:srgbClr val="0300FF">
                    <a:alpha val="100000"/>
                  </a:srgbClr>
                </a:gs>
                <a:gs pos="50000">
                  <a:srgbClr val="CC0000">
                    <a:alpha val="100000"/>
                  </a:srgbClr>
                </a:gs>
                <a:gs pos="100000">
                  <a:srgbClr val="CC0000">
                    <a:alpha val="100000"/>
                  </a:srgbClr>
                </a:gs>
              </a:gsLst>
              <a:lin ang="2700000"/>
            </a:gradFill>
          </p:spPr>
        </p:sp>
        <p:sp>
          <p:nvSpPr>
            <p:cNvPr name="TextBox 20" id="20"/>
            <p:cNvSpPr txBox="true"/>
            <p:nvPr/>
          </p:nvSpPr>
          <p:spPr>
            <a:xfrm>
              <a:off x="0" y="-47625"/>
              <a:ext cx="3762963" cy="164179"/>
            </a:xfrm>
            <a:prstGeom prst="rect">
              <a:avLst/>
            </a:prstGeom>
          </p:spPr>
          <p:txBody>
            <a:bodyPr anchor="ctr" rtlCol="false" tIns="50800" lIns="50800" bIns="50800" rIns="50800"/>
            <a:lstStyle/>
            <a:p>
              <a:pPr algn="ctr">
                <a:lnSpc>
                  <a:spcPts val="3251"/>
                </a:lnSpc>
              </a:pPr>
            </a:p>
          </p:txBody>
        </p:sp>
      </p:grpSp>
      <p:grpSp>
        <p:nvGrpSpPr>
          <p:cNvPr name="Group 21" id="21"/>
          <p:cNvGrpSpPr/>
          <p:nvPr/>
        </p:nvGrpSpPr>
        <p:grpSpPr>
          <a:xfrm rot="0">
            <a:off x="3494930" y="5494142"/>
            <a:ext cx="5649070" cy="1003286"/>
            <a:chOff x="0" y="0"/>
            <a:chExt cx="1332918" cy="236729"/>
          </a:xfrm>
        </p:grpSpPr>
        <p:sp>
          <p:nvSpPr>
            <p:cNvPr name="Freeform 22" id="22"/>
            <p:cNvSpPr/>
            <p:nvPr/>
          </p:nvSpPr>
          <p:spPr>
            <a:xfrm flipH="false" flipV="false" rot="0">
              <a:off x="0" y="0"/>
              <a:ext cx="1332918" cy="236729"/>
            </a:xfrm>
            <a:custGeom>
              <a:avLst/>
              <a:gdLst/>
              <a:ahLst/>
              <a:cxnLst/>
              <a:rect r="r" b="b" t="t" l="l"/>
              <a:pathLst>
                <a:path h="236729" w="1332918">
                  <a:moveTo>
                    <a:pt x="118364" y="0"/>
                  </a:moveTo>
                  <a:lnTo>
                    <a:pt x="1214554" y="0"/>
                  </a:lnTo>
                  <a:cubicBezTo>
                    <a:pt x="1279925" y="0"/>
                    <a:pt x="1332918" y="52994"/>
                    <a:pt x="1332918" y="118364"/>
                  </a:cubicBezTo>
                  <a:lnTo>
                    <a:pt x="1332918" y="118364"/>
                  </a:lnTo>
                  <a:cubicBezTo>
                    <a:pt x="1332918" y="183735"/>
                    <a:pt x="1279925" y="236729"/>
                    <a:pt x="1214554" y="236729"/>
                  </a:cubicBezTo>
                  <a:lnTo>
                    <a:pt x="118364" y="236729"/>
                  </a:lnTo>
                  <a:cubicBezTo>
                    <a:pt x="52994" y="236729"/>
                    <a:pt x="0" y="183735"/>
                    <a:pt x="0" y="118364"/>
                  </a:cubicBezTo>
                  <a:lnTo>
                    <a:pt x="0" y="118364"/>
                  </a:lnTo>
                  <a:cubicBezTo>
                    <a:pt x="0" y="52994"/>
                    <a:pt x="52994" y="0"/>
                    <a:pt x="118364" y="0"/>
                  </a:cubicBezTo>
                  <a:close/>
                </a:path>
              </a:pathLst>
            </a:custGeom>
            <a:gradFill rotWithShape="true">
              <a:gsLst>
                <a:gs pos="0">
                  <a:srgbClr val="000000">
                    <a:alpha val="100000"/>
                  </a:srgbClr>
                </a:gs>
                <a:gs pos="100000">
                  <a:srgbClr val="0300FF">
                    <a:alpha val="100000"/>
                  </a:srgbClr>
                </a:gs>
              </a:gsLst>
              <a:lin ang="0"/>
            </a:gradFill>
          </p:spPr>
        </p:sp>
        <p:sp>
          <p:nvSpPr>
            <p:cNvPr name="TextBox 23" id="23"/>
            <p:cNvSpPr txBox="true"/>
            <p:nvPr/>
          </p:nvSpPr>
          <p:spPr>
            <a:xfrm>
              <a:off x="0" y="-47625"/>
              <a:ext cx="1332918" cy="284354"/>
            </a:xfrm>
            <a:prstGeom prst="rect">
              <a:avLst/>
            </a:prstGeom>
          </p:spPr>
          <p:txBody>
            <a:bodyPr anchor="ctr" rtlCol="false" tIns="50800" lIns="50800" bIns="50800" rIns="50800"/>
            <a:lstStyle/>
            <a:p>
              <a:pPr algn="ctr">
                <a:lnSpc>
                  <a:spcPts val="3251"/>
                </a:lnSpc>
              </a:pPr>
            </a:p>
          </p:txBody>
        </p:sp>
      </p:grpSp>
      <p:sp>
        <p:nvSpPr>
          <p:cNvPr name="TextBox 24" id="24"/>
          <p:cNvSpPr txBox="true"/>
          <p:nvPr/>
        </p:nvSpPr>
        <p:spPr>
          <a:xfrm rot="0">
            <a:off x="2603356" y="5787812"/>
            <a:ext cx="6005877" cy="423866"/>
          </a:xfrm>
          <a:prstGeom prst="rect">
            <a:avLst/>
          </a:prstGeom>
        </p:spPr>
        <p:txBody>
          <a:bodyPr anchor="t" rtlCol="false" tIns="0" lIns="0" bIns="0" rIns="0">
            <a:spAutoFit/>
          </a:bodyPr>
          <a:lstStyle/>
          <a:p>
            <a:pPr algn="l">
              <a:lnSpc>
                <a:spcPts val="3219"/>
              </a:lnSpc>
            </a:pPr>
            <a:r>
              <a:rPr lang="en-US" b="true" sz="3125">
                <a:solidFill>
                  <a:srgbClr val="FFFFFF"/>
                </a:solidFill>
                <a:latin typeface="DM Sans Bold"/>
                <a:ea typeface="DM Sans Bold"/>
                <a:cs typeface="DM Sans Bold"/>
                <a:sym typeface="DM Sans Bold"/>
              </a:rPr>
              <a:t>Trucks &amp; planes ≠ supply chain</a:t>
            </a:r>
          </a:p>
        </p:txBody>
      </p:sp>
      <p:grpSp>
        <p:nvGrpSpPr>
          <p:cNvPr name="Group 25" id="25"/>
          <p:cNvGrpSpPr/>
          <p:nvPr/>
        </p:nvGrpSpPr>
        <p:grpSpPr>
          <a:xfrm rot="0">
            <a:off x="10206381" y="0"/>
            <a:ext cx="8081619" cy="9712913"/>
            <a:chOff x="0" y="0"/>
            <a:chExt cx="1220873" cy="1467309"/>
          </a:xfrm>
        </p:grpSpPr>
        <p:sp>
          <p:nvSpPr>
            <p:cNvPr name="Freeform 26" id="26"/>
            <p:cNvSpPr/>
            <p:nvPr/>
          </p:nvSpPr>
          <p:spPr>
            <a:xfrm flipH="false" flipV="false" rot="0">
              <a:off x="0" y="0"/>
              <a:ext cx="1220873" cy="1467309"/>
            </a:xfrm>
            <a:custGeom>
              <a:avLst/>
              <a:gdLst/>
              <a:ahLst/>
              <a:cxnLst/>
              <a:rect r="r" b="b" t="t" l="l"/>
              <a:pathLst>
                <a:path h="1467309" w="1220873">
                  <a:moveTo>
                    <a:pt x="0" y="0"/>
                  </a:moveTo>
                  <a:lnTo>
                    <a:pt x="1220873" y="0"/>
                  </a:lnTo>
                  <a:lnTo>
                    <a:pt x="1220873" y="1467309"/>
                  </a:lnTo>
                  <a:lnTo>
                    <a:pt x="0" y="1467309"/>
                  </a:lnTo>
                  <a:close/>
                </a:path>
              </a:pathLst>
            </a:custGeom>
            <a:blipFill>
              <a:blip r:embed="rId6"/>
              <a:stretch>
                <a:fillRect l="0" t="-2041" r="0" b="-2041"/>
              </a:stretch>
            </a:blipFill>
          </p:spPr>
        </p:sp>
      </p:grpSp>
    </p:spTree>
  </p:cSld>
  <p:clrMapOvr>
    <a:masterClrMapping/>
  </p:clrMapOvr>
</p:sld>
</file>

<file path=ppt/slides/slide1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true" rot="0">
            <a:off x="7171431" y="0"/>
            <a:ext cx="11116569" cy="4692747"/>
          </a:xfrm>
          <a:custGeom>
            <a:avLst/>
            <a:gdLst/>
            <a:ahLst/>
            <a:cxnLst/>
            <a:rect r="r" b="b" t="t" l="l"/>
            <a:pathLst>
              <a:path h="4692747" w="11116569">
                <a:moveTo>
                  <a:pt x="0" y="4692747"/>
                </a:moveTo>
                <a:lnTo>
                  <a:pt x="11116569" y="4692747"/>
                </a:lnTo>
                <a:lnTo>
                  <a:pt x="11116569" y="0"/>
                </a:lnTo>
                <a:lnTo>
                  <a:pt x="0" y="0"/>
                </a:lnTo>
                <a:lnTo>
                  <a:pt x="0" y="4692747"/>
                </a:lnTo>
                <a:close/>
              </a:path>
            </a:pathLst>
          </a:custGeom>
          <a:blipFill>
            <a:blip r:embed="rId2"/>
            <a:stretch>
              <a:fillRect l="-95847" t="-56476" r="-13849" b="0"/>
            </a:stretch>
          </a:blipFill>
        </p:spPr>
      </p:sp>
      <p:grpSp>
        <p:nvGrpSpPr>
          <p:cNvPr name="Group 3" id="3"/>
          <p:cNvGrpSpPr/>
          <p:nvPr/>
        </p:nvGrpSpPr>
        <p:grpSpPr>
          <a:xfrm rot="0">
            <a:off x="730644" y="6818423"/>
            <a:ext cx="9224521" cy="1482781"/>
            <a:chOff x="0" y="0"/>
            <a:chExt cx="2429503" cy="390527"/>
          </a:xfrm>
        </p:grpSpPr>
        <p:sp>
          <p:nvSpPr>
            <p:cNvPr name="Freeform 4" id="4"/>
            <p:cNvSpPr/>
            <p:nvPr/>
          </p:nvSpPr>
          <p:spPr>
            <a:xfrm flipH="false" flipV="false" rot="0">
              <a:off x="0" y="0"/>
              <a:ext cx="2429503" cy="390527"/>
            </a:xfrm>
            <a:custGeom>
              <a:avLst/>
              <a:gdLst/>
              <a:ahLst/>
              <a:cxnLst/>
              <a:rect r="r" b="b" t="t" l="l"/>
              <a:pathLst>
                <a:path h="390527" w="2429503">
                  <a:moveTo>
                    <a:pt x="33571" y="0"/>
                  </a:moveTo>
                  <a:lnTo>
                    <a:pt x="2395932" y="0"/>
                  </a:lnTo>
                  <a:cubicBezTo>
                    <a:pt x="2414473" y="0"/>
                    <a:pt x="2429503" y="15030"/>
                    <a:pt x="2429503" y="33571"/>
                  </a:cubicBezTo>
                  <a:lnTo>
                    <a:pt x="2429503" y="356956"/>
                  </a:lnTo>
                  <a:cubicBezTo>
                    <a:pt x="2429503" y="375497"/>
                    <a:pt x="2414473" y="390527"/>
                    <a:pt x="2395932" y="390527"/>
                  </a:cubicBezTo>
                  <a:lnTo>
                    <a:pt x="33571" y="390527"/>
                  </a:lnTo>
                  <a:cubicBezTo>
                    <a:pt x="15030" y="390527"/>
                    <a:pt x="0" y="375497"/>
                    <a:pt x="0" y="356956"/>
                  </a:cubicBezTo>
                  <a:lnTo>
                    <a:pt x="0" y="33571"/>
                  </a:lnTo>
                  <a:cubicBezTo>
                    <a:pt x="0" y="15030"/>
                    <a:pt x="15030" y="0"/>
                    <a:pt x="33571" y="0"/>
                  </a:cubicBezTo>
                  <a:close/>
                </a:path>
              </a:pathLst>
            </a:custGeom>
            <a:solidFill>
              <a:srgbClr val="001C59">
                <a:alpha val="11765"/>
              </a:srgbClr>
            </a:solidFill>
            <a:ln w="28575" cap="rnd">
              <a:solidFill>
                <a:srgbClr val="000000">
                  <a:alpha val="11765"/>
                </a:srgbClr>
              </a:solidFill>
              <a:prstDash val="solid"/>
              <a:round/>
            </a:ln>
          </p:spPr>
        </p:sp>
        <p:sp>
          <p:nvSpPr>
            <p:cNvPr name="TextBox 5" id="5"/>
            <p:cNvSpPr txBox="true"/>
            <p:nvPr/>
          </p:nvSpPr>
          <p:spPr>
            <a:xfrm>
              <a:off x="0" y="-28575"/>
              <a:ext cx="2429503" cy="419102"/>
            </a:xfrm>
            <a:prstGeom prst="rect">
              <a:avLst/>
            </a:prstGeom>
          </p:spPr>
          <p:txBody>
            <a:bodyPr anchor="ctr" rtlCol="false" tIns="50800" lIns="50800" bIns="50800" rIns="50800"/>
            <a:lstStyle/>
            <a:p>
              <a:pPr algn="ctr">
                <a:lnSpc>
                  <a:spcPts val="2100"/>
                </a:lnSpc>
              </a:pPr>
            </a:p>
          </p:txBody>
        </p:sp>
      </p:grpSp>
      <p:grpSp>
        <p:nvGrpSpPr>
          <p:cNvPr name="Group 6" id="6"/>
          <p:cNvGrpSpPr/>
          <p:nvPr/>
        </p:nvGrpSpPr>
        <p:grpSpPr>
          <a:xfrm rot="0">
            <a:off x="730644" y="3787061"/>
            <a:ext cx="393136" cy="2519072"/>
            <a:chOff x="0" y="0"/>
            <a:chExt cx="524182" cy="3358763"/>
          </a:xfrm>
        </p:grpSpPr>
        <p:sp>
          <p:nvSpPr>
            <p:cNvPr name="Freeform 7" id="7"/>
            <p:cNvSpPr/>
            <p:nvPr/>
          </p:nvSpPr>
          <p:spPr>
            <a:xfrm flipH="false" flipV="false" rot="0">
              <a:off x="0" y="0"/>
              <a:ext cx="524182" cy="524182"/>
            </a:xfrm>
            <a:custGeom>
              <a:avLst/>
              <a:gdLst/>
              <a:ahLst/>
              <a:cxnLst/>
              <a:rect r="r" b="b" t="t" l="l"/>
              <a:pathLst>
                <a:path h="524182" w="524182">
                  <a:moveTo>
                    <a:pt x="0" y="0"/>
                  </a:moveTo>
                  <a:lnTo>
                    <a:pt x="524182" y="0"/>
                  </a:lnTo>
                  <a:lnTo>
                    <a:pt x="524182" y="524182"/>
                  </a:lnTo>
                  <a:lnTo>
                    <a:pt x="0" y="52418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8" id="8"/>
            <p:cNvSpPr/>
            <p:nvPr/>
          </p:nvSpPr>
          <p:spPr>
            <a:xfrm flipH="false" flipV="false" rot="0">
              <a:off x="0" y="703109"/>
              <a:ext cx="524182" cy="524182"/>
            </a:xfrm>
            <a:custGeom>
              <a:avLst/>
              <a:gdLst/>
              <a:ahLst/>
              <a:cxnLst/>
              <a:rect r="r" b="b" t="t" l="l"/>
              <a:pathLst>
                <a:path h="524182" w="524182">
                  <a:moveTo>
                    <a:pt x="0" y="0"/>
                  </a:moveTo>
                  <a:lnTo>
                    <a:pt x="524182" y="0"/>
                  </a:lnTo>
                  <a:lnTo>
                    <a:pt x="524182" y="524182"/>
                  </a:lnTo>
                  <a:lnTo>
                    <a:pt x="0" y="52418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9" id="9"/>
            <p:cNvSpPr/>
            <p:nvPr/>
          </p:nvSpPr>
          <p:spPr>
            <a:xfrm flipH="false" flipV="false" rot="0">
              <a:off x="0" y="1406218"/>
              <a:ext cx="524182" cy="524182"/>
            </a:xfrm>
            <a:custGeom>
              <a:avLst/>
              <a:gdLst/>
              <a:ahLst/>
              <a:cxnLst/>
              <a:rect r="r" b="b" t="t" l="l"/>
              <a:pathLst>
                <a:path h="524182" w="524182">
                  <a:moveTo>
                    <a:pt x="0" y="0"/>
                  </a:moveTo>
                  <a:lnTo>
                    <a:pt x="524182" y="0"/>
                  </a:lnTo>
                  <a:lnTo>
                    <a:pt x="524182" y="524182"/>
                  </a:lnTo>
                  <a:lnTo>
                    <a:pt x="0" y="52418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0" id="10"/>
            <p:cNvSpPr/>
            <p:nvPr/>
          </p:nvSpPr>
          <p:spPr>
            <a:xfrm flipH="false" flipV="false" rot="0">
              <a:off x="0" y="2131472"/>
              <a:ext cx="524182" cy="524182"/>
            </a:xfrm>
            <a:custGeom>
              <a:avLst/>
              <a:gdLst/>
              <a:ahLst/>
              <a:cxnLst/>
              <a:rect r="r" b="b" t="t" l="l"/>
              <a:pathLst>
                <a:path h="524182" w="524182">
                  <a:moveTo>
                    <a:pt x="0" y="0"/>
                  </a:moveTo>
                  <a:lnTo>
                    <a:pt x="524182" y="0"/>
                  </a:lnTo>
                  <a:lnTo>
                    <a:pt x="524182" y="524181"/>
                  </a:lnTo>
                  <a:lnTo>
                    <a:pt x="0" y="524181"/>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1" id="11"/>
            <p:cNvSpPr/>
            <p:nvPr/>
          </p:nvSpPr>
          <p:spPr>
            <a:xfrm flipH="false" flipV="false" rot="0">
              <a:off x="0" y="2834581"/>
              <a:ext cx="524182" cy="524182"/>
            </a:xfrm>
            <a:custGeom>
              <a:avLst/>
              <a:gdLst/>
              <a:ahLst/>
              <a:cxnLst/>
              <a:rect r="r" b="b" t="t" l="l"/>
              <a:pathLst>
                <a:path h="524182" w="524182">
                  <a:moveTo>
                    <a:pt x="0" y="0"/>
                  </a:moveTo>
                  <a:lnTo>
                    <a:pt x="524182" y="0"/>
                  </a:lnTo>
                  <a:lnTo>
                    <a:pt x="524182" y="524182"/>
                  </a:lnTo>
                  <a:lnTo>
                    <a:pt x="0" y="52418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grpSp>
        <p:nvGrpSpPr>
          <p:cNvPr name="Group 12" id="12"/>
          <p:cNvGrpSpPr/>
          <p:nvPr/>
        </p:nvGrpSpPr>
        <p:grpSpPr>
          <a:xfrm rot="0">
            <a:off x="0" y="9710262"/>
            <a:ext cx="18288000" cy="566451"/>
            <a:chOff x="0" y="0"/>
            <a:chExt cx="3762963" cy="116554"/>
          </a:xfrm>
        </p:grpSpPr>
        <p:sp>
          <p:nvSpPr>
            <p:cNvPr name="Freeform 13" id="13"/>
            <p:cNvSpPr/>
            <p:nvPr/>
          </p:nvSpPr>
          <p:spPr>
            <a:xfrm flipH="false" flipV="false" rot="0">
              <a:off x="0" y="0"/>
              <a:ext cx="3762963" cy="116554"/>
            </a:xfrm>
            <a:custGeom>
              <a:avLst/>
              <a:gdLst/>
              <a:ahLst/>
              <a:cxnLst/>
              <a:rect r="r" b="b" t="t" l="l"/>
              <a:pathLst>
                <a:path h="116554" w="3762963">
                  <a:moveTo>
                    <a:pt x="0" y="0"/>
                  </a:moveTo>
                  <a:lnTo>
                    <a:pt x="3762963" y="0"/>
                  </a:lnTo>
                  <a:lnTo>
                    <a:pt x="3762963" y="116554"/>
                  </a:lnTo>
                  <a:lnTo>
                    <a:pt x="0" y="116554"/>
                  </a:lnTo>
                  <a:close/>
                </a:path>
              </a:pathLst>
            </a:custGeom>
            <a:gradFill rotWithShape="true">
              <a:gsLst>
                <a:gs pos="0">
                  <a:srgbClr val="0300FF">
                    <a:alpha val="100000"/>
                  </a:srgbClr>
                </a:gs>
                <a:gs pos="50000">
                  <a:srgbClr val="CC0000">
                    <a:alpha val="100000"/>
                  </a:srgbClr>
                </a:gs>
                <a:gs pos="100000">
                  <a:srgbClr val="CC0000">
                    <a:alpha val="100000"/>
                  </a:srgbClr>
                </a:gs>
              </a:gsLst>
              <a:lin ang="2700000"/>
            </a:gradFill>
          </p:spPr>
        </p:sp>
        <p:sp>
          <p:nvSpPr>
            <p:cNvPr name="TextBox 14" id="14"/>
            <p:cNvSpPr txBox="true"/>
            <p:nvPr/>
          </p:nvSpPr>
          <p:spPr>
            <a:xfrm>
              <a:off x="0" y="-47625"/>
              <a:ext cx="3762963" cy="164179"/>
            </a:xfrm>
            <a:prstGeom prst="rect">
              <a:avLst/>
            </a:prstGeom>
          </p:spPr>
          <p:txBody>
            <a:bodyPr anchor="ctr" rtlCol="false" tIns="50800" lIns="50800" bIns="50800" rIns="50800"/>
            <a:lstStyle/>
            <a:p>
              <a:pPr algn="ctr">
                <a:lnSpc>
                  <a:spcPts val="3251"/>
                </a:lnSpc>
              </a:pPr>
            </a:p>
          </p:txBody>
        </p:sp>
      </p:grpSp>
      <p:sp>
        <p:nvSpPr>
          <p:cNvPr name="TextBox 15" id="15"/>
          <p:cNvSpPr txBox="true"/>
          <p:nvPr/>
        </p:nvSpPr>
        <p:spPr>
          <a:xfrm rot="0">
            <a:off x="730644" y="1413559"/>
            <a:ext cx="6755455" cy="1856740"/>
          </a:xfrm>
          <a:prstGeom prst="rect">
            <a:avLst/>
          </a:prstGeom>
        </p:spPr>
        <p:txBody>
          <a:bodyPr anchor="t" rtlCol="false" tIns="0" lIns="0" bIns="0" rIns="0">
            <a:spAutoFit/>
          </a:bodyPr>
          <a:lstStyle/>
          <a:p>
            <a:pPr algn="l">
              <a:lnSpc>
                <a:spcPts val="7279"/>
              </a:lnSpc>
            </a:pPr>
            <a:r>
              <a:rPr lang="en-US" sz="6499" b="true">
                <a:gradFill>
                  <a:gsLst>
                    <a:gs pos="0">
                      <a:srgbClr val="000237">
                        <a:alpha val="100000"/>
                      </a:srgbClr>
                    </a:gs>
                    <a:gs pos="50000">
                      <a:srgbClr val="000570">
                        <a:alpha val="100000"/>
                      </a:srgbClr>
                    </a:gs>
                    <a:gs pos="100000">
                      <a:srgbClr val="0007AD">
                        <a:alpha val="100000"/>
                      </a:srgbClr>
                    </a:gs>
                  </a:gsLst>
                  <a:lin ang="0"/>
                </a:gradFill>
                <a:latin typeface="DM Sans Bold"/>
                <a:ea typeface="DM Sans Bold"/>
                <a:cs typeface="DM Sans Bold"/>
                <a:sym typeface="DM Sans Bold"/>
              </a:rPr>
              <a:t>Where the System Resides</a:t>
            </a:r>
          </a:p>
        </p:txBody>
      </p:sp>
      <p:sp>
        <p:nvSpPr>
          <p:cNvPr name="TextBox 16" id="16"/>
          <p:cNvSpPr txBox="true"/>
          <p:nvPr/>
        </p:nvSpPr>
        <p:spPr>
          <a:xfrm rot="0">
            <a:off x="1266377" y="3682286"/>
            <a:ext cx="6586297" cy="2657475"/>
          </a:xfrm>
          <a:prstGeom prst="rect">
            <a:avLst/>
          </a:prstGeom>
        </p:spPr>
        <p:txBody>
          <a:bodyPr anchor="t" rtlCol="false" tIns="0" lIns="0" bIns="0" rIns="0">
            <a:spAutoFit/>
          </a:bodyPr>
          <a:lstStyle/>
          <a:p>
            <a:pPr algn="just">
              <a:lnSpc>
                <a:spcPts val="4200"/>
              </a:lnSpc>
            </a:pPr>
            <a:r>
              <a:rPr lang="en-US" sz="3000">
                <a:solidFill>
                  <a:srgbClr val="000B3D"/>
                </a:solidFill>
                <a:latin typeface="DM Sans"/>
                <a:ea typeface="DM Sans"/>
                <a:cs typeface="DM Sans"/>
                <a:sym typeface="DM Sans"/>
              </a:rPr>
              <a:t>D</a:t>
            </a:r>
            <a:r>
              <a:rPr lang="en-US" sz="3000">
                <a:solidFill>
                  <a:srgbClr val="000B3D"/>
                </a:solidFill>
                <a:latin typeface="DM Sans"/>
                <a:ea typeface="DM Sans"/>
                <a:cs typeface="DM Sans"/>
                <a:sym typeface="DM Sans"/>
              </a:rPr>
              <a:t>ecision rights</a:t>
            </a:r>
          </a:p>
          <a:p>
            <a:pPr algn="just">
              <a:lnSpc>
                <a:spcPts val="4200"/>
              </a:lnSpc>
            </a:pPr>
            <a:r>
              <a:rPr lang="en-US" sz="3000">
                <a:solidFill>
                  <a:srgbClr val="000B3D"/>
                </a:solidFill>
                <a:latin typeface="DM Sans"/>
                <a:ea typeface="DM Sans"/>
                <a:cs typeface="DM Sans"/>
                <a:sym typeface="DM Sans"/>
              </a:rPr>
              <a:t>SOPs</a:t>
            </a:r>
          </a:p>
          <a:p>
            <a:pPr algn="just">
              <a:lnSpc>
                <a:spcPts val="4200"/>
              </a:lnSpc>
            </a:pPr>
            <a:r>
              <a:rPr lang="en-US" sz="3000">
                <a:solidFill>
                  <a:srgbClr val="000B3D"/>
                </a:solidFill>
                <a:latin typeface="DM Sans"/>
                <a:ea typeface="DM Sans"/>
                <a:cs typeface="DM Sans"/>
                <a:sym typeface="DM Sans"/>
              </a:rPr>
              <a:t>Data integrity</a:t>
            </a:r>
          </a:p>
          <a:p>
            <a:pPr algn="just">
              <a:lnSpc>
                <a:spcPts val="4200"/>
              </a:lnSpc>
            </a:pPr>
            <a:r>
              <a:rPr lang="en-US" sz="3000">
                <a:solidFill>
                  <a:srgbClr val="000B3D"/>
                </a:solidFill>
                <a:latin typeface="DM Sans"/>
                <a:ea typeface="DM Sans"/>
                <a:cs typeface="DM Sans"/>
                <a:sym typeface="DM Sans"/>
              </a:rPr>
              <a:t>Incentives</a:t>
            </a:r>
          </a:p>
          <a:p>
            <a:pPr algn="just">
              <a:lnSpc>
                <a:spcPts val="4200"/>
              </a:lnSpc>
            </a:pPr>
            <a:r>
              <a:rPr lang="en-US" sz="3000">
                <a:solidFill>
                  <a:srgbClr val="000B3D"/>
                </a:solidFill>
                <a:latin typeface="DM Sans"/>
                <a:ea typeface="DM Sans"/>
                <a:cs typeface="DM Sans"/>
                <a:sym typeface="DM Sans"/>
              </a:rPr>
              <a:t>Gove</a:t>
            </a:r>
            <a:r>
              <a:rPr lang="en-US" sz="3000">
                <a:solidFill>
                  <a:srgbClr val="000B3D"/>
                </a:solidFill>
                <a:latin typeface="DM Sans"/>
                <a:ea typeface="DM Sans"/>
                <a:cs typeface="DM Sans"/>
                <a:sym typeface="DM Sans"/>
              </a:rPr>
              <a:t>rnance</a:t>
            </a:r>
          </a:p>
        </p:txBody>
      </p:sp>
      <p:sp>
        <p:nvSpPr>
          <p:cNvPr name="TextBox 17" id="17"/>
          <p:cNvSpPr txBox="true"/>
          <p:nvPr/>
        </p:nvSpPr>
        <p:spPr>
          <a:xfrm rot="0">
            <a:off x="1028700" y="6940954"/>
            <a:ext cx="8666649" cy="1057275"/>
          </a:xfrm>
          <a:prstGeom prst="rect">
            <a:avLst/>
          </a:prstGeom>
        </p:spPr>
        <p:txBody>
          <a:bodyPr anchor="t" rtlCol="false" tIns="0" lIns="0" bIns="0" rIns="0">
            <a:spAutoFit/>
          </a:bodyPr>
          <a:lstStyle/>
          <a:p>
            <a:pPr algn="just">
              <a:lnSpc>
                <a:spcPts val="4200"/>
              </a:lnSpc>
              <a:spcBef>
                <a:spcPct val="0"/>
              </a:spcBef>
            </a:pPr>
            <a:r>
              <a:rPr lang="en-US" sz="3000">
                <a:solidFill>
                  <a:srgbClr val="000B3D"/>
                </a:solidFill>
                <a:latin typeface="DM Sans"/>
                <a:ea typeface="DM Sans"/>
                <a:cs typeface="DM Sans"/>
                <a:sym typeface="DM Sans"/>
              </a:rPr>
              <a:t>This is the invisible system - sorry, the invisible logic - that determines performance</a:t>
            </a:r>
          </a:p>
        </p:txBody>
      </p:sp>
      <p:sp>
        <p:nvSpPr>
          <p:cNvPr name="Freeform 18" id="18"/>
          <p:cNvSpPr/>
          <p:nvPr/>
        </p:nvSpPr>
        <p:spPr>
          <a:xfrm flipH="false" flipV="false" rot="0">
            <a:off x="9838224" y="1553697"/>
            <a:ext cx="7704603" cy="7704603"/>
          </a:xfrm>
          <a:custGeom>
            <a:avLst/>
            <a:gdLst/>
            <a:ahLst/>
            <a:cxnLst/>
            <a:rect r="r" b="b" t="t" l="l"/>
            <a:pathLst>
              <a:path h="7704603" w="7704603">
                <a:moveTo>
                  <a:pt x="0" y="0"/>
                </a:moveTo>
                <a:lnTo>
                  <a:pt x="7704603" y="0"/>
                </a:lnTo>
                <a:lnTo>
                  <a:pt x="7704603" y="7704603"/>
                </a:lnTo>
                <a:lnTo>
                  <a:pt x="0" y="7704603"/>
                </a:lnTo>
                <a:lnTo>
                  <a:pt x="0" y="0"/>
                </a:lnTo>
                <a:close/>
              </a:path>
            </a:pathLst>
          </a:custGeom>
          <a:blipFill>
            <a:blip r:embed="rId5"/>
            <a:stretch>
              <a:fillRect l="0" t="0" r="0" b="0"/>
            </a:stretch>
          </a:blipFill>
        </p:spPr>
      </p:sp>
    </p:spTree>
  </p:cSld>
  <p:clrMapOvr>
    <a:masterClrMapping/>
  </p:clrMapOvr>
</p:sld>
</file>

<file path=ppt/slides/slide1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Freeform 3" id="3"/>
          <p:cNvSpPr/>
          <p:nvPr/>
        </p:nvSpPr>
        <p:spPr>
          <a:xfrm flipH="false" flipV="true" rot="0">
            <a:off x="7171431" y="0"/>
            <a:ext cx="11116569" cy="4692747"/>
          </a:xfrm>
          <a:custGeom>
            <a:avLst/>
            <a:gdLst/>
            <a:ahLst/>
            <a:cxnLst/>
            <a:rect r="r" b="b" t="t" l="l"/>
            <a:pathLst>
              <a:path h="4692747" w="11116569">
                <a:moveTo>
                  <a:pt x="0" y="4692747"/>
                </a:moveTo>
                <a:lnTo>
                  <a:pt x="11116569" y="4692747"/>
                </a:lnTo>
                <a:lnTo>
                  <a:pt x="11116569" y="0"/>
                </a:lnTo>
                <a:lnTo>
                  <a:pt x="0" y="0"/>
                </a:lnTo>
                <a:lnTo>
                  <a:pt x="0" y="4692747"/>
                </a:lnTo>
                <a:close/>
              </a:path>
            </a:pathLst>
          </a:custGeom>
          <a:blipFill>
            <a:blip r:embed="rId3"/>
            <a:stretch>
              <a:fillRect l="-95847" t="-56476" r="-13849" b="0"/>
            </a:stretch>
          </a:blipFill>
        </p:spPr>
      </p:sp>
      <p:grpSp>
        <p:nvGrpSpPr>
          <p:cNvPr name="Group 4" id="4"/>
          <p:cNvGrpSpPr/>
          <p:nvPr/>
        </p:nvGrpSpPr>
        <p:grpSpPr>
          <a:xfrm rot="0">
            <a:off x="-727846" y="9712913"/>
            <a:ext cx="19658943" cy="574087"/>
            <a:chOff x="0" y="0"/>
            <a:chExt cx="16647133" cy="486135"/>
          </a:xfrm>
        </p:grpSpPr>
        <p:sp>
          <p:nvSpPr>
            <p:cNvPr name="Freeform 5" id="5"/>
            <p:cNvSpPr/>
            <p:nvPr/>
          </p:nvSpPr>
          <p:spPr>
            <a:xfrm flipH="false" flipV="false" rot="0">
              <a:off x="0" y="0"/>
              <a:ext cx="16647133" cy="486135"/>
            </a:xfrm>
            <a:custGeom>
              <a:avLst/>
              <a:gdLst/>
              <a:ahLst/>
              <a:cxnLst/>
              <a:rect r="r" b="b" t="t" l="l"/>
              <a:pathLst>
                <a:path h="486135" w="16647133">
                  <a:moveTo>
                    <a:pt x="16443933" y="0"/>
                  </a:moveTo>
                  <a:lnTo>
                    <a:pt x="0" y="0"/>
                  </a:lnTo>
                  <a:lnTo>
                    <a:pt x="203200" y="486135"/>
                  </a:lnTo>
                  <a:lnTo>
                    <a:pt x="16647133" y="486135"/>
                  </a:lnTo>
                  <a:lnTo>
                    <a:pt x="16443933" y="0"/>
                  </a:lnTo>
                  <a:close/>
                </a:path>
              </a:pathLst>
            </a:custGeom>
            <a:gradFill rotWithShape="true">
              <a:gsLst>
                <a:gs pos="0">
                  <a:srgbClr val="000000">
                    <a:alpha val="100000"/>
                  </a:srgbClr>
                </a:gs>
                <a:gs pos="100000">
                  <a:srgbClr val="3533CD">
                    <a:alpha val="100000"/>
                  </a:srgbClr>
                </a:gs>
              </a:gsLst>
              <a:lin ang="0"/>
            </a:gradFill>
          </p:spPr>
        </p:sp>
        <p:sp>
          <p:nvSpPr>
            <p:cNvPr name="TextBox 6" id="6"/>
            <p:cNvSpPr txBox="true"/>
            <p:nvPr/>
          </p:nvSpPr>
          <p:spPr>
            <a:xfrm>
              <a:off x="101600" y="-47625"/>
              <a:ext cx="16443933" cy="533760"/>
            </a:xfrm>
            <a:prstGeom prst="rect">
              <a:avLst/>
            </a:prstGeom>
          </p:spPr>
          <p:txBody>
            <a:bodyPr anchor="ctr" rtlCol="false" tIns="50800" lIns="50800" bIns="50800" rIns="50800"/>
            <a:lstStyle/>
            <a:p>
              <a:pPr algn="ctr">
                <a:lnSpc>
                  <a:spcPts val="3251"/>
                </a:lnSpc>
              </a:pPr>
            </a:p>
          </p:txBody>
        </p:sp>
      </p:grpSp>
      <p:sp>
        <p:nvSpPr>
          <p:cNvPr name="TextBox 7" id="7"/>
          <p:cNvSpPr txBox="true"/>
          <p:nvPr/>
        </p:nvSpPr>
        <p:spPr>
          <a:xfrm rot="0">
            <a:off x="1071898" y="959114"/>
            <a:ext cx="8666649" cy="1718310"/>
          </a:xfrm>
          <a:prstGeom prst="rect">
            <a:avLst/>
          </a:prstGeom>
        </p:spPr>
        <p:txBody>
          <a:bodyPr anchor="t" rtlCol="false" tIns="0" lIns="0" bIns="0" rIns="0">
            <a:spAutoFit/>
          </a:bodyPr>
          <a:lstStyle/>
          <a:p>
            <a:pPr algn="l">
              <a:lnSpc>
                <a:spcPts val="6720"/>
              </a:lnSpc>
            </a:pPr>
            <a:r>
              <a:rPr lang="en-US" sz="6000" b="true">
                <a:gradFill>
                  <a:gsLst>
                    <a:gs pos="0">
                      <a:srgbClr val="000237">
                        <a:alpha val="100000"/>
                      </a:srgbClr>
                    </a:gs>
                    <a:gs pos="50000">
                      <a:srgbClr val="000570">
                        <a:alpha val="100000"/>
                      </a:srgbClr>
                    </a:gs>
                    <a:gs pos="100000">
                      <a:srgbClr val="0007AD">
                        <a:alpha val="100000"/>
                      </a:srgbClr>
                    </a:gs>
                  </a:gsLst>
                  <a:lin ang="0"/>
                </a:gradFill>
                <a:latin typeface="DM Sans Bold"/>
                <a:ea typeface="DM Sans Bold"/>
                <a:cs typeface="DM Sans Bold"/>
                <a:sym typeface="DM Sans Bold"/>
              </a:rPr>
              <a:t>Inefficiency Is a Development Tax</a:t>
            </a:r>
          </a:p>
        </p:txBody>
      </p:sp>
      <p:sp>
        <p:nvSpPr>
          <p:cNvPr name="TextBox 8" id="8"/>
          <p:cNvSpPr txBox="true"/>
          <p:nvPr/>
        </p:nvSpPr>
        <p:spPr>
          <a:xfrm rot="0">
            <a:off x="1587653" y="2963174"/>
            <a:ext cx="7635139" cy="2124075"/>
          </a:xfrm>
          <a:prstGeom prst="rect">
            <a:avLst/>
          </a:prstGeom>
        </p:spPr>
        <p:txBody>
          <a:bodyPr anchor="t" rtlCol="false" tIns="0" lIns="0" bIns="0" rIns="0">
            <a:spAutoFit/>
          </a:bodyPr>
          <a:lstStyle/>
          <a:p>
            <a:pPr algn="just">
              <a:lnSpc>
                <a:spcPts val="4200"/>
              </a:lnSpc>
            </a:pPr>
            <a:r>
              <a:rPr lang="en-US" sz="3000">
                <a:solidFill>
                  <a:srgbClr val="000B3D"/>
                </a:solidFill>
                <a:latin typeface="DM Sans"/>
                <a:ea typeface="DM Sans"/>
                <a:cs typeface="DM Sans"/>
                <a:sym typeface="DM Sans"/>
              </a:rPr>
              <a:t>Wo</a:t>
            </a:r>
            <a:r>
              <a:rPr lang="en-US" sz="3000">
                <a:solidFill>
                  <a:srgbClr val="000B3D"/>
                </a:solidFill>
                <a:latin typeface="DM Sans"/>
                <a:ea typeface="DM Sans"/>
                <a:cs typeface="DM Sans"/>
                <a:sym typeface="DM Sans"/>
              </a:rPr>
              <a:t>rking capital strain</a:t>
            </a:r>
          </a:p>
          <a:p>
            <a:pPr algn="just">
              <a:lnSpc>
                <a:spcPts val="4200"/>
              </a:lnSpc>
            </a:pPr>
            <a:r>
              <a:rPr lang="en-US" sz="3000">
                <a:solidFill>
                  <a:srgbClr val="000B3D"/>
                </a:solidFill>
                <a:latin typeface="DM Sans"/>
                <a:ea typeface="DM Sans"/>
                <a:cs typeface="DM Sans"/>
                <a:sym typeface="DM Sans"/>
              </a:rPr>
              <a:t>Habitual informality</a:t>
            </a:r>
          </a:p>
          <a:p>
            <a:pPr algn="just">
              <a:lnSpc>
                <a:spcPts val="4200"/>
              </a:lnSpc>
            </a:pPr>
            <a:r>
              <a:rPr lang="en-US" sz="3000">
                <a:solidFill>
                  <a:srgbClr val="000B3D"/>
                </a:solidFill>
                <a:latin typeface="DM Sans"/>
                <a:ea typeface="DM Sans"/>
                <a:cs typeface="DM Sans"/>
                <a:sym typeface="DM Sans"/>
              </a:rPr>
              <a:t>Lost trust</a:t>
            </a:r>
          </a:p>
          <a:p>
            <a:pPr algn="just">
              <a:lnSpc>
                <a:spcPts val="4200"/>
              </a:lnSpc>
            </a:pPr>
            <a:r>
              <a:rPr lang="en-US" sz="3000">
                <a:solidFill>
                  <a:srgbClr val="000B3D"/>
                </a:solidFill>
                <a:latin typeface="DM Sans"/>
                <a:ea typeface="DM Sans"/>
                <a:cs typeface="DM Sans"/>
                <a:sym typeface="DM Sans"/>
              </a:rPr>
              <a:t>Short investment horizons</a:t>
            </a:r>
          </a:p>
        </p:txBody>
      </p:sp>
      <p:grpSp>
        <p:nvGrpSpPr>
          <p:cNvPr name="Group 9" id="9"/>
          <p:cNvGrpSpPr/>
          <p:nvPr/>
        </p:nvGrpSpPr>
        <p:grpSpPr>
          <a:xfrm rot="0">
            <a:off x="1028700" y="5439674"/>
            <a:ext cx="16230600" cy="3923724"/>
            <a:chOff x="0" y="0"/>
            <a:chExt cx="4274726" cy="1033409"/>
          </a:xfrm>
        </p:grpSpPr>
        <p:sp>
          <p:nvSpPr>
            <p:cNvPr name="Freeform 10" id="10"/>
            <p:cNvSpPr/>
            <p:nvPr/>
          </p:nvSpPr>
          <p:spPr>
            <a:xfrm flipH="false" flipV="false" rot="0">
              <a:off x="0" y="0"/>
              <a:ext cx="4274726" cy="1033409"/>
            </a:xfrm>
            <a:custGeom>
              <a:avLst/>
              <a:gdLst/>
              <a:ahLst/>
              <a:cxnLst/>
              <a:rect r="r" b="b" t="t" l="l"/>
              <a:pathLst>
                <a:path h="1033409" w="4274726">
                  <a:moveTo>
                    <a:pt x="19080" y="0"/>
                  </a:moveTo>
                  <a:lnTo>
                    <a:pt x="4255646" y="0"/>
                  </a:lnTo>
                  <a:cubicBezTo>
                    <a:pt x="4266183" y="0"/>
                    <a:pt x="4274726" y="8542"/>
                    <a:pt x="4274726" y="19080"/>
                  </a:cubicBezTo>
                  <a:lnTo>
                    <a:pt x="4274726" y="1014329"/>
                  </a:lnTo>
                  <a:cubicBezTo>
                    <a:pt x="4274726" y="1019389"/>
                    <a:pt x="4272716" y="1024242"/>
                    <a:pt x="4269137" y="1027820"/>
                  </a:cubicBezTo>
                  <a:cubicBezTo>
                    <a:pt x="4265559" y="1031399"/>
                    <a:pt x="4260706" y="1033409"/>
                    <a:pt x="4255646" y="1033409"/>
                  </a:cubicBezTo>
                  <a:lnTo>
                    <a:pt x="19080" y="1033409"/>
                  </a:lnTo>
                  <a:cubicBezTo>
                    <a:pt x="8542" y="1033409"/>
                    <a:pt x="0" y="1024866"/>
                    <a:pt x="0" y="1014329"/>
                  </a:cubicBezTo>
                  <a:lnTo>
                    <a:pt x="0" y="19080"/>
                  </a:lnTo>
                  <a:cubicBezTo>
                    <a:pt x="0" y="8542"/>
                    <a:pt x="8542" y="0"/>
                    <a:pt x="19080" y="0"/>
                  </a:cubicBezTo>
                  <a:close/>
                </a:path>
              </a:pathLst>
            </a:custGeom>
            <a:solidFill>
              <a:srgbClr val="001C59">
                <a:alpha val="11765"/>
              </a:srgbClr>
            </a:solidFill>
            <a:ln w="28575" cap="rnd">
              <a:solidFill>
                <a:srgbClr val="000000">
                  <a:alpha val="11765"/>
                </a:srgbClr>
              </a:solidFill>
              <a:prstDash val="solid"/>
              <a:round/>
            </a:ln>
          </p:spPr>
        </p:sp>
        <p:sp>
          <p:nvSpPr>
            <p:cNvPr name="TextBox 11" id="11"/>
            <p:cNvSpPr txBox="true"/>
            <p:nvPr/>
          </p:nvSpPr>
          <p:spPr>
            <a:xfrm>
              <a:off x="0" y="-28575"/>
              <a:ext cx="4274726" cy="1061984"/>
            </a:xfrm>
            <a:prstGeom prst="rect">
              <a:avLst/>
            </a:prstGeom>
          </p:spPr>
          <p:txBody>
            <a:bodyPr anchor="ctr" rtlCol="false" tIns="50800" lIns="50800" bIns="50800" rIns="50800"/>
            <a:lstStyle/>
            <a:p>
              <a:pPr algn="ctr">
                <a:lnSpc>
                  <a:spcPts val="2100"/>
                </a:lnSpc>
              </a:pPr>
            </a:p>
          </p:txBody>
        </p:sp>
      </p:grpSp>
      <p:sp>
        <p:nvSpPr>
          <p:cNvPr name="TextBox 12" id="12"/>
          <p:cNvSpPr txBox="true"/>
          <p:nvPr/>
        </p:nvSpPr>
        <p:spPr>
          <a:xfrm rot="0">
            <a:off x="1894867" y="5618456"/>
            <a:ext cx="15105168" cy="3533267"/>
          </a:xfrm>
          <a:prstGeom prst="rect">
            <a:avLst/>
          </a:prstGeom>
        </p:spPr>
        <p:txBody>
          <a:bodyPr anchor="t" rtlCol="false" tIns="0" lIns="0" bIns="0" rIns="0">
            <a:spAutoFit/>
          </a:bodyPr>
          <a:lstStyle/>
          <a:p>
            <a:pPr algn="just">
              <a:lnSpc>
                <a:spcPts val="4620"/>
              </a:lnSpc>
            </a:pPr>
            <a:r>
              <a:rPr lang="en-US" sz="3000">
                <a:solidFill>
                  <a:srgbClr val="000B3D"/>
                </a:solidFill>
                <a:latin typeface="DM Sans"/>
                <a:ea typeface="DM Sans"/>
                <a:cs typeface="DM Sans"/>
                <a:sym typeface="DM Sans"/>
              </a:rPr>
              <a:t>Inefficiency compounds.  Over time, it reshapes behaviour, institutions, and investment decisions. </a:t>
            </a:r>
          </a:p>
          <a:p>
            <a:pPr algn="just">
              <a:lnSpc>
                <a:spcPts val="4620"/>
              </a:lnSpc>
            </a:pPr>
            <a:r>
              <a:rPr lang="en-US" sz="3000">
                <a:solidFill>
                  <a:srgbClr val="000B3D"/>
                </a:solidFill>
                <a:latin typeface="DM Sans"/>
                <a:ea typeface="DM Sans"/>
                <a:cs typeface="DM Sans"/>
                <a:sym typeface="DM Sans"/>
              </a:rPr>
              <a:t>Eventually, it fractures or destroys trust. </a:t>
            </a:r>
          </a:p>
          <a:p>
            <a:pPr algn="just">
              <a:lnSpc>
                <a:spcPts val="4620"/>
              </a:lnSpc>
            </a:pPr>
            <a:r>
              <a:rPr lang="en-US" sz="3000">
                <a:solidFill>
                  <a:srgbClr val="000B3D"/>
                </a:solidFill>
                <a:latin typeface="DM Sans"/>
                <a:ea typeface="DM Sans"/>
                <a:cs typeface="DM Sans"/>
                <a:sym typeface="DM Sans"/>
              </a:rPr>
              <a:t>According to late Stephen Cover; </a:t>
            </a:r>
          </a:p>
          <a:p>
            <a:pPr algn="just">
              <a:lnSpc>
                <a:spcPts val="4927"/>
              </a:lnSpc>
            </a:pPr>
            <a:r>
              <a:rPr lang="en-US" b="true" sz="3199">
                <a:solidFill>
                  <a:srgbClr val="000B3D"/>
                </a:solidFill>
                <a:latin typeface="DM Sans Bold"/>
                <a:ea typeface="DM Sans Bold"/>
                <a:cs typeface="DM Sans Bold"/>
                <a:sym typeface="DM Sans Bold"/>
              </a:rPr>
              <a:t>“Trust is the glue of life. It's the most essential ingredient in effective communication. It's the foundational principle that holds all relationships.”</a:t>
            </a:r>
          </a:p>
        </p:txBody>
      </p:sp>
      <p:grpSp>
        <p:nvGrpSpPr>
          <p:cNvPr name="Group 13" id="13"/>
          <p:cNvGrpSpPr/>
          <p:nvPr/>
        </p:nvGrpSpPr>
        <p:grpSpPr>
          <a:xfrm rot="0">
            <a:off x="1028700" y="3071406"/>
            <a:ext cx="393136" cy="1974286"/>
            <a:chOff x="0" y="0"/>
            <a:chExt cx="524182" cy="2632382"/>
          </a:xfrm>
        </p:grpSpPr>
        <p:sp>
          <p:nvSpPr>
            <p:cNvPr name="Freeform 14" id="14"/>
            <p:cNvSpPr/>
            <p:nvPr/>
          </p:nvSpPr>
          <p:spPr>
            <a:xfrm flipH="false" flipV="false" rot="0">
              <a:off x="0" y="0"/>
              <a:ext cx="524182" cy="524182"/>
            </a:xfrm>
            <a:custGeom>
              <a:avLst/>
              <a:gdLst/>
              <a:ahLst/>
              <a:cxnLst/>
              <a:rect r="r" b="b" t="t" l="l"/>
              <a:pathLst>
                <a:path h="524182" w="524182">
                  <a:moveTo>
                    <a:pt x="0" y="0"/>
                  </a:moveTo>
                  <a:lnTo>
                    <a:pt x="524182" y="0"/>
                  </a:lnTo>
                  <a:lnTo>
                    <a:pt x="524182" y="524182"/>
                  </a:lnTo>
                  <a:lnTo>
                    <a:pt x="0" y="52418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5" id="15"/>
            <p:cNvSpPr/>
            <p:nvPr/>
          </p:nvSpPr>
          <p:spPr>
            <a:xfrm flipH="false" flipV="false" rot="0">
              <a:off x="0" y="703109"/>
              <a:ext cx="524182" cy="524182"/>
            </a:xfrm>
            <a:custGeom>
              <a:avLst/>
              <a:gdLst/>
              <a:ahLst/>
              <a:cxnLst/>
              <a:rect r="r" b="b" t="t" l="l"/>
              <a:pathLst>
                <a:path h="524182" w="524182">
                  <a:moveTo>
                    <a:pt x="0" y="0"/>
                  </a:moveTo>
                  <a:lnTo>
                    <a:pt x="524182" y="0"/>
                  </a:lnTo>
                  <a:lnTo>
                    <a:pt x="524182" y="524182"/>
                  </a:lnTo>
                  <a:lnTo>
                    <a:pt x="0" y="52418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6" id="16"/>
            <p:cNvSpPr/>
            <p:nvPr/>
          </p:nvSpPr>
          <p:spPr>
            <a:xfrm flipH="false" flipV="false" rot="0">
              <a:off x="0" y="1406218"/>
              <a:ext cx="524182" cy="524182"/>
            </a:xfrm>
            <a:custGeom>
              <a:avLst/>
              <a:gdLst/>
              <a:ahLst/>
              <a:cxnLst/>
              <a:rect r="r" b="b" t="t" l="l"/>
              <a:pathLst>
                <a:path h="524182" w="524182">
                  <a:moveTo>
                    <a:pt x="0" y="0"/>
                  </a:moveTo>
                  <a:lnTo>
                    <a:pt x="524182" y="0"/>
                  </a:lnTo>
                  <a:lnTo>
                    <a:pt x="524182" y="524182"/>
                  </a:lnTo>
                  <a:lnTo>
                    <a:pt x="0" y="52418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7" id="17"/>
            <p:cNvSpPr/>
            <p:nvPr/>
          </p:nvSpPr>
          <p:spPr>
            <a:xfrm flipH="false" flipV="false" rot="0">
              <a:off x="0" y="2108200"/>
              <a:ext cx="524182" cy="524182"/>
            </a:xfrm>
            <a:custGeom>
              <a:avLst/>
              <a:gdLst/>
              <a:ahLst/>
              <a:cxnLst/>
              <a:rect r="r" b="b" t="t" l="l"/>
              <a:pathLst>
                <a:path h="524182" w="524182">
                  <a:moveTo>
                    <a:pt x="0" y="0"/>
                  </a:moveTo>
                  <a:lnTo>
                    <a:pt x="524182" y="0"/>
                  </a:lnTo>
                  <a:lnTo>
                    <a:pt x="524182" y="524182"/>
                  </a:lnTo>
                  <a:lnTo>
                    <a:pt x="0" y="524182"/>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grpSp>
    </p:spTree>
  </p:cSld>
  <p:clrMapOvr>
    <a:masterClrMapping/>
  </p:clrMapOvr>
</p:sld>
</file>

<file path=ppt/slides/slide19.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true" rot="0">
            <a:off x="7171431" y="0"/>
            <a:ext cx="11116569" cy="4692747"/>
          </a:xfrm>
          <a:custGeom>
            <a:avLst/>
            <a:gdLst/>
            <a:ahLst/>
            <a:cxnLst/>
            <a:rect r="r" b="b" t="t" l="l"/>
            <a:pathLst>
              <a:path h="4692747" w="11116569">
                <a:moveTo>
                  <a:pt x="0" y="4692747"/>
                </a:moveTo>
                <a:lnTo>
                  <a:pt x="11116569" y="4692747"/>
                </a:lnTo>
                <a:lnTo>
                  <a:pt x="11116569" y="0"/>
                </a:lnTo>
                <a:lnTo>
                  <a:pt x="0" y="0"/>
                </a:lnTo>
                <a:lnTo>
                  <a:pt x="0" y="4692747"/>
                </a:lnTo>
                <a:close/>
              </a:path>
            </a:pathLst>
          </a:custGeom>
          <a:blipFill>
            <a:blip r:embed="rId2"/>
            <a:stretch>
              <a:fillRect l="-95847" t="-56476" r="-13849" b="0"/>
            </a:stretch>
          </a:blipFill>
        </p:spPr>
      </p:sp>
      <p:grpSp>
        <p:nvGrpSpPr>
          <p:cNvPr name="Group 3" id="3"/>
          <p:cNvGrpSpPr/>
          <p:nvPr/>
        </p:nvGrpSpPr>
        <p:grpSpPr>
          <a:xfrm rot="0">
            <a:off x="730644" y="6029325"/>
            <a:ext cx="9224521" cy="1444642"/>
            <a:chOff x="0" y="0"/>
            <a:chExt cx="2429503" cy="380482"/>
          </a:xfrm>
        </p:grpSpPr>
        <p:sp>
          <p:nvSpPr>
            <p:cNvPr name="Freeform 4" id="4"/>
            <p:cNvSpPr/>
            <p:nvPr/>
          </p:nvSpPr>
          <p:spPr>
            <a:xfrm flipH="false" flipV="false" rot="0">
              <a:off x="0" y="0"/>
              <a:ext cx="2429503" cy="380482"/>
            </a:xfrm>
            <a:custGeom>
              <a:avLst/>
              <a:gdLst/>
              <a:ahLst/>
              <a:cxnLst/>
              <a:rect r="r" b="b" t="t" l="l"/>
              <a:pathLst>
                <a:path h="380482" w="2429503">
                  <a:moveTo>
                    <a:pt x="33571" y="0"/>
                  </a:moveTo>
                  <a:lnTo>
                    <a:pt x="2395932" y="0"/>
                  </a:lnTo>
                  <a:cubicBezTo>
                    <a:pt x="2414473" y="0"/>
                    <a:pt x="2429503" y="15030"/>
                    <a:pt x="2429503" y="33571"/>
                  </a:cubicBezTo>
                  <a:lnTo>
                    <a:pt x="2429503" y="346911"/>
                  </a:lnTo>
                  <a:cubicBezTo>
                    <a:pt x="2429503" y="365451"/>
                    <a:pt x="2414473" y="380482"/>
                    <a:pt x="2395932" y="380482"/>
                  </a:cubicBezTo>
                  <a:lnTo>
                    <a:pt x="33571" y="380482"/>
                  </a:lnTo>
                  <a:cubicBezTo>
                    <a:pt x="15030" y="380482"/>
                    <a:pt x="0" y="365451"/>
                    <a:pt x="0" y="346911"/>
                  </a:cubicBezTo>
                  <a:lnTo>
                    <a:pt x="0" y="33571"/>
                  </a:lnTo>
                  <a:cubicBezTo>
                    <a:pt x="0" y="15030"/>
                    <a:pt x="15030" y="0"/>
                    <a:pt x="33571" y="0"/>
                  </a:cubicBezTo>
                  <a:close/>
                </a:path>
              </a:pathLst>
            </a:custGeom>
            <a:solidFill>
              <a:srgbClr val="001C59">
                <a:alpha val="11765"/>
              </a:srgbClr>
            </a:solidFill>
            <a:ln w="28575" cap="rnd">
              <a:solidFill>
                <a:srgbClr val="000000">
                  <a:alpha val="11765"/>
                </a:srgbClr>
              </a:solidFill>
              <a:prstDash val="solid"/>
              <a:round/>
            </a:ln>
          </p:spPr>
        </p:sp>
        <p:sp>
          <p:nvSpPr>
            <p:cNvPr name="TextBox 5" id="5"/>
            <p:cNvSpPr txBox="true"/>
            <p:nvPr/>
          </p:nvSpPr>
          <p:spPr>
            <a:xfrm>
              <a:off x="0" y="-28575"/>
              <a:ext cx="2429503" cy="409057"/>
            </a:xfrm>
            <a:prstGeom prst="rect">
              <a:avLst/>
            </a:prstGeom>
          </p:spPr>
          <p:txBody>
            <a:bodyPr anchor="ctr" rtlCol="false" tIns="50800" lIns="50800" bIns="50800" rIns="50800"/>
            <a:lstStyle/>
            <a:p>
              <a:pPr algn="ctr">
                <a:lnSpc>
                  <a:spcPts val="2100"/>
                </a:lnSpc>
              </a:pPr>
            </a:p>
          </p:txBody>
        </p:sp>
      </p:grpSp>
      <p:grpSp>
        <p:nvGrpSpPr>
          <p:cNvPr name="Group 6" id="6"/>
          <p:cNvGrpSpPr/>
          <p:nvPr/>
        </p:nvGrpSpPr>
        <p:grpSpPr>
          <a:xfrm rot="0">
            <a:off x="0" y="9710262"/>
            <a:ext cx="18288000" cy="566451"/>
            <a:chOff x="0" y="0"/>
            <a:chExt cx="3762963" cy="116554"/>
          </a:xfrm>
        </p:grpSpPr>
        <p:sp>
          <p:nvSpPr>
            <p:cNvPr name="Freeform 7" id="7"/>
            <p:cNvSpPr/>
            <p:nvPr/>
          </p:nvSpPr>
          <p:spPr>
            <a:xfrm flipH="false" flipV="false" rot="0">
              <a:off x="0" y="0"/>
              <a:ext cx="3762963" cy="116554"/>
            </a:xfrm>
            <a:custGeom>
              <a:avLst/>
              <a:gdLst/>
              <a:ahLst/>
              <a:cxnLst/>
              <a:rect r="r" b="b" t="t" l="l"/>
              <a:pathLst>
                <a:path h="116554" w="3762963">
                  <a:moveTo>
                    <a:pt x="0" y="0"/>
                  </a:moveTo>
                  <a:lnTo>
                    <a:pt x="3762963" y="0"/>
                  </a:lnTo>
                  <a:lnTo>
                    <a:pt x="3762963" y="116554"/>
                  </a:lnTo>
                  <a:lnTo>
                    <a:pt x="0" y="116554"/>
                  </a:lnTo>
                  <a:close/>
                </a:path>
              </a:pathLst>
            </a:custGeom>
            <a:gradFill rotWithShape="true">
              <a:gsLst>
                <a:gs pos="0">
                  <a:srgbClr val="0300FF">
                    <a:alpha val="100000"/>
                  </a:srgbClr>
                </a:gs>
                <a:gs pos="50000">
                  <a:srgbClr val="CC0000">
                    <a:alpha val="100000"/>
                  </a:srgbClr>
                </a:gs>
                <a:gs pos="100000">
                  <a:srgbClr val="CC0000">
                    <a:alpha val="100000"/>
                  </a:srgbClr>
                </a:gs>
              </a:gsLst>
              <a:lin ang="2700000"/>
            </a:gradFill>
          </p:spPr>
        </p:sp>
        <p:sp>
          <p:nvSpPr>
            <p:cNvPr name="TextBox 8" id="8"/>
            <p:cNvSpPr txBox="true"/>
            <p:nvPr/>
          </p:nvSpPr>
          <p:spPr>
            <a:xfrm>
              <a:off x="0" y="-47625"/>
              <a:ext cx="3762963" cy="164179"/>
            </a:xfrm>
            <a:prstGeom prst="rect">
              <a:avLst/>
            </a:prstGeom>
          </p:spPr>
          <p:txBody>
            <a:bodyPr anchor="ctr" rtlCol="false" tIns="50800" lIns="50800" bIns="50800" rIns="50800"/>
            <a:lstStyle/>
            <a:p>
              <a:pPr algn="ctr">
                <a:lnSpc>
                  <a:spcPts val="3251"/>
                </a:lnSpc>
              </a:pPr>
            </a:p>
          </p:txBody>
        </p:sp>
      </p:grpSp>
      <p:grpSp>
        <p:nvGrpSpPr>
          <p:cNvPr name="Group 9" id="9"/>
          <p:cNvGrpSpPr/>
          <p:nvPr/>
        </p:nvGrpSpPr>
        <p:grpSpPr>
          <a:xfrm rot="0">
            <a:off x="730644" y="3662669"/>
            <a:ext cx="393136" cy="1974286"/>
            <a:chOff x="0" y="0"/>
            <a:chExt cx="524182" cy="2632382"/>
          </a:xfrm>
        </p:grpSpPr>
        <p:sp>
          <p:nvSpPr>
            <p:cNvPr name="Freeform 10" id="10"/>
            <p:cNvSpPr/>
            <p:nvPr/>
          </p:nvSpPr>
          <p:spPr>
            <a:xfrm flipH="false" flipV="false" rot="0">
              <a:off x="0" y="0"/>
              <a:ext cx="524182" cy="524182"/>
            </a:xfrm>
            <a:custGeom>
              <a:avLst/>
              <a:gdLst/>
              <a:ahLst/>
              <a:cxnLst/>
              <a:rect r="r" b="b" t="t" l="l"/>
              <a:pathLst>
                <a:path h="524182" w="524182">
                  <a:moveTo>
                    <a:pt x="0" y="0"/>
                  </a:moveTo>
                  <a:lnTo>
                    <a:pt x="524182" y="0"/>
                  </a:lnTo>
                  <a:lnTo>
                    <a:pt x="524182" y="524182"/>
                  </a:lnTo>
                  <a:lnTo>
                    <a:pt x="0" y="52418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1" id="11"/>
            <p:cNvSpPr/>
            <p:nvPr/>
          </p:nvSpPr>
          <p:spPr>
            <a:xfrm flipH="false" flipV="false" rot="0">
              <a:off x="0" y="703109"/>
              <a:ext cx="524182" cy="524182"/>
            </a:xfrm>
            <a:custGeom>
              <a:avLst/>
              <a:gdLst/>
              <a:ahLst/>
              <a:cxnLst/>
              <a:rect r="r" b="b" t="t" l="l"/>
              <a:pathLst>
                <a:path h="524182" w="524182">
                  <a:moveTo>
                    <a:pt x="0" y="0"/>
                  </a:moveTo>
                  <a:lnTo>
                    <a:pt x="524182" y="0"/>
                  </a:lnTo>
                  <a:lnTo>
                    <a:pt x="524182" y="524182"/>
                  </a:lnTo>
                  <a:lnTo>
                    <a:pt x="0" y="52418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2" id="12"/>
            <p:cNvSpPr/>
            <p:nvPr/>
          </p:nvSpPr>
          <p:spPr>
            <a:xfrm flipH="false" flipV="false" rot="0">
              <a:off x="0" y="1406218"/>
              <a:ext cx="524182" cy="524182"/>
            </a:xfrm>
            <a:custGeom>
              <a:avLst/>
              <a:gdLst/>
              <a:ahLst/>
              <a:cxnLst/>
              <a:rect r="r" b="b" t="t" l="l"/>
              <a:pathLst>
                <a:path h="524182" w="524182">
                  <a:moveTo>
                    <a:pt x="0" y="0"/>
                  </a:moveTo>
                  <a:lnTo>
                    <a:pt x="524182" y="0"/>
                  </a:lnTo>
                  <a:lnTo>
                    <a:pt x="524182" y="524182"/>
                  </a:lnTo>
                  <a:lnTo>
                    <a:pt x="0" y="52418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3" id="13"/>
            <p:cNvSpPr/>
            <p:nvPr/>
          </p:nvSpPr>
          <p:spPr>
            <a:xfrm flipH="false" flipV="false" rot="0">
              <a:off x="0" y="2108200"/>
              <a:ext cx="524182" cy="524182"/>
            </a:xfrm>
            <a:custGeom>
              <a:avLst/>
              <a:gdLst/>
              <a:ahLst/>
              <a:cxnLst/>
              <a:rect r="r" b="b" t="t" l="l"/>
              <a:pathLst>
                <a:path h="524182" w="524182">
                  <a:moveTo>
                    <a:pt x="0" y="0"/>
                  </a:moveTo>
                  <a:lnTo>
                    <a:pt x="524182" y="0"/>
                  </a:lnTo>
                  <a:lnTo>
                    <a:pt x="524182" y="524182"/>
                  </a:lnTo>
                  <a:lnTo>
                    <a:pt x="0" y="52418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sp>
        <p:nvSpPr>
          <p:cNvPr name="Freeform 14" id="14"/>
          <p:cNvSpPr/>
          <p:nvPr/>
        </p:nvSpPr>
        <p:spPr>
          <a:xfrm flipH="false" flipV="false" rot="0">
            <a:off x="10206381" y="0"/>
            <a:ext cx="8081619" cy="5293460"/>
          </a:xfrm>
          <a:custGeom>
            <a:avLst/>
            <a:gdLst/>
            <a:ahLst/>
            <a:cxnLst/>
            <a:rect r="r" b="b" t="t" l="l"/>
            <a:pathLst>
              <a:path h="5293460" w="8081619">
                <a:moveTo>
                  <a:pt x="0" y="0"/>
                </a:moveTo>
                <a:lnTo>
                  <a:pt x="8081619" y="0"/>
                </a:lnTo>
                <a:lnTo>
                  <a:pt x="8081619" y="5293460"/>
                </a:lnTo>
                <a:lnTo>
                  <a:pt x="0" y="5293460"/>
                </a:lnTo>
                <a:lnTo>
                  <a:pt x="0" y="0"/>
                </a:lnTo>
                <a:close/>
              </a:path>
            </a:pathLst>
          </a:custGeom>
          <a:blipFill>
            <a:blip r:embed="rId5"/>
            <a:stretch>
              <a:fillRect l="0" t="0" r="0" b="0"/>
            </a:stretch>
          </a:blipFill>
        </p:spPr>
      </p:sp>
      <p:sp>
        <p:nvSpPr>
          <p:cNvPr name="Freeform 15" id="15"/>
          <p:cNvSpPr/>
          <p:nvPr/>
        </p:nvSpPr>
        <p:spPr>
          <a:xfrm flipH="false" flipV="false" rot="0">
            <a:off x="10196856" y="5121103"/>
            <a:ext cx="8081619" cy="4589159"/>
          </a:xfrm>
          <a:custGeom>
            <a:avLst/>
            <a:gdLst/>
            <a:ahLst/>
            <a:cxnLst/>
            <a:rect r="r" b="b" t="t" l="l"/>
            <a:pathLst>
              <a:path h="4589159" w="8081619">
                <a:moveTo>
                  <a:pt x="0" y="0"/>
                </a:moveTo>
                <a:lnTo>
                  <a:pt x="8081619" y="0"/>
                </a:lnTo>
                <a:lnTo>
                  <a:pt x="8081619" y="4589159"/>
                </a:lnTo>
                <a:lnTo>
                  <a:pt x="0" y="4589159"/>
                </a:lnTo>
                <a:lnTo>
                  <a:pt x="0" y="0"/>
                </a:lnTo>
                <a:close/>
              </a:path>
            </a:pathLst>
          </a:custGeom>
          <a:blipFill>
            <a:blip r:embed="rId6"/>
            <a:stretch>
              <a:fillRect l="0" t="-2908" r="0" b="-14419"/>
            </a:stretch>
          </a:blipFill>
        </p:spPr>
      </p:sp>
      <p:sp>
        <p:nvSpPr>
          <p:cNvPr name="TextBox 16" id="16"/>
          <p:cNvSpPr txBox="true"/>
          <p:nvPr/>
        </p:nvSpPr>
        <p:spPr>
          <a:xfrm rot="0">
            <a:off x="730644" y="1413559"/>
            <a:ext cx="7122030" cy="1856740"/>
          </a:xfrm>
          <a:prstGeom prst="rect">
            <a:avLst/>
          </a:prstGeom>
        </p:spPr>
        <p:txBody>
          <a:bodyPr anchor="t" rtlCol="false" tIns="0" lIns="0" bIns="0" rIns="0">
            <a:spAutoFit/>
          </a:bodyPr>
          <a:lstStyle/>
          <a:p>
            <a:pPr algn="l">
              <a:lnSpc>
                <a:spcPts val="7279"/>
              </a:lnSpc>
            </a:pPr>
            <a:r>
              <a:rPr lang="en-US" sz="6499" b="true">
                <a:gradFill>
                  <a:gsLst>
                    <a:gs pos="0">
                      <a:srgbClr val="000237">
                        <a:alpha val="100000"/>
                      </a:srgbClr>
                    </a:gs>
                    <a:gs pos="50000">
                      <a:srgbClr val="000570">
                        <a:alpha val="100000"/>
                      </a:srgbClr>
                    </a:gs>
                    <a:gs pos="100000">
                      <a:srgbClr val="0007AD">
                        <a:alpha val="100000"/>
                      </a:srgbClr>
                    </a:gs>
                  </a:gsLst>
                  <a:lin ang="0"/>
                </a:gradFill>
                <a:latin typeface="DM Sans Bold"/>
                <a:ea typeface="DM Sans Bold"/>
                <a:cs typeface="DM Sans Bold"/>
                <a:sym typeface="DM Sans Bold"/>
              </a:rPr>
              <a:t>Intelligent Machines</a:t>
            </a:r>
          </a:p>
        </p:txBody>
      </p:sp>
      <p:sp>
        <p:nvSpPr>
          <p:cNvPr name="TextBox 17" id="17"/>
          <p:cNvSpPr txBox="true"/>
          <p:nvPr/>
        </p:nvSpPr>
        <p:spPr>
          <a:xfrm rot="0">
            <a:off x="1266377" y="3552825"/>
            <a:ext cx="6586297" cy="2124075"/>
          </a:xfrm>
          <a:prstGeom prst="rect">
            <a:avLst/>
          </a:prstGeom>
        </p:spPr>
        <p:txBody>
          <a:bodyPr anchor="t" rtlCol="false" tIns="0" lIns="0" bIns="0" rIns="0">
            <a:spAutoFit/>
          </a:bodyPr>
          <a:lstStyle/>
          <a:p>
            <a:pPr algn="just">
              <a:lnSpc>
                <a:spcPts val="4200"/>
              </a:lnSpc>
            </a:pPr>
            <a:r>
              <a:rPr lang="en-US" sz="3000">
                <a:solidFill>
                  <a:srgbClr val="001C59"/>
                </a:solidFill>
                <a:latin typeface="DM Sans"/>
                <a:ea typeface="DM Sans"/>
                <a:cs typeface="DM Sans"/>
                <a:sym typeface="DM Sans"/>
              </a:rPr>
              <a:t>AI</a:t>
            </a:r>
          </a:p>
          <a:p>
            <a:pPr algn="just">
              <a:lnSpc>
                <a:spcPts val="4200"/>
              </a:lnSpc>
            </a:pPr>
            <a:r>
              <a:rPr lang="en-US" sz="3000">
                <a:solidFill>
                  <a:srgbClr val="001C59"/>
                </a:solidFill>
                <a:latin typeface="DM Sans"/>
                <a:ea typeface="DM Sans"/>
                <a:cs typeface="DM Sans"/>
                <a:sym typeface="DM Sans"/>
              </a:rPr>
              <a:t>Robo</a:t>
            </a:r>
            <a:r>
              <a:rPr lang="en-US" sz="3000">
                <a:solidFill>
                  <a:srgbClr val="001C59"/>
                </a:solidFill>
                <a:latin typeface="DM Sans"/>
                <a:ea typeface="DM Sans"/>
                <a:cs typeface="DM Sans"/>
                <a:sym typeface="DM Sans"/>
              </a:rPr>
              <a:t>tics</a:t>
            </a:r>
          </a:p>
          <a:p>
            <a:pPr algn="just">
              <a:lnSpc>
                <a:spcPts val="4200"/>
              </a:lnSpc>
            </a:pPr>
            <a:r>
              <a:rPr lang="en-US" sz="3000">
                <a:solidFill>
                  <a:srgbClr val="001C59"/>
                </a:solidFill>
                <a:latin typeface="DM Sans"/>
                <a:ea typeface="DM Sans"/>
                <a:cs typeface="DM Sans"/>
                <a:sym typeface="DM Sans"/>
              </a:rPr>
              <a:t>A</a:t>
            </a:r>
            <a:r>
              <a:rPr lang="en-US" sz="3000">
                <a:solidFill>
                  <a:srgbClr val="001C59"/>
                </a:solidFill>
                <a:latin typeface="DM Sans"/>
                <a:ea typeface="DM Sans"/>
                <a:cs typeface="DM Sans"/>
                <a:sym typeface="DM Sans"/>
              </a:rPr>
              <a:t>utomation</a:t>
            </a:r>
          </a:p>
          <a:p>
            <a:pPr algn="just">
              <a:lnSpc>
                <a:spcPts val="4200"/>
              </a:lnSpc>
            </a:pPr>
            <a:r>
              <a:rPr lang="en-US" sz="3000">
                <a:solidFill>
                  <a:srgbClr val="001C59"/>
                </a:solidFill>
                <a:latin typeface="DM Sans"/>
                <a:ea typeface="DM Sans"/>
                <a:cs typeface="DM Sans"/>
                <a:sym typeface="DM Sans"/>
              </a:rPr>
              <a:t>D</a:t>
            </a:r>
            <a:r>
              <a:rPr lang="en-US" sz="3000">
                <a:solidFill>
                  <a:srgbClr val="001C59"/>
                </a:solidFill>
                <a:latin typeface="DM Sans"/>
                <a:ea typeface="DM Sans"/>
                <a:cs typeface="DM Sans"/>
                <a:sym typeface="DM Sans"/>
              </a:rPr>
              <a:t>rones</a:t>
            </a:r>
          </a:p>
        </p:txBody>
      </p:sp>
      <p:sp>
        <p:nvSpPr>
          <p:cNvPr name="TextBox 18" id="18"/>
          <p:cNvSpPr txBox="true"/>
          <p:nvPr/>
        </p:nvSpPr>
        <p:spPr>
          <a:xfrm rot="0">
            <a:off x="1123780" y="6189671"/>
            <a:ext cx="8666649" cy="1180465"/>
          </a:xfrm>
          <a:prstGeom prst="rect">
            <a:avLst/>
          </a:prstGeom>
        </p:spPr>
        <p:txBody>
          <a:bodyPr anchor="t" rtlCol="false" tIns="0" lIns="0" bIns="0" rIns="0">
            <a:spAutoFit/>
          </a:bodyPr>
          <a:lstStyle/>
          <a:p>
            <a:pPr algn="just">
              <a:lnSpc>
                <a:spcPts val="4759"/>
              </a:lnSpc>
              <a:spcBef>
                <a:spcPct val="0"/>
              </a:spcBef>
            </a:pPr>
            <a:r>
              <a:rPr lang="en-US" b="true" sz="3399">
                <a:solidFill>
                  <a:srgbClr val="000B3D"/>
                </a:solidFill>
                <a:latin typeface="DM Sans Bold"/>
                <a:ea typeface="DM Sans Bold"/>
                <a:cs typeface="DM Sans Bold"/>
                <a:sym typeface="DM Sans Bold"/>
              </a:rPr>
              <a:t>These technologies are essential - but they are not substitutes for systems</a:t>
            </a:r>
          </a:p>
        </p:txBody>
      </p:sp>
    </p:spTree>
  </p:cSld>
  <p:clrMapOvr>
    <a:masterClrMapping/>
  </p:clrMapOvr>
</p:sld>
</file>

<file path=ppt/slides/slide2.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1291642" y="734240"/>
            <a:ext cx="15704716" cy="2382266"/>
          </a:xfrm>
          <a:prstGeom prst="rect">
            <a:avLst/>
          </a:prstGeom>
        </p:spPr>
        <p:txBody>
          <a:bodyPr anchor="t" rtlCol="false" tIns="0" lIns="0" bIns="0" rIns="0">
            <a:spAutoFit/>
          </a:bodyPr>
          <a:lstStyle/>
          <a:p>
            <a:pPr algn="ctr">
              <a:lnSpc>
                <a:spcPts val="8039"/>
              </a:lnSpc>
            </a:pPr>
            <a:r>
              <a:rPr lang="en-US" sz="5999" b="true">
                <a:solidFill>
                  <a:srgbClr val="CC0000"/>
                </a:solidFill>
                <a:latin typeface="DM Sans Bold"/>
                <a:ea typeface="DM Sans Bold"/>
                <a:cs typeface="DM Sans Bold"/>
                <a:sym typeface="DM Sans Bold"/>
              </a:rPr>
              <a:t>The System Is the Supply Chain</a:t>
            </a:r>
          </a:p>
          <a:p>
            <a:pPr algn="ctr">
              <a:lnSpc>
                <a:spcPts val="5324"/>
              </a:lnSpc>
            </a:pPr>
            <a:r>
              <a:rPr lang="en-US" b="true" sz="4400" i="true">
                <a:gradFill>
                  <a:gsLst>
                    <a:gs pos="0">
                      <a:srgbClr val="000000">
                        <a:alpha val="100000"/>
                      </a:srgbClr>
                    </a:gs>
                    <a:gs pos="100000">
                      <a:srgbClr val="0300FF">
                        <a:alpha val="100000"/>
                      </a:srgbClr>
                    </a:gs>
                  </a:gsLst>
                  <a:lin ang="0"/>
                </a:gradFill>
                <a:latin typeface="DM Sans Bold Italics"/>
                <a:ea typeface="DM Sans Bold Italics"/>
                <a:cs typeface="DM Sans Bold Italics"/>
                <a:sym typeface="DM Sans Bold Italics"/>
              </a:rPr>
              <a:t>Optimizing Procurement, Logistics, and Supply Chains </a:t>
            </a:r>
          </a:p>
          <a:p>
            <a:pPr algn="ctr">
              <a:lnSpc>
                <a:spcPts val="5324"/>
              </a:lnSpc>
            </a:pPr>
            <a:r>
              <a:rPr lang="en-US" b="true" sz="4400" i="true">
                <a:gradFill>
                  <a:gsLst>
                    <a:gs pos="0">
                      <a:srgbClr val="000000">
                        <a:alpha val="100000"/>
                      </a:srgbClr>
                    </a:gs>
                    <a:gs pos="100000">
                      <a:srgbClr val="0300FF">
                        <a:alpha val="100000"/>
                      </a:srgbClr>
                    </a:gs>
                  </a:gsLst>
                  <a:lin ang="0"/>
                </a:gradFill>
                <a:latin typeface="DM Sans Bold Italics"/>
                <a:ea typeface="DM Sans Bold Italics"/>
                <a:cs typeface="DM Sans Bold Italics"/>
                <a:sym typeface="DM Sans Bold Italics"/>
              </a:rPr>
              <a:t>I</a:t>
            </a:r>
            <a:r>
              <a:rPr lang="en-US" b="true" sz="4400" i="true">
                <a:gradFill>
                  <a:gsLst>
                    <a:gs pos="0">
                      <a:srgbClr val="000000">
                        <a:alpha val="100000"/>
                      </a:srgbClr>
                    </a:gs>
                    <a:gs pos="100000">
                      <a:srgbClr val="0300FF">
                        <a:alpha val="100000"/>
                      </a:srgbClr>
                    </a:gs>
                  </a:gsLst>
                  <a:lin ang="0"/>
                </a:gradFill>
                <a:latin typeface="DM Sans Bold Italics"/>
                <a:ea typeface="DM Sans Bold Italics"/>
                <a:cs typeface="DM Sans Bold Italics"/>
                <a:sym typeface="DM Sans Bold Italics"/>
              </a:rPr>
              <a:t>n the Age of Intelligent Machines</a:t>
            </a:r>
          </a:p>
        </p:txBody>
      </p:sp>
      <p:sp>
        <p:nvSpPr>
          <p:cNvPr name="TextBox 3" id="3"/>
          <p:cNvSpPr txBox="true"/>
          <p:nvPr/>
        </p:nvSpPr>
        <p:spPr>
          <a:xfrm rot="0">
            <a:off x="1291642" y="3634491"/>
            <a:ext cx="15704716" cy="5169535"/>
          </a:xfrm>
          <a:prstGeom prst="rect">
            <a:avLst/>
          </a:prstGeom>
        </p:spPr>
        <p:txBody>
          <a:bodyPr anchor="t" rtlCol="false" tIns="0" lIns="0" bIns="0" rIns="0">
            <a:spAutoFit/>
          </a:bodyPr>
          <a:lstStyle/>
          <a:p>
            <a:pPr algn="just">
              <a:lnSpc>
                <a:spcPts val="4339"/>
              </a:lnSpc>
              <a:spcBef>
                <a:spcPct val="0"/>
              </a:spcBef>
            </a:pPr>
            <a:r>
              <a:rPr lang="en-US" b="true" sz="3099">
                <a:solidFill>
                  <a:srgbClr val="000B3D"/>
                </a:solidFill>
                <a:latin typeface="DM Sans Bold"/>
                <a:ea typeface="DM Sans Bold"/>
                <a:cs typeface="DM Sans Bold"/>
                <a:sym typeface="DM Sans Bold"/>
              </a:rPr>
              <a:t>Supply</a:t>
            </a:r>
            <a:r>
              <a:rPr lang="en-US" b="true" sz="3099">
                <a:solidFill>
                  <a:srgbClr val="000B3D"/>
                </a:solidFill>
                <a:latin typeface="DM Sans Bold"/>
                <a:ea typeface="DM Sans Bold"/>
                <a:cs typeface="DM Sans Bold"/>
                <a:sym typeface="DM Sans Bold"/>
              </a:rPr>
              <a:t> chains</a:t>
            </a:r>
            <a:r>
              <a:rPr lang="en-US" sz="3099">
                <a:solidFill>
                  <a:srgbClr val="000B3D"/>
                </a:solidFill>
                <a:latin typeface="DM Sans"/>
                <a:ea typeface="DM Sans"/>
                <a:cs typeface="DM Sans"/>
                <a:sym typeface="DM Sans"/>
              </a:rPr>
              <a:t> sit at the heart of industrial performance, trade competitiveness, and economic resilience. Yet procurement, logistics, and supply chain management are still too often treated as operational or technological functions rather than as </a:t>
            </a:r>
            <a:r>
              <a:rPr lang="en-US" b="true" sz="3099">
                <a:solidFill>
                  <a:srgbClr val="000B3D"/>
                </a:solidFill>
                <a:latin typeface="DM Sans Bold"/>
                <a:ea typeface="DM Sans Bold"/>
                <a:cs typeface="DM Sans Bold"/>
                <a:sym typeface="DM Sans Bold"/>
              </a:rPr>
              <a:t>development infrastructure</a:t>
            </a:r>
            <a:r>
              <a:rPr lang="en-US" sz="3099">
                <a:solidFill>
                  <a:srgbClr val="000B3D"/>
                </a:solidFill>
                <a:latin typeface="DM Sans"/>
                <a:ea typeface="DM Sans"/>
                <a:cs typeface="DM Sans"/>
                <a:sym typeface="DM Sans"/>
              </a:rPr>
              <a:t>.</a:t>
            </a:r>
          </a:p>
          <a:p>
            <a:pPr algn="just">
              <a:lnSpc>
                <a:spcPts val="2379"/>
              </a:lnSpc>
              <a:spcBef>
                <a:spcPct val="0"/>
              </a:spcBef>
            </a:pPr>
          </a:p>
          <a:p>
            <a:pPr algn="just">
              <a:lnSpc>
                <a:spcPts val="4339"/>
              </a:lnSpc>
              <a:spcBef>
                <a:spcPct val="0"/>
              </a:spcBef>
            </a:pPr>
            <a:r>
              <a:rPr lang="en-US" sz="3099">
                <a:solidFill>
                  <a:srgbClr val="000B3D"/>
                </a:solidFill>
                <a:latin typeface="DM Sans"/>
                <a:ea typeface="DM Sans"/>
                <a:cs typeface="DM Sans"/>
                <a:sym typeface="DM Sans"/>
              </a:rPr>
              <a:t>Recent global disruptions from the COVID-19 pandemic to persistent infrastructure fragility and insecurity in many developing regions, have exposed the limits of this view. Despite rapid advances in artificial intelligence, robotics, automation, and digital platforms, supply chain performance across many sectors remains volatile and unreliable.</a:t>
            </a:r>
          </a:p>
        </p:txBody>
      </p:sp>
      <p:grpSp>
        <p:nvGrpSpPr>
          <p:cNvPr name="Group 4" id="4"/>
          <p:cNvGrpSpPr/>
          <p:nvPr/>
        </p:nvGrpSpPr>
        <p:grpSpPr>
          <a:xfrm rot="-2699999">
            <a:off x="-1695644" y="-400345"/>
            <a:ext cx="5105430" cy="2440620"/>
            <a:chOff x="0" y="0"/>
            <a:chExt cx="1344676" cy="642775"/>
          </a:xfrm>
        </p:grpSpPr>
        <p:sp>
          <p:nvSpPr>
            <p:cNvPr name="Freeform 5" id="5"/>
            <p:cNvSpPr/>
            <p:nvPr/>
          </p:nvSpPr>
          <p:spPr>
            <a:xfrm flipH="false" flipV="false" rot="0">
              <a:off x="0" y="0"/>
              <a:ext cx="1344676" cy="641617"/>
            </a:xfrm>
            <a:custGeom>
              <a:avLst/>
              <a:gdLst/>
              <a:ahLst/>
              <a:cxnLst/>
              <a:rect r="r" b="b" t="t" l="l"/>
              <a:pathLst>
                <a:path h="641617" w="1344676">
                  <a:moveTo>
                    <a:pt x="672338" y="0"/>
                  </a:moveTo>
                  <a:lnTo>
                    <a:pt x="1344676" y="641617"/>
                  </a:lnTo>
                  <a:lnTo>
                    <a:pt x="0" y="641617"/>
                  </a:lnTo>
                  <a:close/>
                </a:path>
              </a:pathLst>
            </a:custGeom>
            <a:solidFill>
              <a:srgbClr val="001C59">
                <a:alpha val="20784"/>
              </a:srgbClr>
            </a:solidFill>
            <a:ln cap="sq">
              <a:noFill/>
              <a:prstDash val="solid"/>
              <a:miter/>
            </a:ln>
          </p:spPr>
        </p:sp>
        <p:sp>
          <p:nvSpPr>
            <p:cNvPr name="TextBox 6" id="6"/>
            <p:cNvSpPr txBox="true"/>
            <p:nvPr/>
          </p:nvSpPr>
          <p:spPr>
            <a:xfrm>
              <a:off x="284702" y="242684"/>
              <a:ext cx="775272" cy="398933"/>
            </a:xfrm>
            <a:prstGeom prst="rect">
              <a:avLst/>
            </a:prstGeom>
          </p:spPr>
          <p:txBody>
            <a:bodyPr anchor="ctr" rtlCol="false" tIns="50800" lIns="50800" bIns="50800" rIns="50800"/>
            <a:lstStyle/>
            <a:p>
              <a:pPr algn="ctr">
                <a:lnSpc>
                  <a:spcPts val="2100"/>
                </a:lnSpc>
              </a:pPr>
            </a:p>
          </p:txBody>
        </p:sp>
      </p:grpSp>
      <p:grpSp>
        <p:nvGrpSpPr>
          <p:cNvPr name="Group 7" id="7"/>
          <p:cNvGrpSpPr/>
          <p:nvPr/>
        </p:nvGrpSpPr>
        <p:grpSpPr>
          <a:xfrm rot="2700000">
            <a:off x="14859144" y="-400345"/>
            <a:ext cx="5105430" cy="2440620"/>
            <a:chOff x="0" y="0"/>
            <a:chExt cx="1344676" cy="642775"/>
          </a:xfrm>
        </p:grpSpPr>
        <p:sp>
          <p:nvSpPr>
            <p:cNvPr name="Freeform 8" id="8"/>
            <p:cNvSpPr/>
            <p:nvPr/>
          </p:nvSpPr>
          <p:spPr>
            <a:xfrm flipH="false" flipV="false" rot="0">
              <a:off x="0" y="0"/>
              <a:ext cx="1344676" cy="641617"/>
            </a:xfrm>
            <a:custGeom>
              <a:avLst/>
              <a:gdLst/>
              <a:ahLst/>
              <a:cxnLst/>
              <a:rect r="r" b="b" t="t" l="l"/>
              <a:pathLst>
                <a:path h="641617" w="1344676">
                  <a:moveTo>
                    <a:pt x="672338" y="0"/>
                  </a:moveTo>
                  <a:lnTo>
                    <a:pt x="1344676" y="641617"/>
                  </a:lnTo>
                  <a:lnTo>
                    <a:pt x="0" y="641617"/>
                  </a:lnTo>
                  <a:close/>
                </a:path>
              </a:pathLst>
            </a:custGeom>
            <a:solidFill>
              <a:srgbClr val="001C59">
                <a:alpha val="20784"/>
              </a:srgbClr>
            </a:solidFill>
            <a:ln cap="sq">
              <a:noFill/>
              <a:prstDash val="solid"/>
              <a:miter/>
            </a:ln>
          </p:spPr>
        </p:sp>
        <p:sp>
          <p:nvSpPr>
            <p:cNvPr name="TextBox 9" id="9"/>
            <p:cNvSpPr txBox="true"/>
            <p:nvPr/>
          </p:nvSpPr>
          <p:spPr>
            <a:xfrm>
              <a:off x="284702" y="242684"/>
              <a:ext cx="775272" cy="398933"/>
            </a:xfrm>
            <a:prstGeom prst="rect">
              <a:avLst/>
            </a:prstGeom>
          </p:spPr>
          <p:txBody>
            <a:bodyPr anchor="ctr" rtlCol="false" tIns="50800" lIns="50800" bIns="50800" rIns="50800"/>
            <a:lstStyle/>
            <a:p>
              <a:pPr algn="ctr">
                <a:lnSpc>
                  <a:spcPts val="2100"/>
                </a:lnSpc>
              </a:pPr>
            </a:p>
          </p:txBody>
        </p:sp>
      </p:grpSp>
      <p:grpSp>
        <p:nvGrpSpPr>
          <p:cNvPr name="Group 10" id="10"/>
          <p:cNvGrpSpPr/>
          <p:nvPr/>
        </p:nvGrpSpPr>
        <p:grpSpPr>
          <a:xfrm rot="5400000">
            <a:off x="-164737" y="3550288"/>
            <a:ext cx="631231" cy="301756"/>
            <a:chOff x="0" y="0"/>
            <a:chExt cx="1344676" cy="642775"/>
          </a:xfrm>
        </p:grpSpPr>
        <p:sp>
          <p:nvSpPr>
            <p:cNvPr name="Freeform 11" id="11"/>
            <p:cNvSpPr/>
            <p:nvPr/>
          </p:nvSpPr>
          <p:spPr>
            <a:xfrm flipH="false" flipV="false" rot="0">
              <a:off x="0" y="0"/>
              <a:ext cx="1344676" cy="641617"/>
            </a:xfrm>
            <a:custGeom>
              <a:avLst/>
              <a:gdLst/>
              <a:ahLst/>
              <a:cxnLst/>
              <a:rect r="r" b="b" t="t" l="l"/>
              <a:pathLst>
                <a:path h="641617" w="1344676">
                  <a:moveTo>
                    <a:pt x="672338" y="0"/>
                  </a:moveTo>
                  <a:lnTo>
                    <a:pt x="1344676" y="641617"/>
                  </a:lnTo>
                  <a:lnTo>
                    <a:pt x="0" y="641617"/>
                  </a:lnTo>
                  <a:close/>
                </a:path>
              </a:pathLst>
            </a:custGeom>
            <a:gradFill rotWithShape="true">
              <a:gsLst>
                <a:gs pos="0">
                  <a:srgbClr val="000000">
                    <a:alpha val="100000"/>
                  </a:srgbClr>
                </a:gs>
                <a:gs pos="100000">
                  <a:srgbClr val="0300FF">
                    <a:alpha val="100000"/>
                  </a:srgbClr>
                </a:gs>
              </a:gsLst>
              <a:lin ang="0"/>
            </a:gradFill>
            <a:ln cap="sq">
              <a:noFill/>
              <a:prstDash val="solid"/>
              <a:miter/>
            </a:ln>
          </p:spPr>
        </p:sp>
        <p:sp>
          <p:nvSpPr>
            <p:cNvPr name="TextBox 12" id="12"/>
            <p:cNvSpPr txBox="true"/>
            <p:nvPr/>
          </p:nvSpPr>
          <p:spPr>
            <a:xfrm>
              <a:off x="284702" y="242684"/>
              <a:ext cx="775272" cy="398933"/>
            </a:xfrm>
            <a:prstGeom prst="rect">
              <a:avLst/>
            </a:prstGeom>
          </p:spPr>
          <p:txBody>
            <a:bodyPr anchor="ctr" rtlCol="false" tIns="50800" lIns="50800" bIns="50800" rIns="50800"/>
            <a:lstStyle/>
            <a:p>
              <a:pPr algn="ctr">
                <a:lnSpc>
                  <a:spcPts val="2100"/>
                </a:lnSpc>
              </a:pPr>
            </a:p>
          </p:txBody>
        </p:sp>
      </p:grpSp>
      <p:grpSp>
        <p:nvGrpSpPr>
          <p:cNvPr name="Group 13" id="13"/>
          <p:cNvGrpSpPr/>
          <p:nvPr/>
        </p:nvGrpSpPr>
        <p:grpSpPr>
          <a:xfrm rot="-5400000">
            <a:off x="17821506" y="3550288"/>
            <a:ext cx="631231" cy="301756"/>
            <a:chOff x="0" y="0"/>
            <a:chExt cx="1344676" cy="642775"/>
          </a:xfrm>
        </p:grpSpPr>
        <p:sp>
          <p:nvSpPr>
            <p:cNvPr name="Freeform 14" id="14"/>
            <p:cNvSpPr/>
            <p:nvPr/>
          </p:nvSpPr>
          <p:spPr>
            <a:xfrm flipH="false" flipV="false" rot="0">
              <a:off x="0" y="0"/>
              <a:ext cx="1344676" cy="641617"/>
            </a:xfrm>
            <a:custGeom>
              <a:avLst/>
              <a:gdLst/>
              <a:ahLst/>
              <a:cxnLst/>
              <a:rect r="r" b="b" t="t" l="l"/>
              <a:pathLst>
                <a:path h="641617" w="1344676">
                  <a:moveTo>
                    <a:pt x="672338" y="0"/>
                  </a:moveTo>
                  <a:lnTo>
                    <a:pt x="1344676" y="641617"/>
                  </a:lnTo>
                  <a:lnTo>
                    <a:pt x="0" y="641617"/>
                  </a:lnTo>
                  <a:close/>
                </a:path>
              </a:pathLst>
            </a:custGeom>
            <a:gradFill rotWithShape="true">
              <a:gsLst>
                <a:gs pos="0">
                  <a:srgbClr val="000000">
                    <a:alpha val="100000"/>
                  </a:srgbClr>
                </a:gs>
                <a:gs pos="100000">
                  <a:srgbClr val="3533CD">
                    <a:alpha val="100000"/>
                  </a:srgbClr>
                </a:gs>
              </a:gsLst>
              <a:lin ang="0"/>
            </a:gradFill>
            <a:ln cap="sq">
              <a:noFill/>
              <a:prstDash val="solid"/>
              <a:miter/>
            </a:ln>
          </p:spPr>
        </p:sp>
        <p:sp>
          <p:nvSpPr>
            <p:cNvPr name="TextBox 15" id="15"/>
            <p:cNvSpPr txBox="true"/>
            <p:nvPr/>
          </p:nvSpPr>
          <p:spPr>
            <a:xfrm>
              <a:off x="284702" y="242684"/>
              <a:ext cx="775272" cy="398933"/>
            </a:xfrm>
            <a:prstGeom prst="rect">
              <a:avLst/>
            </a:prstGeom>
          </p:spPr>
          <p:txBody>
            <a:bodyPr anchor="ctr" rtlCol="false" tIns="50800" lIns="50800" bIns="50800" rIns="50800"/>
            <a:lstStyle/>
            <a:p>
              <a:pPr algn="ctr">
                <a:lnSpc>
                  <a:spcPts val="2100"/>
                </a:lnSpc>
              </a:pPr>
            </a:p>
          </p:txBody>
        </p:sp>
      </p:grpSp>
      <p:grpSp>
        <p:nvGrpSpPr>
          <p:cNvPr name="Group 16" id="16"/>
          <p:cNvGrpSpPr/>
          <p:nvPr/>
        </p:nvGrpSpPr>
        <p:grpSpPr>
          <a:xfrm rot="0">
            <a:off x="0" y="9710262"/>
            <a:ext cx="18288000" cy="566451"/>
            <a:chOff x="0" y="0"/>
            <a:chExt cx="3762963" cy="116554"/>
          </a:xfrm>
        </p:grpSpPr>
        <p:sp>
          <p:nvSpPr>
            <p:cNvPr name="Freeform 17" id="17"/>
            <p:cNvSpPr/>
            <p:nvPr/>
          </p:nvSpPr>
          <p:spPr>
            <a:xfrm flipH="false" flipV="false" rot="0">
              <a:off x="0" y="0"/>
              <a:ext cx="3762963" cy="116554"/>
            </a:xfrm>
            <a:custGeom>
              <a:avLst/>
              <a:gdLst/>
              <a:ahLst/>
              <a:cxnLst/>
              <a:rect r="r" b="b" t="t" l="l"/>
              <a:pathLst>
                <a:path h="116554" w="3762963">
                  <a:moveTo>
                    <a:pt x="0" y="0"/>
                  </a:moveTo>
                  <a:lnTo>
                    <a:pt x="3762963" y="0"/>
                  </a:lnTo>
                  <a:lnTo>
                    <a:pt x="3762963" y="116554"/>
                  </a:lnTo>
                  <a:lnTo>
                    <a:pt x="0" y="116554"/>
                  </a:lnTo>
                  <a:close/>
                </a:path>
              </a:pathLst>
            </a:custGeom>
            <a:gradFill rotWithShape="true">
              <a:gsLst>
                <a:gs pos="0">
                  <a:srgbClr val="0300FF">
                    <a:alpha val="100000"/>
                  </a:srgbClr>
                </a:gs>
                <a:gs pos="50000">
                  <a:srgbClr val="CC0000">
                    <a:alpha val="100000"/>
                  </a:srgbClr>
                </a:gs>
                <a:gs pos="100000">
                  <a:srgbClr val="CC0000">
                    <a:alpha val="100000"/>
                  </a:srgbClr>
                </a:gs>
              </a:gsLst>
              <a:lin ang="2700000"/>
            </a:gradFill>
          </p:spPr>
        </p:sp>
        <p:sp>
          <p:nvSpPr>
            <p:cNvPr name="TextBox 18" id="18"/>
            <p:cNvSpPr txBox="true"/>
            <p:nvPr/>
          </p:nvSpPr>
          <p:spPr>
            <a:xfrm>
              <a:off x="0" y="-47625"/>
              <a:ext cx="3762963" cy="164179"/>
            </a:xfrm>
            <a:prstGeom prst="rect">
              <a:avLst/>
            </a:prstGeom>
          </p:spPr>
          <p:txBody>
            <a:bodyPr anchor="ctr" rtlCol="false" tIns="50800" lIns="50800" bIns="50800" rIns="50800"/>
            <a:lstStyle/>
            <a:p>
              <a:pPr algn="ctr">
                <a:lnSpc>
                  <a:spcPts val="3251"/>
                </a:lnSpc>
              </a:pPr>
            </a:p>
          </p:txBody>
        </p:sp>
      </p:grpSp>
    </p:spTree>
  </p:cSld>
  <p:clrMapOvr>
    <a:masterClrMapping/>
  </p:clrMapOvr>
</p:sld>
</file>

<file path=ppt/slides/slide20.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true" rot="0">
            <a:off x="7171431" y="0"/>
            <a:ext cx="11116569" cy="4692747"/>
          </a:xfrm>
          <a:custGeom>
            <a:avLst/>
            <a:gdLst/>
            <a:ahLst/>
            <a:cxnLst/>
            <a:rect r="r" b="b" t="t" l="l"/>
            <a:pathLst>
              <a:path h="4692747" w="11116569">
                <a:moveTo>
                  <a:pt x="0" y="4692747"/>
                </a:moveTo>
                <a:lnTo>
                  <a:pt x="11116569" y="4692747"/>
                </a:lnTo>
                <a:lnTo>
                  <a:pt x="11116569" y="0"/>
                </a:lnTo>
                <a:lnTo>
                  <a:pt x="0" y="0"/>
                </a:lnTo>
                <a:lnTo>
                  <a:pt x="0" y="4692747"/>
                </a:lnTo>
                <a:close/>
              </a:path>
            </a:pathLst>
          </a:custGeom>
          <a:blipFill>
            <a:blip r:embed="rId2"/>
            <a:stretch>
              <a:fillRect l="-95847" t="-56476" r="-13849" b="0"/>
            </a:stretch>
          </a:blipFill>
        </p:spPr>
      </p:sp>
      <p:grpSp>
        <p:nvGrpSpPr>
          <p:cNvPr name="Group 3" id="3"/>
          <p:cNvGrpSpPr/>
          <p:nvPr/>
        </p:nvGrpSpPr>
        <p:grpSpPr>
          <a:xfrm rot="0">
            <a:off x="730644" y="6479184"/>
            <a:ext cx="9224521" cy="1444642"/>
            <a:chOff x="0" y="0"/>
            <a:chExt cx="2429503" cy="380482"/>
          </a:xfrm>
        </p:grpSpPr>
        <p:sp>
          <p:nvSpPr>
            <p:cNvPr name="Freeform 4" id="4"/>
            <p:cNvSpPr/>
            <p:nvPr/>
          </p:nvSpPr>
          <p:spPr>
            <a:xfrm flipH="false" flipV="false" rot="0">
              <a:off x="0" y="0"/>
              <a:ext cx="2429503" cy="380482"/>
            </a:xfrm>
            <a:custGeom>
              <a:avLst/>
              <a:gdLst/>
              <a:ahLst/>
              <a:cxnLst/>
              <a:rect r="r" b="b" t="t" l="l"/>
              <a:pathLst>
                <a:path h="380482" w="2429503">
                  <a:moveTo>
                    <a:pt x="33571" y="0"/>
                  </a:moveTo>
                  <a:lnTo>
                    <a:pt x="2395932" y="0"/>
                  </a:lnTo>
                  <a:cubicBezTo>
                    <a:pt x="2414473" y="0"/>
                    <a:pt x="2429503" y="15030"/>
                    <a:pt x="2429503" y="33571"/>
                  </a:cubicBezTo>
                  <a:lnTo>
                    <a:pt x="2429503" y="346911"/>
                  </a:lnTo>
                  <a:cubicBezTo>
                    <a:pt x="2429503" y="365451"/>
                    <a:pt x="2414473" y="380482"/>
                    <a:pt x="2395932" y="380482"/>
                  </a:cubicBezTo>
                  <a:lnTo>
                    <a:pt x="33571" y="380482"/>
                  </a:lnTo>
                  <a:cubicBezTo>
                    <a:pt x="15030" y="380482"/>
                    <a:pt x="0" y="365451"/>
                    <a:pt x="0" y="346911"/>
                  </a:cubicBezTo>
                  <a:lnTo>
                    <a:pt x="0" y="33571"/>
                  </a:lnTo>
                  <a:cubicBezTo>
                    <a:pt x="0" y="15030"/>
                    <a:pt x="15030" y="0"/>
                    <a:pt x="33571" y="0"/>
                  </a:cubicBezTo>
                  <a:close/>
                </a:path>
              </a:pathLst>
            </a:custGeom>
            <a:solidFill>
              <a:srgbClr val="001C59">
                <a:alpha val="11765"/>
              </a:srgbClr>
            </a:solidFill>
            <a:ln w="28575" cap="rnd">
              <a:solidFill>
                <a:srgbClr val="000000">
                  <a:alpha val="11765"/>
                </a:srgbClr>
              </a:solidFill>
              <a:prstDash val="solid"/>
              <a:round/>
            </a:ln>
          </p:spPr>
        </p:sp>
        <p:sp>
          <p:nvSpPr>
            <p:cNvPr name="TextBox 5" id="5"/>
            <p:cNvSpPr txBox="true"/>
            <p:nvPr/>
          </p:nvSpPr>
          <p:spPr>
            <a:xfrm>
              <a:off x="0" y="-28575"/>
              <a:ext cx="2429503" cy="409057"/>
            </a:xfrm>
            <a:prstGeom prst="rect">
              <a:avLst/>
            </a:prstGeom>
          </p:spPr>
          <p:txBody>
            <a:bodyPr anchor="ctr" rtlCol="false" tIns="50800" lIns="50800" bIns="50800" rIns="50800"/>
            <a:lstStyle/>
            <a:p>
              <a:pPr algn="ctr">
                <a:lnSpc>
                  <a:spcPts val="2100"/>
                </a:lnSpc>
              </a:pPr>
            </a:p>
          </p:txBody>
        </p:sp>
      </p:grpSp>
      <p:grpSp>
        <p:nvGrpSpPr>
          <p:cNvPr name="Group 6" id="6"/>
          <p:cNvGrpSpPr/>
          <p:nvPr/>
        </p:nvGrpSpPr>
        <p:grpSpPr>
          <a:xfrm rot="0">
            <a:off x="0" y="9710262"/>
            <a:ext cx="18288000" cy="566451"/>
            <a:chOff x="0" y="0"/>
            <a:chExt cx="3762963" cy="116554"/>
          </a:xfrm>
        </p:grpSpPr>
        <p:sp>
          <p:nvSpPr>
            <p:cNvPr name="Freeform 7" id="7"/>
            <p:cNvSpPr/>
            <p:nvPr/>
          </p:nvSpPr>
          <p:spPr>
            <a:xfrm flipH="false" flipV="false" rot="0">
              <a:off x="0" y="0"/>
              <a:ext cx="3762963" cy="116554"/>
            </a:xfrm>
            <a:custGeom>
              <a:avLst/>
              <a:gdLst/>
              <a:ahLst/>
              <a:cxnLst/>
              <a:rect r="r" b="b" t="t" l="l"/>
              <a:pathLst>
                <a:path h="116554" w="3762963">
                  <a:moveTo>
                    <a:pt x="0" y="0"/>
                  </a:moveTo>
                  <a:lnTo>
                    <a:pt x="3762963" y="0"/>
                  </a:lnTo>
                  <a:lnTo>
                    <a:pt x="3762963" y="116554"/>
                  </a:lnTo>
                  <a:lnTo>
                    <a:pt x="0" y="116554"/>
                  </a:lnTo>
                  <a:close/>
                </a:path>
              </a:pathLst>
            </a:custGeom>
            <a:gradFill rotWithShape="true">
              <a:gsLst>
                <a:gs pos="0">
                  <a:srgbClr val="0300FF">
                    <a:alpha val="100000"/>
                  </a:srgbClr>
                </a:gs>
                <a:gs pos="50000">
                  <a:srgbClr val="CC0000">
                    <a:alpha val="100000"/>
                  </a:srgbClr>
                </a:gs>
                <a:gs pos="100000">
                  <a:srgbClr val="CC0000">
                    <a:alpha val="100000"/>
                  </a:srgbClr>
                </a:gs>
              </a:gsLst>
              <a:lin ang="2700000"/>
            </a:gradFill>
          </p:spPr>
        </p:sp>
        <p:sp>
          <p:nvSpPr>
            <p:cNvPr name="TextBox 8" id="8"/>
            <p:cNvSpPr txBox="true"/>
            <p:nvPr/>
          </p:nvSpPr>
          <p:spPr>
            <a:xfrm>
              <a:off x="0" y="-47625"/>
              <a:ext cx="3762963" cy="164179"/>
            </a:xfrm>
            <a:prstGeom prst="rect">
              <a:avLst/>
            </a:prstGeom>
          </p:spPr>
          <p:txBody>
            <a:bodyPr anchor="ctr" rtlCol="false" tIns="50800" lIns="50800" bIns="50800" rIns="50800"/>
            <a:lstStyle/>
            <a:p>
              <a:pPr algn="ctr">
                <a:lnSpc>
                  <a:spcPts val="3251"/>
                </a:lnSpc>
              </a:pPr>
            </a:p>
          </p:txBody>
        </p:sp>
      </p:grpSp>
      <p:grpSp>
        <p:nvGrpSpPr>
          <p:cNvPr name="Group 9" id="9"/>
          <p:cNvGrpSpPr/>
          <p:nvPr/>
        </p:nvGrpSpPr>
        <p:grpSpPr>
          <a:xfrm rot="0">
            <a:off x="730644" y="3994094"/>
            <a:ext cx="393136" cy="1974286"/>
            <a:chOff x="0" y="0"/>
            <a:chExt cx="524182" cy="2632382"/>
          </a:xfrm>
        </p:grpSpPr>
        <p:sp>
          <p:nvSpPr>
            <p:cNvPr name="Freeform 10" id="10"/>
            <p:cNvSpPr/>
            <p:nvPr/>
          </p:nvSpPr>
          <p:spPr>
            <a:xfrm flipH="false" flipV="false" rot="0">
              <a:off x="0" y="0"/>
              <a:ext cx="524182" cy="524182"/>
            </a:xfrm>
            <a:custGeom>
              <a:avLst/>
              <a:gdLst/>
              <a:ahLst/>
              <a:cxnLst/>
              <a:rect r="r" b="b" t="t" l="l"/>
              <a:pathLst>
                <a:path h="524182" w="524182">
                  <a:moveTo>
                    <a:pt x="0" y="0"/>
                  </a:moveTo>
                  <a:lnTo>
                    <a:pt x="524182" y="0"/>
                  </a:lnTo>
                  <a:lnTo>
                    <a:pt x="524182" y="524182"/>
                  </a:lnTo>
                  <a:lnTo>
                    <a:pt x="0" y="52418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1" id="11"/>
            <p:cNvSpPr/>
            <p:nvPr/>
          </p:nvSpPr>
          <p:spPr>
            <a:xfrm flipH="false" flipV="false" rot="0">
              <a:off x="0" y="703109"/>
              <a:ext cx="524182" cy="524182"/>
            </a:xfrm>
            <a:custGeom>
              <a:avLst/>
              <a:gdLst/>
              <a:ahLst/>
              <a:cxnLst/>
              <a:rect r="r" b="b" t="t" l="l"/>
              <a:pathLst>
                <a:path h="524182" w="524182">
                  <a:moveTo>
                    <a:pt x="0" y="0"/>
                  </a:moveTo>
                  <a:lnTo>
                    <a:pt x="524182" y="0"/>
                  </a:lnTo>
                  <a:lnTo>
                    <a:pt x="524182" y="524182"/>
                  </a:lnTo>
                  <a:lnTo>
                    <a:pt x="0" y="52418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2" id="12"/>
            <p:cNvSpPr/>
            <p:nvPr/>
          </p:nvSpPr>
          <p:spPr>
            <a:xfrm flipH="false" flipV="false" rot="0">
              <a:off x="0" y="1406218"/>
              <a:ext cx="524182" cy="524182"/>
            </a:xfrm>
            <a:custGeom>
              <a:avLst/>
              <a:gdLst/>
              <a:ahLst/>
              <a:cxnLst/>
              <a:rect r="r" b="b" t="t" l="l"/>
              <a:pathLst>
                <a:path h="524182" w="524182">
                  <a:moveTo>
                    <a:pt x="0" y="0"/>
                  </a:moveTo>
                  <a:lnTo>
                    <a:pt x="524182" y="0"/>
                  </a:lnTo>
                  <a:lnTo>
                    <a:pt x="524182" y="524182"/>
                  </a:lnTo>
                  <a:lnTo>
                    <a:pt x="0" y="52418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3" id="13"/>
            <p:cNvSpPr/>
            <p:nvPr/>
          </p:nvSpPr>
          <p:spPr>
            <a:xfrm flipH="false" flipV="false" rot="0">
              <a:off x="0" y="2108200"/>
              <a:ext cx="524182" cy="524182"/>
            </a:xfrm>
            <a:custGeom>
              <a:avLst/>
              <a:gdLst/>
              <a:ahLst/>
              <a:cxnLst/>
              <a:rect r="r" b="b" t="t" l="l"/>
              <a:pathLst>
                <a:path h="524182" w="524182">
                  <a:moveTo>
                    <a:pt x="0" y="0"/>
                  </a:moveTo>
                  <a:lnTo>
                    <a:pt x="524182" y="0"/>
                  </a:lnTo>
                  <a:lnTo>
                    <a:pt x="524182" y="524182"/>
                  </a:lnTo>
                  <a:lnTo>
                    <a:pt x="0" y="524182"/>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sp>
        <p:nvSpPr>
          <p:cNvPr name="Freeform 14" id="14"/>
          <p:cNvSpPr/>
          <p:nvPr/>
        </p:nvSpPr>
        <p:spPr>
          <a:xfrm flipH="false" flipV="false" rot="0">
            <a:off x="10206381" y="0"/>
            <a:ext cx="8081619" cy="5293460"/>
          </a:xfrm>
          <a:custGeom>
            <a:avLst/>
            <a:gdLst/>
            <a:ahLst/>
            <a:cxnLst/>
            <a:rect r="r" b="b" t="t" l="l"/>
            <a:pathLst>
              <a:path h="5293460" w="8081619">
                <a:moveTo>
                  <a:pt x="0" y="0"/>
                </a:moveTo>
                <a:lnTo>
                  <a:pt x="8081619" y="0"/>
                </a:lnTo>
                <a:lnTo>
                  <a:pt x="8081619" y="5293460"/>
                </a:lnTo>
                <a:lnTo>
                  <a:pt x="0" y="5293460"/>
                </a:lnTo>
                <a:lnTo>
                  <a:pt x="0" y="0"/>
                </a:lnTo>
                <a:close/>
              </a:path>
            </a:pathLst>
          </a:custGeom>
          <a:blipFill>
            <a:blip r:embed="rId5"/>
            <a:stretch>
              <a:fillRect l="0" t="0" r="0" b="0"/>
            </a:stretch>
          </a:blipFill>
        </p:spPr>
      </p:sp>
      <p:sp>
        <p:nvSpPr>
          <p:cNvPr name="Freeform 15" id="15"/>
          <p:cNvSpPr/>
          <p:nvPr/>
        </p:nvSpPr>
        <p:spPr>
          <a:xfrm flipH="false" flipV="false" rot="0">
            <a:off x="10196856" y="5121103"/>
            <a:ext cx="8081619" cy="4589159"/>
          </a:xfrm>
          <a:custGeom>
            <a:avLst/>
            <a:gdLst/>
            <a:ahLst/>
            <a:cxnLst/>
            <a:rect r="r" b="b" t="t" l="l"/>
            <a:pathLst>
              <a:path h="4589159" w="8081619">
                <a:moveTo>
                  <a:pt x="0" y="0"/>
                </a:moveTo>
                <a:lnTo>
                  <a:pt x="8081619" y="0"/>
                </a:lnTo>
                <a:lnTo>
                  <a:pt x="8081619" y="4589159"/>
                </a:lnTo>
                <a:lnTo>
                  <a:pt x="0" y="4589159"/>
                </a:lnTo>
                <a:lnTo>
                  <a:pt x="0" y="0"/>
                </a:lnTo>
                <a:close/>
              </a:path>
            </a:pathLst>
          </a:custGeom>
          <a:blipFill>
            <a:blip r:embed="rId6"/>
            <a:stretch>
              <a:fillRect l="0" t="-2908" r="0" b="-14419"/>
            </a:stretch>
          </a:blipFill>
        </p:spPr>
      </p:sp>
      <p:sp>
        <p:nvSpPr>
          <p:cNvPr name="TextBox 16" id="16"/>
          <p:cNvSpPr txBox="true"/>
          <p:nvPr/>
        </p:nvSpPr>
        <p:spPr>
          <a:xfrm rot="0">
            <a:off x="730644" y="1623327"/>
            <a:ext cx="9105295" cy="1856740"/>
          </a:xfrm>
          <a:prstGeom prst="rect">
            <a:avLst/>
          </a:prstGeom>
        </p:spPr>
        <p:txBody>
          <a:bodyPr anchor="t" rtlCol="false" tIns="0" lIns="0" bIns="0" rIns="0">
            <a:spAutoFit/>
          </a:bodyPr>
          <a:lstStyle/>
          <a:p>
            <a:pPr algn="l">
              <a:lnSpc>
                <a:spcPts val="7279"/>
              </a:lnSpc>
            </a:pPr>
            <a:r>
              <a:rPr lang="en-US" sz="6499" b="true">
                <a:gradFill>
                  <a:gsLst>
                    <a:gs pos="0">
                      <a:srgbClr val="000237">
                        <a:alpha val="100000"/>
                      </a:srgbClr>
                    </a:gs>
                    <a:gs pos="50000">
                      <a:srgbClr val="000570">
                        <a:alpha val="100000"/>
                      </a:srgbClr>
                    </a:gs>
                    <a:gs pos="100000">
                      <a:srgbClr val="0007AD">
                        <a:alpha val="100000"/>
                      </a:srgbClr>
                    </a:gs>
                  </a:gsLst>
                  <a:lin ang="0"/>
                </a:gradFill>
                <a:latin typeface="DM Sans Bold"/>
                <a:ea typeface="DM Sans Bold"/>
                <a:cs typeface="DM Sans Bold"/>
                <a:sym typeface="DM Sans Bold"/>
              </a:rPr>
              <a:t>Technology Presupposes Maturity</a:t>
            </a:r>
          </a:p>
        </p:txBody>
      </p:sp>
      <p:sp>
        <p:nvSpPr>
          <p:cNvPr name="TextBox 17" id="17"/>
          <p:cNvSpPr txBox="true"/>
          <p:nvPr/>
        </p:nvSpPr>
        <p:spPr>
          <a:xfrm rot="0">
            <a:off x="1266377" y="3884250"/>
            <a:ext cx="6586297" cy="2124075"/>
          </a:xfrm>
          <a:prstGeom prst="rect">
            <a:avLst/>
          </a:prstGeom>
        </p:spPr>
        <p:txBody>
          <a:bodyPr anchor="t" rtlCol="false" tIns="0" lIns="0" bIns="0" rIns="0">
            <a:spAutoFit/>
          </a:bodyPr>
          <a:lstStyle/>
          <a:p>
            <a:pPr algn="just">
              <a:lnSpc>
                <a:spcPts val="4200"/>
              </a:lnSpc>
            </a:pPr>
            <a:r>
              <a:rPr lang="en-US" sz="3000">
                <a:solidFill>
                  <a:srgbClr val="001C59"/>
                </a:solidFill>
                <a:latin typeface="DM Sans"/>
                <a:ea typeface="DM Sans"/>
                <a:cs typeface="DM Sans"/>
                <a:sym typeface="DM Sans"/>
              </a:rPr>
              <a:t>AI → clean data</a:t>
            </a:r>
          </a:p>
          <a:p>
            <a:pPr algn="just">
              <a:lnSpc>
                <a:spcPts val="4200"/>
              </a:lnSpc>
            </a:pPr>
            <a:r>
              <a:rPr lang="en-US" sz="3000">
                <a:solidFill>
                  <a:srgbClr val="001C59"/>
                </a:solidFill>
                <a:latin typeface="DM Sans"/>
                <a:ea typeface="DM Sans"/>
                <a:cs typeface="DM Sans"/>
                <a:sym typeface="DM Sans"/>
              </a:rPr>
              <a:t>Robo</a:t>
            </a:r>
            <a:r>
              <a:rPr lang="en-US" sz="3000">
                <a:solidFill>
                  <a:srgbClr val="001C59"/>
                </a:solidFill>
                <a:latin typeface="DM Sans"/>
                <a:ea typeface="DM Sans"/>
                <a:cs typeface="DM Sans"/>
                <a:sym typeface="DM Sans"/>
              </a:rPr>
              <a:t>tics → stable energy</a:t>
            </a:r>
          </a:p>
          <a:p>
            <a:pPr algn="just">
              <a:lnSpc>
                <a:spcPts val="4200"/>
              </a:lnSpc>
            </a:pPr>
            <a:r>
              <a:rPr lang="en-US" sz="3000">
                <a:solidFill>
                  <a:srgbClr val="001C59"/>
                </a:solidFill>
                <a:latin typeface="DM Sans"/>
                <a:ea typeface="DM Sans"/>
                <a:cs typeface="DM Sans"/>
                <a:sym typeface="DM Sans"/>
              </a:rPr>
              <a:t>A</a:t>
            </a:r>
            <a:r>
              <a:rPr lang="en-US" sz="3000">
                <a:solidFill>
                  <a:srgbClr val="001C59"/>
                </a:solidFill>
                <a:latin typeface="DM Sans"/>
                <a:ea typeface="DM Sans"/>
                <a:cs typeface="DM Sans"/>
                <a:sym typeface="DM Sans"/>
              </a:rPr>
              <a:t>utomation → standardization</a:t>
            </a:r>
          </a:p>
          <a:p>
            <a:pPr algn="just">
              <a:lnSpc>
                <a:spcPts val="4200"/>
              </a:lnSpc>
            </a:pPr>
            <a:r>
              <a:rPr lang="en-US" sz="3000">
                <a:solidFill>
                  <a:srgbClr val="001C59"/>
                </a:solidFill>
                <a:latin typeface="DM Sans"/>
                <a:ea typeface="DM Sans"/>
                <a:cs typeface="DM Sans"/>
                <a:sym typeface="DM Sans"/>
              </a:rPr>
              <a:t>Platfo</a:t>
            </a:r>
            <a:r>
              <a:rPr lang="en-US" sz="3000">
                <a:solidFill>
                  <a:srgbClr val="001C59"/>
                </a:solidFill>
                <a:latin typeface="DM Sans"/>
                <a:ea typeface="DM Sans"/>
                <a:cs typeface="DM Sans"/>
                <a:sym typeface="DM Sans"/>
              </a:rPr>
              <a:t>rms → governance</a:t>
            </a:r>
          </a:p>
        </p:txBody>
      </p:sp>
      <p:sp>
        <p:nvSpPr>
          <p:cNvPr name="TextBox 18" id="18"/>
          <p:cNvSpPr txBox="true"/>
          <p:nvPr/>
        </p:nvSpPr>
        <p:spPr>
          <a:xfrm rot="0">
            <a:off x="927212" y="6607647"/>
            <a:ext cx="8749017" cy="1144993"/>
          </a:xfrm>
          <a:prstGeom prst="rect">
            <a:avLst/>
          </a:prstGeom>
        </p:spPr>
        <p:txBody>
          <a:bodyPr anchor="t" rtlCol="false" tIns="0" lIns="0" bIns="0" rIns="0">
            <a:spAutoFit/>
          </a:bodyPr>
          <a:lstStyle/>
          <a:p>
            <a:pPr algn="just">
              <a:lnSpc>
                <a:spcPts val="4615"/>
              </a:lnSpc>
            </a:pPr>
            <a:r>
              <a:rPr lang="en-US" sz="3296" b="true">
                <a:solidFill>
                  <a:srgbClr val="000B3D"/>
                </a:solidFill>
                <a:latin typeface="DM Sans Bold"/>
                <a:ea typeface="DM Sans Bold"/>
                <a:cs typeface="DM Sans Bold"/>
                <a:sym typeface="DM Sans Bold"/>
              </a:rPr>
              <a:t>Technology magnifies what already exists. </a:t>
            </a:r>
          </a:p>
          <a:p>
            <a:pPr algn="just">
              <a:lnSpc>
                <a:spcPts val="4615"/>
              </a:lnSpc>
              <a:spcBef>
                <a:spcPct val="0"/>
              </a:spcBef>
            </a:pPr>
            <a:r>
              <a:rPr lang="en-US" b="true" sz="3296">
                <a:solidFill>
                  <a:srgbClr val="000B3D"/>
                </a:solidFill>
                <a:latin typeface="DM Sans Bold"/>
                <a:ea typeface="DM Sans Bold"/>
                <a:cs typeface="DM Sans Bold"/>
                <a:sym typeface="DM Sans Bold"/>
              </a:rPr>
              <a:t>It does not correct incoherence</a:t>
            </a:r>
          </a:p>
        </p:txBody>
      </p:sp>
    </p:spTree>
  </p:cSld>
  <p:clrMapOvr>
    <a:masterClrMapping/>
  </p:clrMapOvr>
</p:sld>
</file>

<file path=ppt/slides/slide21.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9989288" cy="10287000"/>
            <a:chOff x="0" y="0"/>
            <a:chExt cx="2630924" cy="2709333"/>
          </a:xfrm>
        </p:grpSpPr>
        <p:sp>
          <p:nvSpPr>
            <p:cNvPr name="Freeform 3" id="3"/>
            <p:cNvSpPr/>
            <p:nvPr/>
          </p:nvSpPr>
          <p:spPr>
            <a:xfrm flipH="false" flipV="false" rot="0">
              <a:off x="0" y="0"/>
              <a:ext cx="2630924" cy="2709333"/>
            </a:xfrm>
            <a:custGeom>
              <a:avLst/>
              <a:gdLst/>
              <a:ahLst/>
              <a:cxnLst/>
              <a:rect r="r" b="b" t="t" l="l"/>
              <a:pathLst>
                <a:path h="2709333" w="2630924">
                  <a:moveTo>
                    <a:pt x="0" y="0"/>
                  </a:moveTo>
                  <a:lnTo>
                    <a:pt x="2630924" y="0"/>
                  </a:lnTo>
                  <a:lnTo>
                    <a:pt x="2630924" y="2709333"/>
                  </a:lnTo>
                  <a:lnTo>
                    <a:pt x="0" y="2709333"/>
                  </a:lnTo>
                  <a:close/>
                </a:path>
              </a:pathLst>
            </a:custGeom>
            <a:solidFill>
              <a:srgbClr val="000B3D">
                <a:alpha val="19608"/>
              </a:srgbClr>
            </a:solidFill>
          </p:spPr>
        </p:sp>
        <p:sp>
          <p:nvSpPr>
            <p:cNvPr name="TextBox 4" id="4"/>
            <p:cNvSpPr txBox="true"/>
            <p:nvPr/>
          </p:nvSpPr>
          <p:spPr>
            <a:xfrm>
              <a:off x="0" y="-47625"/>
              <a:ext cx="2630924" cy="2756958"/>
            </a:xfrm>
            <a:prstGeom prst="rect">
              <a:avLst/>
            </a:prstGeom>
          </p:spPr>
          <p:txBody>
            <a:bodyPr anchor="ctr" rtlCol="false" tIns="50800" lIns="50800" bIns="50800" rIns="50800"/>
            <a:lstStyle/>
            <a:p>
              <a:pPr algn="ctr">
                <a:lnSpc>
                  <a:spcPts val="3251"/>
                </a:lnSpc>
              </a:pPr>
            </a:p>
          </p:txBody>
        </p:sp>
      </p:grpSp>
      <p:grpSp>
        <p:nvGrpSpPr>
          <p:cNvPr name="Group 5" id="5"/>
          <p:cNvGrpSpPr/>
          <p:nvPr/>
        </p:nvGrpSpPr>
        <p:grpSpPr>
          <a:xfrm rot="0">
            <a:off x="1028700" y="5372765"/>
            <a:ext cx="7977077" cy="3511100"/>
            <a:chOff x="0" y="0"/>
            <a:chExt cx="10636102" cy="4681467"/>
          </a:xfrm>
        </p:grpSpPr>
        <p:pic>
          <p:nvPicPr>
            <p:cNvPr name="Picture 6" id="6"/>
            <p:cNvPicPr>
              <a:picLocks noChangeAspect="true"/>
            </p:cNvPicPr>
            <p:nvPr/>
          </p:nvPicPr>
          <p:blipFill>
            <a:blip r:embed="rId2"/>
            <a:srcRect l="0" t="12218" r="0" b="12218"/>
            <a:stretch>
              <a:fillRect/>
            </a:stretch>
          </p:blipFill>
          <p:spPr>
            <a:xfrm flipH="false" flipV="false">
              <a:off x="0" y="0"/>
              <a:ext cx="10636102" cy="4681467"/>
            </a:xfrm>
            <a:prstGeom prst="rect">
              <a:avLst/>
            </a:prstGeom>
          </p:spPr>
        </p:pic>
      </p:grpSp>
      <p:grpSp>
        <p:nvGrpSpPr>
          <p:cNvPr name="Group 7" id="7"/>
          <p:cNvGrpSpPr/>
          <p:nvPr/>
        </p:nvGrpSpPr>
        <p:grpSpPr>
          <a:xfrm rot="0">
            <a:off x="10168171" y="3209361"/>
            <a:ext cx="943185" cy="943185"/>
            <a:chOff x="0" y="0"/>
            <a:chExt cx="1257580" cy="1257580"/>
          </a:xfrm>
        </p:grpSpPr>
        <p:grpSp>
          <p:nvGrpSpPr>
            <p:cNvPr name="Group 8" id="8"/>
            <p:cNvGrpSpPr/>
            <p:nvPr/>
          </p:nvGrpSpPr>
          <p:grpSpPr>
            <a:xfrm rot="0">
              <a:off x="0" y="0"/>
              <a:ext cx="1257580" cy="1257580"/>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000000">
                      <a:alpha val="100000"/>
                    </a:srgbClr>
                  </a:gs>
                  <a:gs pos="100000">
                    <a:srgbClr val="0300FF">
                      <a:alpha val="100000"/>
                    </a:srgbClr>
                  </a:gs>
                </a:gsLst>
                <a:lin ang="0"/>
              </a:gradFill>
            </p:spPr>
          </p:sp>
          <p:sp>
            <p:nvSpPr>
              <p:cNvPr name="TextBox 10" id="10"/>
              <p:cNvSpPr txBox="true"/>
              <p:nvPr/>
            </p:nvSpPr>
            <p:spPr>
              <a:xfrm>
                <a:off x="76200" y="28575"/>
                <a:ext cx="660400" cy="708025"/>
              </a:xfrm>
              <a:prstGeom prst="rect">
                <a:avLst/>
              </a:prstGeom>
            </p:spPr>
            <p:txBody>
              <a:bodyPr anchor="ctr" rtlCol="false" tIns="50800" lIns="50800" bIns="50800" rIns="50800"/>
              <a:lstStyle/>
              <a:p>
                <a:pPr algn="ctr">
                  <a:lnSpc>
                    <a:spcPts val="3251"/>
                  </a:lnSpc>
                </a:pPr>
              </a:p>
            </p:txBody>
          </p:sp>
        </p:grpSp>
        <p:sp>
          <p:nvSpPr>
            <p:cNvPr name="Freeform 11" id="11"/>
            <p:cNvSpPr/>
            <p:nvPr/>
          </p:nvSpPr>
          <p:spPr>
            <a:xfrm flipH="false" flipV="false" rot="0">
              <a:off x="218507" y="219533"/>
              <a:ext cx="820566" cy="818515"/>
            </a:xfrm>
            <a:custGeom>
              <a:avLst/>
              <a:gdLst/>
              <a:ahLst/>
              <a:cxnLst/>
              <a:rect r="r" b="b" t="t" l="l"/>
              <a:pathLst>
                <a:path h="818515" w="820566">
                  <a:moveTo>
                    <a:pt x="0" y="0"/>
                  </a:moveTo>
                  <a:lnTo>
                    <a:pt x="820566" y="0"/>
                  </a:lnTo>
                  <a:lnTo>
                    <a:pt x="820566" y="818515"/>
                  </a:lnTo>
                  <a:lnTo>
                    <a:pt x="0" y="81851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grpSp>
      <p:grpSp>
        <p:nvGrpSpPr>
          <p:cNvPr name="Group 12" id="12"/>
          <p:cNvGrpSpPr/>
          <p:nvPr/>
        </p:nvGrpSpPr>
        <p:grpSpPr>
          <a:xfrm rot="0">
            <a:off x="10192235" y="5146069"/>
            <a:ext cx="943185" cy="943185"/>
            <a:chOff x="0" y="0"/>
            <a:chExt cx="1257580" cy="1257580"/>
          </a:xfrm>
        </p:grpSpPr>
        <p:grpSp>
          <p:nvGrpSpPr>
            <p:cNvPr name="Group 13" id="13"/>
            <p:cNvGrpSpPr/>
            <p:nvPr/>
          </p:nvGrpSpPr>
          <p:grpSpPr>
            <a:xfrm rot="0">
              <a:off x="0" y="0"/>
              <a:ext cx="1257580" cy="1257580"/>
              <a:chOff x="0" y="0"/>
              <a:chExt cx="812800" cy="812800"/>
            </a:xfrm>
          </p:grpSpPr>
          <p:sp>
            <p:nvSpPr>
              <p:cNvPr name="Freeform 14" id="14"/>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000000">
                      <a:alpha val="100000"/>
                    </a:srgbClr>
                  </a:gs>
                  <a:gs pos="100000">
                    <a:srgbClr val="0300FF">
                      <a:alpha val="100000"/>
                    </a:srgbClr>
                  </a:gs>
                </a:gsLst>
                <a:lin ang="0"/>
              </a:gradFill>
            </p:spPr>
          </p:sp>
          <p:sp>
            <p:nvSpPr>
              <p:cNvPr name="TextBox 15" id="15"/>
              <p:cNvSpPr txBox="true"/>
              <p:nvPr/>
            </p:nvSpPr>
            <p:spPr>
              <a:xfrm>
                <a:off x="76200" y="28575"/>
                <a:ext cx="660400" cy="708025"/>
              </a:xfrm>
              <a:prstGeom prst="rect">
                <a:avLst/>
              </a:prstGeom>
            </p:spPr>
            <p:txBody>
              <a:bodyPr anchor="ctr" rtlCol="false" tIns="50800" lIns="50800" bIns="50800" rIns="50800"/>
              <a:lstStyle/>
              <a:p>
                <a:pPr algn="ctr">
                  <a:lnSpc>
                    <a:spcPts val="3251"/>
                  </a:lnSpc>
                </a:pPr>
              </a:p>
            </p:txBody>
          </p:sp>
        </p:grpSp>
        <p:sp>
          <p:nvSpPr>
            <p:cNvPr name="Freeform 16" id="16"/>
            <p:cNvSpPr/>
            <p:nvPr/>
          </p:nvSpPr>
          <p:spPr>
            <a:xfrm flipH="false" flipV="false" rot="0">
              <a:off x="286933" y="300945"/>
              <a:ext cx="662313" cy="655690"/>
            </a:xfrm>
            <a:custGeom>
              <a:avLst/>
              <a:gdLst/>
              <a:ahLst/>
              <a:cxnLst/>
              <a:rect r="r" b="b" t="t" l="l"/>
              <a:pathLst>
                <a:path h="655690" w="662313">
                  <a:moveTo>
                    <a:pt x="0" y="0"/>
                  </a:moveTo>
                  <a:lnTo>
                    <a:pt x="662313" y="0"/>
                  </a:lnTo>
                  <a:lnTo>
                    <a:pt x="662313" y="655690"/>
                  </a:lnTo>
                  <a:lnTo>
                    <a:pt x="0" y="655690"/>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grpSp>
        <p:nvGrpSpPr>
          <p:cNvPr name="Group 17" id="17"/>
          <p:cNvGrpSpPr/>
          <p:nvPr/>
        </p:nvGrpSpPr>
        <p:grpSpPr>
          <a:xfrm rot="0">
            <a:off x="10168171" y="7193278"/>
            <a:ext cx="943185" cy="943185"/>
            <a:chOff x="0" y="0"/>
            <a:chExt cx="1257580" cy="1257580"/>
          </a:xfrm>
        </p:grpSpPr>
        <p:grpSp>
          <p:nvGrpSpPr>
            <p:cNvPr name="Group 18" id="18"/>
            <p:cNvGrpSpPr/>
            <p:nvPr/>
          </p:nvGrpSpPr>
          <p:grpSpPr>
            <a:xfrm rot="0">
              <a:off x="0" y="0"/>
              <a:ext cx="1257580" cy="1257580"/>
              <a:chOff x="0" y="0"/>
              <a:chExt cx="812800" cy="812800"/>
            </a:xfrm>
          </p:grpSpPr>
          <p:sp>
            <p:nvSpPr>
              <p:cNvPr name="Freeform 19" id="1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000000">
                      <a:alpha val="100000"/>
                    </a:srgbClr>
                  </a:gs>
                  <a:gs pos="100000">
                    <a:srgbClr val="0300FF">
                      <a:alpha val="100000"/>
                    </a:srgbClr>
                  </a:gs>
                </a:gsLst>
                <a:lin ang="0"/>
              </a:gradFill>
            </p:spPr>
          </p:sp>
          <p:sp>
            <p:nvSpPr>
              <p:cNvPr name="TextBox 20" id="20"/>
              <p:cNvSpPr txBox="true"/>
              <p:nvPr/>
            </p:nvSpPr>
            <p:spPr>
              <a:xfrm>
                <a:off x="76200" y="28575"/>
                <a:ext cx="660400" cy="708025"/>
              </a:xfrm>
              <a:prstGeom prst="rect">
                <a:avLst/>
              </a:prstGeom>
            </p:spPr>
            <p:txBody>
              <a:bodyPr anchor="ctr" rtlCol="false" tIns="50800" lIns="50800" bIns="50800" rIns="50800"/>
              <a:lstStyle/>
              <a:p>
                <a:pPr algn="ctr">
                  <a:lnSpc>
                    <a:spcPts val="3251"/>
                  </a:lnSpc>
                </a:pPr>
              </a:p>
            </p:txBody>
          </p:sp>
        </p:grpSp>
        <p:sp>
          <p:nvSpPr>
            <p:cNvPr name="Freeform 21" id="21"/>
            <p:cNvSpPr/>
            <p:nvPr/>
          </p:nvSpPr>
          <p:spPr>
            <a:xfrm flipH="false" flipV="false" rot="0">
              <a:off x="276249" y="308859"/>
              <a:ext cx="705082" cy="639862"/>
            </a:xfrm>
            <a:custGeom>
              <a:avLst/>
              <a:gdLst/>
              <a:ahLst/>
              <a:cxnLst/>
              <a:rect r="r" b="b" t="t" l="l"/>
              <a:pathLst>
                <a:path h="639862" w="705082">
                  <a:moveTo>
                    <a:pt x="0" y="0"/>
                  </a:moveTo>
                  <a:lnTo>
                    <a:pt x="705082" y="0"/>
                  </a:lnTo>
                  <a:lnTo>
                    <a:pt x="705082" y="639862"/>
                  </a:lnTo>
                  <a:lnTo>
                    <a:pt x="0" y="639862"/>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p:spPr>
        </p:sp>
      </p:grpSp>
      <p:sp>
        <p:nvSpPr>
          <p:cNvPr name="TextBox 22" id="22"/>
          <p:cNvSpPr txBox="true"/>
          <p:nvPr/>
        </p:nvSpPr>
        <p:spPr>
          <a:xfrm rot="0">
            <a:off x="1006106" y="1292845"/>
            <a:ext cx="7977077" cy="1916516"/>
          </a:xfrm>
          <a:prstGeom prst="rect">
            <a:avLst/>
          </a:prstGeom>
        </p:spPr>
        <p:txBody>
          <a:bodyPr anchor="t" rtlCol="false" tIns="0" lIns="0" bIns="0" rIns="0">
            <a:spAutoFit/>
          </a:bodyPr>
          <a:lstStyle/>
          <a:p>
            <a:pPr algn="l">
              <a:lnSpc>
                <a:spcPts val="7569"/>
              </a:lnSpc>
            </a:pPr>
            <a:r>
              <a:rPr lang="en-US" sz="6758" b="true">
                <a:solidFill>
                  <a:srgbClr val="001C59"/>
                </a:solidFill>
                <a:latin typeface="DM Sans Bold"/>
                <a:ea typeface="DM Sans Bold"/>
                <a:cs typeface="DM Sans Bold"/>
                <a:sym typeface="DM Sans Bold"/>
              </a:rPr>
              <a:t>Three Systemic Requirements</a:t>
            </a:r>
          </a:p>
        </p:txBody>
      </p:sp>
      <p:sp>
        <p:nvSpPr>
          <p:cNvPr name="TextBox 23" id="23"/>
          <p:cNvSpPr txBox="true"/>
          <p:nvPr/>
        </p:nvSpPr>
        <p:spPr>
          <a:xfrm rot="0">
            <a:off x="1028700" y="3505864"/>
            <a:ext cx="7977077" cy="1725930"/>
          </a:xfrm>
          <a:prstGeom prst="rect">
            <a:avLst/>
          </a:prstGeom>
        </p:spPr>
        <p:txBody>
          <a:bodyPr anchor="t" rtlCol="false" tIns="0" lIns="0" bIns="0" rIns="0">
            <a:spAutoFit/>
          </a:bodyPr>
          <a:lstStyle/>
          <a:p>
            <a:pPr algn="just">
              <a:lnSpc>
                <a:spcPts val="4619"/>
              </a:lnSpc>
            </a:pPr>
            <a:r>
              <a:rPr lang="en-US" sz="3299">
                <a:solidFill>
                  <a:srgbClr val="000000"/>
                </a:solidFill>
                <a:latin typeface="DM Sans"/>
                <a:ea typeface="DM Sans"/>
                <a:cs typeface="DM Sans"/>
                <a:sym typeface="DM Sans"/>
              </a:rPr>
              <a:t>These are not abstractions. </a:t>
            </a:r>
          </a:p>
          <a:p>
            <a:pPr algn="just">
              <a:lnSpc>
                <a:spcPts val="4619"/>
              </a:lnSpc>
              <a:spcBef>
                <a:spcPct val="0"/>
              </a:spcBef>
            </a:pPr>
            <a:r>
              <a:rPr lang="en-US" sz="3299">
                <a:solidFill>
                  <a:srgbClr val="000000"/>
                </a:solidFill>
                <a:latin typeface="DM Sans"/>
                <a:ea typeface="DM Sans"/>
                <a:cs typeface="DM Sans"/>
                <a:sym typeface="DM Sans"/>
              </a:rPr>
              <a:t>They are operational fundamentals and necessities</a:t>
            </a:r>
          </a:p>
        </p:txBody>
      </p:sp>
      <p:sp>
        <p:nvSpPr>
          <p:cNvPr name="TextBox 24" id="24"/>
          <p:cNvSpPr txBox="true"/>
          <p:nvPr/>
        </p:nvSpPr>
        <p:spPr>
          <a:xfrm rot="0">
            <a:off x="11474119" y="3171261"/>
            <a:ext cx="6052159" cy="1023493"/>
          </a:xfrm>
          <a:prstGeom prst="rect">
            <a:avLst/>
          </a:prstGeom>
        </p:spPr>
        <p:txBody>
          <a:bodyPr anchor="t" rtlCol="false" tIns="0" lIns="0" bIns="0" rIns="0">
            <a:spAutoFit/>
          </a:bodyPr>
          <a:lstStyle/>
          <a:p>
            <a:pPr algn="l">
              <a:lnSpc>
                <a:spcPts val="4060"/>
              </a:lnSpc>
            </a:pPr>
            <a:r>
              <a:rPr lang="en-US" sz="3099" b="true">
                <a:solidFill>
                  <a:srgbClr val="000000"/>
                </a:solidFill>
                <a:latin typeface="DM Sans Bold"/>
                <a:ea typeface="DM Sans Bold"/>
                <a:cs typeface="DM Sans Bold"/>
                <a:sym typeface="DM Sans Bold"/>
              </a:rPr>
              <a:t>Systems Thinking- Seeing the whole, not the parts.  </a:t>
            </a:r>
          </a:p>
        </p:txBody>
      </p:sp>
      <p:sp>
        <p:nvSpPr>
          <p:cNvPr name="TextBox 25" id="25"/>
          <p:cNvSpPr txBox="true"/>
          <p:nvPr/>
        </p:nvSpPr>
        <p:spPr>
          <a:xfrm rot="0">
            <a:off x="11314302" y="4946882"/>
            <a:ext cx="6052159" cy="1023493"/>
          </a:xfrm>
          <a:prstGeom prst="rect">
            <a:avLst/>
          </a:prstGeom>
        </p:spPr>
        <p:txBody>
          <a:bodyPr anchor="t" rtlCol="false" tIns="0" lIns="0" bIns="0" rIns="0">
            <a:spAutoFit/>
          </a:bodyPr>
          <a:lstStyle/>
          <a:p>
            <a:pPr algn="l">
              <a:lnSpc>
                <a:spcPts val="4060"/>
              </a:lnSpc>
            </a:pPr>
            <a:r>
              <a:rPr lang="en-US" sz="3099" b="true">
                <a:solidFill>
                  <a:srgbClr val="000000"/>
                </a:solidFill>
                <a:latin typeface="DM Sans Bold"/>
                <a:ea typeface="DM Sans Bold"/>
                <a:cs typeface="DM Sans Bold"/>
                <a:sym typeface="DM Sans Bold"/>
              </a:rPr>
              <a:t> Systems Dependency - Trust the process &amp; work the system</a:t>
            </a:r>
          </a:p>
        </p:txBody>
      </p:sp>
      <p:sp>
        <p:nvSpPr>
          <p:cNvPr name="TextBox 26" id="26"/>
          <p:cNvSpPr txBox="true"/>
          <p:nvPr/>
        </p:nvSpPr>
        <p:spPr>
          <a:xfrm rot="0">
            <a:off x="11474119" y="6722850"/>
            <a:ext cx="5892343" cy="1537843"/>
          </a:xfrm>
          <a:prstGeom prst="rect">
            <a:avLst/>
          </a:prstGeom>
        </p:spPr>
        <p:txBody>
          <a:bodyPr anchor="t" rtlCol="false" tIns="0" lIns="0" bIns="0" rIns="0">
            <a:spAutoFit/>
          </a:bodyPr>
          <a:lstStyle/>
          <a:p>
            <a:pPr algn="l">
              <a:lnSpc>
                <a:spcPts val="4060"/>
              </a:lnSpc>
            </a:pPr>
            <a:r>
              <a:rPr lang="en-US" sz="3099" b="true">
                <a:solidFill>
                  <a:srgbClr val="000000"/>
                </a:solidFill>
                <a:latin typeface="DM Sans Bold"/>
                <a:ea typeface="DM Sans Bold"/>
                <a:cs typeface="DM Sans Bold"/>
                <a:sym typeface="DM Sans Bold"/>
              </a:rPr>
              <a:t>Systems Conscientiousness- Give your upmost for the common good.</a:t>
            </a:r>
          </a:p>
        </p:txBody>
      </p:sp>
      <p:grpSp>
        <p:nvGrpSpPr>
          <p:cNvPr name="Group 27" id="27"/>
          <p:cNvGrpSpPr/>
          <p:nvPr/>
        </p:nvGrpSpPr>
        <p:grpSpPr>
          <a:xfrm rot="0">
            <a:off x="0" y="9710262"/>
            <a:ext cx="18288000" cy="566451"/>
            <a:chOff x="0" y="0"/>
            <a:chExt cx="3762963" cy="116554"/>
          </a:xfrm>
        </p:grpSpPr>
        <p:sp>
          <p:nvSpPr>
            <p:cNvPr name="Freeform 28" id="28"/>
            <p:cNvSpPr/>
            <p:nvPr/>
          </p:nvSpPr>
          <p:spPr>
            <a:xfrm flipH="false" flipV="false" rot="0">
              <a:off x="0" y="0"/>
              <a:ext cx="3762963" cy="116554"/>
            </a:xfrm>
            <a:custGeom>
              <a:avLst/>
              <a:gdLst/>
              <a:ahLst/>
              <a:cxnLst/>
              <a:rect r="r" b="b" t="t" l="l"/>
              <a:pathLst>
                <a:path h="116554" w="3762963">
                  <a:moveTo>
                    <a:pt x="0" y="0"/>
                  </a:moveTo>
                  <a:lnTo>
                    <a:pt x="3762963" y="0"/>
                  </a:lnTo>
                  <a:lnTo>
                    <a:pt x="3762963" y="116554"/>
                  </a:lnTo>
                  <a:lnTo>
                    <a:pt x="0" y="116554"/>
                  </a:lnTo>
                  <a:close/>
                </a:path>
              </a:pathLst>
            </a:custGeom>
            <a:gradFill rotWithShape="true">
              <a:gsLst>
                <a:gs pos="0">
                  <a:srgbClr val="0300FF">
                    <a:alpha val="100000"/>
                  </a:srgbClr>
                </a:gs>
                <a:gs pos="50000">
                  <a:srgbClr val="CC0000">
                    <a:alpha val="100000"/>
                  </a:srgbClr>
                </a:gs>
                <a:gs pos="100000">
                  <a:srgbClr val="CC0000">
                    <a:alpha val="100000"/>
                  </a:srgbClr>
                </a:gs>
              </a:gsLst>
              <a:lin ang="2700000"/>
            </a:gradFill>
          </p:spPr>
        </p:sp>
        <p:sp>
          <p:nvSpPr>
            <p:cNvPr name="TextBox 29" id="29"/>
            <p:cNvSpPr txBox="true"/>
            <p:nvPr/>
          </p:nvSpPr>
          <p:spPr>
            <a:xfrm>
              <a:off x="0" y="-47625"/>
              <a:ext cx="3762963" cy="164179"/>
            </a:xfrm>
            <a:prstGeom prst="rect">
              <a:avLst/>
            </a:prstGeom>
          </p:spPr>
          <p:txBody>
            <a:bodyPr anchor="ctr" rtlCol="false" tIns="50800" lIns="50800" bIns="50800" rIns="50800"/>
            <a:lstStyle/>
            <a:p>
              <a:pPr algn="ctr">
                <a:lnSpc>
                  <a:spcPts val="3251"/>
                </a:lnSpc>
              </a:pPr>
            </a:p>
          </p:txBody>
        </p:sp>
      </p:grpSp>
      <p:sp>
        <p:nvSpPr>
          <p:cNvPr name="Freeform 30" id="30"/>
          <p:cNvSpPr/>
          <p:nvPr/>
        </p:nvSpPr>
        <p:spPr>
          <a:xfrm flipH="false" flipV="false" rot="0">
            <a:off x="8922808" y="6622344"/>
            <a:ext cx="844660" cy="1595256"/>
          </a:xfrm>
          <a:custGeom>
            <a:avLst/>
            <a:gdLst/>
            <a:ahLst/>
            <a:cxnLst/>
            <a:rect r="r" b="b" t="t" l="l"/>
            <a:pathLst>
              <a:path h="1595256" w="844660">
                <a:moveTo>
                  <a:pt x="0" y="0"/>
                </a:moveTo>
                <a:lnTo>
                  <a:pt x="844660" y="0"/>
                </a:lnTo>
                <a:lnTo>
                  <a:pt x="844660" y="1595257"/>
                </a:lnTo>
                <a:lnTo>
                  <a:pt x="0" y="1595257"/>
                </a:lnTo>
                <a:lnTo>
                  <a:pt x="0" y="0"/>
                </a:lnTo>
                <a:close/>
              </a:path>
            </a:pathLst>
          </a:custGeom>
          <a:blipFill>
            <a:blip r:embed="rId9"/>
            <a:stretch>
              <a:fillRect l="-674275" t="-9656" r="-205765" b="-53801"/>
            </a:stretch>
          </a:blipFill>
        </p:spPr>
      </p:sp>
    </p:spTree>
  </p:cSld>
  <p:clrMapOvr>
    <a:masterClrMapping/>
  </p:clrMapOvr>
</p:sld>
</file>

<file path=ppt/slides/slide22.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0"/>
            <a:ext cx="10011882" cy="10278405"/>
            <a:chOff x="0" y="0"/>
            <a:chExt cx="2636874" cy="2707070"/>
          </a:xfrm>
        </p:grpSpPr>
        <p:sp>
          <p:nvSpPr>
            <p:cNvPr name="Freeform 3" id="3"/>
            <p:cNvSpPr/>
            <p:nvPr/>
          </p:nvSpPr>
          <p:spPr>
            <a:xfrm flipH="false" flipV="false" rot="0">
              <a:off x="0" y="0"/>
              <a:ext cx="2636874" cy="2707070"/>
            </a:xfrm>
            <a:custGeom>
              <a:avLst/>
              <a:gdLst/>
              <a:ahLst/>
              <a:cxnLst/>
              <a:rect r="r" b="b" t="t" l="l"/>
              <a:pathLst>
                <a:path h="2707070" w="2636874">
                  <a:moveTo>
                    <a:pt x="0" y="0"/>
                  </a:moveTo>
                  <a:lnTo>
                    <a:pt x="2636874" y="0"/>
                  </a:lnTo>
                  <a:lnTo>
                    <a:pt x="2636874" y="2707070"/>
                  </a:lnTo>
                  <a:lnTo>
                    <a:pt x="0" y="2707070"/>
                  </a:lnTo>
                  <a:close/>
                </a:path>
              </a:pathLst>
            </a:custGeom>
            <a:solidFill>
              <a:srgbClr val="000B3D">
                <a:alpha val="19608"/>
              </a:srgbClr>
            </a:solidFill>
          </p:spPr>
        </p:sp>
        <p:sp>
          <p:nvSpPr>
            <p:cNvPr name="TextBox 4" id="4"/>
            <p:cNvSpPr txBox="true"/>
            <p:nvPr/>
          </p:nvSpPr>
          <p:spPr>
            <a:xfrm>
              <a:off x="0" y="-47625"/>
              <a:ext cx="2636874" cy="2754695"/>
            </a:xfrm>
            <a:prstGeom prst="rect">
              <a:avLst/>
            </a:prstGeom>
          </p:spPr>
          <p:txBody>
            <a:bodyPr anchor="ctr" rtlCol="false" tIns="50800" lIns="50800" bIns="50800" rIns="50800"/>
            <a:lstStyle/>
            <a:p>
              <a:pPr algn="ctr">
                <a:lnSpc>
                  <a:spcPts val="3251"/>
                </a:lnSpc>
              </a:pPr>
            </a:p>
          </p:txBody>
        </p:sp>
      </p:grpSp>
      <p:grpSp>
        <p:nvGrpSpPr>
          <p:cNvPr name="Group 5" id="5"/>
          <p:cNvGrpSpPr/>
          <p:nvPr/>
        </p:nvGrpSpPr>
        <p:grpSpPr>
          <a:xfrm rot="0">
            <a:off x="10177023" y="2283320"/>
            <a:ext cx="943185" cy="943185"/>
            <a:chOff x="0" y="0"/>
            <a:chExt cx="812800" cy="812800"/>
          </a:xfrm>
        </p:grpSpPr>
        <p:sp>
          <p:nvSpPr>
            <p:cNvPr name="Freeform 6" id="6"/>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000000">
                    <a:alpha val="100000"/>
                  </a:srgbClr>
                </a:gs>
                <a:gs pos="100000">
                  <a:srgbClr val="0300FF">
                    <a:alpha val="100000"/>
                  </a:srgbClr>
                </a:gs>
              </a:gsLst>
              <a:lin ang="0"/>
            </a:gradFill>
          </p:spPr>
        </p:sp>
        <p:sp>
          <p:nvSpPr>
            <p:cNvPr name="TextBox 7" id="7"/>
            <p:cNvSpPr txBox="true"/>
            <p:nvPr/>
          </p:nvSpPr>
          <p:spPr>
            <a:xfrm>
              <a:off x="76200" y="28575"/>
              <a:ext cx="660400" cy="708025"/>
            </a:xfrm>
            <a:prstGeom prst="rect">
              <a:avLst/>
            </a:prstGeom>
          </p:spPr>
          <p:txBody>
            <a:bodyPr anchor="ctr" rtlCol="false" tIns="50800" lIns="50800" bIns="50800" rIns="50800"/>
            <a:lstStyle/>
            <a:p>
              <a:pPr algn="ctr">
                <a:lnSpc>
                  <a:spcPts val="3251"/>
                </a:lnSpc>
              </a:pPr>
            </a:p>
          </p:txBody>
        </p:sp>
      </p:grpSp>
      <p:grpSp>
        <p:nvGrpSpPr>
          <p:cNvPr name="Group 8" id="8"/>
          <p:cNvGrpSpPr/>
          <p:nvPr/>
        </p:nvGrpSpPr>
        <p:grpSpPr>
          <a:xfrm rot="0">
            <a:off x="10177023" y="3878724"/>
            <a:ext cx="943185" cy="943185"/>
            <a:chOff x="0" y="0"/>
            <a:chExt cx="812800" cy="812800"/>
          </a:xfrm>
        </p:grpSpPr>
        <p:sp>
          <p:nvSpPr>
            <p:cNvPr name="Freeform 9" id="9"/>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000000">
                    <a:alpha val="100000"/>
                  </a:srgbClr>
                </a:gs>
                <a:gs pos="100000">
                  <a:srgbClr val="0300FF">
                    <a:alpha val="100000"/>
                  </a:srgbClr>
                </a:gs>
              </a:gsLst>
              <a:lin ang="0"/>
            </a:gradFill>
          </p:spPr>
        </p:sp>
        <p:sp>
          <p:nvSpPr>
            <p:cNvPr name="TextBox 10" id="10"/>
            <p:cNvSpPr txBox="true"/>
            <p:nvPr/>
          </p:nvSpPr>
          <p:spPr>
            <a:xfrm>
              <a:off x="76200" y="28575"/>
              <a:ext cx="660400" cy="708025"/>
            </a:xfrm>
            <a:prstGeom prst="rect">
              <a:avLst/>
            </a:prstGeom>
          </p:spPr>
          <p:txBody>
            <a:bodyPr anchor="ctr" rtlCol="false" tIns="50800" lIns="50800" bIns="50800" rIns="50800"/>
            <a:lstStyle/>
            <a:p>
              <a:pPr algn="ctr">
                <a:lnSpc>
                  <a:spcPts val="3251"/>
                </a:lnSpc>
              </a:pPr>
            </a:p>
          </p:txBody>
        </p:sp>
      </p:grpSp>
      <p:grpSp>
        <p:nvGrpSpPr>
          <p:cNvPr name="Group 11" id="11"/>
          <p:cNvGrpSpPr/>
          <p:nvPr/>
        </p:nvGrpSpPr>
        <p:grpSpPr>
          <a:xfrm rot="0">
            <a:off x="10177023" y="5469609"/>
            <a:ext cx="943185" cy="943185"/>
            <a:chOff x="0" y="0"/>
            <a:chExt cx="812800" cy="812800"/>
          </a:xfrm>
        </p:grpSpPr>
        <p:sp>
          <p:nvSpPr>
            <p:cNvPr name="Freeform 12" id="12"/>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000000">
                    <a:alpha val="100000"/>
                  </a:srgbClr>
                </a:gs>
                <a:gs pos="100000">
                  <a:srgbClr val="0300FF">
                    <a:alpha val="100000"/>
                  </a:srgbClr>
                </a:gs>
              </a:gsLst>
              <a:lin ang="0"/>
            </a:gradFill>
          </p:spPr>
        </p:sp>
        <p:sp>
          <p:nvSpPr>
            <p:cNvPr name="TextBox 13" id="13"/>
            <p:cNvSpPr txBox="true"/>
            <p:nvPr/>
          </p:nvSpPr>
          <p:spPr>
            <a:xfrm>
              <a:off x="76200" y="28575"/>
              <a:ext cx="660400" cy="708025"/>
            </a:xfrm>
            <a:prstGeom prst="rect">
              <a:avLst/>
            </a:prstGeom>
          </p:spPr>
          <p:txBody>
            <a:bodyPr anchor="ctr" rtlCol="false" tIns="50800" lIns="50800" bIns="50800" rIns="50800"/>
            <a:lstStyle/>
            <a:p>
              <a:pPr algn="ctr">
                <a:lnSpc>
                  <a:spcPts val="3251"/>
                </a:lnSpc>
              </a:pPr>
            </a:p>
          </p:txBody>
        </p:sp>
      </p:grpSp>
      <p:grpSp>
        <p:nvGrpSpPr>
          <p:cNvPr name="Group 14" id="14"/>
          <p:cNvGrpSpPr/>
          <p:nvPr/>
        </p:nvGrpSpPr>
        <p:grpSpPr>
          <a:xfrm rot="0">
            <a:off x="1028700" y="5372765"/>
            <a:ext cx="7977077" cy="3511100"/>
            <a:chOff x="0" y="0"/>
            <a:chExt cx="10636102" cy="4681467"/>
          </a:xfrm>
        </p:grpSpPr>
        <p:pic>
          <p:nvPicPr>
            <p:cNvPr name="Picture 15" id="15"/>
            <p:cNvPicPr>
              <a:picLocks noChangeAspect="true"/>
            </p:cNvPicPr>
            <p:nvPr/>
          </p:nvPicPr>
          <p:blipFill>
            <a:blip r:embed="rId2"/>
            <a:srcRect l="0" t="12218" r="0" b="12218"/>
            <a:stretch>
              <a:fillRect/>
            </a:stretch>
          </p:blipFill>
          <p:spPr>
            <a:xfrm flipH="false" flipV="false">
              <a:off x="0" y="0"/>
              <a:ext cx="10636102" cy="4681467"/>
            </a:xfrm>
            <a:prstGeom prst="rect">
              <a:avLst/>
            </a:prstGeom>
          </p:spPr>
        </p:pic>
      </p:grpSp>
      <p:sp>
        <p:nvSpPr>
          <p:cNvPr name="Freeform 16" id="16"/>
          <p:cNvSpPr/>
          <p:nvPr/>
        </p:nvSpPr>
        <p:spPr>
          <a:xfrm flipH="false" flipV="false" rot="0">
            <a:off x="8922808" y="6622344"/>
            <a:ext cx="844660" cy="1595256"/>
          </a:xfrm>
          <a:custGeom>
            <a:avLst/>
            <a:gdLst/>
            <a:ahLst/>
            <a:cxnLst/>
            <a:rect r="r" b="b" t="t" l="l"/>
            <a:pathLst>
              <a:path h="1595256" w="844660">
                <a:moveTo>
                  <a:pt x="0" y="0"/>
                </a:moveTo>
                <a:lnTo>
                  <a:pt x="844660" y="0"/>
                </a:lnTo>
                <a:lnTo>
                  <a:pt x="844660" y="1595257"/>
                </a:lnTo>
                <a:lnTo>
                  <a:pt x="0" y="1595257"/>
                </a:lnTo>
                <a:lnTo>
                  <a:pt x="0" y="0"/>
                </a:lnTo>
                <a:close/>
              </a:path>
            </a:pathLst>
          </a:custGeom>
          <a:blipFill>
            <a:blip r:embed="rId3"/>
            <a:stretch>
              <a:fillRect l="-674275" t="-9656" r="-205765" b="-53801"/>
            </a:stretch>
          </a:blipFill>
        </p:spPr>
      </p:sp>
      <p:sp>
        <p:nvSpPr>
          <p:cNvPr name="Freeform 17" id="17"/>
          <p:cNvSpPr/>
          <p:nvPr/>
        </p:nvSpPr>
        <p:spPr>
          <a:xfrm flipH="false" flipV="false" rot="0">
            <a:off x="10340903" y="2447970"/>
            <a:ext cx="615425" cy="613886"/>
          </a:xfrm>
          <a:custGeom>
            <a:avLst/>
            <a:gdLst/>
            <a:ahLst/>
            <a:cxnLst/>
            <a:rect r="r" b="b" t="t" l="l"/>
            <a:pathLst>
              <a:path h="613886" w="615425">
                <a:moveTo>
                  <a:pt x="0" y="0"/>
                </a:moveTo>
                <a:lnTo>
                  <a:pt x="615425" y="0"/>
                </a:lnTo>
                <a:lnTo>
                  <a:pt x="615425" y="613886"/>
                </a:lnTo>
                <a:lnTo>
                  <a:pt x="0" y="613886"/>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Freeform 18" id="18"/>
          <p:cNvSpPr/>
          <p:nvPr/>
        </p:nvSpPr>
        <p:spPr>
          <a:xfrm flipH="false" flipV="false" rot="0">
            <a:off x="10400248" y="4104433"/>
            <a:ext cx="496735" cy="491767"/>
          </a:xfrm>
          <a:custGeom>
            <a:avLst/>
            <a:gdLst/>
            <a:ahLst/>
            <a:cxnLst/>
            <a:rect r="r" b="b" t="t" l="l"/>
            <a:pathLst>
              <a:path h="491767" w="496735">
                <a:moveTo>
                  <a:pt x="0" y="0"/>
                </a:moveTo>
                <a:lnTo>
                  <a:pt x="496735" y="0"/>
                </a:lnTo>
                <a:lnTo>
                  <a:pt x="496735" y="491767"/>
                </a:lnTo>
                <a:lnTo>
                  <a:pt x="0" y="491767"/>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Freeform 19" id="19"/>
          <p:cNvSpPr/>
          <p:nvPr/>
        </p:nvSpPr>
        <p:spPr>
          <a:xfrm flipH="false" flipV="false" rot="0">
            <a:off x="10384210" y="5700306"/>
            <a:ext cx="528811" cy="479896"/>
          </a:xfrm>
          <a:custGeom>
            <a:avLst/>
            <a:gdLst/>
            <a:ahLst/>
            <a:cxnLst/>
            <a:rect r="r" b="b" t="t" l="l"/>
            <a:pathLst>
              <a:path h="479896" w="528811">
                <a:moveTo>
                  <a:pt x="0" y="0"/>
                </a:moveTo>
                <a:lnTo>
                  <a:pt x="528811" y="0"/>
                </a:lnTo>
                <a:lnTo>
                  <a:pt x="528811" y="479897"/>
                </a:lnTo>
                <a:lnTo>
                  <a:pt x="0" y="479897"/>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20" id="20"/>
          <p:cNvSpPr txBox="true"/>
          <p:nvPr/>
        </p:nvSpPr>
        <p:spPr>
          <a:xfrm rot="0">
            <a:off x="1028700" y="1255448"/>
            <a:ext cx="8358474" cy="964016"/>
          </a:xfrm>
          <a:prstGeom prst="rect">
            <a:avLst/>
          </a:prstGeom>
        </p:spPr>
        <p:txBody>
          <a:bodyPr anchor="t" rtlCol="false" tIns="0" lIns="0" bIns="0" rIns="0">
            <a:spAutoFit/>
          </a:bodyPr>
          <a:lstStyle/>
          <a:p>
            <a:pPr algn="l">
              <a:lnSpc>
                <a:spcPts val="7569"/>
              </a:lnSpc>
            </a:pPr>
            <a:r>
              <a:rPr lang="en-US" sz="6758" b="true">
                <a:solidFill>
                  <a:srgbClr val="001C59"/>
                </a:solidFill>
                <a:latin typeface="DM Sans Bold"/>
                <a:ea typeface="DM Sans Bold"/>
                <a:cs typeface="DM Sans Bold"/>
                <a:sym typeface="DM Sans Bold"/>
              </a:rPr>
              <a:t>Strategic Sequence</a:t>
            </a:r>
          </a:p>
        </p:txBody>
      </p:sp>
      <p:sp>
        <p:nvSpPr>
          <p:cNvPr name="TextBox 21" id="21"/>
          <p:cNvSpPr txBox="true"/>
          <p:nvPr/>
        </p:nvSpPr>
        <p:spPr>
          <a:xfrm rot="0">
            <a:off x="1028700" y="2586188"/>
            <a:ext cx="8115300" cy="1028700"/>
          </a:xfrm>
          <a:prstGeom prst="rect">
            <a:avLst/>
          </a:prstGeom>
        </p:spPr>
        <p:txBody>
          <a:bodyPr anchor="t" rtlCol="false" tIns="0" lIns="0" bIns="0" rIns="0">
            <a:spAutoFit/>
          </a:bodyPr>
          <a:lstStyle/>
          <a:p>
            <a:pPr algn="just">
              <a:lnSpc>
                <a:spcPts val="4199"/>
              </a:lnSpc>
              <a:spcBef>
                <a:spcPct val="0"/>
              </a:spcBef>
            </a:pPr>
            <a:r>
              <a:rPr lang="en-US" sz="2999">
                <a:solidFill>
                  <a:srgbClr val="000000"/>
                </a:solidFill>
                <a:latin typeface="DM Sans"/>
                <a:ea typeface="DM Sans"/>
                <a:cs typeface="DM Sans"/>
                <a:sym typeface="DM Sans"/>
              </a:rPr>
              <a:t>Reverse this sequence and you get spectacle - not transformation</a:t>
            </a:r>
          </a:p>
        </p:txBody>
      </p:sp>
      <p:sp>
        <p:nvSpPr>
          <p:cNvPr name="TextBox 22" id="22"/>
          <p:cNvSpPr txBox="true"/>
          <p:nvPr/>
        </p:nvSpPr>
        <p:spPr>
          <a:xfrm rot="0">
            <a:off x="11329758" y="2190795"/>
            <a:ext cx="6052159" cy="5523231"/>
          </a:xfrm>
          <a:prstGeom prst="rect">
            <a:avLst/>
          </a:prstGeom>
        </p:spPr>
        <p:txBody>
          <a:bodyPr anchor="t" rtlCol="false" tIns="0" lIns="0" bIns="0" rIns="0">
            <a:spAutoFit/>
          </a:bodyPr>
          <a:lstStyle/>
          <a:p>
            <a:pPr algn="l">
              <a:lnSpc>
                <a:spcPts val="6354"/>
              </a:lnSpc>
            </a:pPr>
            <a:r>
              <a:rPr lang="en-US" sz="3099" b="true">
                <a:solidFill>
                  <a:srgbClr val="000000"/>
                </a:solidFill>
                <a:latin typeface="DM Sans Bold"/>
                <a:ea typeface="DM Sans Bold"/>
                <a:cs typeface="DM Sans Bold"/>
                <a:sym typeface="DM Sans Bold"/>
              </a:rPr>
              <a:t>Build systems</a:t>
            </a:r>
          </a:p>
          <a:p>
            <a:pPr algn="l">
              <a:lnSpc>
                <a:spcPts val="6354"/>
              </a:lnSpc>
            </a:pPr>
          </a:p>
          <a:p>
            <a:pPr algn="l">
              <a:lnSpc>
                <a:spcPts val="6354"/>
              </a:lnSpc>
            </a:pPr>
            <a:r>
              <a:rPr lang="en-US" sz="3099" b="true">
                <a:solidFill>
                  <a:srgbClr val="000000"/>
                </a:solidFill>
                <a:latin typeface="DM Sans Bold"/>
                <a:ea typeface="DM Sans Bold"/>
                <a:cs typeface="DM Sans Bold"/>
                <a:sym typeface="DM Sans Bold"/>
              </a:rPr>
              <a:t>Stabilize infrastructure</a:t>
            </a:r>
          </a:p>
          <a:p>
            <a:pPr algn="l">
              <a:lnSpc>
                <a:spcPts val="6354"/>
              </a:lnSpc>
            </a:pPr>
          </a:p>
          <a:p>
            <a:pPr algn="l">
              <a:lnSpc>
                <a:spcPts val="6354"/>
              </a:lnSpc>
            </a:pPr>
            <a:r>
              <a:rPr lang="en-US" sz="3099" b="true">
                <a:solidFill>
                  <a:srgbClr val="000000"/>
                </a:solidFill>
                <a:latin typeface="DM Sans Bold"/>
                <a:ea typeface="DM Sans Bold"/>
                <a:cs typeface="DM Sans Bold"/>
                <a:sym typeface="DM Sans Bold"/>
              </a:rPr>
              <a:t>Embed governance</a:t>
            </a:r>
          </a:p>
          <a:p>
            <a:pPr algn="l">
              <a:lnSpc>
                <a:spcPts val="6354"/>
              </a:lnSpc>
            </a:pPr>
          </a:p>
          <a:p>
            <a:pPr algn="l">
              <a:lnSpc>
                <a:spcPts val="6354"/>
              </a:lnSpc>
            </a:pPr>
            <a:r>
              <a:rPr lang="en-US" b="true" sz="3099">
                <a:solidFill>
                  <a:srgbClr val="000000"/>
                </a:solidFill>
                <a:latin typeface="DM Sans Bold"/>
                <a:ea typeface="DM Sans Bold"/>
                <a:cs typeface="DM Sans Bold"/>
                <a:sym typeface="DM Sans Bold"/>
              </a:rPr>
              <a:t>Then deploy technology</a:t>
            </a:r>
          </a:p>
        </p:txBody>
      </p:sp>
      <p:grpSp>
        <p:nvGrpSpPr>
          <p:cNvPr name="Group 23" id="23"/>
          <p:cNvGrpSpPr/>
          <p:nvPr/>
        </p:nvGrpSpPr>
        <p:grpSpPr>
          <a:xfrm rot="0">
            <a:off x="0" y="9710262"/>
            <a:ext cx="18288000" cy="566451"/>
            <a:chOff x="0" y="0"/>
            <a:chExt cx="3762963" cy="116554"/>
          </a:xfrm>
        </p:grpSpPr>
        <p:sp>
          <p:nvSpPr>
            <p:cNvPr name="Freeform 24" id="24"/>
            <p:cNvSpPr/>
            <p:nvPr/>
          </p:nvSpPr>
          <p:spPr>
            <a:xfrm flipH="false" flipV="false" rot="0">
              <a:off x="0" y="0"/>
              <a:ext cx="3762963" cy="116554"/>
            </a:xfrm>
            <a:custGeom>
              <a:avLst/>
              <a:gdLst/>
              <a:ahLst/>
              <a:cxnLst/>
              <a:rect r="r" b="b" t="t" l="l"/>
              <a:pathLst>
                <a:path h="116554" w="3762963">
                  <a:moveTo>
                    <a:pt x="0" y="0"/>
                  </a:moveTo>
                  <a:lnTo>
                    <a:pt x="3762963" y="0"/>
                  </a:lnTo>
                  <a:lnTo>
                    <a:pt x="3762963" y="116554"/>
                  </a:lnTo>
                  <a:lnTo>
                    <a:pt x="0" y="116554"/>
                  </a:lnTo>
                  <a:close/>
                </a:path>
              </a:pathLst>
            </a:custGeom>
            <a:gradFill rotWithShape="true">
              <a:gsLst>
                <a:gs pos="0">
                  <a:srgbClr val="0300FF">
                    <a:alpha val="100000"/>
                  </a:srgbClr>
                </a:gs>
                <a:gs pos="50000">
                  <a:srgbClr val="CC0000">
                    <a:alpha val="100000"/>
                  </a:srgbClr>
                </a:gs>
                <a:gs pos="100000">
                  <a:srgbClr val="CC0000">
                    <a:alpha val="100000"/>
                  </a:srgbClr>
                </a:gs>
              </a:gsLst>
              <a:lin ang="2700000"/>
            </a:gradFill>
          </p:spPr>
        </p:sp>
        <p:sp>
          <p:nvSpPr>
            <p:cNvPr name="TextBox 25" id="25"/>
            <p:cNvSpPr txBox="true"/>
            <p:nvPr/>
          </p:nvSpPr>
          <p:spPr>
            <a:xfrm>
              <a:off x="0" y="-47625"/>
              <a:ext cx="3762963" cy="164179"/>
            </a:xfrm>
            <a:prstGeom prst="rect">
              <a:avLst/>
            </a:prstGeom>
          </p:spPr>
          <p:txBody>
            <a:bodyPr anchor="ctr" rtlCol="false" tIns="50800" lIns="50800" bIns="50800" rIns="50800"/>
            <a:lstStyle/>
            <a:p>
              <a:pPr algn="ctr">
                <a:lnSpc>
                  <a:spcPts val="3251"/>
                </a:lnSpc>
              </a:pPr>
            </a:p>
          </p:txBody>
        </p:sp>
      </p:grpSp>
      <p:grpSp>
        <p:nvGrpSpPr>
          <p:cNvPr name="Group 26" id="26"/>
          <p:cNvGrpSpPr/>
          <p:nvPr/>
        </p:nvGrpSpPr>
        <p:grpSpPr>
          <a:xfrm rot="0">
            <a:off x="10178396" y="7060494"/>
            <a:ext cx="943185" cy="943185"/>
            <a:chOff x="0" y="0"/>
            <a:chExt cx="812800" cy="812800"/>
          </a:xfrm>
        </p:grpSpPr>
        <p:sp>
          <p:nvSpPr>
            <p:cNvPr name="Freeform 27" id="27"/>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000000">
                    <a:alpha val="100000"/>
                  </a:srgbClr>
                </a:gs>
                <a:gs pos="100000">
                  <a:srgbClr val="0300FF">
                    <a:alpha val="100000"/>
                  </a:srgbClr>
                </a:gs>
              </a:gsLst>
              <a:lin ang="0"/>
            </a:gradFill>
          </p:spPr>
        </p:sp>
        <p:sp>
          <p:nvSpPr>
            <p:cNvPr name="TextBox 28" id="28"/>
            <p:cNvSpPr txBox="true"/>
            <p:nvPr/>
          </p:nvSpPr>
          <p:spPr>
            <a:xfrm>
              <a:off x="76200" y="28575"/>
              <a:ext cx="660400" cy="708025"/>
            </a:xfrm>
            <a:prstGeom prst="rect">
              <a:avLst/>
            </a:prstGeom>
          </p:spPr>
          <p:txBody>
            <a:bodyPr anchor="ctr" rtlCol="false" tIns="50800" lIns="50800" bIns="50800" rIns="50800"/>
            <a:lstStyle/>
            <a:p>
              <a:pPr algn="ctr">
                <a:lnSpc>
                  <a:spcPts val="3251"/>
                </a:lnSpc>
              </a:pPr>
            </a:p>
          </p:txBody>
        </p:sp>
      </p:grpSp>
      <p:sp>
        <p:nvSpPr>
          <p:cNvPr name="Freeform 29" id="29"/>
          <p:cNvSpPr/>
          <p:nvPr/>
        </p:nvSpPr>
        <p:spPr>
          <a:xfrm flipH="false" flipV="false" rot="0">
            <a:off x="10276167" y="7182917"/>
            <a:ext cx="744897" cy="698341"/>
          </a:xfrm>
          <a:custGeom>
            <a:avLst/>
            <a:gdLst/>
            <a:ahLst/>
            <a:cxnLst/>
            <a:rect r="r" b="b" t="t" l="l"/>
            <a:pathLst>
              <a:path h="698341" w="744897">
                <a:moveTo>
                  <a:pt x="0" y="0"/>
                </a:moveTo>
                <a:lnTo>
                  <a:pt x="744897" y="0"/>
                </a:lnTo>
                <a:lnTo>
                  <a:pt x="744897" y="698340"/>
                </a:lnTo>
                <a:lnTo>
                  <a:pt x="0" y="698340"/>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Tree>
  </p:cSld>
  <p:clrMapOvr>
    <a:masterClrMapping/>
  </p:clrMapOvr>
</p:sld>
</file>

<file path=ppt/slides/slide23.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9710262"/>
            <a:ext cx="18288000" cy="566451"/>
            <a:chOff x="0" y="0"/>
            <a:chExt cx="3762963" cy="116554"/>
          </a:xfrm>
        </p:grpSpPr>
        <p:sp>
          <p:nvSpPr>
            <p:cNvPr name="Freeform 3" id="3"/>
            <p:cNvSpPr/>
            <p:nvPr/>
          </p:nvSpPr>
          <p:spPr>
            <a:xfrm flipH="false" flipV="false" rot="0">
              <a:off x="0" y="0"/>
              <a:ext cx="3762963" cy="116554"/>
            </a:xfrm>
            <a:custGeom>
              <a:avLst/>
              <a:gdLst/>
              <a:ahLst/>
              <a:cxnLst/>
              <a:rect r="r" b="b" t="t" l="l"/>
              <a:pathLst>
                <a:path h="116554" w="3762963">
                  <a:moveTo>
                    <a:pt x="0" y="0"/>
                  </a:moveTo>
                  <a:lnTo>
                    <a:pt x="3762963" y="0"/>
                  </a:lnTo>
                  <a:lnTo>
                    <a:pt x="3762963" y="116554"/>
                  </a:lnTo>
                  <a:lnTo>
                    <a:pt x="0" y="116554"/>
                  </a:lnTo>
                  <a:close/>
                </a:path>
              </a:pathLst>
            </a:custGeom>
            <a:gradFill rotWithShape="true">
              <a:gsLst>
                <a:gs pos="0">
                  <a:srgbClr val="0300FF">
                    <a:alpha val="100000"/>
                  </a:srgbClr>
                </a:gs>
                <a:gs pos="50000">
                  <a:srgbClr val="CC0000">
                    <a:alpha val="100000"/>
                  </a:srgbClr>
                </a:gs>
                <a:gs pos="100000">
                  <a:srgbClr val="CC0000">
                    <a:alpha val="100000"/>
                  </a:srgbClr>
                </a:gs>
              </a:gsLst>
              <a:lin ang="2700000"/>
            </a:gradFill>
          </p:spPr>
        </p:sp>
        <p:sp>
          <p:nvSpPr>
            <p:cNvPr name="TextBox 4" id="4"/>
            <p:cNvSpPr txBox="true"/>
            <p:nvPr/>
          </p:nvSpPr>
          <p:spPr>
            <a:xfrm>
              <a:off x="0" y="-47625"/>
              <a:ext cx="3762963" cy="164179"/>
            </a:xfrm>
            <a:prstGeom prst="rect">
              <a:avLst/>
            </a:prstGeom>
          </p:spPr>
          <p:txBody>
            <a:bodyPr anchor="ctr" rtlCol="false" tIns="50800" lIns="50800" bIns="50800" rIns="50800"/>
            <a:lstStyle/>
            <a:p>
              <a:pPr algn="ctr">
                <a:lnSpc>
                  <a:spcPts val="3251"/>
                </a:lnSpc>
              </a:pPr>
            </a:p>
          </p:txBody>
        </p:sp>
      </p:grpSp>
      <p:sp>
        <p:nvSpPr>
          <p:cNvPr name="Freeform 5" id="5"/>
          <p:cNvSpPr/>
          <p:nvPr/>
        </p:nvSpPr>
        <p:spPr>
          <a:xfrm flipH="false" flipV="false" rot="0">
            <a:off x="14557191" y="7254340"/>
            <a:ext cx="3730809" cy="3032660"/>
          </a:xfrm>
          <a:custGeom>
            <a:avLst/>
            <a:gdLst/>
            <a:ahLst/>
            <a:cxnLst/>
            <a:rect r="r" b="b" t="t" l="l"/>
            <a:pathLst>
              <a:path h="3032660" w="3730809">
                <a:moveTo>
                  <a:pt x="0" y="0"/>
                </a:moveTo>
                <a:lnTo>
                  <a:pt x="3730809" y="0"/>
                </a:lnTo>
                <a:lnTo>
                  <a:pt x="3730809" y="3032660"/>
                </a:lnTo>
                <a:lnTo>
                  <a:pt x="0" y="3032660"/>
                </a:lnTo>
                <a:lnTo>
                  <a:pt x="0" y="0"/>
                </a:lnTo>
                <a:close/>
              </a:path>
            </a:pathLst>
          </a:custGeom>
          <a:blipFill>
            <a:blip r:embed="rId2"/>
            <a:stretch>
              <a:fillRect l="-158172" t="-111737" r="0" b="0"/>
            </a:stretch>
          </a:blipFill>
        </p:spPr>
      </p:sp>
      <p:sp>
        <p:nvSpPr>
          <p:cNvPr name="Freeform 6" id="6"/>
          <p:cNvSpPr/>
          <p:nvPr/>
        </p:nvSpPr>
        <p:spPr>
          <a:xfrm flipH="false" flipV="false" rot="0">
            <a:off x="437657" y="8770670"/>
            <a:ext cx="820710" cy="750950"/>
          </a:xfrm>
          <a:custGeom>
            <a:avLst/>
            <a:gdLst/>
            <a:ahLst/>
            <a:cxnLst/>
            <a:rect r="r" b="b" t="t" l="l"/>
            <a:pathLst>
              <a:path h="750950" w="820710">
                <a:moveTo>
                  <a:pt x="0" y="0"/>
                </a:moveTo>
                <a:lnTo>
                  <a:pt x="820710" y="0"/>
                </a:lnTo>
                <a:lnTo>
                  <a:pt x="820710" y="750950"/>
                </a:lnTo>
                <a:lnTo>
                  <a:pt x="0" y="750950"/>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7" id="7"/>
          <p:cNvSpPr/>
          <p:nvPr/>
        </p:nvSpPr>
        <p:spPr>
          <a:xfrm flipH="false" flipV="false" rot="0">
            <a:off x="7303395" y="8747620"/>
            <a:ext cx="778803" cy="771015"/>
          </a:xfrm>
          <a:custGeom>
            <a:avLst/>
            <a:gdLst/>
            <a:ahLst/>
            <a:cxnLst/>
            <a:rect r="r" b="b" t="t" l="l"/>
            <a:pathLst>
              <a:path h="771015" w="778803">
                <a:moveTo>
                  <a:pt x="0" y="0"/>
                </a:moveTo>
                <a:lnTo>
                  <a:pt x="778803" y="0"/>
                </a:lnTo>
                <a:lnTo>
                  <a:pt x="778803" y="771015"/>
                </a:lnTo>
                <a:lnTo>
                  <a:pt x="0" y="771015"/>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TextBox 8" id="8"/>
          <p:cNvSpPr txBox="true"/>
          <p:nvPr/>
        </p:nvSpPr>
        <p:spPr>
          <a:xfrm rot="0">
            <a:off x="437657" y="1123306"/>
            <a:ext cx="7785526" cy="1813793"/>
          </a:xfrm>
          <a:prstGeom prst="rect">
            <a:avLst/>
          </a:prstGeom>
        </p:spPr>
        <p:txBody>
          <a:bodyPr anchor="t" rtlCol="false" tIns="0" lIns="0" bIns="0" rIns="0">
            <a:spAutoFit/>
          </a:bodyPr>
          <a:lstStyle/>
          <a:p>
            <a:pPr algn="l">
              <a:lnSpc>
                <a:spcPts val="7054"/>
              </a:lnSpc>
            </a:pPr>
            <a:r>
              <a:rPr lang="en-US" sz="6592" b="true">
                <a:gradFill>
                  <a:gsLst>
                    <a:gs pos="0">
                      <a:srgbClr val="000000">
                        <a:alpha val="100000"/>
                      </a:srgbClr>
                    </a:gs>
                    <a:gs pos="100000">
                      <a:srgbClr val="0300FF">
                        <a:alpha val="100000"/>
                      </a:srgbClr>
                    </a:gs>
                  </a:gsLst>
                  <a:lin ang="0"/>
                </a:gradFill>
                <a:latin typeface="DM Sans Bold"/>
                <a:ea typeface="DM Sans Bold"/>
                <a:cs typeface="DM Sans Bold"/>
                <a:sym typeface="DM Sans Bold"/>
              </a:rPr>
              <a:t>The System Is the Supply Chain</a:t>
            </a:r>
          </a:p>
        </p:txBody>
      </p:sp>
      <p:grpSp>
        <p:nvGrpSpPr>
          <p:cNvPr name="Group 9" id="9"/>
          <p:cNvGrpSpPr/>
          <p:nvPr/>
        </p:nvGrpSpPr>
        <p:grpSpPr>
          <a:xfrm rot="0">
            <a:off x="166210" y="3086717"/>
            <a:ext cx="8652425" cy="5401694"/>
            <a:chOff x="0" y="0"/>
            <a:chExt cx="2278828" cy="1422669"/>
          </a:xfrm>
        </p:grpSpPr>
        <p:sp>
          <p:nvSpPr>
            <p:cNvPr name="Freeform 10" id="10"/>
            <p:cNvSpPr/>
            <p:nvPr/>
          </p:nvSpPr>
          <p:spPr>
            <a:xfrm flipH="false" flipV="false" rot="0">
              <a:off x="0" y="0"/>
              <a:ext cx="2278828" cy="1422668"/>
            </a:xfrm>
            <a:custGeom>
              <a:avLst/>
              <a:gdLst/>
              <a:ahLst/>
              <a:cxnLst/>
              <a:rect r="r" b="b" t="t" l="l"/>
              <a:pathLst>
                <a:path h="1422668" w="2278828">
                  <a:moveTo>
                    <a:pt x="35791" y="0"/>
                  </a:moveTo>
                  <a:lnTo>
                    <a:pt x="2243037" y="0"/>
                  </a:lnTo>
                  <a:cubicBezTo>
                    <a:pt x="2252530" y="0"/>
                    <a:pt x="2261633" y="3771"/>
                    <a:pt x="2268345" y="10483"/>
                  </a:cubicBezTo>
                  <a:cubicBezTo>
                    <a:pt x="2275057" y="17195"/>
                    <a:pt x="2278828" y="26298"/>
                    <a:pt x="2278828" y="35791"/>
                  </a:cubicBezTo>
                  <a:lnTo>
                    <a:pt x="2278828" y="1386878"/>
                  </a:lnTo>
                  <a:cubicBezTo>
                    <a:pt x="2278828" y="1406644"/>
                    <a:pt x="2262804" y="1422668"/>
                    <a:pt x="2243037" y="1422668"/>
                  </a:cubicBezTo>
                  <a:lnTo>
                    <a:pt x="35791" y="1422668"/>
                  </a:lnTo>
                  <a:cubicBezTo>
                    <a:pt x="26298" y="1422668"/>
                    <a:pt x="17195" y="1418898"/>
                    <a:pt x="10483" y="1412186"/>
                  </a:cubicBezTo>
                  <a:cubicBezTo>
                    <a:pt x="3771" y="1405474"/>
                    <a:pt x="0" y="1396370"/>
                    <a:pt x="0" y="1386878"/>
                  </a:cubicBezTo>
                  <a:lnTo>
                    <a:pt x="0" y="35791"/>
                  </a:lnTo>
                  <a:cubicBezTo>
                    <a:pt x="0" y="26298"/>
                    <a:pt x="3771" y="17195"/>
                    <a:pt x="10483" y="10483"/>
                  </a:cubicBezTo>
                  <a:cubicBezTo>
                    <a:pt x="17195" y="3771"/>
                    <a:pt x="26298" y="0"/>
                    <a:pt x="35791" y="0"/>
                  </a:cubicBezTo>
                  <a:close/>
                </a:path>
              </a:pathLst>
            </a:custGeom>
            <a:solidFill>
              <a:srgbClr val="001C59">
                <a:alpha val="11765"/>
              </a:srgbClr>
            </a:solidFill>
            <a:ln w="28575" cap="rnd">
              <a:solidFill>
                <a:srgbClr val="000000">
                  <a:alpha val="11765"/>
                </a:srgbClr>
              </a:solidFill>
              <a:prstDash val="solid"/>
              <a:round/>
            </a:ln>
          </p:spPr>
        </p:sp>
        <p:sp>
          <p:nvSpPr>
            <p:cNvPr name="TextBox 11" id="11"/>
            <p:cNvSpPr txBox="true"/>
            <p:nvPr/>
          </p:nvSpPr>
          <p:spPr>
            <a:xfrm>
              <a:off x="0" y="-28575"/>
              <a:ext cx="2278828" cy="1451244"/>
            </a:xfrm>
            <a:prstGeom prst="rect">
              <a:avLst/>
            </a:prstGeom>
          </p:spPr>
          <p:txBody>
            <a:bodyPr anchor="ctr" rtlCol="false" tIns="50800" lIns="50800" bIns="50800" rIns="50800"/>
            <a:lstStyle/>
            <a:p>
              <a:pPr algn="ctr">
                <a:lnSpc>
                  <a:spcPts val="2100"/>
                </a:lnSpc>
              </a:pPr>
              <a:r>
                <a:rPr lang="en-US" sz="1500">
                  <a:solidFill>
                    <a:srgbClr val="000000">
                      <a:alpha val="11765"/>
                    </a:srgbClr>
                  </a:solidFill>
                  <a:latin typeface="TT Interphases"/>
                  <a:ea typeface="TT Interphases"/>
                  <a:cs typeface="TT Interphases"/>
                  <a:sym typeface="TT Interphases"/>
                </a:rPr>
                <a:t> </a:t>
              </a:r>
            </a:p>
          </p:txBody>
        </p:sp>
      </p:grpSp>
      <p:sp>
        <p:nvSpPr>
          <p:cNvPr name="TextBox 12" id="12"/>
          <p:cNvSpPr txBox="true"/>
          <p:nvPr/>
        </p:nvSpPr>
        <p:spPr>
          <a:xfrm rot="0">
            <a:off x="437657" y="3382883"/>
            <a:ext cx="8195882" cy="4766310"/>
          </a:xfrm>
          <a:prstGeom prst="rect">
            <a:avLst/>
          </a:prstGeom>
        </p:spPr>
        <p:txBody>
          <a:bodyPr anchor="t" rtlCol="false" tIns="0" lIns="0" bIns="0" rIns="0">
            <a:spAutoFit/>
          </a:bodyPr>
          <a:lstStyle/>
          <a:p>
            <a:pPr algn="just">
              <a:lnSpc>
                <a:spcPts val="4770"/>
              </a:lnSpc>
            </a:pPr>
            <a:r>
              <a:rPr lang="en-US" sz="3000">
                <a:solidFill>
                  <a:srgbClr val="001C59"/>
                </a:solidFill>
                <a:latin typeface="DM Sans"/>
                <a:ea typeface="DM Sans"/>
                <a:cs typeface="DM Sans"/>
                <a:sym typeface="DM Sans"/>
              </a:rPr>
              <a:t>As Nobel Laureate Paul Romer reminds us</a:t>
            </a:r>
          </a:p>
          <a:p>
            <a:pPr algn="ctr">
              <a:lnSpc>
                <a:spcPts val="4770"/>
              </a:lnSpc>
            </a:pPr>
            <a:r>
              <a:rPr lang="en-US" b="true" sz="3000">
                <a:solidFill>
                  <a:srgbClr val="001C59"/>
                </a:solidFill>
                <a:latin typeface="DM Sans Bold"/>
                <a:ea typeface="DM Sans Bold"/>
                <a:cs typeface="DM Sans Bold"/>
                <a:sym typeface="DM Sans Bold"/>
              </a:rPr>
              <a:t>“</a:t>
            </a:r>
            <a:r>
              <a:rPr lang="en-US" sz="3000">
                <a:solidFill>
                  <a:srgbClr val="001C59"/>
                </a:solidFill>
                <a:latin typeface="DM Sans"/>
                <a:ea typeface="DM Sans"/>
                <a:cs typeface="DM Sans"/>
                <a:sym typeface="DM Sans"/>
              </a:rPr>
              <a:t>Growth is driven by ideas and recipes - not by working harder alone.</a:t>
            </a:r>
            <a:r>
              <a:rPr lang="en-US" b="true" sz="3000">
                <a:solidFill>
                  <a:srgbClr val="001C59"/>
                </a:solidFill>
                <a:latin typeface="DM Sans Bold"/>
                <a:ea typeface="DM Sans Bold"/>
                <a:cs typeface="DM Sans Bold"/>
                <a:sym typeface="DM Sans Bold"/>
              </a:rPr>
              <a:t>”</a:t>
            </a:r>
          </a:p>
          <a:p>
            <a:pPr algn="just">
              <a:lnSpc>
                <a:spcPts val="4770"/>
              </a:lnSpc>
            </a:pPr>
            <a:r>
              <a:rPr lang="en-US" b="true" sz="3000">
                <a:solidFill>
                  <a:srgbClr val="001C59"/>
                </a:solidFill>
                <a:latin typeface="DM Sans Bold"/>
                <a:ea typeface="DM Sans Bold"/>
                <a:cs typeface="DM Sans Bold"/>
                <a:sym typeface="DM Sans Bold"/>
              </a:rPr>
              <a:t>Supply chains are civilizational capabilities. </a:t>
            </a:r>
          </a:p>
          <a:p>
            <a:pPr algn="just">
              <a:lnSpc>
                <a:spcPts val="4770"/>
              </a:lnSpc>
            </a:pPr>
            <a:r>
              <a:rPr lang="en-US" sz="3000">
                <a:solidFill>
                  <a:srgbClr val="001C59"/>
                </a:solidFill>
                <a:latin typeface="DM Sans"/>
                <a:ea typeface="DM Sans"/>
                <a:cs typeface="DM Sans"/>
                <a:sym typeface="DM Sans"/>
              </a:rPr>
              <a:t>No technology can rescue a weak system in the absence of internal readiness.  </a:t>
            </a:r>
          </a:p>
          <a:p>
            <a:pPr algn="just">
              <a:lnSpc>
                <a:spcPts val="4770"/>
              </a:lnSpc>
            </a:pPr>
            <a:r>
              <a:rPr lang="en-US" sz="3000">
                <a:solidFill>
                  <a:srgbClr val="001C59"/>
                </a:solidFill>
                <a:latin typeface="DM Sans"/>
                <a:ea typeface="DM Sans"/>
                <a:cs typeface="DM Sans"/>
                <a:sym typeface="DM Sans"/>
              </a:rPr>
              <a:t>No economy can sustainably industrialize without reliable supply chain infrastructure</a:t>
            </a:r>
          </a:p>
        </p:txBody>
      </p:sp>
      <p:sp>
        <p:nvSpPr>
          <p:cNvPr name="Freeform 13" id="13"/>
          <p:cNvSpPr/>
          <p:nvPr/>
        </p:nvSpPr>
        <p:spPr>
          <a:xfrm flipH="false" flipV="false" rot="-5400000">
            <a:off x="14906266" y="-285492"/>
            <a:ext cx="3730809" cy="3032660"/>
          </a:xfrm>
          <a:custGeom>
            <a:avLst/>
            <a:gdLst/>
            <a:ahLst/>
            <a:cxnLst/>
            <a:rect r="r" b="b" t="t" l="l"/>
            <a:pathLst>
              <a:path h="3032660" w="3730809">
                <a:moveTo>
                  <a:pt x="0" y="0"/>
                </a:moveTo>
                <a:lnTo>
                  <a:pt x="3730808" y="0"/>
                </a:lnTo>
                <a:lnTo>
                  <a:pt x="3730808" y="3032660"/>
                </a:lnTo>
                <a:lnTo>
                  <a:pt x="0" y="3032660"/>
                </a:lnTo>
                <a:lnTo>
                  <a:pt x="0" y="0"/>
                </a:lnTo>
                <a:close/>
              </a:path>
            </a:pathLst>
          </a:custGeom>
          <a:blipFill>
            <a:blip r:embed="rId2"/>
            <a:stretch>
              <a:fillRect l="-158172" t="-111737" r="0" b="0"/>
            </a:stretch>
          </a:blipFill>
        </p:spPr>
      </p:sp>
      <p:sp>
        <p:nvSpPr>
          <p:cNvPr name="Freeform 14" id="14"/>
          <p:cNvSpPr/>
          <p:nvPr/>
        </p:nvSpPr>
        <p:spPr>
          <a:xfrm flipH="false" flipV="false" rot="0">
            <a:off x="8988698" y="1598382"/>
            <a:ext cx="9299302" cy="6199535"/>
          </a:xfrm>
          <a:custGeom>
            <a:avLst/>
            <a:gdLst/>
            <a:ahLst/>
            <a:cxnLst/>
            <a:rect r="r" b="b" t="t" l="l"/>
            <a:pathLst>
              <a:path h="6199535" w="9299302">
                <a:moveTo>
                  <a:pt x="0" y="0"/>
                </a:moveTo>
                <a:lnTo>
                  <a:pt x="9299302" y="0"/>
                </a:lnTo>
                <a:lnTo>
                  <a:pt x="9299302" y="6199535"/>
                </a:lnTo>
                <a:lnTo>
                  <a:pt x="0" y="6199535"/>
                </a:lnTo>
                <a:lnTo>
                  <a:pt x="0" y="0"/>
                </a:lnTo>
                <a:close/>
              </a:path>
            </a:pathLst>
          </a:custGeom>
          <a:blipFill>
            <a:blip r:embed="rId7"/>
            <a:stretch>
              <a:fillRect l="0" t="0" r="0" b="0"/>
            </a:stretch>
          </a:blipFill>
        </p:spPr>
      </p:sp>
    </p:spTree>
  </p:cSld>
  <p:clrMapOvr>
    <a:masterClrMapping/>
  </p:clrMapOvr>
</p:sld>
</file>

<file path=ppt/slides/slide2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16261879" y="5934266"/>
            <a:ext cx="1459493" cy="1459493"/>
            <a:chOff x="0" y="0"/>
            <a:chExt cx="812800" cy="812800"/>
          </a:xfrm>
        </p:grpSpPr>
        <p:sp>
          <p:nvSpPr>
            <p:cNvPr name="Freeform 3" id="3"/>
            <p:cNvSpPr/>
            <p:nvPr/>
          </p:nvSpPr>
          <p:spPr>
            <a:xfrm flipH="false" flipV="false" rot="0">
              <a:off x="0" y="0"/>
              <a:ext cx="812800" cy="812800"/>
            </a:xfrm>
            <a:custGeom>
              <a:avLst/>
              <a:gdLst/>
              <a:ahLst/>
              <a:cxnLst/>
              <a:rect r="r" b="b" t="t" l="l"/>
              <a:pathLst>
                <a:path h="812800" w="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gradFill rotWithShape="true">
              <a:gsLst>
                <a:gs pos="0">
                  <a:srgbClr val="0300FF">
                    <a:alpha val="100000"/>
                  </a:srgbClr>
                </a:gs>
                <a:gs pos="50000">
                  <a:srgbClr val="CC0000">
                    <a:alpha val="100000"/>
                  </a:srgbClr>
                </a:gs>
                <a:gs pos="100000">
                  <a:srgbClr val="CC0000">
                    <a:alpha val="100000"/>
                  </a:srgbClr>
                </a:gs>
              </a:gsLst>
              <a:lin ang="2700000"/>
            </a:gradFill>
          </p:spPr>
        </p:sp>
        <p:sp>
          <p:nvSpPr>
            <p:cNvPr name="TextBox 4" id="4"/>
            <p:cNvSpPr txBox="true"/>
            <p:nvPr/>
          </p:nvSpPr>
          <p:spPr>
            <a:xfrm>
              <a:off x="76200" y="28575"/>
              <a:ext cx="660400" cy="708025"/>
            </a:xfrm>
            <a:prstGeom prst="rect">
              <a:avLst/>
            </a:prstGeom>
          </p:spPr>
          <p:txBody>
            <a:bodyPr anchor="ctr" rtlCol="false" tIns="50800" lIns="50800" bIns="50800" rIns="50800"/>
            <a:lstStyle/>
            <a:p>
              <a:pPr algn="ctr">
                <a:lnSpc>
                  <a:spcPts val="3251"/>
                </a:lnSpc>
              </a:pPr>
            </a:p>
          </p:txBody>
        </p:sp>
      </p:grpSp>
      <p:sp>
        <p:nvSpPr>
          <p:cNvPr name="Freeform 5" id="5"/>
          <p:cNvSpPr/>
          <p:nvPr/>
        </p:nvSpPr>
        <p:spPr>
          <a:xfrm flipH="false" flipV="false" rot="-9337971">
            <a:off x="12528104" y="6482733"/>
            <a:ext cx="3691692" cy="3604015"/>
          </a:xfrm>
          <a:custGeom>
            <a:avLst/>
            <a:gdLst/>
            <a:ahLst/>
            <a:cxnLst/>
            <a:rect r="r" b="b" t="t" l="l"/>
            <a:pathLst>
              <a:path h="3604015" w="3691692">
                <a:moveTo>
                  <a:pt x="0" y="0"/>
                </a:moveTo>
                <a:lnTo>
                  <a:pt x="3691692" y="0"/>
                </a:lnTo>
                <a:lnTo>
                  <a:pt x="3691692" y="3604015"/>
                </a:lnTo>
                <a:lnTo>
                  <a:pt x="0" y="3604015"/>
                </a:lnTo>
                <a:lnTo>
                  <a:pt x="0" y="0"/>
                </a:lnTo>
                <a:close/>
              </a:path>
            </a:pathLst>
          </a:custGeom>
          <a:blipFill>
            <a:blip r:embed="rId2">
              <a:extLst>
                <a:ext uri="{96DAC541-7B7A-43D3-8B79-37D633B846F1}">
                  <asvg:svgBlip xmlns:asvg="http://schemas.microsoft.com/office/drawing/2016/SVG/main" r:embed="rId3"/>
                </a:ext>
              </a:extLst>
            </a:blip>
            <a:stretch>
              <a:fillRect l="0" t="0" r="0" b="0"/>
            </a:stretch>
          </a:blipFill>
        </p:spPr>
      </p:sp>
      <p:sp>
        <p:nvSpPr>
          <p:cNvPr name="TextBox 6" id="6"/>
          <p:cNvSpPr txBox="true"/>
          <p:nvPr/>
        </p:nvSpPr>
        <p:spPr>
          <a:xfrm rot="0">
            <a:off x="16417108" y="6392756"/>
            <a:ext cx="1149034" cy="503061"/>
          </a:xfrm>
          <a:prstGeom prst="rect">
            <a:avLst/>
          </a:prstGeom>
        </p:spPr>
        <p:txBody>
          <a:bodyPr anchor="t" rtlCol="false" tIns="0" lIns="0" bIns="0" rIns="0">
            <a:spAutoFit/>
          </a:bodyPr>
          <a:lstStyle/>
          <a:p>
            <a:pPr algn="ctr">
              <a:lnSpc>
                <a:spcPts val="3614"/>
              </a:lnSpc>
            </a:pPr>
            <a:r>
              <a:rPr lang="en-US" b="true" sz="3929">
                <a:solidFill>
                  <a:srgbClr val="FFFFFF"/>
                </a:solidFill>
                <a:latin typeface="Oswald Bold"/>
                <a:ea typeface="Oswald Bold"/>
                <a:cs typeface="Oswald Bold"/>
                <a:sym typeface="Oswald Bold"/>
              </a:rPr>
              <a:t>Q&amp;A</a:t>
            </a:r>
          </a:p>
        </p:txBody>
      </p:sp>
      <p:grpSp>
        <p:nvGrpSpPr>
          <p:cNvPr name="Group 7" id="7"/>
          <p:cNvGrpSpPr/>
          <p:nvPr/>
        </p:nvGrpSpPr>
        <p:grpSpPr>
          <a:xfrm rot="0">
            <a:off x="1028700" y="3641055"/>
            <a:ext cx="16230600" cy="1233954"/>
            <a:chOff x="0" y="0"/>
            <a:chExt cx="6961598" cy="529265"/>
          </a:xfrm>
        </p:grpSpPr>
        <p:sp>
          <p:nvSpPr>
            <p:cNvPr name="Freeform 8" id="8"/>
            <p:cNvSpPr/>
            <p:nvPr/>
          </p:nvSpPr>
          <p:spPr>
            <a:xfrm flipH="false" flipV="false" rot="0">
              <a:off x="0" y="0"/>
              <a:ext cx="6961598" cy="529265"/>
            </a:xfrm>
            <a:custGeom>
              <a:avLst/>
              <a:gdLst/>
              <a:ahLst/>
              <a:cxnLst/>
              <a:rect r="r" b="b" t="t" l="l"/>
              <a:pathLst>
                <a:path h="529265" w="6961598">
                  <a:moveTo>
                    <a:pt x="0" y="0"/>
                  </a:moveTo>
                  <a:lnTo>
                    <a:pt x="6961598" y="0"/>
                  </a:lnTo>
                  <a:lnTo>
                    <a:pt x="6961598" y="529265"/>
                  </a:lnTo>
                  <a:lnTo>
                    <a:pt x="0" y="529265"/>
                  </a:lnTo>
                  <a:close/>
                </a:path>
              </a:pathLst>
            </a:custGeom>
            <a:solidFill>
              <a:srgbClr val="FFC74D"/>
            </a:solidFill>
          </p:spPr>
        </p:sp>
        <p:sp>
          <p:nvSpPr>
            <p:cNvPr name="TextBox 9" id="9"/>
            <p:cNvSpPr txBox="true"/>
            <p:nvPr/>
          </p:nvSpPr>
          <p:spPr>
            <a:xfrm>
              <a:off x="0" y="-47625"/>
              <a:ext cx="6961598" cy="576890"/>
            </a:xfrm>
            <a:prstGeom prst="rect">
              <a:avLst/>
            </a:prstGeom>
          </p:spPr>
          <p:txBody>
            <a:bodyPr anchor="ctr" rtlCol="false" tIns="50800" lIns="50800" bIns="50800" rIns="50800"/>
            <a:lstStyle/>
            <a:p>
              <a:pPr algn="ctr">
                <a:lnSpc>
                  <a:spcPts val="3251"/>
                </a:lnSpc>
              </a:pPr>
            </a:p>
          </p:txBody>
        </p:sp>
      </p:grpSp>
      <p:grpSp>
        <p:nvGrpSpPr>
          <p:cNvPr name="Group 10" id="10"/>
          <p:cNvGrpSpPr/>
          <p:nvPr/>
        </p:nvGrpSpPr>
        <p:grpSpPr>
          <a:xfrm rot="0">
            <a:off x="1028700" y="5115552"/>
            <a:ext cx="12741003" cy="4613548"/>
            <a:chOff x="0" y="0"/>
            <a:chExt cx="5464847" cy="1978834"/>
          </a:xfrm>
        </p:grpSpPr>
        <p:sp>
          <p:nvSpPr>
            <p:cNvPr name="Freeform 11" id="11"/>
            <p:cNvSpPr/>
            <p:nvPr/>
          </p:nvSpPr>
          <p:spPr>
            <a:xfrm flipH="false" flipV="false" rot="0">
              <a:off x="0" y="0"/>
              <a:ext cx="5464847" cy="1978834"/>
            </a:xfrm>
            <a:custGeom>
              <a:avLst/>
              <a:gdLst/>
              <a:ahLst/>
              <a:cxnLst/>
              <a:rect r="r" b="b" t="t" l="l"/>
              <a:pathLst>
                <a:path h="1978834" w="5464847">
                  <a:moveTo>
                    <a:pt x="0" y="0"/>
                  </a:moveTo>
                  <a:lnTo>
                    <a:pt x="5464847" y="0"/>
                  </a:lnTo>
                  <a:lnTo>
                    <a:pt x="5464847" y="1978834"/>
                  </a:lnTo>
                  <a:lnTo>
                    <a:pt x="0" y="1978834"/>
                  </a:lnTo>
                  <a:close/>
                </a:path>
              </a:pathLst>
            </a:custGeom>
            <a:solidFill>
              <a:srgbClr val="E9E9E9"/>
            </a:solidFill>
          </p:spPr>
        </p:sp>
        <p:sp>
          <p:nvSpPr>
            <p:cNvPr name="TextBox 12" id="12"/>
            <p:cNvSpPr txBox="true"/>
            <p:nvPr/>
          </p:nvSpPr>
          <p:spPr>
            <a:xfrm>
              <a:off x="0" y="-47625"/>
              <a:ext cx="5464847" cy="2026459"/>
            </a:xfrm>
            <a:prstGeom prst="rect">
              <a:avLst/>
            </a:prstGeom>
          </p:spPr>
          <p:txBody>
            <a:bodyPr anchor="ctr" rtlCol="false" tIns="50800" lIns="50800" bIns="50800" rIns="50800"/>
            <a:lstStyle/>
            <a:p>
              <a:pPr algn="ctr">
                <a:lnSpc>
                  <a:spcPts val="3251"/>
                </a:lnSpc>
              </a:pPr>
            </a:p>
          </p:txBody>
        </p:sp>
      </p:grpSp>
      <p:sp>
        <p:nvSpPr>
          <p:cNvPr name="Freeform 13" id="13"/>
          <p:cNvSpPr/>
          <p:nvPr/>
        </p:nvSpPr>
        <p:spPr>
          <a:xfrm flipH="false" flipV="false" rot="-5400000">
            <a:off x="14906266" y="-80723"/>
            <a:ext cx="3730809" cy="3032660"/>
          </a:xfrm>
          <a:custGeom>
            <a:avLst/>
            <a:gdLst/>
            <a:ahLst/>
            <a:cxnLst/>
            <a:rect r="r" b="b" t="t" l="l"/>
            <a:pathLst>
              <a:path h="3032660" w="3730809">
                <a:moveTo>
                  <a:pt x="0" y="0"/>
                </a:moveTo>
                <a:lnTo>
                  <a:pt x="3730808" y="0"/>
                </a:lnTo>
                <a:lnTo>
                  <a:pt x="3730808" y="3032660"/>
                </a:lnTo>
                <a:lnTo>
                  <a:pt x="0" y="3032660"/>
                </a:lnTo>
                <a:lnTo>
                  <a:pt x="0" y="0"/>
                </a:lnTo>
                <a:close/>
              </a:path>
            </a:pathLst>
          </a:custGeom>
          <a:blipFill>
            <a:blip r:embed="rId4"/>
            <a:stretch>
              <a:fillRect l="-158172" t="-111737" r="0" b="0"/>
            </a:stretch>
          </a:blipFill>
        </p:spPr>
      </p:sp>
      <p:sp>
        <p:nvSpPr>
          <p:cNvPr name="Freeform 14" id="14"/>
          <p:cNvSpPr/>
          <p:nvPr/>
        </p:nvSpPr>
        <p:spPr>
          <a:xfrm flipH="false" flipV="false" rot="0">
            <a:off x="15080026" y="438421"/>
            <a:ext cx="1055985" cy="1994373"/>
          </a:xfrm>
          <a:custGeom>
            <a:avLst/>
            <a:gdLst/>
            <a:ahLst/>
            <a:cxnLst/>
            <a:rect r="r" b="b" t="t" l="l"/>
            <a:pathLst>
              <a:path h="1994373" w="1055985">
                <a:moveTo>
                  <a:pt x="0" y="0"/>
                </a:moveTo>
                <a:lnTo>
                  <a:pt x="1055985" y="0"/>
                </a:lnTo>
                <a:lnTo>
                  <a:pt x="1055985" y="1994372"/>
                </a:lnTo>
                <a:lnTo>
                  <a:pt x="0" y="1994372"/>
                </a:lnTo>
                <a:lnTo>
                  <a:pt x="0" y="0"/>
                </a:lnTo>
                <a:close/>
              </a:path>
            </a:pathLst>
          </a:custGeom>
          <a:blipFill>
            <a:blip r:embed="rId5"/>
            <a:stretch>
              <a:fillRect l="-674275" t="-9656" r="-205765" b="-53801"/>
            </a:stretch>
          </a:blipFill>
        </p:spPr>
      </p:sp>
      <p:sp>
        <p:nvSpPr>
          <p:cNvPr name="Freeform 15" id="15"/>
          <p:cNvSpPr/>
          <p:nvPr/>
        </p:nvSpPr>
        <p:spPr>
          <a:xfrm flipH="false" flipV="false" rot="0">
            <a:off x="14835213" y="6575993"/>
            <a:ext cx="4204236" cy="3417494"/>
          </a:xfrm>
          <a:custGeom>
            <a:avLst/>
            <a:gdLst/>
            <a:ahLst/>
            <a:cxnLst/>
            <a:rect r="r" b="b" t="t" l="l"/>
            <a:pathLst>
              <a:path h="3417494" w="4204236">
                <a:moveTo>
                  <a:pt x="0" y="0"/>
                </a:moveTo>
                <a:lnTo>
                  <a:pt x="4204236" y="0"/>
                </a:lnTo>
                <a:lnTo>
                  <a:pt x="4204236" y="3417494"/>
                </a:lnTo>
                <a:lnTo>
                  <a:pt x="0" y="3417494"/>
                </a:lnTo>
                <a:lnTo>
                  <a:pt x="0" y="0"/>
                </a:lnTo>
                <a:close/>
              </a:path>
            </a:pathLst>
          </a:custGeom>
          <a:blipFill>
            <a:blip r:embed="rId4"/>
            <a:stretch>
              <a:fillRect l="-158172" t="-111737" r="0" b="0"/>
            </a:stretch>
          </a:blipFill>
        </p:spPr>
      </p:sp>
      <p:grpSp>
        <p:nvGrpSpPr>
          <p:cNvPr name="Group 16" id="16"/>
          <p:cNvGrpSpPr/>
          <p:nvPr/>
        </p:nvGrpSpPr>
        <p:grpSpPr>
          <a:xfrm rot="0">
            <a:off x="0" y="9929005"/>
            <a:ext cx="18288000" cy="357995"/>
            <a:chOff x="0" y="0"/>
            <a:chExt cx="3762963" cy="73662"/>
          </a:xfrm>
        </p:grpSpPr>
        <p:sp>
          <p:nvSpPr>
            <p:cNvPr name="Freeform 17" id="17"/>
            <p:cNvSpPr/>
            <p:nvPr/>
          </p:nvSpPr>
          <p:spPr>
            <a:xfrm flipH="false" flipV="false" rot="0">
              <a:off x="0" y="0"/>
              <a:ext cx="3762963" cy="73662"/>
            </a:xfrm>
            <a:custGeom>
              <a:avLst/>
              <a:gdLst/>
              <a:ahLst/>
              <a:cxnLst/>
              <a:rect r="r" b="b" t="t" l="l"/>
              <a:pathLst>
                <a:path h="73662" w="3762963">
                  <a:moveTo>
                    <a:pt x="0" y="0"/>
                  </a:moveTo>
                  <a:lnTo>
                    <a:pt x="3762963" y="0"/>
                  </a:lnTo>
                  <a:lnTo>
                    <a:pt x="3762963" y="73662"/>
                  </a:lnTo>
                  <a:lnTo>
                    <a:pt x="0" y="73662"/>
                  </a:lnTo>
                  <a:close/>
                </a:path>
              </a:pathLst>
            </a:custGeom>
            <a:gradFill rotWithShape="true">
              <a:gsLst>
                <a:gs pos="0">
                  <a:srgbClr val="0300FF">
                    <a:alpha val="100000"/>
                  </a:srgbClr>
                </a:gs>
                <a:gs pos="50000">
                  <a:srgbClr val="CC0000">
                    <a:alpha val="100000"/>
                  </a:srgbClr>
                </a:gs>
                <a:gs pos="100000">
                  <a:srgbClr val="CC0000">
                    <a:alpha val="100000"/>
                  </a:srgbClr>
                </a:gs>
              </a:gsLst>
              <a:lin ang="2700000"/>
            </a:gradFill>
          </p:spPr>
        </p:sp>
        <p:sp>
          <p:nvSpPr>
            <p:cNvPr name="TextBox 18" id="18"/>
            <p:cNvSpPr txBox="true"/>
            <p:nvPr/>
          </p:nvSpPr>
          <p:spPr>
            <a:xfrm>
              <a:off x="0" y="-47625"/>
              <a:ext cx="3762963" cy="121287"/>
            </a:xfrm>
            <a:prstGeom prst="rect">
              <a:avLst/>
            </a:prstGeom>
          </p:spPr>
          <p:txBody>
            <a:bodyPr anchor="ctr" rtlCol="false" tIns="50800" lIns="50800" bIns="50800" rIns="50800"/>
            <a:lstStyle/>
            <a:p>
              <a:pPr algn="ctr">
                <a:lnSpc>
                  <a:spcPts val="3251"/>
                </a:lnSpc>
              </a:pPr>
            </a:p>
          </p:txBody>
        </p:sp>
      </p:grpSp>
      <p:sp>
        <p:nvSpPr>
          <p:cNvPr name="TextBox 19" id="19"/>
          <p:cNvSpPr txBox="true"/>
          <p:nvPr/>
        </p:nvSpPr>
        <p:spPr>
          <a:xfrm rot="0">
            <a:off x="1160147" y="5125077"/>
            <a:ext cx="12461384" cy="4501134"/>
          </a:xfrm>
          <a:prstGeom prst="rect">
            <a:avLst/>
          </a:prstGeom>
        </p:spPr>
        <p:txBody>
          <a:bodyPr anchor="t" rtlCol="false" tIns="0" lIns="0" bIns="0" rIns="0">
            <a:spAutoFit/>
          </a:bodyPr>
          <a:lstStyle/>
          <a:p>
            <a:pPr algn="just">
              <a:lnSpc>
                <a:spcPts val="4181"/>
              </a:lnSpc>
            </a:pPr>
            <a:r>
              <a:rPr lang="en-US" b="true" sz="3399" i="true">
                <a:solidFill>
                  <a:srgbClr val="001C59"/>
                </a:solidFill>
                <a:latin typeface="DM Sans Bold Italics"/>
                <a:ea typeface="DM Sans Bold Italics"/>
                <a:cs typeface="DM Sans Bold Italics"/>
                <a:sym typeface="DM Sans Bold Italics"/>
              </a:rPr>
              <a:t>Anayo Agu </a:t>
            </a:r>
            <a:r>
              <a:rPr lang="en-US" sz="3399" i="true">
                <a:solidFill>
                  <a:srgbClr val="001C59"/>
                </a:solidFill>
                <a:latin typeface="DM Sans Italics"/>
                <a:ea typeface="DM Sans Italics"/>
                <a:cs typeface="DM Sans Italics"/>
                <a:sym typeface="DM Sans Italics"/>
              </a:rPr>
              <a:t>is a Business Transformation Adviser at MIGFO Nigeria Ltd and Co-Founder of the Seeds of Greatness Institute (SGI). </a:t>
            </a:r>
          </a:p>
          <a:p>
            <a:pPr algn="just">
              <a:lnSpc>
                <a:spcPts val="1722"/>
              </a:lnSpc>
            </a:pPr>
          </a:p>
          <a:p>
            <a:pPr algn="just">
              <a:lnSpc>
                <a:spcPts val="4058"/>
              </a:lnSpc>
            </a:pPr>
            <a:r>
              <a:rPr lang="en-US" sz="3300" i="true">
                <a:solidFill>
                  <a:srgbClr val="001C59"/>
                </a:solidFill>
                <a:latin typeface="DM Sans Italics"/>
                <a:ea typeface="DM Sans Italics"/>
                <a:cs typeface="DM Sans Italics"/>
                <a:sym typeface="DM Sans Italics"/>
              </a:rPr>
              <a:t>He offers pro bono strategy counselling on systems thinking, executive functions, market access, entrepreneurship, and enterprise development  via: </a:t>
            </a:r>
          </a:p>
          <a:p>
            <a:pPr algn="ctr">
              <a:lnSpc>
                <a:spcPts val="4673"/>
              </a:lnSpc>
            </a:pPr>
            <a:r>
              <a:rPr lang="en-US" b="true" sz="3799" i="true">
                <a:solidFill>
                  <a:srgbClr val="001C59"/>
                </a:solidFill>
                <a:latin typeface="DM Sans Bold Italics"/>
                <a:ea typeface="DM Sans Bold Italics"/>
                <a:cs typeface="DM Sans Bold Italics"/>
                <a:sym typeface="DM Sans Bold Italics"/>
              </a:rPr>
              <a:t>anayoagu@seedsofgreatnessinstitute.com.</a:t>
            </a:r>
            <a:r>
              <a:rPr lang="en-US" sz="3799" i="true">
                <a:solidFill>
                  <a:srgbClr val="001C59"/>
                </a:solidFill>
                <a:latin typeface="DM Sans Italics"/>
                <a:ea typeface="DM Sans Italics"/>
                <a:cs typeface="DM Sans Italics"/>
                <a:sym typeface="DM Sans Italics"/>
              </a:rPr>
              <a:t>   </a:t>
            </a:r>
          </a:p>
          <a:p>
            <a:pPr algn="ctr">
              <a:lnSpc>
                <a:spcPts val="4673"/>
              </a:lnSpc>
            </a:pPr>
            <a:r>
              <a:rPr lang="en-US" sz="3799" i="true">
                <a:solidFill>
                  <a:srgbClr val="001C59"/>
                </a:solidFill>
                <a:latin typeface="DM Sans Italics"/>
                <a:ea typeface="DM Sans Italics"/>
                <a:cs typeface="DM Sans Italics"/>
                <a:sym typeface="DM Sans Italics"/>
              </a:rPr>
              <a:t>     </a:t>
            </a:r>
            <a:r>
              <a:rPr lang="en-US" b="true" sz="3799" i="true">
                <a:solidFill>
                  <a:srgbClr val="001C59"/>
                </a:solidFill>
                <a:latin typeface="DM Sans Bold Italics"/>
                <a:ea typeface="DM Sans Bold Italics"/>
                <a:cs typeface="DM Sans Bold Italics"/>
                <a:sym typeface="DM Sans Bold Italics"/>
              </a:rPr>
              <a:t>+234 814 068 8854</a:t>
            </a:r>
          </a:p>
        </p:txBody>
      </p:sp>
      <p:sp>
        <p:nvSpPr>
          <p:cNvPr name="Freeform 20" id="20"/>
          <p:cNvSpPr/>
          <p:nvPr/>
        </p:nvSpPr>
        <p:spPr>
          <a:xfrm flipH="false" flipV="false" rot="0">
            <a:off x="4731655" y="9044726"/>
            <a:ext cx="608054" cy="608054"/>
          </a:xfrm>
          <a:custGeom>
            <a:avLst/>
            <a:gdLst/>
            <a:ahLst/>
            <a:cxnLst/>
            <a:rect r="r" b="b" t="t" l="l"/>
            <a:pathLst>
              <a:path h="608054" w="608054">
                <a:moveTo>
                  <a:pt x="0" y="0"/>
                </a:moveTo>
                <a:lnTo>
                  <a:pt x="608054" y="0"/>
                </a:lnTo>
                <a:lnTo>
                  <a:pt x="608054" y="608054"/>
                </a:lnTo>
                <a:lnTo>
                  <a:pt x="0" y="608054"/>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sp>
        <p:nvSpPr>
          <p:cNvPr name="TextBox 21" id="21"/>
          <p:cNvSpPr txBox="true"/>
          <p:nvPr/>
        </p:nvSpPr>
        <p:spPr>
          <a:xfrm rot="0">
            <a:off x="1212734" y="3837185"/>
            <a:ext cx="15862532" cy="973567"/>
          </a:xfrm>
          <a:prstGeom prst="rect">
            <a:avLst/>
          </a:prstGeom>
        </p:spPr>
        <p:txBody>
          <a:bodyPr anchor="t" rtlCol="false" tIns="0" lIns="0" bIns="0" rIns="0">
            <a:spAutoFit/>
          </a:bodyPr>
          <a:lstStyle/>
          <a:p>
            <a:pPr algn="ctr">
              <a:lnSpc>
                <a:spcPts val="7595"/>
              </a:lnSpc>
            </a:pPr>
            <a:r>
              <a:rPr lang="en-US" b="true" sz="6843">
                <a:gradFill>
                  <a:gsLst>
                    <a:gs pos="0">
                      <a:srgbClr val="000000">
                        <a:alpha val="100000"/>
                      </a:srgbClr>
                    </a:gs>
                    <a:gs pos="100000">
                      <a:srgbClr val="0300FF">
                        <a:alpha val="100000"/>
                      </a:srgbClr>
                    </a:gs>
                  </a:gsLst>
                  <a:lin ang="0"/>
                </a:gradFill>
                <a:latin typeface="DM Sans Bold"/>
                <a:ea typeface="DM Sans Bold"/>
                <a:cs typeface="DM Sans Bold"/>
                <a:sym typeface="DM Sans Bold"/>
              </a:rPr>
              <a:t>THANK YOU! </a:t>
            </a:r>
          </a:p>
        </p:txBody>
      </p:sp>
      <p:sp>
        <p:nvSpPr>
          <p:cNvPr name="TextBox 22" id="22"/>
          <p:cNvSpPr txBox="true"/>
          <p:nvPr/>
        </p:nvSpPr>
        <p:spPr>
          <a:xfrm rot="0">
            <a:off x="708157" y="1831838"/>
            <a:ext cx="16551143" cy="1264404"/>
          </a:xfrm>
          <a:prstGeom prst="rect">
            <a:avLst/>
          </a:prstGeom>
        </p:spPr>
        <p:txBody>
          <a:bodyPr anchor="t" rtlCol="false" tIns="0" lIns="0" bIns="0" rIns="0">
            <a:spAutoFit/>
          </a:bodyPr>
          <a:lstStyle/>
          <a:p>
            <a:pPr algn="ctr">
              <a:lnSpc>
                <a:spcPts val="10479"/>
              </a:lnSpc>
              <a:spcBef>
                <a:spcPct val="0"/>
              </a:spcBef>
            </a:pPr>
            <a:r>
              <a:rPr lang="en-US" b="true" sz="7485">
                <a:gradFill>
                  <a:gsLst>
                    <a:gs pos="0">
                      <a:srgbClr val="000000">
                        <a:alpha val="100000"/>
                      </a:srgbClr>
                    </a:gs>
                    <a:gs pos="100000">
                      <a:srgbClr val="0300FF">
                        <a:alpha val="100000"/>
                      </a:srgbClr>
                    </a:gs>
                  </a:gsLst>
                  <a:lin ang="0"/>
                </a:gradFill>
                <a:latin typeface="DM Sans Bold"/>
                <a:ea typeface="DM Sans Bold"/>
                <a:cs typeface="DM Sans Bold"/>
                <a:sym typeface="DM Sans Bold"/>
              </a:rPr>
              <a:t>“</a:t>
            </a:r>
            <a:r>
              <a:rPr lang="en-US" b="true" sz="7485">
                <a:gradFill>
                  <a:gsLst>
                    <a:gs pos="0">
                      <a:srgbClr val="000000">
                        <a:alpha val="100000"/>
                      </a:srgbClr>
                    </a:gs>
                    <a:gs pos="100000">
                      <a:srgbClr val="0300FF">
                        <a:alpha val="100000"/>
                      </a:srgbClr>
                    </a:gs>
                  </a:gsLst>
                  <a:lin ang="0"/>
                </a:gradFill>
                <a:latin typeface="DM Sans Bold"/>
                <a:ea typeface="DM Sans Bold"/>
                <a:cs typeface="DM Sans Bold"/>
                <a:sym typeface="DM Sans Bold"/>
              </a:rPr>
              <a:t>THE SYSTEM IS THE SUPPLY CHAIN”</a:t>
            </a:r>
          </a:p>
        </p:txBody>
      </p:sp>
    </p:spTree>
  </p:cSld>
  <p:clrMapOvr>
    <a:masterClrMapping/>
  </p:clrMapOvr>
</p:sld>
</file>

<file path=ppt/slides/slide3.xml><?xml version="1.0" encoding="utf-8"?>
<p:sld xmlns:p="http://schemas.openxmlformats.org/presentationml/2006/main" xmlns:a="http://schemas.openxmlformats.org/drawingml/2006/main">
  <p:cSld>
    <p:spTree>
      <p:nvGrpSpPr>
        <p:cNvPr id="1" name=""/>
        <p:cNvGrpSpPr/>
        <p:nvPr/>
      </p:nvGrpSpPr>
      <p:grpSpPr>
        <a:xfrm>
          <a:off x="0" y="0"/>
          <a:ext cx="0" cy="0"/>
          <a:chOff x="0" y="0"/>
          <a:chExt cx="0" cy="0"/>
        </a:xfrm>
      </p:grpSpPr>
      <p:sp>
        <p:nvSpPr>
          <p:cNvPr name="TextBox 2" id="2"/>
          <p:cNvSpPr txBox="true"/>
          <p:nvPr/>
        </p:nvSpPr>
        <p:spPr>
          <a:xfrm rot="0">
            <a:off x="1642104" y="2605096"/>
            <a:ext cx="15003792" cy="5712820"/>
          </a:xfrm>
          <a:prstGeom prst="rect">
            <a:avLst/>
          </a:prstGeom>
        </p:spPr>
        <p:txBody>
          <a:bodyPr anchor="t" rtlCol="false" tIns="0" lIns="0" bIns="0" rIns="0">
            <a:spAutoFit/>
          </a:bodyPr>
          <a:lstStyle/>
          <a:p>
            <a:pPr algn="just">
              <a:lnSpc>
                <a:spcPts val="5230"/>
              </a:lnSpc>
              <a:spcBef>
                <a:spcPct val="0"/>
              </a:spcBef>
            </a:pPr>
            <a:r>
              <a:rPr lang="en-US" sz="3735">
                <a:solidFill>
                  <a:srgbClr val="000B3D"/>
                </a:solidFill>
                <a:latin typeface="DM Sans"/>
                <a:ea typeface="DM Sans"/>
                <a:cs typeface="DM Sans"/>
                <a:sym typeface="DM Sans"/>
              </a:rPr>
              <a:t>The central argument of this presentation is relatively simple but consequential:</a:t>
            </a:r>
          </a:p>
          <a:p>
            <a:pPr algn="just">
              <a:lnSpc>
                <a:spcPts val="4390"/>
              </a:lnSpc>
              <a:spcBef>
                <a:spcPct val="0"/>
              </a:spcBef>
            </a:pPr>
            <a:r>
              <a:rPr lang="en-US" sz="3135">
                <a:solidFill>
                  <a:srgbClr val="000B3D"/>
                </a:solidFill>
                <a:latin typeface="DM Sans"/>
                <a:ea typeface="DM Sans"/>
                <a:cs typeface="DM Sans"/>
                <a:sym typeface="DM Sans"/>
              </a:rPr>
              <a:t> </a:t>
            </a:r>
          </a:p>
          <a:p>
            <a:pPr algn="just">
              <a:lnSpc>
                <a:spcPts val="5230"/>
              </a:lnSpc>
              <a:spcBef>
                <a:spcPct val="0"/>
              </a:spcBef>
            </a:pPr>
            <a:r>
              <a:rPr lang="en-US" sz="3735">
                <a:solidFill>
                  <a:srgbClr val="000B3D"/>
                </a:solidFill>
                <a:latin typeface="DM Sans"/>
                <a:ea typeface="DM Sans"/>
                <a:cs typeface="DM Sans"/>
                <a:sym typeface="DM Sans"/>
              </a:rPr>
              <a:t>“</a:t>
            </a:r>
            <a:r>
              <a:rPr lang="en-US" b="true" sz="3735">
                <a:solidFill>
                  <a:srgbClr val="000B3D"/>
                </a:solidFill>
                <a:latin typeface="DM Sans Bold"/>
                <a:ea typeface="DM Sans Bold"/>
                <a:cs typeface="DM Sans Bold"/>
                <a:sym typeface="DM Sans Bold"/>
              </a:rPr>
              <a:t>Supply chains fail not because resources, technology or talent is absent, but because systems are weak</a:t>
            </a:r>
            <a:r>
              <a:rPr lang="en-US" sz="3735">
                <a:solidFill>
                  <a:srgbClr val="000B3D"/>
                </a:solidFill>
                <a:latin typeface="DM Sans"/>
                <a:ea typeface="DM Sans"/>
                <a:cs typeface="DM Sans"/>
                <a:sym typeface="DM Sans"/>
              </a:rPr>
              <a:t>. Intelligent machines amplify the quality of the systems they inhabit; they do not replace systemic maturity. </a:t>
            </a:r>
          </a:p>
          <a:p>
            <a:pPr algn="just">
              <a:lnSpc>
                <a:spcPts val="4390"/>
              </a:lnSpc>
              <a:spcBef>
                <a:spcPct val="0"/>
              </a:spcBef>
            </a:pPr>
          </a:p>
          <a:p>
            <a:pPr algn="just">
              <a:lnSpc>
                <a:spcPts val="5510"/>
              </a:lnSpc>
              <a:spcBef>
                <a:spcPct val="0"/>
              </a:spcBef>
            </a:pPr>
            <a:r>
              <a:rPr lang="en-US" sz="3935">
                <a:solidFill>
                  <a:srgbClr val="000B3D"/>
                </a:solidFill>
                <a:latin typeface="DM Sans"/>
                <a:ea typeface="DM Sans"/>
                <a:cs typeface="DM Sans"/>
                <a:sym typeface="DM Sans"/>
              </a:rPr>
              <a:t>In this sense, </a:t>
            </a:r>
            <a:r>
              <a:rPr lang="en-US" b="true" sz="3935">
                <a:solidFill>
                  <a:srgbClr val="000B3D"/>
                </a:solidFill>
                <a:latin typeface="DM Sans Bold"/>
                <a:ea typeface="DM Sans Bold"/>
                <a:cs typeface="DM Sans Bold"/>
                <a:sym typeface="DM Sans Bold"/>
              </a:rPr>
              <a:t>“the system is the supply chain”.</a:t>
            </a:r>
          </a:p>
        </p:txBody>
      </p:sp>
      <p:grpSp>
        <p:nvGrpSpPr>
          <p:cNvPr name="Group 3" id="3"/>
          <p:cNvGrpSpPr/>
          <p:nvPr/>
        </p:nvGrpSpPr>
        <p:grpSpPr>
          <a:xfrm rot="-2699999">
            <a:off x="-1695644" y="-400345"/>
            <a:ext cx="5105430" cy="2440620"/>
            <a:chOff x="0" y="0"/>
            <a:chExt cx="1344676" cy="642775"/>
          </a:xfrm>
        </p:grpSpPr>
        <p:sp>
          <p:nvSpPr>
            <p:cNvPr name="Freeform 4" id="4"/>
            <p:cNvSpPr/>
            <p:nvPr/>
          </p:nvSpPr>
          <p:spPr>
            <a:xfrm flipH="false" flipV="false" rot="0">
              <a:off x="0" y="0"/>
              <a:ext cx="1344676" cy="641617"/>
            </a:xfrm>
            <a:custGeom>
              <a:avLst/>
              <a:gdLst/>
              <a:ahLst/>
              <a:cxnLst/>
              <a:rect r="r" b="b" t="t" l="l"/>
              <a:pathLst>
                <a:path h="641617" w="1344676">
                  <a:moveTo>
                    <a:pt x="672338" y="0"/>
                  </a:moveTo>
                  <a:lnTo>
                    <a:pt x="1344676" y="641617"/>
                  </a:lnTo>
                  <a:lnTo>
                    <a:pt x="0" y="641617"/>
                  </a:lnTo>
                  <a:close/>
                </a:path>
              </a:pathLst>
            </a:custGeom>
            <a:solidFill>
              <a:srgbClr val="001C59">
                <a:alpha val="20784"/>
              </a:srgbClr>
            </a:solidFill>
            <a:ln cap="sq">
              <a:noFill/>
              <a:prstDash val="solid"/>
              <a:miter/>
            </a:ln>
          </p:spPr>
        </p:sp>
        <p:sp>
          <p:nvSpPr>
            <p:cNvPr name="TextBox 5" id="5"/>
            <p:cNvSpPr txBox="true"/>
            <p:nvPr/>
          </p:nvSpPr>
          <p:spPr>
            <a:xfrm>
              <a:off x="284702" y="242684"/>
              <a:ext cx="775272" cy="398933"/>
            </a:xfrm>
            <a:prstGeom prst="rect">
              <a:avLst/>
            </a:prstGeom>
          </p:spPr>
          <p:txBody>
            <a:bodyPr anchor="ctr" rtlCol="false" tIns="50800" lIns="50800" bIns="50800" rIns="50800"/>
            <a:lstStyle/>
            <a:p>
              <a:pPr algn="ctr">
                <a:lnSpc>
                  <a:spcPts val="2100"/>
                </a:lnSpc>
              </a:pPr>
            </a:p>
          </p:txBody>
        </p:sp>
      </p:grpSp>
      <p:grpSp>
        <p:nvGrpSpPr>
          <p:cNvPr name="Group 6" id="6"/>
          <p:cNvGrpSpPr/>
          <p:nvPr/>
        </p:nvGrpSpPr>
        <p:grpSpPr>
          <a:xfrm rot="2700000">
            <a:off x="14859144" y="-400345"/>
            <a:ext cx="5105430" cy="2440620"/>
            <a:chOff x="0" y="0"/>
            <a:chExt cx="1344676" cy="642775"/>
          </a:xfrm>
        </p:grpSpPr>
        <p:sp>
          <p:nvSpPr>
            <p:cNvPr name="Freeform 7" id="7"/>
            <p:cNvSpPr/>
            <p:nvPr/>
          </p:nvSpPr>
          <p:spPr>
            <a:xfrm flipH="false" flipV="false" rot="0">
              <a:off x="0" y="0"/>
              <a:ext cx="1344676" cy="641617"/>
            </a:xfrm>
            <a:custGeom>
              <a:avLst/>
              <a:gdLst/>
              <a:ahLst/>
              <a:cxnLst/>
              <a:rect r="r" b="b" t="t" l="l"/>
              <a:pathLst>
                <a:path h="641617" w="1344676">
                  <a:moveTo>
                    <a:pt x="672338" y="0"/>
                  </a:moveTo>
                  <a:lnTo>
                    <a:pt x="1344676" y="641617"/>
                  </a:lnTo>
                  <a:lnTo>
                    <a:pt x="0" y="641617"/>
                  </a:lnTo>
                  <a:close/>
                </a:path>
              </a:pathLst>
            </a:custGeom>
            <a:solidFill>
              <a:srgbClr val="001C59">
                <a:alpha val="20784"/>
              </a:srgbClr>
            </a:solidFill>
            <a:ln cap="sq">
              <a:noFill/>
              <a:prstDash val="solid"/>
              <a:miter/>
            </a:ln>
          </p:spPr>
        </p:sp>
        <p:sp>
          <p:nvSpPr>
            <p:cNvPr name="TextBox 8" id="8"/>
            <p:cNvSpPr txBox="true"/>
            <p:nvPr/>
          </p:nvSpPr>
          <p:spPr>
            <a:xfrm>
              <a:off x="284702" y="242684"/>
              <a:ext cx="775272" cy="398933"/>
            </a:xfrm>
            <a:prstGeom prst="rect">
              <a:avLst/>
            </a:prstGeom>
          </p:spPr>
          <p:txBody>
            <a:bodyPr anchor="ctr" rtlCol="false" tIns="50800" lIns="50800" bIns="50800" rIns="50800"/>
            <a:lstStyle/>
            <a:p>
              <a:pPr algn="ctr">
                <a:lnSpc>
                  <a:spcPts val="2100"/>
                </a:lnSpc>
              </a:pPr>
            </a:p>
          </p:txBody>
        </p:sp>
      </p:grpSp>
      <p:grpSp>
        <p:nvGrpSpPr>
          <p:cNvPr name="Group 9" id="9"/>
          <p:cNvGrpSpPr/>
          <p:nvPr/>
        </p:nvGrpSpPr>
        <p:grpSpPr>
          <a:xfrm rot="5400000">
            <a:off x="-164737" y="3550288"/>
            <a:ext cx="631231" cy="301756"/>
            <a:chOff x="0" y="0"/>
            <a:chExt cx="1344676" cy="642775"/>
          </a:xfrm>
        </p:grpSpPr>
        <p:sp>
          <p:nvSpPr>
            <p:cNvPr name="Freeform 10" id="10"/>
            <p:cNvSpPr/>
            <p:nvPr/>
          </p:nvSpPr>
          <p:spPr>
            <a:xfrm flipH="false" flipV="false" rot="0">
              <a:off x="0" y="0"/>
              <a:ext cx="1344676" cy="641617"/>
            </a:xfrm>
            <a:custGeom>
              <a:avLst/>
              <a:gdLst/>
              <a:ahLst/>
              <a:cxnLst/>
              <a:rect r="r" b="b" t="t" l="l"/>
              <a:pathLst>
                <a:path h="641617" w="1344676">
                  <a:moveTo>
                    <a:pt x="672338" y="0"/>
                  </a:moveTo>
                  <a:lnTo>
                    <a:pt x="1344676" y="641617"/>
                  </a:lnTo>
                  <a:lnTo>
                    <a:pt x="0" y="641617"/>
                  </a:lnTo>
                  <a:close/>
                </a:path>
              </a:pathLst>
            </a:custGeom>
            <a:gradFill rotWithShape="true">
              <a:gsLst>
                <a:gs pos="0">
                  <a:srgbClr val="000000">
                    <a:alpha val="100000"/>
                  </a:srgbClr>
                </a:gs>
                <a:gs pos="100000">
                  <a:srgbClr val="0300FF">
                    <a:alpha val="100000"/>
                  </a:srgbClr>
                </a:gs>
              </a:gsLst>
              <a:lin ang="0"/>
            </a:gradFill>
            <a:ln cap="sq">
              <a:noFill/>
              <a:prstDash val="solid"/>
              <a:miter/>
            </a:ln>
          </p:spPr>
        </p:sp>
        <p:sp>
          <p:nvSpPr>
            <p:cNvPr name="TextBox 11" id="11"/>
            <p:cNvSpPr txBox="true"/>
            <p:nvPr/>
          </p:nvSpPr>
          <p:spPr>
            <a:xfrm>
              <a:off x="284702" y="242684"/>
              <a:ext cx="775272" cy="398933"/>
            </a:xfrm>
            <a:prstGeom prst="rect">
              <a:avLst/>
            </a:prstGeom>
          </p:spPr>
          <p:txBody>
            <a:bodyPr anchor="ctr" rtlCol="false" tIns="50800" lIns="50800" bIns="50800" rIns="50800"/>
            <a:lstStyle/>
            <a:p>
              <a:pPr algn="ctr">
                <a:lnSpc>
                  <a:spcPts val="2100"/>
                </a:lnSpc>
              </a:pPr>
            </a:p>
          </p:txBody>
        </p:sp>
      </p:grpSp>
      <p:grpSp>
        <p:nvGrpSpPr>
          <p:cNvPr name="Group 12" id="12"/>
          <p:cNvGrpSpPr/>
          <p:nvPr/>
        </p:nvGrpSpPr>
        <p:grpSpPr>
          <a:xfrm rot="-5400000">
            <a:off x="17821506" y="3550288"/>
            <a:ext cx="631231" cy="301756"/>
            <a:chOff x="0" y="0"/>
            <a:chExt cx="1344676" cy="642775"/>
          </a:xfrm>
        </p:grpSpPr>
        <p:sp>
          <p:nvSpPr>
            <p:cNvPr name="Freeform 13" id="13"/>
            <p:cNvSpPr/>
            <p:nvPr/>
          </p:nvSpPr>
          <p:spPr>
            <a:xfrm flipH="false" flipV="false" rot="0">
              <a:off x="0" y="0"/>
              <a:ext cx="1344676" cy="641617"/>
            </a:xfrm>
            <a:custGeom>
              <a:avLst/>
              <a:gdLst/>
              <a:ahLst/>
              <a:cxnLst/>
              <a:rect r="r" b="b" t="t" l="l"/>
              <a:pathLst>
                <a:path h="641617" w="1344676">
                  <a:moveTo>
                    <a:pt x="672338" y="0"/>
                  </a:moveTo>
                  <a:lnTo>
                    <a:pt x="1344676" y="641617"/>
                  </a:lnTo>
                  <a:lnTo>
                    <a:pt x="0" y="641617"/>
                  </a:lnTo>
                  <a:close/>
                </a:path>
              </a:pathLst>
            </a:custGeom>
            <a:gradFill rotWithShape="true">
              <a:gsLst>
                <a:gs pos="0">
                  <a:srgbClr val="000000">
                    <a:alpha val="100000"/>
                  </a:srgbClr>
                </a:gs>
                <a:gs pos="100000">
                  <a:srgbClr val="3533CD">
                    <a:alpha val="100000"/>
                  </a:srgbClr>
                </a:gs>
              </a:gsLst>
              <a:lin ang="0"/>
            </a:gradFill>
            <a:ln cap="sq">
              <a:noFill/>
              <a:prstDash val="solid"/>
              <a:miter/>
            </a:ln>
          </p:spPr>
        </p:sp>
        <p:sp>
          <p:nvSpPr>
            <p:cNvPr name="TextBox 14" id="14"/>
            <p:cNvSpPr txBox="true"/>
            <p:nvPr/>
          </p:nvSpPr>
          <p:spPr>
            <a:xfrm>
              <a:off x="284702" y="242684"/>
              <a:ext cx="775272" cy="398933"/>
            </a:xfrm>
            <a:prstGeom prst="rect">
              <a:avLst/>
            </a:prstGeom>
          </p:spPr>
          <p:txBody>
            <a:bodyPr anchor="ctr" rtlCol="false" tIns="50800" lIns="50800" bIns="50800" rIns="50800"/>
            <a:lstStyle/>
            <a:p>
              <a:pPr algn="ctr">
                <a:lnSpc>
                  <a:spcPts val="2100"/>
                </a:lnSpc>
              </a:pPr>
            </a:p>
          </p:txBody>
        </p:sp>
      </p:grpSp>
      <p:grpSp>
        <p:nvGrpSpPr>
          <p:cNvPr name="Group 15" id="15"/>
          <p:cNvGrpSpPr/>
          <p:nvPr/>
        </p:nvGrpSpPr>
        <p:grpSpPr>
          <a:xfrm rot="0">
            <a:off x="0" y="9710262"/>
            <a:ext cx="18288000" cy="566451"/>
            <a:chOff x="0" y="0"/>
            <a:chExt cx="3762963" cy="116554"/>
          </a:xfrm>
        </p:grpSpPr>
        <p:sp>
          <p:nvSpPr>
            <p:cNvPr name="Freeform 16" id="16"/>
            <p:cNvSpPr/>
            <p:nvPr/>
          </p:nvSpPr>
          <p:spPr>
            <a:xfrm flipH="false" flipV="false" rot="0">
              <a:off x="0" y="0"/>
              <a:ext cx="3762963" cy="116554"/>
            </a:xfrm>
            <a:custGeom>
              <a:avLst/>
              <a:gdLst/>
              <a:ahLst/>
              <a:cxnLst/>
              <a:rect r="r" b="b" t="t" l="l"/>
              <a:pathLst>
                <a:path h="116554" w="3762963">
                  <a:moveTo>
                    <a:pt x="0" y="0"/>
                  </a:moveTo>
                  <a:lnTo>
                    <a:pt x="3762963" y="0"/>
                  </a:lnTo>
                  <a:lnTo>
                    <a:pt x="3762963" y="116554"/>
                  </a:lnTo>
                  <a:lnTo>
                    <a:pt x="0" y="116554"/>
                  </a:lnTo>
                  <a:close/>
                </a:path>
              </a:pathLst>
            </a:custGeom>
            <a:gradFill rotWithShape="true">
              <a:gsLst>
                <a:gs pos="0">
                  <a:srgbClr val="0300FF">
                    <a:alpha val="100000"/>
                  </a:srgbClr>
                </a:gs>
                <a:gs pos="50000">
                  <a:srgbClr val="CC0000">
                    <a:alpha val="100000"/>
                  </a:srgbClr>
                </a:gs>
                <a:gs pos="100000">
                  <a:srgbClr val="CC0000">
                    <a:alpha val="100000"/>
                  </a:srgbClr>
                </a:gs>
              </a:gsLst>
              <a:lin ang="2700000"/>
            </a:gradFill>
          </p:spPr>
        </p:sp>
        <p:sp>
          <p:nvSpPr>
            <p:cNvPr name="TextBox 17" id="17"/>
            <p:cNvSpPr txBox="true"/>
            <p:nvPr/>
          </p:nvSpPr>
          <p:spPr>
            <a:xfrm>
              <a:off x="0" y="-47625"/>
              <a:ext cx="3762963" cy="164179"/>
            </a:xfrm>
            <a:prstGeom prst="rect">
              <a:avLst/>
            </a:prstGeom>
          </p:spPr>
          <p:txBody>
            <a:bodyPr anchor="ctr" rtlCol="false" tIns="50800" lIns="50800" bIns="50800" rIns="50800"/>
            <a:lstStyle/>
            <a:p>
              <a:pPr algn="ctr">
                <a:lnSpc>
                  <a:spcPts val="3251"/>
                </a:lnSpc>
              </a:pPr>
            </a:p>
          </p:txBody>
        </p:sp>
      </p:grpSp>
      <p:sp>
        <p:nvSpPr>
          <p:cNvPr name="TextBox 18" id="18"/>
          <p:cNvSpPr txBox="true"/>
          <p:nvPr/>
        </p:nvSpPr>
        <p:spPr>
          <a:xfrm rot="0">
            <a:off x="3525003" y="885825"/>
            <a:ext cx="10966245" cy="1252857"/>
          </a:xfrm>
          <a:prstGeom prst="rect">
            <a:avLst/>
          </a:prstGeom>
        </p:spPr>
        <p:txBody>
          <a:bodyPr anchor="t" rtlCol="false" tIns="0" lIns="0" bIns="0" rIns="0">
            <a:spAutoFit/>
          </a:bodyPr>
          <a:lstStyle/>
          <a:p>
            <a:pPr algn="ctr">
              <a:lnSpc>
                <a:spcPts val="10219"/>
              </a:lnSpc>
              <a:spcBef>
                <a:spcPct val="0"/>
              </a:spcBef>
            </a:pPr>
            <a:r>
              <a:rPr lang="en-US" b="true" sz="7299">
                <a:solidFill>
                  <a:srgbClr val="CC0000"/>
                </a:solidFill>
                <a:latin typeface="DM Sans Bold"/>
                <a:ea typeface="DM Sans Bold"/>
                <a:cs typeface="DM Sans Bold"/>
                <a:sym typeface="DM Sans Bold"/>
              </a:rPr>
              <a:t>THE KEYSTONE POINT</a:t>
            </a:r>
          </a:p>
        </p:txBody>
      </p:sp>
    </p:spTree>
  </p:cSld>
  <p:clrMapOvr>
    <a:masterClrMapping/>
  </p:clrMapOvr>
</p:sld>
</file>

<file path=ppt/slides/slide4.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730644" y="4408270"/>
            <a:ext cx="8690564" cy="5101387"/>
            <a:chOff x="0" y="0"/>
            <a:chExt cx="2288873" cy="1343575"/>
          </a:xfrm>
        </p:grpSpPr>
        <p:sp>
          <p:nvSpPr>
            <p:cNvPr name="Freeform 3" id="3"/>
            <p:cNvSpPr/>
            <p:nvPr/>
          </p:nvSpPr>
          <p:spPr>
            <a:xfrm flipH="false" flipV="false" rot="0">
              <a:off x="0" y="0"/>
              <a:ext cx="2288873" cy="1343575"/>
            </a:xfrm>
            <a:custGeom>
              <a:avLst/>
              <a:gdLst/>
              <a:ahLst/>
              <a:cxnLst/>
              <a:rect r="r" b="b" t="t" l="l"/>
              <a:pathLst>
                <a:path h="1343575" w="2288873">
                  <a:moveTo>
                    <a:pt x="35634" y="0"/>
                  </a:moveTo>
                  <a:lnTo>
                    <a:pt x="2253239" y="0"/>
                  </a:lnTo>
                  <a:cubicBezTo>
                    <a:pt x="2262690" y="0"/>
                    <a:pt x="2271753" y="3754"/>
                    <a:pt x="2278436" y="10437"/>
                  </a:cubicBezTo>
                  <a:cubicBezTo>
                    <a:pt x="2285119" y="17119"/>
                    <a:pt x="2288873" y="26183"/>
                    <a:pt x="2288873" y="35634"/>
                  </a:cubicBezTo>
                  <a:lnTo>
                    <a:pt x="2288873" y="1307942"/>
                  </a:lnTo>
                  <a:cubicBezTo>
                    <a:pt x="2288873" y="1327621"/>
                    <a:pt x="2272919" y="1343575"/>
                    <a:pt x="2253239" y="1343575"/>
                  </a:cubicBezTo>
                  <a:lnTo>
                    <a:pt x="35634" y="1343575"/>
                  </a:lnTo>
                  <a:cubicBezTo>
                    <a:pt x="26183" y="1343575"/>
                    <a:pt x="17119" y="1339821"/>
                    <a:pt x="10437" y="1333138"/>
                  </a:cubicBezTo>
                  <a:cubicBezTo>
                    <a:pt x="3754" y="1326456"/>
                    <a:pt x="0" y="1317392"/>
                    <a:pt x="0" y="1307942"/>
                  </a:cubicBezTo>
                  <a:lnTo>
                    <a:pt x="0" y="35634"/>
                  </a:lnTo>
                  <a:cubicBezTo>
                    <a:pt x="0" y="15954"/>
                    <a:pt x="15954" y="0"/>
                    <a:pt x="35634" y="0"/>
                  </a:cubicBezTo>
                  <a:close/>
                </a:path>
              </a:pathLst>
            </a:custGeom>
            <a:solidFill>
              <a:srgbClr val="001C59">
                <a:alpha val="10980"/>
              </a:srgbClr>
            </a:solidFill>
            <a:ln w="28575" cap="rnd">
              <a:solidFill>
                <a:srgbClr val="000000">
                  <a:alpha val="10980"/>
                </a:srgbClr>
              </a:solidFill>
              <a:prstDash val="solid"/>
              <a:round/>
            </a:ln>
          </p:spPr>
        </p:sp>
        <p:sp>
          <p:nvSpPr>
            <p:cNvPr name="TextBox 4" id="4"/>
            <p:cNvSpPr txBox="true"/>
            <p:nvPr/>
          </p:nvSpPr>
          <p:spPr>
            <a:xfrm>
              <a:off x="0" y="-28575"/>
              <a:ext cx="2288873" cy="1372150"/>
            </a:xfrm>
            <a:prstGeom prst="rect">
              <a:avLst/>
            </a:prstGeom>
          </p:spPr>
          <p:txBody>
            <a:bodyPr anchor="ctr" rtlCol="false" tIns="50800" lIns="50800" bIns="50800" rIns="50800"/>
            <a:lstStyle/>
            <a:p>
              <a:pPr algn="ctr">
                <a:lnSpc>
                  <a:spcPts val="2100"/>
                </a:lnSpc>
              </a:pPr>
            </a:p>
          </p:txBody>
        </p:sp>
      </p:grpSp>
      <p:sp>
        <p:nvSpPr>
          <p:cNvPr name="Freeform 5" id="5"/>
          <p:cNvSpPr/>
          <p:nvPr/>
        </p:nvSpPr>
        <p:spPr>
          <a:xfrm flipH="false" flipV="true" rot="0">
            <a:off x="7171431" y="0"/>
            <a:ext cx="11116569" cy="4692747"/>
          </a:xfrm>
          <a:custGeom>
            <a:avLst/>
            <a:gdLst/>
            <a:ahLst/>
            <a:cxnLst/>
            <a:rect r="r" b="b" t="t" l="l"/>
            <a:pathLst>
              <a:path h="4692747" w="11116569">
                <a:moveTo>
                  <a:pt x="0" y="4692747"/>
                </a:moveTo>
                <a:lnTo>
                  <a:pt x="11116569" y="4692747"/>
                </a:lnTo>
                <a:lnTo>
                  <a:pt x="11116569" y="0"/>
                </a:lnTo>
                <a:lnTo>
                  <a:pt x="0" y="0"/>
                </a:lnTo>
                <a:lnTo>
                  <a:pt x="0" y="4692747"/>
                </a:lnTo>
                <a:close/>
              </a:path>
            </a:pathLst>
          </a:custGeom>
          <a:blipFill>
            <a:blip r:embed="rId2"/>
            <a:stretch>
              <a:fillRect l="-95847" t="-56476" r="-13849" b="0"/>
            </a:stretch>
          </a:blipFill>
        </p:spPr>
      </p:sp>
      <p:grpSp>
        <p:nvGrpSpPr>
          <p:cNvPr name="Group 6" id="6"/>
          <p:cNvGrpSpPr/>
          <p:nvPr/>
        </p:nvGrpSpPr>
        <p:grpSpPr>
          <a:xfrm rot="0">
            <a:off x="10206381" y="0"/>
            <a:ext cx="8081619" cy="10287000"/>
            <a:chOff x="0" y="0"/>
            <a:chExt cx="10775492" cy="13716000"/>
          </a:xfrm>
        </p:grpSpPr>
        <p:pic>
          <p:nvPicPr>
            <p:cNvPr name="Picture 7" id="7"/>
            <p:cNvPicPr>
              <a:picLocks noChangeAspect="true"/>
            </p:cNvPicPr>
            <p:nvPr/>
          </p:nvPicPr>
          <p:blipFill>
            <a:blip r:embed="rId3"/>
            <a:srcRect l="21875" t="-13644" r="21875" b="-13644"/>
            <a:stretch>
              <a:fillRect/>
            </a:stretch>
          </p:blipFill>
          <p:spPr>
            <a:xfrm flipH="false" flipV="false">
              <a:off x="0" y="0"/>
              <a:ext cx="10775492" cy="13716000"/>
            </a:xfrm>
            <a:prstGeom prst="rect">
              <a:avLst/>
            </a:prstGeom>
          </p:spPr>
        </p:pic>
      </p:grpSp>
      <p:sp>
        <p:nvSpPr>
          <p:cNvPr name="TextBox 8" id="8"/>
          <p:cNvSpPr txBox="true"/>
          <p:nvPr/>
        </p:nvSpPr>
        <p:spPr>
          <a:xfrm rot="0">
            <a:off x="1028700" y="755171"/>
            <a:ext cx="5821032" cy="2461260"/>
          </a:xfrm>
          <a:prstGeom prst="rect">
            <a:avLst/>
          </a:prstGeom>
        </p:spPr>
        <p:txBody>
          <a:bodyPr anchor="t" rtlCol="false" tIns="0" lIns="0" bIns="0" rIns="0">
            <a:spAutoFit/>
          </a:bodyPr>
          <a:lstStyle/>
          <a:p>
            <a:pPr algn="l">
              <a:lnSpc>
                <a:spcPts val="6420"/>
              </a:lnSpc>
            </a:pPr>
            <a:r>
              <a:rPr lang="en-US" sz="6000" b="true">
                <a:gradFill>
                  <a:gsLst>
                    <a:gs pos="0">
                      <a:srgbClr val="000000">
                        <a:alpha val="100000"/>
                      </a:srgbClr>
                    </a:gs>
                    <a:gs pos="100000">
                      <a:srgbClr val="0300FF">
                        <a:alpha val="100000"/>
                      </a:srgbClr>
                    </a:gs>
                  </a:gsLst>
                  <a:lin ang="0"/>
                </a:gradFill>
                <a:latin typeface="DM Sans Bold"/>
                <a:ea typeface="DM Sans Bold"/>
                <a:cs typeface="DM Sans Bold"/>
                <a:sym typeface="DM Sans Bold"/>
              </a:rPr>
              <a:t>Why </a:t>
            </a:r>
          </a:p>
          <a:p>
            <a:pPr algn="l">
              <a:lnSpc>
                <a:spcPts val="6420"/>
              </a:lnSpc>
            </a:pPr>
            <a:r>
              <a:rPr lang="en-US" sz="6000" b="true">
                <a:gradFill>
                  <a:gsLst>
                    <a:gs pos="0">
                      <a:srgbClr val="000000">
                        <a:alpha val="100000"/>
                      </a:srgbClr>
                    </a:gs>
                    <a:gs pos="100000">
                      <a:srgbClr val="0300FF">
                        <a:alpha val="100000"/>
                      </a:srgbClr>
                    </a:gs>
                  </a:gsLst>
                  <a:lin ang="0"/>
                </a:gradFill>
                <a:latin typeface="DM Sans Bold"/>
                <a:ea typeface="DM Sans Bold"/>
                <a:cs typeface="DM Sans Bold"/>
                <a:sym typeface="DM Sans Bold"/>
              </a:rPr>
              <a:t>Supply Chains </a:t>
            </a:r>
          </a:p>
          <a:p>
            <a:pPr algn="l">
              <a:lnSpc>
                <a:spcPts val="6420"/>
              </a:lnSpc>
            </a:pPr>
            <a:r>
              <a:rPr lang="en-US" sz="6000" b="true">
                <a:gradFill>
                  <a:gsLst>
                    <a:gs pos="0">
                      <a:srgbClr val="000000">
                        <a:alpha val="100000"/>
                      </a:srgbClr>
                    </a:gs>
                    <a:gs pos="100000">
                      <a:srgbClr val="0300FF">
                        <a:alpha val="100000"/>
                      </a:srgbClr>
                    </a:gs>
                  </a:gsLst>
                  <a:lin ang="0"/>
                </a:gradFill>
                <a:latin typeface="DM Sans Bold"/>
                <a:ea typeface="DM Sans Bold"/>
                <a:cs typeface="DM Sans Bold"/>
                <a:sym typeface="DM Sans Bold"/>
              </a:rPr>
              <a:t>Matter</a:t>
            </a:r>
          </a:p>
        </p:txBody>
      </p:sp>
      <p:grpSp>
        <p:nvGrpSpPr>
          <p:cNvPr name="Group 9" id="9"/>
          <p:cNvGrpSpPr/>
          <p:nvPr/>
        </p:nvGrpSpPr>
        <p:grpSpPr>
          <a:xfrm rot="0">
            <a:off x="1028700" y="4742087"/>
            <a:ext cx="8115300" cy="903605"/>
            <a:chOff x="0" y="0"/>
            <a:chExt cx="10820400" cy="1204806"/>
          </a:xfrm>
        </p:grpSpPr>
        <p:sp>
          <p:nvSpPr>
            <p:cNvPr name="TextBox 10" id="10"/>
            <p:cNvSpPr txBox="true"/>
            <p:nvPr/>
          </p:nvSpPr>
          <p:spPr>
            <a:xfrm rot="0">
              <a:off x="0" y="-38100"/>
              <a:ext cx="10820400" cy="647700"/>
            </a:xfrm>
            <a:prstGeom prst="rect">
              <a:avLst/>
            </a:prstGeom>
          </p:spPr>
          <p:txBody>
            <a:bodyPr anchor="t" rtlCol="false" tIns="0" lIns="0" bIns="0" rIns="0">
              <a:spAutoFit/>
            </a:bodyPr>
            <a:lstStyle/>
            <a:p>
              <a:pPr algn="l" marL="0" indent="0" lvl="0">
                <a:lnSpc>
                  <a:spcPts val="3900"/>
                </a:lnSpc>
                <a:spcBef>
                  <a:spcPct val="0"/>
                </a:spcBef>
              </a:pPr>
              <a:r>
                <a:rPr lang="en-US" b="true" sz="3000" strike="noStrike" u="none">
                  <a:solidFill>
                    <a:srgbClr val="000B3D"/>
                  </a:solidFill>
                  <a:latin typeface="DM Sans Bold"/>
                  <a:ea typeface="DM Sans Bold"/>
                  <a:cs typeface="DM Sans Bold"/>
                  <a:sym typeface="DM Sans Bold"/>
                </a:rPr>
                <a:t>Development Infrastructure</a:t>
              </a:r>
            </a:p>
          </p:txBody>
        </p:sp>
        <p:sp>
          <p:nvSpPr>
            <p:cNvPr name="TextBox 11" id="11"/>
            <p:cNvSpPr txBox="true"/>
            <p:nvPr/>
          </p:nvSpPr>
          <p:spPr>
            <a:xfrm rot="0">
              <a:off x="0" y="696171"/>
              <a:ext cx="10820400" cy="508635"/>
            </a:xfrm>
            <a:prstGeom prst="rect">
              <a:avLst/>
            </a:prstGeom>
          </p:spPr>
          <p:txBody>
            <a:bodyPr anchor="t" rtlCol="false" tIns="0" lIns="0" bIns="0" rIns="0">
              <a:spAutoFit/>
            </a:bodyPr>
            <a:lstStyle/>
            <a:p>
              <a:pPr algn="l" marL="0" indent="0" lvl="0">
                <a:lnSpc>
                  <a:spcPts val="3120"/>
                </a:lnSpc>
                <a:spcBef>
                  <a:spcPct val="0"/>
                </a:spcBef>
              </a:pPr>
              <a:r>
                <a:rPr lang="en-US" sz="2400" spc="-48" strike="noStrike" u="none">
                  <a:solidFill>
                    <a:srgbClr val="000B3D"/>
                  </a:solidFill>
                  <a:latin typeface="DM Sans"/>
                  <a:ea typeface="DM Sans"/>
                  <a:cs typeface="DM Sans"/>
                  <a:sym typeface="DM Sans"/>
                </a:rPr>
                <a:t>Supply chains are vital for economic growth and stability.</a:t>
              </a:r>
            </a:p>
          </p:txBody>
        </p:sp>
      </p:grpSp>
      <p:grpSp>
        <p:nvGrpSpPr>
          <p:cNvPr name="Group 12" id="12"/>
          <p:cNvGrpSpPr/>
          <p:nvPr/>
        </p:nvGrpSpPr>
        <p:grpSpPr>
          <a:xfrm rot="0">
            <a:off x="1028700" y="6007642"/>
            <a:ext cx="8115300" cy="903605"/>
            <a:chOff x="0" y="0"/>
            <a:chExt cx="10820400" cy="1204806"/>
          </a:xfrm>
        </p:grpSpPr>
        <p:sp>
          <p:nvSpPr>
            <p:cNvPr name="TextBox 13" id="13"/>
            <p:cNvSpPr txBox="true"/>
            <p:nvPr/>
          </p:nvSpPr>
          <p:spPr>
            <a:xfrm rot="0">
              <a:off x="0" y="-38100"/>
              <a:ext cx="10820400" cy="647700"/>
            </a:xfrm>
            <a:prstGeom prst="rect">
              <a:avLst/>
            </a:prstGeom>
          </p:spPr>
          <p:txBody>
            <a:bodyPr anchor="t" rtlCol="false" tIns="0" lIns="0" bIns="0" rIns="0">
              <a:spAutoFit/>
            </a:bodyPr>
            <a:lstStyle/>
            <a:p>
              <a:pPr algn="l" marL="0" indent="0" lvl="0">
                <a:lnSpc>
                  <a:spcPts val="3900"/>
                </a:lnSpc>
                <a:spcBef>
                  <a:spcPct val="0"/>
                </a:spcBef>
              </a:pPr>
              <a:r>
                <a:rPr lang="en-US" b="true" sz="3000" strike="noStrike" u="none">
                  <a:solidFill>
                    <a:srgbClr val="000B3D"/>
                  </a:solidFill>
                  <a:latin typeface="DM Sans Bold"/>
                  <a:ea typeface="DM Sans Bold"/>
                  <a:cs typeface="DM Sans Bold"/>
                  <a:sym typeface="DM Sans Bold"/>
                </a:rPr>
                <a:t>Critical Components</a:t>
              </a:r>
            </a:p>
          </p:txBody>
        </p:sp>
        <p:sp>
          <p:nvSpPr>
            <p:cNvPr name="TextBox 14" id="14"/>
            <p:cNvSpPr txBox="true"/>
            <p:nvPr/>
          </p:nvSpPr>
          <p:spPr>
            <a:xfrm rot="0">
              <a:off x="0" y="696171"/>
              <a:ext cx="10820400" cy="508635"/>
            </a:xfrm>
            <a:prstGeom prst="rect">
              <a:avLst/>
            </a:prstGeom>
          </p:spPr>
          <p:txBody>
            <a:bodyPr anchor="t" rtlCol="false" tIns="0" lIns="0" bIns="0" rIns="0">
              <a:spAutoFit/>
            </a:bodyPr>
            <a:lstStyle/>
            <a:p>
              <a:pPr algn="l" marL="0" indent="0" lvl="0">
                <a:lnSpc>
                  <a:spcPts val="3120"/>
                </a:lnSpc>
                <a:spcBef>
                  <a:spcPct val="0"/>
                </a:spcBef>
              </a:pPr>
              <a:r>
                <a:rPr lang="en-US" sz="2400" spc="-48" strike="noStrike" u="none">
                  <a:solidFill>
                    <a:srgbClr val="000B3D"/>
                  </a:solidFill>
                  <a:latin typeface="DM Sans"/>
                  <a:ea typeface="DM Sans"/>
                  <a:cs typeface="DM Sans"/>
                  <a:sym typeface="DM Sans"/>
                </a:rPr>
                <a:t>They are as essential as roads, power, and ports.</a:t>
              </a:r>
            </a:p>
          </p:txBody>
        </p:sp>
      </p:grpSp>
      <p:grpSp>
        <p:nvGrpSpPr>
          <p:cNvPr name="Group 15" id="15"/>
          <p:cNvGrpSpPr/>
          <p:nvPr/>
        </p:nvGrpSpPr>
        <p:grpSpPr>
          <a:xfrm rot="0">
            <a:off x="1028700" y="7271887"/>
            <a:ext cx="8259605" cy="903605"/>
            <a:chOff x="0" y="0"/>
            <a:chExt cx="11012807" cy="1204806"/>
          </a:xfrm>
        </p:grpSpPr>
        <p:sp>
          <p:nvSpPr>
            <p:cNvPr name="TextBox 16" id="16"/>
            <p:cNvSpPr txBox="true"/>
            <p:nvPr/>
          </p:nvSpPr>
          <p:spPr>
            <a:xfrm rot="0">
              <a:off x="0" y="-38100"/>
              <a:ext cx="11012807" cy="647700"/>
            </a:xfrm>
            <a:prstGeom prst="rect">
              <a:avLst/>
            </a:prstGeom>
          </p:spPr>
          <p:txBody>
            <a:bodyPr anchor="t" rtlCol="false" tIns="0" lIns="0" bIns="0" rIns="0">
              <a:spAutoFit/>
            </a:bodyPr>
            <a:lstStyle/>
            <a:p>
              <a:pPr algn="l" marL="0" indent="0" lvl="0">
                <a:lnSpc>
                  <a:spcPts val="3900"/>
                </a:lnSpc>
                <a:spcBef>
                  <a:spcPct val="0"/>
                </a:spcBef>
              </a:pPr>
              <a:r>
                <a:rPr lang="en-US" b="true" sz="3000" strike="noStrike" u="none">
                  <a:solidFill>
                    <a:srgbClr val="000B3D"/>
                  </a:solidFill>
                  <a:latin typeface="DM Sans Bold"/>
                  <a:ea typeface="DM Sans Bold"/>
                  <a:cs typeface="DM Sans Bold"/>
                  <a:sym typeface="DM Sans Bold"/>
                </a:rPr>
                <a:t>Translating Ambition</a:t>
              </a:r>
            </a:p>
          </p:txBody>
        </p:sp>
        <p:sp>
          <p:nvSpPr>
            <p:cNvPr name="TextBox 17" id="17"/>
            <p:cNvSpPr txBox="true"/>
            <p:nvPr/>
          </p:nvSpPr>
          <p:spPr>
            <a:xfrm rot="0">
              <a:off x="0" y="696171"/>
              <a:ext cx="11012807" cy="508635"/>
            </a:xfrm>
            <a:prstGeom prst="rect">
              <a:avLst/>
            </a:prstGeom>
          </p:spPr>
          <p:txBody>
            <a:bodyPr anchor="t" rtlCol="false" tIns="0" lIns="0" bIns="0" rIns="0">
              <a:spAutoFit/>
            </a:bodyPr>
            <a:lstStyle/>
            <a:p>
              <a:pPr algn="l" marL="0" indent="0" lvl="0">
                <a:lnSpc>
                  <a:spcPts val="3120"/>
                </a:lnSpc>
                <a:spcBef>
                  <a:spcPct val="0"/>
                </a:spcBef>
              </a:pPr>
              <a:r>
                <a:rPr lang="en-US" sz="2400" spc="-48" strike="noStrike" u="none">
                  <a:solidFill>
                    <a:srgbClr val="000B3D"/>
                  </a:solidFill>
                  <a:latin typeface="DM Sans"/>
                  <a:ea typeface="DM Sans"/>
                  <a:cs typeface="DM Sans"/>
                  <a:sym typeface="DM Sans"/>
                </a:rPr>
                <a:t>Supply chains turn strategic goals into actionable outcomes.</a:t>
              </a:r>
            </a:p>
          </p:txBody>
        </p:sp>
      </p:grpSp>
      <p:grpSp>
        <p:nvGrpSpPr>
          <p:cNvPr name="Group 18" id="18"/>
          <p:cNvGrpSpPr/>
          <p:nvPr/>
        </p:nvGrpSpPr>
        <p:grpSpPr>
          <a:xfrm rot="0">
            <a:off x="1028700" y="8536132"/>
            <a:ext cx="8115300" cy="903605"/>
            <a:chOff x="0" y="0"/>
            <a:chExt cx="10820400" cy="1204806"/>
          </a:xfrm>
        </p:grpSpPr>
        <p:sp>
          <p:nvSpPr>
            <p:cNvPr name="TextBox 19" id="19"/>
            <p:cNvSpPr txBox="true"/>
            <p:nvPr/>
          </p:nvSpPr>
          <p:spPr>
            <a:xfrm rot="0">
              <a:off x="0" y="-38100"/>
              <a:ext cx="10820400" cy="647700"/>
            </a:xfrm>
            <a:prstGeom prst="rect">
              <a:avLst/>
            </a:prstGeom>
          </p:spPr>
          <p:txBody>
            <a:bodyPr anchor="t" rtlCol="false" tIns="0" lIns="0" bIns="0" rIns="0">
              <a:spAutoFit/>
            </a:bodyPr>
            <a:lstStyle/>
            <a:p>
              <a:pPr algn="l" marL="0" indent="0" lvl="0">
                <a:lnSpc>
                  <a:spcPts val="3900"/>
                </a:lnSpc>
                <a:spcBef>
                  <a:spcPct val="0"/>
                </a:spcBef>
              </a:pPr>
              <a:r>
                <a:rPr lang="en-US" b="true" sz="3000" strike="noStrike" u="none">
                  <a:solidFill>
                    <a:srgbClr val="000B3D"/>
                  </a:solidFill>
                  <a:latin typeface="DM Sans Bold"/>
                  <a:ea typeface="DM Sans Bold"/>
                  <a:cs typeface="DM Sans Bold"/>
                  <a:sym typeface="DM Sans Bold"/>
                </a:rPr>
                <a:t>Connecting Markets</a:t>
              </a:r>
            </a:p>
          </p:txBody>
        </p:sp>
        <p:sp>
          <p:nvSpPr>
            <p:cNvPr name="TextBox 20" id="20"/>
            <p:cNvSpPr txBox="true"/>
            <p:nvPr/>
          </p:nvSpPr>
          <p:spPr>
            <a:xfrm rot="0">
              <a:off x="0" y="696171"/>
              <a:ext cx="10820400" cy="508635"/>
            </a:xfrm>
            <a:prstGeom prst="rect">
              <a:avLst/>
            </a:prstGeom>
          </p:spPr>
          <p:txBody>
            <a:bodyPr anchor="t" rtlCol="false" tIns="0" lIns="0" bIns="0" rIns="0">
              <a:spAutoFit/>
            </a:bodyPr>
            <a:lstStyle/>
            <a:p>
              <a:pPr algn="l" marL="0" indent="0" lvl="0">
                <a:lnSpc>
                  <a:spcPts val="3120"/>
                </a:lnSpc>
                <a:spcBef>
                  <a:spcPct val="0"/>
                </a:spcBef>
              </a:pPr>
              <a:r>
                <a:rPr lang="en-US" sz="2400" spc="-48" strike="noStrike" u="none">
                  <a:solidFill>
                    <a:srgbClr val="000B3D"/>
                  </a:solidFill>
                  <a:latin typeface="DM Sans"/>
                  <a:ea typeface="DM Sans"/>
                  <a:cs typeface="DM Sans"/>
                  <a:sym typeface="DM Sans"/>
                </a:rPr>
                <a:t>They facilitate access to resources and consumer bases.</a:t>
              </a:r>
            </a:p>
          </p:txBody>
        </p:sp>
      </p:grpSp>
      <p:sp>
        <p:nvSpPr>
          <p:cNvPr name="TextBox 21" id="21"/>
          <p:cNvSpPr txBox="true"/>
          <p:nvPr/>
        </p:nvSpPr>
        <p:spPr>
          <a:xfrm rot="0">
            <a:off x="1028700" y="3254531"/>
            <a:ext cx="6471057" cy="953135"/>
          </a:xfrm>
          <a:prstGeom prst="rect">
            <a:avLst/>
          </a:prstGeom>
        </p:spPr>
        <p:txBody>
          <a:bodyPr anchor="t" rtlCol="false" tIns="0" lIns="0" bIns="0" rIns="0">
            <a:spAutoFit/>
          </a:bodyPr>
          <a:lstStyle/>
          <a:p>
            <a:pPr algn="just">
              <a:lnSpc>
                <a:spcPts val="3744"/>
              </a:lnSpc>
            </a:pPr>
            <a:r>
              <a:rPr lang="en-US" b="true" sz="3499" i="true">
                <a:gradFill>
                  <a:gsLst>
                    <a:gs pos="0">
                      <a:srgbClr val="000000">
                        <a:alpha val="100000"/>
                      </a:srgbClr>
                    </a:gs>
                    <a:gs pos="100000">
                      <a:srgbClr val="0300FF">
                        <a:alpha val="100000"/>
                      </a:srgbClr>
                    </a:gs>
                  </a:gsLst>
                  <a:lin ang="0"/>
                </a:gradFill>
                <a:latin typeface="DM Sans Bold Italics"/>
                <a:ea typeface="DM Sans Bold Italics"/>
                <a:cs typeface="DM Sans Bold Italics"/>
                <a:sym typeface="DM Sans Bold Italics"/>
              </a:rPr>
              <a:t>Understanding their roles in development and execution</a:t>
            </a:r>
          </a:p>
        </p:txBody>
      </p:sp>
      <p:grpSp>
        <p:nvGrpSpPr>
          <p:cNvPr name="Group 22" id="22"/>
          <p:cNvGrpSpPr/>
          <p:nvPr/>
        </p:nvGrpSpPr>
        <p:grpSpPr>
          <a:xfrm rot="0">
            <a:off x="0" y="9710262"/>
            <a:ext cx="18288000" cy="566451"/>
            <a:chOff x="0" y="0"/>
            <a:chExt cx="3762963" cy="116554"/>
          </a:xfrm>
        </p:grpSpPr>
        <p:sp>
          <p:nvSpPr>
            <p:cNvPr name="Freeform 23" id="23"/>
            <p:cNvSpPr/>
            <p:nvPr/>
          </p:nvSpPr>
          <p:spPr>
            <a:xfrm flipH="false" flipV="false" rot="0">
              <a:off x="0" y="0"/>
              <a:ext cx="3762963" cy="116554"/>
            </a:xfrm>
            <a:custGeom>
              <a:avLst/>
              <a:gdLst/>
              <a:ahLst/>
              <a:cxnLst/>
              <a:rect r="r" b="b" t="t" l="l"/>
              <a:pathLst>
                <a:path h="116554" w="3762963">
                  <a:moveTo>
                    <a:pt x="0" y="0"/>
                  </a:moveTo>
                  <a:lnTo>
                    <a:pt x="3762963" y="0"/>
                  </a:lnTo>
                  <a:lnTo>
                    <a:pt x="3762963" y="116554"/>
                  </a:lnTo>
                  <a:lnTo>
                    <a:pt x="0" y="116554"/>
                  </a:lnTo>
                  <a:close/>
                </a:path>
              </a:pathLst>
            </a:custGeom>
            <a:gradFill rotWithShape="true">
              <a:gsLst>
                <a:gs pos="0">
                  <a:srgbClr val="000000">
                    <a:alpha val="100000"/>
                  </a:srgbClr>
                </a:gs>
                <a:gs pos="100000">
                  <a:srgbClr val="0300FF">
                    <a:alpha val="100000"/>
                  </a:srgbClr>
                </a:gs>
              </a:gsLst>
              <a:lin ang="0"/>
            </a:gradFill>
          </p:spPr>
        </p:sp>
        <p:sp>
          <p:nvSpPr>
            <p:cNvPr name="TextBox 24" id="24"/>
            <p:cNvSpPr txBox="true"/>
            <p:nvPr/>
          </p:nvSpPr>
          <p:spPr>
            <a:xfrm>
              <a:off x="0" y="-47625"/>
              <a:ext cx="3762963" cy="164179"/>
            </a:xfrm>
            <a:prstGeom prst="rect">
              <a:avLst/>
            </a:prstGeom>
          </p:spPr>
          <p:txBody>
            <a:bodyPr anchor="ctr" rtlCol="false" tIns="50800" lIns="50800" bIns="50800" rIns="50800"/>
            <a:lstStyle/>
            <a:p>
              <a:pPr algn="ctr">
                <a:lnSpc>
                  <a:spcPts val="3251"/>
                </a:lnSpc>
              </a:pPr>
            </a:p>
          </p:txBody>
        </p:sp>
      </p:grpSp>
    </p:spTree>
  </p:cSld>
  <p:clrMapOvr>
    <a:masterClrMapping/>
  </p:clrMapOvr>
</p:sld>
</file>

<file path=ppt/slides/slide5.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true" rot="0">
            <a:off x="7171431" y="0"/>
            <a:ext cx="11116569" cy="4692747"/>
          </a:xfrm>
          <a:custGeom>
            <a:avLst/>
            <a:gdLst/>
            <a:ahLst/>
            <a:cxnLst/>
            <a:rect r="r" b="b" t="t" l="l"/>
            <a:pathLst>
              <a:path h="4692747" w="11116569">
                <a:moveTo>
                  <a:pt x="0" y="4692747"/>
                </a:moveTo>
                <a:lnTo>
                  <a:pt x="11116569" y="4692747"/>
                </a:lnTo>
                <a:lnTo>
                  <a:pt x="11116569" y="0"/>
                </a:lnTo>
                <a:lnTo>
                  <a:pt x="0" y="0"/>
                </a:lnTo>
                <a:lnTo>
                  <a:pt x="0" y="4692747"/>
                </a:lnTo>
                <a:close/>
              </a:path>
            </a:pathLst>
          </a:custGeom>
          <a:blipFill>
            <a:blip r:embed="rId2"/>
            <a:stretch>
              <a:fillRect l="-95847" t="-56476" r="-13849" b="0"/>
            </a:stretch>
          </a:blipFill>
        </p:spPr>
      </p:sp>
      <p:grpSp>
        <p:nvGrpSpPr>
          <p:cNvPr name="Group 3" id="3"/>
          <p:cNvGrpSpPr/>
          <p:nvPr/>
        </p:nvGrpSpPr>
        <p:grpSpPr>
          <a:xfrm rot="0">
            <a:off x="10206381" y="0"/>
            <a:ext cx="8081619" cy="10287000"/>
            <a:chOff x="0" y="0"/>
            <a:chExt cx="10775492" cy="13716000"/>
          </a:xfrm>
        </p:grpSpPr>
        <p:pic>
          <p:nvPicPr>
            <p:cNvPr name="Picture 4" id="4"/>
            <p:cNvPicPr>
              <a:picLocks noChangeAspect="true"/>
            </p:cNvPicPr>
            <p:nvPr/>
          </p:nvPicPr>
          <p:blipFill>
            <a:blip r:embed="rId3"/>
            <a:srcRect l="34692" t="0" r="34692" b="0"/>
            <a:stretch>
              <a:fillRect/>
            </a:stretch>
          </p:blipFill>
          <p:spPr>
            <a:xfrm flipH="false" flipV="false">
              <a:off x="0" y="0"/>
              <a:ext cx="10775492" cy="13716000"/>
            </a:xfrm>
            <a:prstGeom prst="rect">
              <a:avLst/>
            </a:prstGeom>
          </p:spPr>
        </p:pic>
      </p:grpSp>
      <p:grpSp>
        <p:nvGrpSpPr>
          <p:cNvPr name="Group 5" id="5"/>
          <p:cNvGrpSpPr/>
          <p:nvPr/>
        </p:nvGrpSpPr>
        <p:grpSpPr>
          <a:xfrm rot="0">
            <a:off x="10206381" y="0"/>
            <a:ext cx="8081619" cy="9712913"/>
            <a:chOff x="0" y="0"/>
            <a:chExt cx="1220873" cy="1467309"/>
          </a:xfrm>
        </p:grpSpPr>
        <p:sp>
          <p:nvSpPr>
            <p:cNvPr name="Freeform 6" id="6"/>
            <p:cNvSpPr/>
            <p:nvPr/>
          </p:nvSpPr>
          <p:spPr>
            <a:xfrm flipH="false" flipV="false" rot="0">
              <a:off x="0" y="0"/>
              <a:ext cx="1220873" cy="1467309"/>
            </a:xfrm>
            <a:custGeom>
              <a:avLst/>
              <a:gdLst/>
              <a:ahLst/>
              <a:cxnLst/>
              <a:rect r="r" b="b" t="t" l="l"/>
              <a:pathLst>
                <a:path h="1467309" w="1220873">
                  <a:moveTo>
                    <a:pt x="0" y="0"/>
                  </a:moveTo>
                  <a:lnTo>
                    <a:pt x="1220873" y="0"/>
                  </a:lnTo>
                  <a:lnTo>
                    <a:pt x="1220873" y="1467309"/>
                  </a:lnTo>
                  <a:lnTo>
                    <a:pt x="0" y="1467309"/>
                  </a:lnTo>
                  <a:close/>
                </a:path>
              </a:pathLst>
            </a:custGeom>
            <a:blipFill>
              <a:blip r:embed="rId4"/>
              <a:stretch>
                <a:fillRect l="0" t="-2041" r="0" b="-2041"/>
              </a:stretch>
            </a:blipFill>
          </p:spPr>
        </p:sp>
      </p:grpSp>
      <p:sp>
        <p:nvSpPr>
          <p:cNvPr name="TextBox 7" id="7"/>
          <p:cNvSpPr txBox="true"/>
          <p:nvPr/>
        </p:nvSpPr>
        <p:spPr>
          <a:xfrm rot="0">
            <a:off x="1028700" y="726596"/>
            <a:ext cx="7003363" cy="1718310"/>
          </a:xfrm>
          <a:prstGeom prst="rect">
            <a:avLst/>
          </a:prstGeom>
        </p:spPr>
        <p:txBody>
          <a:bodyPr anchor="t" rtlCol="false" tIns="0" lIns="0" bIns="0" rIns="0">
            <a:spAutoFit/>
          </a:bodyPr>
          <a:lstStyle/>
          <a:p>
            <a:pPr algn="l">
              <a:lnSpc>
                <a:spcPts val="6720"/>
              </a:lnSpc>
            </a:pPr>
            <a:r>
              <a:rPr lang="en-US" sz="6000" b="true">
                <a:gradFill>
                  <a:gsLst>
                    <a:gs pos="0">
                      <a:srgbClr val="000237">
                        <a:alpha val="100000"/>
                      </a:srgbClr>
                    </a:gs>
                    <a:gs pos="50000">
                      <a:srgbClr val="000570">
                        <a:alpha val="100000"/>
                      </a:srgbClr>
                    </a:gs>
                    <a:gs pos="100000">
                      <a:srgbClr val="0007AD">
                        <a:alpha val="100000"/>
                      </a:srgbClr>
                    </a:gs>
                  </a:gsLst>
                  <a:lin ang="0"/>
                </a:gradFill>
                <a:latin typeface="DM Sans Bold"/>
                <a:ea typeface="DM Sans Bold"/>
                <a:cs typeface="DM Sans Bold"/>
                <a:sym typeface="DM Sans Bold"/>
              </a:rPr>
              <a:t>Invisible vs. Visible Supply Chains</a:t>
            </a:r>
          </a:p>
        </p:txBody>
      </p:sp>
      <p:sp>
        <p:nvSpPr>
          <p:cNvPr name="TextBox 8" id="8"/>
          <p:cNvSpPr txBox="true"/>
          <p:nvPr/>
        </p:nvSpPr>
        <p:spPr>
          <a:xfrm rot="0">
            <a:off x="1631108" y="2965528"/>
            <a:ext cx="6829058" cy="1590675"/>
          </a:xfrm>
          <a:prstGeom prst="rect">
            <a:avLst/>
          </a:prstGeom>
        </p:spPr>
        <p:txBody>
          <a:bodyPr anchor="t" rtlCol="false" tIns="0" lIns="0" bIns="0" rIns="0">
            <a:spAutoFit/>
          </a:bodyPr>
          <a:lstStyle/>
          <a:p>
            <a:pPr algn="just">
              <a:lnSpc>
                <a:spcPts val="4200"/>
              </a:lnSpc>
            </a:pPr>
            <a:r>
              <a:rPr lang="en-US" sz="3000">
                <a:solidFill>
                  <a:srgbClr val="000B3D"/>
                </a:solidFill>
                <a:latin typeface="DM Sans"/>
                <a:ea typeface="DM Sans"/>
                <a:cs typeface="DM Sans"/>
                <a:sym typeface="DM Sans"/>
              </a:rPr>
              <a:t>Inv</a:t>
            </a:r>
            <a:r>
              <a:rPr lang="en-US" sz="3000">
                <a:solidFill>
                  <a:srgbClr val="000B3D"/>
                </a:solidFill>
                <a:latin typeface="DM Sans"/>
                <a:ea typeface="DM Sans"/>
                <a:cs typeface="DM Sans"/>
                <a:sym typeface="DM Sans"/>
              </a:rPr>
              <a:t>isible where they work</a:t>
            </a:r>
          </a:p>
          <a:p>
            <a:pPr algn="just">
              <a:lnSpc>
                <a:spcPts val="4200"/>
              </a:lnSpc>
            </a:pPr>
            <a:r>
              <a:rPr lang="en-US" sz="3000">
                <a:solidFill>
                  <a:srgbClr val="000B3D"/>
                </a:solidFill>
                <a:latin typeface="DM Sans"/>
                <a:ea typeface="DM Sans"/>
                <a:cs typeface="DM Sans"/>
                <a:sym typeface="DM Sans"/>
              </a:rPr>
              <a:t>Painfully visible where they fail</a:t>
            </a:r>
          </a:p>
          <a:p>
            <a:pPr algn="just">
              <a:lnSpc>
                <a:spcPts val="4200"/>
              </a:lnSpc>
            </a:pPr>
            <a:r>
              <a:rPr lang="en-US" sz="3000">
                <a:solidFill>
                  <a:srgbClr val="000B3D"/>
                </a:solidFill>
                <a:latin typeface="DM Sans"/>
                <a:ea typeface="DM Sans"/>
                <a:cs typeface="DM Sans"/>
                <a:sym typeface="DM Sans"/>
              </a:rPr>
              <a:t>Examples: Delays, volatility, informality</a:t>
            </a:r>
          </a:p>
        </p:txBody>
      </p:sp>
      <p:grpSp>
        <p:nvGrpSpPr>
          <p:cNvPr name="Group 9" id="9"/>
          <p:cNvGrpSpPr/>
          <p:nvPr/>
        </p:nvGrpSpPr>
        <p:grpSpPr>
          <a:xfrm rot="0">
            <a:off x="730644" y="5143500"/>
            <a:ext cx="9224521" cy="4476750"/>
            <a:chOff x="0" y="0"/>
            <a:chExt cx="2429503" cy="1179062"/>
          </a:xfrm>
        </p:grpSpPr>
        <p:sp>
          <p:nvSpPr>
            <p:cNvPr name="Freeform 10" id="10"/>
            <p:cNvSpPr/>
            <p:nvPr/>
          </p:nvSpPr>
          <p:spPr>
            <a:xfrm flipH="false" flipV="false" rot="0">
              <a:off x="0" y="0"/>
              <a:ext cx="2429503" cy="1179062"/>
            </a:xfrm>
            <a:custGeom>
              <a:avLst/>
              <a:gdLst/>
              <a:ahLst/>
              <a:cxnLst/>
              <a:rect r="r" b="b" t="t" l="l"/>
              <a:pathLst>
                <a:path h="1179062" w="2429503">
                  <a:moveTo>
                    <a:pt x="33571" y="0"/>
                  </a:moveTo>
                  <a:lnTo>
                    <a:pt x="2395932" y="0"/>
                  </a:lnTo>
                  <a:cubicBezTo>
                    <a:pt x="2414473" y="0"/>
                    <a:pt x="2429503" y="15030"/>
                    <a:pt x="2429503" y="33571"/>
                  </a:cubicBezTo>
                  <a:lnTo>
                    <a:pt x="2429503" y="1145491"/>
                  </a:lnTo>
                  <a:cubicBezTo>
                    <a:pt x="2429503" y="1164031"/>
                    <a:pt x="2414473" y="1179062"/>
                    <a:pt x="2395932" y="1179062"/>
                  </a:cubicBezTo>
                  <a:lnTo>
                    <a:pt x="33571" y="1179062"/>
                  </a:lnTo>
                  <a:cubicBezTo>
                    <a:pt x="15030" y="1179062"/>
                    <a:pt x="0" y="1164031"/>
                    <a:pt x="0" y="1145491"/>
                  </a:cubicBezTo>
                  <a:lnTo>
                    <a:pt x="0" y="33571"/>
                  </a:lnTo>
                  <a:cubicBezTo>
                    <a:pt x="0" y="15030"/>
                    <a:pt x="15030" y="0"/>
                    <a:pt x="33571" y="0"/>
                  </a:cubicBezTo>
                  <a:close/>
                </a:path>
              </a:pathLst>
            </a:custGeom>
            <a:solidFill>
              <a:srgbClr val="001C59">
                <a:alpha val="11765"/>
              </a:srgbClr>
            </a:solidFill>
            <a:ln w="28575" cap="rnd">
              <a:solidFill>
                <a:srgbClr val="000000">
                  <a:alpha val="11765"/>
                </a:srgbClr>
              </a:solidFill>
              <a:prstDash val="solid"/>
              <a:round/>
            </a:ln>
          </p:spPr>
        </p:sp>
        <p:sp>
          <p:nvSpPr>
            <p:cNvPr name="TextBox 11" id="11"/>
            <p:cNvSpPr txBox="true"/>
            <p:nvPr/>
          </p:nvSpPr>
          <p:spPr>
            <a:xfrm>
              <a:off x="0" y="-28575"/>
              <a:ext cx="2429503" cy="1207637"/>
            </a:xfrm>
            <a:prstGeom prst="rect">
              <a:avLst/>
            </a:prstGeom>
          </p:spPr>
          <p:txBody>
            <a:bodyPr anchor="ctr" rtlCol="false" tIns="50800" lIns="50800" bIns="50800" rIns="50800"/>
            <a:lstStyle/>
            <a:p>
              <a:pPr algn="ctr">
                <a:lnSpc>
                  <a:spcPts val="2100"/>
                </a:lnSpc>
              </a:pPr>
            </a:p>
          </p:txBody>
        </p:sp>
      </p:grpSp>
      <p:sp>
        <p:nvSpPr>
          <p:cNvPr name="TextBox 12" id="12"/>
          <p:cNvSpPr txBox="true"/>
          <p:nvPr/>
        </p:nvSpPr>
        <p:spPr>
          <a:xfrm rot="0">
            <a:off x="1028700" y="5266031"/>
            <a:ext cx="8666649" cy="4257675"/>
          </a:xfrm>
          <a:prstGeom prst="rect">
            <a:avLst/>
          </a:prstGeom>
        </p:spPr>
        <p:txBody>
          <a:bodyPr anchor="t" rtlCol="false" tIns="0" lIns="0" bIns="0" rIns="0">
            <a:spAutoFit/>
          </a:bodyPr>
          <a:lstStyle/>
          <a:p>
            <a:pPr algn="just">
              <a:lnSpc>
                <a:spcPts val="4200"/>
              </a:lnSpc>
            </a:pPr>
            <a:r>
              <a:rPr lang="en-US" sz="3000" b="true">
                <a:solidFill>
                  <a:srgbClr val="000B3D"/>
                </a:solidFill>
                <a:latin typeface="DM Sans Bold"/>
                <a:ea typeface="DM Sans Bold"/>
                <a:cs typeface="DM Sans Bold"/>
                <a:sym typeface="DM Sans Bold"/>
              </a:rPr>
              <a:t>“</a:t>
            </a:r>
            <a:r>
              <a:rPr lang="en-US" sz="3000">
                <a:solidFill>
                  <a:srgbClr val="000B3D"/>
                </a:solidFill>
                <a:latin typeface="DM Sans"/>
                <a:ea typeface="DM Sans"/>
                <a:cs typeface="DM Sans"/>
                <a:sym typeface="DM Sans"/>
              </a:rPr>
              <a:t>Supply chains are not neutral technical arrangements.  </a:t>
            </a:r>
          </a:p>
          <a:p>
            <a:pPr algn="just">
              <a:lnSpc>
                <a:spcPts val="4200"/>
              </a:lnSpc>
            </a:pPr>
            <a:r>
              <a:rPr lang="en-US" sz="3000">
                <a:solidFill>
                  <a:srgbClr val="000B3D"/>
                </a:solidFill>
                <a:latin typeface="DM Sans"/>
                <a:ea typeface="DM Sans"/>
                <a:cs typeface="DM Sans"/>
                <a:sym typeface="DM Sans"/>
              </a:rPr>
              <a:t>They are development infrastructure, just as critical to industrialisation as roads, energy, ports, and capital.  </a:t>
            </a:r>
          </a:p>
          <a:p>
            <a:pPr algn="just">
              <a:lnSpc>
                <a:spcPts val="4200"/>
              </a:lnSpc>
              <a:spcBef>
                <a:spcPct val="0"/>
              </a:spcBef>
            </a:pPr>
            <a:r>
              <a:rPr lang="en-US" sz="3000">
                <a:solidFill>
                  <a:srgbClr val="000B3D"/>
                </a:solidFill>
                <a:latin typeface="DM Sans"/>
                <a:ea typeface="DM Sans"/>
                <a:cs typeface="DM Sans"/>
                <a:sym typeface="DM Sans"/>
              </a:rPr>
              <a:t>They determine whether factories can plan, whether markets can be served, and whether trade promises can be kept.</a:t>
            </a:r>
          </a:p>
        </p:txBody>
      </p:sp>
      <p:grpSp>
        <p:nvGrpSpPr>
          <p:cNvPr name="Group 13" id="13"/>
          <p:cNvGrpSpPr/>
          <p:nvPr/>
        </p:nvGrpSpPr>
        <p:grpSpPr>
          <a:xfrm rot="0">
            <a:off x="1066800" y="3070303"/>
            <a:ext cx="393136" cy="1447800"/>
            <a:chOff x="0" y="0"/>
            <a:chExt cx="524182" cy="1930400"/>
          </a:xfrm>
        </p:grpSpPr>
        <p:sp>
          <p:nvSpPr>
            <p:cNvPr name="Freeform 14" id="14"/>
            <p:cNvSpPr/>
            <p:nvPr/>
          </p:nvSpPr>
          <p:spPr>
            <a:xfrm flipH="false" flipV="false" rot="0">
              <a:off x="0" y="0"/>
              <a:ext cx="524182" cy="524182"/>
            </a:xfrm>
            <a:custGeom>
              <a:avLst/>
              <a:gdLst/>
              <a:ahLst/>
              <a:cxnLst/>
              <a:rect r="r" b="b" t="t" l="l"/>
              <a:pathLst>
                <a:path h="524182" w="524182">
                  <a:moveTo>
                    <a:pt x="0" y="0"/>
                  </a:moveTo>
                  <a:lnTo>
                    <a:pt x="524182" y="0"/>
                  </a:lnTo>
                  <a:lnTo>
                    <a:pt x="524182" y="524182"/>
                  </a:lnTo>
                  <a:lnTo>
                    <a:pt x="0" y="52418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5" id="15"/>
            <p:cNvSpPr/>
            <p:nvPr/>
          </p:nvSpPr>
          <p:spPr>
            <a:xfrm flipH="false" flipV="false" rot="0">
              <a:off x="0" y="703109"/>
              <a:ext cx="524182" cy="524182"/>
            </a:xfrm>
            <a:custGeom>
              <a:avLst/>
              <a:gdLst/>
              <a:ahLst/>
              <a:cxnLst/>
              <a:rect r="r" b="b" t="t" l="l"/>
              <a:pathLst>
                <a:path h="524182" w="524182">
                  <a:moveTo>
                    <a:pt x="0" y="0"/>
                  </a:moveTo>
                  <a:lnTo>
                    <a:pt x="524182" y="0"/>
                  </a:lnTo>
                  <a:lnTo>
                    <a:pt x="524182" y="524182"/>
                  </a:lnTo>
                  <a:lnTo>
                    <a:pt x="0" y="52418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6" id="16"/>
            <p:cNvSpPr/>
            <p:nvPr/>
          </p:nvSpPr>
          <p:spPr>
            <a:xfrm flipH="false" flipV="false" rot="0">
              <a:off x="0" y="1406218"/>
              <a:ext cx="524182" cy="524182"/>
            </a:xfrm>
            <a:custGeom>
              <a:avLst/>
              <a:gdLst/>
              <a:ahLst/>
              <a:cxnLst/>
              <a:rect r="r" b="b" t="t" l="l"/>
              <a:pathLst>
                <a:path h="524182" w="524182">
                  <a:moveTo>
                    <a:pt x="0" y="0"/>
                  </a:moveTo>
                  <a:lnTo>
                    <a:pt x="524182" y="0"/>
                  </a:lnTo>
                  <a:lnTo>
                    <a:pt x="524182" y="524182"/>
                  </a:lnTo>
                  <a:lnTo>
                    <a:pt x="0" y="52418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grpSp>
        <p:nvGrpSpPr>
          <p:cNvPr name="Group 17" id="17"/>
          <p:cNvGrpSpPr/>
          <p:nvPr/>
        </p:nvGrpSpPr>
        <p:grpSpPr>
          <a:xfrm rot="0">
            <a:off x="0" y="9710262"/>
            <a:ext cx="18288000" cy="566451"/>
            <a:chOff x="0" y="0"/>
            <a:chExt cx="3762963" cy="116554"/>
          </a:xfrm>
        </p:grpSpPr>
        <p:sp>
          <p:nvSpPr>
            <p:cNvPr name="Freeform 18" id="18"/>
            <p:cNvSpPr/>
            <p:nvPr/>
          </p:nvSpPr>
          <p:spPr>
            <a:xfrm flipH="false" flipV="false" rot="0">
              <a:off x="0" y="0"/>
              <a:ext cx="3762963" cy="116554"/>
            </a:xfrm>
            <a:custGeom>
              <a:avLst/>
              <a:gdLst/>
              <a:ahLst/>
              <a:cxnLst/>
              <a:rect r="r" b="b" t="t" l="l"/>
              <a:pathLst>
                <a:path h="116554" w="3762963">
                  <a:moveTo>
                    <a:pt x="0" y="0"/>
                  </a:moveTo>
                  <a:lnTo>
                    <a:pt x="3762963" y="0"/>
                  </a:lnTo>
                  <a:lnTo>
                    <a:pt x="3762963" y="116554"/>
                  </a:lnTo>
                  <a:lnTo>
                    <a:pt x="0" y="116554"/>
                  </a:lnTo>
                  <a:close/>
                </a:path>
              </a:pathLst>
            </a:custGeom>
            <a:gradFill rotWithShape="true">
              <a:gsLst>
                <a:gs pos="0">
                  <a:srgbClr val="0300FF">
                    <a:alpha val="100000"/>
                  </a:srgbClr>
                </a:gs>
                <a:gs pos="50000">
                  <a:srgbClr val="CC0000">
                    <a:alpha val="100000"/>
                  </a:srgbClr>
                </a:gs>
                <a:gs pos="100000">
                  <a:srgbClr val="CC0000">
                    <a:alpha val="100000"/>
                  </a:srgbClr>
                </a:gs>
              </a:gsLst>
              <a:lin ang="2700000"/>
            </a:gradFill>
          </p:spPr>
        </p:sp>
        <p:sp>
          <p:nvSpPr>
            <p:cNvPr name="TextBox 19" id="19"/>
            <p:cNvSpPr txBox="true"/>
            <p:nvPr/>
          </p:nvSpPr>
          <p:spPr>
            <a:xfrm>
              <a:off x="0" y="-47625"/>
              <a:ext cx="3762963" cy="164179"/>
            </a:xfrm>
            <a:prstGeom prst="rect">
              <a:avLst/>
            </a:prstGeom>
          </p:spPr>
          <p:txBody>
            <a:bodyPr anchor="ctr" rtlCol="false" tIns="50800" lIns="50800" bIns="50800" rIns="50800"/>
            <a:lstStyle/>
            <a:p>
              <a:pPr algn="ctr">
                <a:lnSpc>
                  <a:spcPts val="3251"/>
                </a:lnSpc>
              </a:pPr>
            </a:p>
          </p:txBody>
        </p:sp>
      </p:grpSp>
    </p:spTree>
  </p:cSld>
  <p:clrMapOvr>
    <a:masterClrMapping/>
  </p:clrMapOvr>
</p:sld>
</file>

<file path=ppt/slides/slide6.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grpSp>
        <p:nvGrpSpPr>
          <p:cNvPr name="Group 2" id="2"/>
          <p:cNvGrpSpPr/>
          <p:nvPr/>
        </p:nvGrpSpPr>
        <p:grpSpPr>
          <a:xfrm rot="0">
            <a:off x="0" y="6924809"/>
            <a:ext cx="18288000" cy="3362191"/>
            <a:chOff x="0" y="0"/>
            <a:chExt cx="4816593" cy="885515"/>
          </a:xfrm>
        </p:grpSpPr>
        <p:sp>
          <p:nvSpPr>
            <p:cNvPr name="Freeform 3" id="3"/>
            <p:cNvSpPr/>
            <p:nvPr/>
          </p:nvSpPr>
          <p:spPr>
            <a:xfrm flipH="false" flipV="false" rot="0">
              <a:off x="0" y="0"/>
              <a:ext cx="4816592" cy="885515"/>
            </a:xfrm>
            <a:custGeom>
              <a:avLst/>
              <a:gdLst/>
              <a:ahLst/>
              <a:cxnLst/>
              <a:rect r="r" b="b" t="t" l="l"/>
              <a:pathLst>
                <a:path h="885515" w="4816592">
                  <a:moveTo>
                    <a:pt x="0" y="0"/>
                  </a:moveTo>
                  <a:lnTo>
                    <a:pt x="4816592" y="0"/>
                  </a:lnTo>
                  <a:lnTo>
                    <a:pt x="4816592" y="885515"/>
                  </a:lnTo>
                  <a:lnTo>
                    <a:pt x="0" y="885515"/>
                  </a:lnTo>
                  <a:close/>
                </a:path>
              </a:pathLst>
            </a:custGeom>
            <a:solidFill>
              <a:srgbClr val="001C59">
                <a:alpha val="10980"/>
              </a:srgbClr>
            </a:solidFill>
            <a:ln w="28575" cap="sq">
              <a:solidFill>
                <a:srgbClr val="000000">
                  <a:alpha val="10980"/>
                </a:srgbClr>
              </a:solidFill>
              <a:prstDash val="solid"/>
              <a:miter/>
            </a:ln>
          </p:spPr>
        </p:sp>
        <p:sp>
          <p:nvSpPr>
            <p:cNvPr name="TextBox 4" id="4"/>
            <p:cNvSpPr txBox="true"/>
            <p:nvPr/>
          </p:nvSpPr>
          <p:spPr>
            <a:xfrm>
              <a:off x="0" y="-28575"/>
              <a:ext cx="4816593" cy="914090"/>
            </a:xfrm>
            <a:prstGeom prst="rect">
              <a:avLst/>
            </a:prstGeom>
          </p:spPr>
          <p:txBody>
            <a:bodyPr anchor="ctr" rtlCol="false" tIns="50800" lIns="50800" bIns="50800" rIns="50800"/>
            <a:lstStyle/>
            <a:p>
              <a:pPr algn="ctr">
                <a:lnSpc>
                  <a:spcPts val="2100"/>
                </a:lnSpc>
              </a:pPr>
            </a:p>
          </p:txBody>
        </p:sp>
      </p:grpSp>
      <p:grpSp>
        <p:nvGrpSpPr>
          <p:cNvPr name="Group 5" id="5"/>
          <p:cNvGrpSpPr>
            <a:grpSpLocks noChangeAspect="true"/>
          </p:cNvGrpSpPr>
          <p:nvPr/>
        </p:nvGrpSpPr>
        <p:grpSpPr>
          <a:xfrm rot="0">
            <a:off x="9781897" y="448198"/>
            <a:ext cx="7974215" cy="6402427"/>
            <a:chOff x="0" y="0"/>
            <a:chExt cx="7467600" cy="5995670"/>
          </a:xfrm>
        </p:grpSpPr>
        <p:sp>
          <p:nvSpPr>
            <p:cNvPr name="Freeform 6" id="6"/>
            <p:cNvSpPr/>
            <p:nvPr/>
          </p:nvSpPr>
          <p:spPr>
            <a:xfrm flipH="false" flipV="false" rot="0">
              <a:off x="0" y="0"/>
              <a:ext cx="7467600" cy="4513580"/>
            </a:xfrm>
            <a:custGeom>
              <a:avLst/>
              <a:gdLst/>
              <a:ahLst/>
              <a:cxnLst/>
              <a:rect r="r" b="b" t="t" l="l"/>
              <a:pathLst>
                <a:path h="4513580" w="7467600">
                  <a:moveTo>
                    <a:pt x="7127240" y="0"/>
                  </a:moveTo>
                  <a:lnTo>
                    <a:pt x="340360" y="0"/>
                  </a:lnTo>
                  <a:cubicBezTo>
                    <a:pt x="152400" y="0"/>
                    <a:pt x="0" y="152400"/>
                    <a:pt x="0" y="340360"/>
                  </a:cubicBezTo>
                  <a:lnTo>
                    <a:pt x="0" y="4513580"/>
                  </a:lnTo>
                  <a:lnTo>
                    <a:pt x="7467600" y="4513580"/>
                  </a:lnTo>
                  <a:lnTo>
                    <a:pt x="7467600" y="340360"/>
                  </a:lnTo>
                  <a:cubicBezTo>
                    <a:pt x="7467600" y="152400"/>
                    <a:pt x="7315200" y="0"/>
                    <a:pt x="7127240" y="0"/>
                  </a:cubicBezTo>
                  <a:close/>
                  <a:moveTo>
                    <a:pt x="7142480" y="4188460"/>
                  </a:moveTo>
                  <a:lnTo>
                    <a:pt x="314961" y="4188460"/>
                  </a:lnTo>
                  <a:lnTo>
                    <a:pt x="314961" y="353060"/>
                  </a:lnTo>
                  <a:lnTo>
                    <a:pt x="7142480" y="353060"/>
                  </a:lnTo>
                  <a:lnTo>
                    <a:pt x="7142480" y="4188460"/>
                  </a:lnTo>
                  <a:close/>
                </a:path>
              </a:pathLst>
            </a:custGeom>
            <a:solidFill>
              <a:srgbClr val="000000"/>
            </a:solidFill>
          </p:spPr>
        </p:sp>
        <p:sp>
          <p:nvSpPr>
            <p:cNvPr name="Freeform 7" id="7"/>
            <p:cNvSpPr/>
            <p:nvPr/>
          </p:nvSpPr>
          <p:spPr>
            <a:xfrm flipH="false" flipV="false" rot="0">
              <a:off x="0" y="4514850"/>
              <a:ext cx="7467600" cy="695960"/>
            </a:xfrm>
            <a:custGeom>
              <a:avLst/>
              <a:gdLst/>
              <a:ahLst/>
              <a:cxnLst/>
              <a:rect r="r" b="b" t="t" l="l"/>
              <a:pathLst>
                <a:path h="695960" w="7467600">
                  <a:moveTo>
                    <a:pt x="0" y="355600"/>
                  </a:moveTo>
                  <a:cubicBezTo>
                    <a:pt x="0" y="543560"/>
                    <a:pt x="152400" y="695960"/>
                    <a:pt x="340360" y="695960"/>
                  </a:cubicBezTo>
                  <a:lnTo>
                    <a:pt x="7127240" y="695960"/>
                  </a:lnTo>
                  <a:cubicBezTo>
                    <a:pt x="7315200" y="695960"/>
                    <a:pt x="7467600" y="543560"/>
                    <a:pt x="7467600" y="355600"/>
                  </a:cubicBezTo>
                  <a:lnTo>
                    <a:pt x="7467600" y="0"/>
                  </a:lnTo>
                  <a:lnTo>
                    <a:pt x="0" y="0"/>
                  </a:lnTo>
                  <a:lnTo>
                    <a:pt x="0" y="355600"/>
                  </a:lnTo>
                  <a:close/>
                </a:path>
              </a:pathLst>
            </a:custGeom>
            <a:solidFill>
              <a:srgbClr val="545454"/>
            </a:solidFill>
          </p:spPr>
        </p:sp>
        <p:sp>
          <p:nvSpPr>
            <p:cNvPr name="Freeform 8" id="8"/>
            <p:cNvSpPr/>
            <p:nvPr/>
          </p:nvSpPr>
          <p:spPr>
            <a:xfrm flipH="false" flipV="false" rot="0">
              <a:off x="2434265" y="5210810"/>
              <a:ext cx="2596530" cy="786130"/>
            </a:xfrm>
            <a:custGeom>
              <a:avLst/>
              <a:gdLst/>
              <a:ahLst/>
              <a:cxnLst/>
              <a:rect r="r" b="b" t="t" l="l"/>
              <a:pathLst>
                <a:path h="786130" w="2596530">
                  <a:moveTo>
                    <a:pt x="1253815" y="0"/>
                  </a:moveTo>
                  <a:lnTo>
                    <a:pt x="448635" y="0"/>
                  </a:lnTo>
                  <a:cubicBezTo>
                    <a:pt x="448635" y="0"/>
                    <a:pt x="424505" y="370840"/>
                    <a:pt x="399105" y="525780"/>
                  </a:cubicBezTo>
                  <a:cubicBezTo>
                    <a:pt x="354655" y="791210"/>
                    <a:pt x="82875" y="706120"/>
                    <a:pt x="5405" y="762000"/>
                  </a:cubicBezTo>
                  <a:cubicBezTo>
                    <a:pt x="-4755" y="769620"/>
                    <a:pt x="325" y="786130"/>
                    <a:pt x="13025" y="786130"/>
                  </a:cubicBezTo>
                  <a:lnTo>
                    <a:pt x="2583505" y="786130"/>
                  </a:lnTo>
                  <a:cubicBezTo>
                    <a:pt x="2596205" y="786130"/>
                    <a:pt x="2601285" y="769620"/>
                    <a:pt x="2591125" y="762000"/>
                  </a:cubicBezTo>
                  <a:cubicBezTo>
                    <a:pt x="2513655" y="706120"/>
                    <a:pt x="2241875" y="791210"/>
                    <a:pt x="2197425" y="525780"/>
                  </a:cubicBezTo>
                  <a:cubicBezTo>
                    <a:pt x="2172025" y="370840"/>
                    <a:pt x="2147895" y="0"/>
                    <a:pt x="2147895" y="0"/>
                  </a:cubicBezTo>
                  <a:lnTo>
                    <a:pt x="1253815" y="0"/>
                  </a:lnTo>
                  <a:close/>
                </a:path>
              </a:pathLst>
            </a:custGeom>
            <a:gradFill rotWithShape="true">
              <a:gsLst>
                <a:gs pos="0">
                  <a:srgbClr val="000000">
                    <a:alpha val="100000"/>
                  </a:srgbClr>
                </a:gs>
                <a:gs pos="100000">
                  <a:srgbClr val="0300FF">
                    <a:alpha val="100000"/>
                  </a:srgbClr>
                </a:gs>
              </a:gsLst>
              <a:lin ang="0"/>
            </a:gradFill>
          </p:spPr>
        </p:sp>
        <p:sp>
          <p:nvSpPr>
            <p:cNvPr name="Freeform 9" id="9"/>
            <p:cNvSpPr/>
            <p:nvPr/>
          </p:nvSpPr>
          <p:spPr>
            <a:xfrm flipH="false" flipV="false" rot="0">
              <a:off x="314960" y="353060"/>
              <a:ext cx="6827520" cy="3835400"/>
            </a:xfrm>
            <a:custGeom>
              <a:avLst/>
              <a:gdLst/>
              <a:ahLst/>
              <a:cxnLst/>
              <a:rect r="r" b="b" t="t" l="l"/>
              <a:pathLst>
                <a:path h="3835400" w="6827520">
                  <a:moveTo>
                    <a:pt x="0" y="0"/>
                  </a:moveTo>
                  <a:lnTo>
                    <a:pt x="6827520" y="0"/>
                  </a:lnTo>
                  <a:lnTo>
                    <a:pt x="6827520" y="3835400"/>
                  </a:lnTo>
                  <a:lnTo>
                    <a:pt x="0" y="3835400"/>
                  </a:lnTo>
                  <a:close/>
                </a:path>
              </a:pathLst>
            </a:custGeom>
            <a:blipFill>
              <a:blip r:embed="rId2"/>
              <a:stretch>
                <a:fillRect l="0" t="-9300" r="0" b="-9300"/>
              </a:stretch>
            </a:blipFill>
          </p:spPr>
        </p:sp>
      </p:grpSp>
      <p:sp>
        <p:nvSpPr>
          <p:cNvPr name="Freeform 10" id="10"/>
          <p:cNvSpPr/>
          <p:nvPr/>
        </p:nvSpPr>
        <p:spPr>
          <a:xfrm flipH="false" flipV="false" rot="0">
            <a:off x="7937582" y="524398"/>
            <a:ext cx="844660" cy="1595256"/>
          </a:xfrm>
          <a:custGeom>
            <a:avLst/>
            <a:gdLst/>
            <a:ahLst/>
            <a:cxnLst/>
            <a:rect r="r" b="b" t="t" l="l"/>
            <a:pathLst>
              <a:path h="1595256" w="844660">
                <a:moveTo>
                  <a:pt x="0" y="0"/>
                </a:moveTo>
                <a:lnTo>
                  <a:pt x="844660" y="0"/>
                </a:lnTo>
                <a:lnTo>
                  <a:pt x="844660" y="1595256"/>
                </a:lnTo>
                <a:lnTo>
                  <a:pt x="0" y="1595256"/>
                </a:lnTo>
                <a:lnTo>
                  <a:pt x="0" y="0"/>
                </a:lnTo>
                <a:close/>
              </a:path>
            </a:pathLst>
          </a:custGeom>
          <a:blipFill>
            <a:blip r:embed="rId3"/>
            <a:stretch>
              <a:fillRect l="-674275" t="-9656" r="-205765" b="-53801"/>
            </a:stretch>
          </a:blipFill>
        </p:spPr>
      </p:sp>
      <p:sp>
        <p:nvSpPr>
          <p:cNvPr name="TextBox 11" id="11"/>
          <p:cNvSpPr txBox="true"/>
          <p:nvPr/>
        </p:nvSpPr>
        <p:spPr>
          <a:xfrm rot="0">
            <a:off x="392732" y="1085850"/>
            <a:ext cx="9551058" cy="1916516"/>
          </a:xfrm>
          <a:prstGeom prst="rect">
            <a:avLst/>
          </a:prstGeom>
        </p:spPr>
        <p:txBody>
          <a:bodyPr anchor="t" rtlCol="false" tIns="0" lIns="0" bIns="0" rIns="0">
            <a:spAutoFit/>
          </a:bodyPr>
          <a:lstStyle/>
          <a:p>
            <a:pPr algn="l">
              <a:lnSpc>
                <a:spcPts val="7569"/>
              </a:lnSpc>
            </a:pPr>
            <a:r>
              <a:rPr lang="en-US" sz="6758" b="true">
                <a:gradFill>
                  <a:gsLst>
                    <a:gs pos="0">
                      <a:srgbClr val="000237">
                        <a:alpha val="100000"/>
                      </a:srgbClr>
                    </a:gs>
                    <a:gs pos="50000">
                      <a:srgbClr val="000570">
                        <a:alpha val="100000"/>
                      </a:srgbClr>
                    </a:gs>
                    <a:gs pos="100000">
                      <a:srgbClr val="0007AD">
                        <a:alpha val="100000"/>
                      </a:srgbClr>
                    </a:gs>
                  </a:gsLst>
                  <a:lin ang="0"/>
                </a:gradFill>
                <a:latin typeface="DM Sans Bold"/>
                <a:ea typeface="DM Sans Bold"/>
                <a:cs typeface="DM Sans Bold"/>
                <a:sym typeface="DM Sans Bold"/>
              </a:rPr>
              <a:t>COVID-19</a:t>
            </a:r>
            <a:r>
              <a:rPr lang="en-US" sz="6758" b="true">
                <a:gradFill>
                  <a:gsLst>
                    <a:gs pos="0">
                      <a:srgbClr val="000237">
                        <a:alpha val="100000"/>
                      </a:srgbClr>
                    </a:gs>
                    <a:gs pos="50000">
                      <a:srgbClr val="000570">
                        <a:alpha val="100000"/>
                      </a:srgbClr>
                    </a:gs>
                    <a:gs pos="100000">
                      <a:srgbClr val="0007AD">
                        <a:alpha val="100000"/>
                      </a:srgbClr>
                    </a:gs>
                  </a:gsLst>
                  <a:lin ang="0"/>
                </a:gradFill>
                <a:latin typeface="DM Sans Bold"/>
                <a:ea typeface="DM Sans Bold"/>
                <a:cs typeface="DM Sans Bold"/>
                <a:sym typeface="DM Sans Bold"/>
              </a:rPr>
              <a:t> </a:t>
            </a:r>
          </a:p>
          <a:p>
            <a:pPr algn="l">
              <a:lnSpc>
                <a:spcPts val="7569"/>
              </a:lnSpc>
            </a:pPr>
            <a:r>
              <a:rPr lang="en-US" sz="6758" b="true">
                <a:gradFill>
                  <a:gsLst>
                    <a:gs pos="0">
                      <a:srgbClr val="000237">
                        <a:alpha val="100000"/>
                      </a:srgbClr>
                    </a:gs>
                    <a:gs pos="50000">
                      <a:srgbClr val="000570">
                        <a:alpha val="100000"/>
                      </a:srgbClr>
                    </a:gs>
                    <a:gs pos="100000">
                      <a:srgbClr val="0007AD">
                        <a:alpha val="100000"/>
                      </a:srgbClr>
                    </a:gs>
                  </a:gsLst>
                  <a:lin ang="0"/>
                </a:gradFill>
                <a:latin typeface="DM Sans Bold"/>
                <a:ea typeface="DM Sans Bold"/>
                <a:cs typeface="DM Sans Bold"/>
                <a:sym typeface="DM Sans Bold"/>
              </a:rPr>
              <a:t>T</a:t>
            </a:r>
            <a:r>
              <a:rPr lang="en-US" sz="6758" b="true">
                <a:gradFill>
                  <a:gsLst>
                    <a:gs pos="0">
                      <a:srgbClr val="000237">
                        <a:alpha val="100000"/>
                      </a:srgbClr>
                    </a:gs>
                    <a:gs pos="50000">
                      <a:srgbClr val="000570">
                        <a:alpha val="100000"/>
                      </a:srgbClr>
                    </a:gs>
                    <a:gs pos="100000">
                      <a:srgbClr val="0007AD">
                        <a:alpha val="100000"/>
                      </a:srgbClr>
                    </a:gs>
                  </a:gsLst>
                  <a:lin ang="0"/>
                </a:gradFill>
                <a:latin typeface="DM Sans Bold"/>
                <a:ea typeface="DM Sans Bold"/>
                <a:cs typeface="DM Sans Bold"/>
                <a:sym typeface="DM Sans Bold"/>
              </a:rPr>
              <a:t>he Global Stress Test</a:t>
            </a:r>
          </a:p>
        </p:txBody>
      </p:sp>
      <p:sp>
        <p:nvSpPr>
          <p:cNvPr name="TextBox 12" id="12"/>
          <p:cNvSpPr txBox="true"/>
          <p:nvPr/>
        </p:nvSpPr>
        <p:spPr>
          <a:xfrm rot="0">
            <a:off x="411782" y="3217044"/>
            <a:ext cx="8977328" cy="3069590"/>
          </a:xfrm>
          <a:prstGeom prst="rect">
            <a:avLst/>
          </a:prstGeom>
        </p:spPr>
        <p:txBody>
          <a:bodyPr anchor="t" rtlCol="false" tIns="0" lIns="0" bIns="0" rIns="0">
            <a:spAutoFit/>
          </a:bodyPr>
          <a:lstStyle/>
          <a:p>
            <a:pPr algn="just">
              <a:lnSpc>
                <a:spcPts val="4059"/>
              </a:lnSpc>
            </a:pPr>
            <a:r>
              <a:rPr lang="en-US" sz="2899">
                <a:solidFill>
                  <a:srgbClr val="000000"/>
                </a:solidFill>
                <a:latin typeface="DM Sans"/>
                <a:ea typeface="DM Sans"/>
                <a:cs typeface="DM Sans"/>
                <a:sym typeface="DM Sans"/>
              </a:rPr>
              <a:t>The global shutdowns triggered by COVID-19 did not introduce supply chain fragility; they revealed it.  </a:t>
            </a:r>
          </a:p>
          <a:p>
            <a:pPr algn="just">
              <a:lnSpc>
                <a:spcPts val="4059"/>
              </a:lnSpc>
              <a:spcBef>
                <a:spcPct val="0"/>
              </a:spcBef>
            </a:pPr>
            <a:r>
              <a:rPr lang="en-US" sz="2899">
                <a:solidFill>
                  <a:srgbClr val="000000"/>
                </a:solidFill>
                <a:latin typeface="DM Sans"/>
                <a:ea typeface="DM Sans"/>
                <a:cs typeface="DM Sans"/>
                <a:sym typeface="DM Sans"/>
              </a:rPr>
              <a:t>Entire industries collapsed; not because demands overwhelmed them or disappeared, but because inputs could not arrive and outputs could not circulate.</a:t>
            </a:r>
          </a:p>
        </p:txBody>
      </p:sp>
      <p:grpSp>
        <p:nvGrpSpPr>
          <p:cNvPr name="Group 13" id="13"/>
          <p:cNvGrpSpPr/>
          <p:nvPr/>
        </p:nvGrpSpPr>
        <p:grpSpPr>
          <a:xfrm rot="0">
            <a:off x="1146536" y="7060987"/>
            <a:ext cx="5184060" cy="1283055"/>
            <a:chOff x="0" y="0"/>
            <a:chExt cx="6912079" cy="1710740"/>
          </a:xfrm>
        </p:grpSpPr>
        <p:sp>
          <p:nvSpPr>
            <p:cNvPr name="Freeform 14" id="14"/>
            <p:cNvSpPr/>
            <p:nvPr/>
          </p:nvSpPr>
          <p:spPr>
            <a:xfrm flipH="false" flipV="false" rot="0">
              <a:off x="0" y="0"/>
              <a:ext cx="6912079" cy="1710740"/>
            </a:xfrm>
            <a:custGeom>
              <a:avLst/>
              <a:gdLst/>
              <a:ahLst/>
              <a:cxnLst/>
              <a:rect r="r" b="b" t="t" l="l"/>
              <a:pathLst>
                <a:path h="1710740" w="6912079">
                  <a:moveTo>
                    <a:pt x="0" y="0"/>
                  </a:moveTo>
                  <a:lnTo>
                    <a:pt x="6912079" y="0"/>
                  </a:lnTo>
                  <a:lnTo>
                    <a:pt x="6912079" y="1710740"/>
                  </a:lnTo>
                  <a:lnTo>
                    <a:pt x="0" y="1710740"/>
                  </a:lnTo>
                  <a:lnTo>
                    <a:pt x="0" y="0"/>
                  </a:lnTo>
                  <a:close/>
                </a:path>
              </a:pathLst>
            </a:custGeom>
            <a:blipFill>
              <a:blip r:embed="rId4">
                <a:extLst>
                  <a:ext uri="{96DAC541-7B7A-43D3-8B79-37D633B846F1}">
                    <asvg:svgBlip xmlns:asvg="http://schemas.microsoft.com/office/drawing/2016/SVG/main" r:embed="rId5"/>
                  </a:ext>
                </a:extLst>
              </a:blip>
              <a:stretch>
                <a:fillRect l="0" t="0" r="0" b="0"/>
              </a:stretch>
            </a:blipFill>
          </p:spPr>
        </p:sp>
        <p:sp>
          <p:nvSpPr>
            <p:cNvPr name="TextBox 15" id="15"/>
            <p:cNvSpPr txBox="true"/>
            <p:nvPr/>
          </p:nvSpPr>
          <p:spPr>
            <a:xfrm rot="0">
              <a:off x="1828530" y="497918"/>
              <a:ext cx="4277619" cy="654050"/>
            </a:xfrm>
            <a:prstGeom prst="rect">
              <a:avLst/>
            </a:prstGeom>
          </p:spPr>
          <p:txBody>
            <a:bodyPr anchor="t" rtlCol="false" tIns="0" lIns="0" bIns="0" rIns="0">
              <a:spAutoFit/>
            </a:bodyPr>
            <a:lstStyle/>
            <a:p>
              <a:pPr algn="l">
                <a:lnSpc>
                  <a:spcPts val="4199"/>
                </a:lnSpc>
                <a:spcBef>
                  <a:spcPct val="0"/>
                </a:spcBef>
              </a:pPr>
              <a:r>
                <a:rPr lang="en-US" b="true" sz="2999">
                  <a:solidFill>
                    <a:srgbClr val="FFFFFF"/>
                  </a:solidFill>
                  <a:latin typeface="DM Sans Bold"/>
                  <a:ea typeface="DM Sans Bold"/>
                  <a:cs typeface="DM Sans Bold"/>
                  <a:sym typeface="DM Sans Bold"/>
                </a:rPr>
                <a:t>Borders closed</a:t>
              </a:r>
            </a:p>
          </p:txBody>
        </p:sp>
      </p:grpSp>
      <p:sp>
        <p:nvSpPr>
          <p:cNvPr name="Freeform 16" id="16"/>
          <p:cNvSpPr/>
          <p:nvPr/>
        </p:nvSpPr>
        <p:spPr>
          <a:xfrm flipH="false" flipV="false" rot="0">
            <a:off x="1509103" y="7390535"/>
            <a:ext cx="614969" cy="621181"/>
          </a:xfrm>
          <a:custGeom>
            <a:avLst/>
            <a:gdLst/>
            <a:ahLst/>
            <a:cxnLst/>
            <a:rect r="r" b="b" t="t" l="l"/>
            <a:pathLst>
              <a:path h="621181" w="614969">
                <a:moveTo>
                  <a:pt x="0" y="0"/>
                </a:moveTo>
                <a:lnTo>
                  <a:pt x="614969" y="0"/>
                </a:lnTo>
                <a:lnTo>
                  <a:pt x="614969" y="621181"/>
                </a:lnTo>
                <a:lnTo>
                  <a:pt x="0" y="621181"/>
                </a:lnTo>
                <a:lnTo>
                  <a:pt x="0" y="0"/>
                </a:lnTo>
                <a:close/>
              </a:path>
            </a:pathLst>
          </a:custGeom>
          <a:blipFill>
            <a:blip r:embed="rId6">
              <a:extLst>
                <a:ext uri="{96DAC541-7B7A-43D3-8B79-37D633B846F1}">
                  <asvg:svgBlip xmlns:asvg="http://schemas.microsoft.com/office/drawing/2016/SVG/main" r:embed="rId7"/>
                </a:ext>
              </a:extLst>
            </a:blip>
            <a:stretch>
              <a:fillRect l="0" t="0" r="0" b="0"/>
            </a:stretch>
          </a:blipFill>
        </p:spPr>
      </p:sp>
      <p:grpSp>
        <p:nvGrpSpPr>
          <p:cNvPr name="Group 17" id="17"/>
          <p:cNvGrpSpPr/>
          <p:nvPr/>
        </p:nvGrpSpPr>
        <p:grpSpPr>
          <a:xfrm rot="0">
            <a:off x="4615395" y="8387790"/>
            <a:ext cx="5184060" cy="1147358"/>
            <a:chOff x="0" y="0"/>
            <a:chExt cx="6912079" cy="1529810"/>
          </a:xfrm>
        </p:grpSpPr>
        <p:sp>
          <p:nvSpPr>
            <p:cNvPr name="Freeform 18" id="18"/>
            <p:cNvSpPr/>
            <p:nvPr/>
          </p:nvSpPr>
          <p:spPr>
            <a:xfrm flipH="false" flipV="false" rot="0">
              <a:off x="0" y="0"/>
              <a:ext cx="6912079" cy="1529810"/>
            </a:xfrm>
            <a:custGeom>
              <a:avLst/>
              <a:gdLst/>
              <a:ahLst/>
              <a:cxnLst/>
              <a:rect r="r" b="b" t="t" l="l"/>
              <a:pathLst>
                <a:path h="1529810" w="6912079">
                  <a:moveTo>
                    <a:pt x="0" y="0"/>
                  </a:moveTo>
                  <a:lnTo>
                    <a:pt x="6912079" y="0"/>
                  </a:lnTo>
                  <a:lnTo>
                    <a:pt x="6912079" y="1529810"/>
                  </a:lnTo>
                  <a:lnTo>
                    <a:pt x="0" y="1529810"/>
                  </a:lnTo>
                  <a:lnTo>
                    <a:pt x="0" y="0"/>
                  </a:lnTo>
                  <a:close/>
                </a:path>
              </a:pathLst>
            </a:custGeom>
            <a:blipFill>
              <a:blip r:embed="rId4">
                <a:extLst>
                  <a:ext uri="{96DAC541-7B7A-43D3-8B79-37D633B846F1}">
                    <asvg:svgBlip xmlns:asvg="http://schemas.microsoft.com/office/drawing/2016/SVG/main" r:embed="rId5"/>
                  </a:ext>
                </a:extLst>
              </a:blip>
              <a:stretch>
                <a:fillRect l="0" t="-5913" r="0" b="-5913"/>
              </a:stretch>
            </a:blipFill>
          </p:spPr>
        </p:sp>
        <p:sp>
          <p:nvSpPr>
            <p:cNvPr name="Freeform 19" id="19"/>
            <p:cNvSpPr/>
            <p:nvPr/>
          </p:nvSpPr>
          <p:spPr>
            <a:xfrm flipH="false" flipV="false" rot="0">
              <a:off x="500769" y="443101"/>
              <a:ext cx="745132" cy="643607"/>
            </a:xfrm>
            <a:custGeom>
              <a:avLst/>
              <a:gdLst/>
              <a:ahLst/>
              <a:cxnLst/>
              <a:rect r="r" b="b" t="t" l="l"/>
              <a:pathLst>
                <a:path h="643607" w="745132">
                  <a:moveTo>
                    <a:pt x="0" y="0"/>
                  </a:moveTo>
                  <a:lnTo>
                    <a:pt x="745131" y="0"/>
                  </a:lnTo>
                  <a:lnTo>
                    <a:pt x="745131" y="643608"/>
                  </a:lnTo>
                  <a:lnTo>
                    <a:pt x="0" y="64360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20" id="20"/>
            <p:cNvSpPr txBox="true"/>
            <p:nvPr/>
          </p:nvSpPr>
          <p:spPr>
            <a:xfrm rot="0">
              <a:off x="1847482" y="385951"/>
              <a:ext cx="4277619" cy="644737"/>
            </a:xfrm>
            <a:prstGeom prst="rect">
              <a:avLst/>
            </a:prstGeom>
          </p:spPr>
          <p:txBody>
            <a:bodyPr anchor="t" rtlCol="false" tIns="0" lIns="0" bIns="0" rIns="0">
              <a:spAutoFit/>
            </a:bodyPr>
            <a:lstStyle/>
            <a:p>
              <a:pPr algn="l">
                <a:lnSpc>
                  <a:spcPts val="4059"/>
                </a:lnSpc>
                <a:spcBef>
                  <a:spcPct val="0"/>
                </a:spcBef>
              </a:pPr>
              <a:r>
                <a:rPr lang="en-US" b="true" sz="2899">
                  <a:solidFill>
                    <a:srgbClr val="FFFFFF"/>
                  </a:solidFill>
                  <a:latin typeface="DM Sans Bold"/>
                  <a:ea typeface="DM Sans Bold"/>
                  <a:cs typeface="DM Sans Bold"/>
                  <a:sym typeface="DM Sans Bold"/>
                </a:rPr>
                <a:t>Ports restricted</a:t>
              </a:r>
            </a:p>
          </p:txBody>
        </p:sp>
      </p:grpSp>
      <p:grpSp>
        <p:nvGrpSpPr>
          <p:cNvPr name="Group 21" id="21"/>
          <p:cNvGrpSpPr/>
          <p:nvPr/>
        </p:nvGrpSpPr>
        <p:grpSpPr>
          <a:xfrm rot="0">
            <a:off x="8368974" y="7060987"/>
            <a:ext cx="5184060" cy="1182095"/>
            <a:chOff x="0" y="0"/>
            <a:chExt cx="6912079" cy="1576127"/>
          </a:xfrm>
        </p:grpSpPr>
        <p:sp>
          <p:nvSpPr>
            <p:cNvPr name="Freeform 22" id="22"/>
            <p:cNvSpPr/>
            <p:nvPr/>
          </p:nvSpPr>
          <p:spPr>
            <a:xfrm flipH="false" flipV="false" rot="0">
              <a:off x="0" y="0"/>
              <a:ext cx="6912079" cy="1576127"/>
            </a:xfrm>
            <a:custGeom>
              <a:avLst/>
              <a:gdLst/>
              <a:ahLst/>
              <a:cxnLst/>
              <a:rect r="r" b="b" t="t" l="l"/>
              <a:pathLst>
                <a:path h="1576127" w="6912079">
                  <a:moveTo>
                    <a:pt x="0" y="0"/>
                  </a:moveTo>
                  <a:lnTo>
                    <a:pt x="6912079" y="0"/>
                  </a:lnTo>
                  <a:lnTo>
                    <a:pt x="6912079" y="1576127"/>
                  </a:lnTo>
                  <a:lnTo>
                    <a:pt x="0" y="1576127"/>
                  </a:lnTo>
                  <a:lnTo>
                    <a:pt x="0" y="0"/>
                  </a:lnTo>
                  <a:close/>
                </a:path>
              </a:pathLst>
            </a:custGeom>
            <a:blipFill>
              <a:blip r:embed="rId4">
                <a:extLst>
                  <a:ext uri="{96DAC541-7B7A-43D3-8B79-37D633B846F1}">
                    <asvg:svgBlip xmlns:asvg="http://schemas.microsoft.com/office/drawing/2016/SVG/main" r:embed="rId5"/>
                  </a:ext>
                </a:extLst>
              </a:blip>
              <a:stretch>
                <a:fillRect l="0" t="-4270" r="0" b="-4270"/>
              </a:stretch>
            </a:blipFill>
          </p:spPr>
        </p:sp>
        <p:sp>
          <p:nvSpPr>
            <p:cNvPr name="Freeform 23" id="23"/>
            <p:cNvSpPr/>
            <p:nvPr/>
          </p:nvSpPr>
          <p:spPr>
            <a:xfrm flipH="false" flipV="false" rot="0">
              <a:off x="503771" y="456375"/>
              <a:ext cx="700286" cy="676651"/>
            </a:xfrm>
            <a:custGeom>
              <a:avLst/>
              <a:gdLst/>
              <a:ahLst/>
              <a:cxnLst/>
              <a:rect r="r" b="b" t="t" l="l"/>
              <a:pathLst>
                <a:path h="676651" w="700286">
                  <a:moveTo>
                    <a:pt x="0" y="0"/>
                  </a:moveTo>
                  <a:lnTo>
                    <a:pt x="700286" y="0"/>
                  </a:lnTo>
                  <a:lnTo>
                    <a:pt x="700286" y="676651"/>
                  </a:lnTo>
                  <a:lnTo>
                    <a:pt x="0" y="676651"/>
                  </a:lnTo>
                  <a:lnTo>
                    <a:pt x="0" y="0"/>
                  </a:lnTo>
                  <a:close/>
                </a:path>
              </a:pathLst>
            </a:custGeom>
            <a:blipFill>
              <a:blip r:embed="rId10">
                <a:extLst>
                  <a:ext uri="{96DAC541-7B7A-43D3-8B79-37D633B846F1}">
                    <asvg:svgBlip xmlns:asvg="http://schemas.microsoft.com/office/drawing/2016/SVG/main" r:embed="rId11"/>
                  </a:ext>
                </a:extLst>
              </a:blip>
              <a:stretch>
                <a:fillRect l="0" t="0" r="0" b="0"/>
              </a:stretch>
            </a:blipFill>
          </p:spPr>
        </p:sp>
        <p:sp>
          <p:nvSpPr>
            <p:cNvPr name="TextBox 24" id="24"/>
            <p:cNvSpPr txBox="true"/>
            <p:nvPr/>
          </p:nvSpPr>
          <p:spPr>
            <a:xfrm rot="0">
              <a:off x="1866434" y="385951"/>
              <a:ext cx="4277619" cy="654050"/>
            </a:xfrm>
            <a:prstGeom prst="rect">
              <a:avLst/>
            </a:prstGeom>
          </p:spPr>
          <p:txBody>
            <a:bodyPr anchor="t" rtlCol="false" tIns="0" lIns="0" bIns="0" rIns="0">
              <a:spAutoFit/>
            </a:bodyPr>
            <a:lstStyle/>
            <a:p>
              <a:pPr algn="l">
                <a:lnSpc>
                  <a:spcPts val="4199"/>
                </a:lnSpc>
                <a:spcBef>
                  <a:spcPct val="0"/>
                </a:spcBef>
              </a:pPr>
              <a:r>
                <a:rPr lang="en-US" b="true" sz="2999">
                  <a:solidFill>
                    <a:srgbClr val="FFFFFF"/>
                  </a:solidFill>
                  <a:latin typeface="DM Sans Bold"/>
                  <a:ea typeface="DM Sans Bold"/>
                  <a:cs typeface="DM Sans Bold"/>
                  <a:sym typeface="DM Sans Bold"/>
                </a:rPr>
                <a:t>Factories halted</a:t>
              </a:r>
            </a:p>
          </p:txBody>
        </p:sp>
      </p:grpSp>
      <p:grpSp>
        <p:nvGrpSpPr>
          <p:cNvPr name="Group 25" id="25"/>
          <p:cNvGrpSpPr/>
          <p:nvPr/>
        </p:nvGrpSpPr>
        <p:grpSpPr>
          <a:xfrm rot="8100000">
            <a:off x="15708276" y="8152358"/>
            <a:ext cx="3891484" cy="1942526"/>
            <a:chOff x="0" y="0"/>
            <a:chExt cx="1344676" cy="671185"/>
          </a:xfrm>
        </p:grpSpPr>
        <p:sp>
          <p:nvSpPr>
            <p:cNvPr name="Freeform 26" id="26"/>
            <p:cNvSpPr/>
            <p:nvPr/>
          </p:nvSpPr>
          <p:spPr>
            <a:xfrm flipH="false" flipV="false" rot="0">
              <a:off x="0" y="0"/>
              <a:ext cx="1344676" cy="669976"/>
            </a:xfrm>
            <a:custGeom>
              <a:avLst/>
              <a:gdLst/>
              <a:ahLst/>
              <a:cxnLst/>
              <a:rect r="r" b="b" t="t" l="l"/>
              <a:pathLst>
                <a:path h="669976" w="1344676">
                  <a:moveTo>
                    <a:pt x="672338" y="0"/>
                  </a:moveTo>
                  <a:lnTo>
                    <a:pt x="1344676" y="669976"/>
                  </a:lnTo>
                  <a:lnTo>
                    <a:pt x="0" y="669976"/>
                  </a:lnTo>
                  <a:close/>
                </a:path>
              </a:pathLst>
            </a:custGeom>
            <a:solidFill>
              <a:srgbClr val="001C59">
                <a:alpha val="20784"/>
              </a:srgbClr>
            </a:solidFill>
            <a:ln cap="sq">
              <a:noFill/>
              <a:prstDash val="solid"/>
              <a:miter/>
            </a:ln>
          </p:spPr>
        </p:sp>
        <p:sp>
          <p:nvSpPr>
            <p:cNvPr name="TextBox 27" id="27"/>
            <p:cNvSpPr txBox="true"/>
            <p:nvPr/>
          </p:nvSpPr>
          <p:spPr>
            <a:xfrm>
              <a:off x="284702" y="254673"/>
              <a:ext cx="775272" cy="415303"/>
            </a:xfrm>
            <a:prstGeom prst="rect">
              <a:avLst/>
            </a:prstGeom>
          </p:spPr>
          <p:txBody>
            <a:bodyPr anchor="ctr" rtlCol="false" tIns="50800" lIns="50800" bIns="50800" rIns="50800"/>
            <a:lstStyle/>
            <a:p>
              <a:pPr algn="ctr">
                <a:lnSpc>
                  <a:spcPts val="2100"/>
                </a:lnSpc>
              </a:pPr>
            </a:p>
          </p:txBody>
        </p:sp>
      </p:grpSp>
      <p:grpSp>
        <p:nvGrpSpPr>
          <p:cNvPr name="Group 28" id="28"/>
          <p:cNvGrpSpPr/>
          <p:nvPr/>
        </p:nvGrpSpPr>
        <p:grpSpPr>
          <a:xfrm rot="0">
            <a:off x="11957404" y="8365916"/>
            <a:ext cx="5184060" cy="1147358"/>
            <a:chOff x="0" y="0"/>
            <a:chExt cx="6912079" cy="1529810"/>
          </a:xfrm>
        </p:grpSpPr>
        <p:sp>
          <p:nvSpPr>
            <p:cNvPr name="Freeform 29" id="29"/>
            <p:cNvSpPr/>
            <p:nvPr/>
          </p:nvSpPr>
          <p:spPr>
            <a:xfrm flipH="false" flipV="false" rot="0">
              <a:off x="0" y="0"/>
              <a:ext cx="6912079" cy="1529810"/>
            </a:xfrm>
            <a:custGeom>
              <a:avLst/>
              <a:gdLst/>
              <a:ahLst/>
              <a:cxnLst/>
              <a:rect r="r" b="b" t="t" l="l"/>
              <a:pathLst>
                <a:path h="1529810" w="6912079">
                  <a:moveTo>
                    <a:pt x="0" y="0"/>
                  </a:moveTo>
                  <a:lnTo>
                    <a:pt x="6912079" y="0"/>
                  </a:lnTo>
                  <a:lnTo>
                    <a:pt x="6912079" y="1529810"/>
                  </a:lnTo>
                  <a:lnTo>
                    <a:pt x="0" y="1529810"/>
                  </a:lnTo>
                  <a:lnTo>
                    <a:pt x="0" y="0"/>
                  </a:lnTo>
                  <a:close/>
                </a:path>
              </a:pathLst>
            </a:custGeom>
            <a:blipFill>
              <a:blip r:embed="rId4">
                <a:extLst>
                  <a:ext uri="{96DAC541-7B7A-43D3-8B79-37D633B846F1}">
                    <asvg:svgBlip xmlns:asvg="http://schemas.microsoft.com/office/drawing/2016/SVG/main" r:embed="rId5"/>
                  </a:ext>
                </a:extLst>
              </a:blip>
              <a:stretch>
                <a:fillRect l="0" t="-5913" r="0" b="-5913"/>
              </a:stretch>
            </a:blipFill>
          </p:spPr>
        </p:sp>
        <p:sp>
          <p:nvSpPr>
            <p:cNvPr name="Freeform 30" id="30"/>
            <p:cNvSpPr/>
            <p:nvPr/>
          </p:nvSpPr>
          <p:spPr>
            <a:xfrm flipH="false" flipV="false" rot="0">
              <a:off x="500769" y="443101"/>
              <a:ext cx="745132" cy="643607"/>
            </a:xfrm>
            <a:custGeom>
              <a:avLst/>
              <a:gdLst/>
              <a:ahLst/>
              <a:cxnLst/>
              <a:rect r="r" b="b" t="t" l="l"/>
              <a:pathLst>
                <a:path h="643607" w="745132">
                  <a:moveTo>
                    <a:pt x="0" y="0"/>
                  </a:moveTo>
                  <a:lnTo>
                    <a:pt x="745131" y="0"/>
                  </a:lnTo>
                  <a:lnTo>
                    <a:pt x="745131" y="643608"/>
                  </a:lnTo>
                  <a:lnTo>
                    <a:pt x="0" y="643608"/>
                  </a:lnTo>
                  <a:lnTo>
                    <a:pt x="0" y="0"/>
                  </a:lnTo>
                  <a:close/>
                </a:path>
              </a:pathLst>
            </a:custGeom>
            <a:blipFill>
              <a:blip r:embed="rId8">
                <a:extLst>
                  <a:ext uri="{96DAC541-7B7A-43D3-8B79-37D633B846F1}">
                    <asvg:svgBlip xmlns:asvg="http://schemas.microsoft.com/office/drawing/2016/SVG/main" r:embed="rId9"/>
                  </a:ext>
                </a:extLst>
              </a:blip>
              <a:stretch>
                <a:fillRect l="0" t="0" r="0" b="0"/>
              </a:stretch>
            </a:blipFill>
          </p:spPr>
        </p:sp>
        <p:sp>
          <p:nvSpPr>
            <p:cNvPr name="TextBox 31" id="31"/>
            <p:cNvSpPr txBox="true"/>
            <p:nvPr/>
          </p:nvSpPr>
          <p:spPr>
            <a:xfrm rot="0">
              <a:off x="1733049" y="385951"/>
              <a:ext cx="4964134" cy="654050"/>
            </a:xfrm>
            <a:prstGeom prst="rect">
              <a:avLst/>
            </a:prstGeom>
          </p:spPr>
          <p:txBody>
            <a:bodyPr anchor="t" rtlCol="false" tIns="0" lIns="0" bIns="0" rIns="0">
              <a:spAutoFit/>
            </a:bodyPr>
            <a:lstStyle/>
            <a:p>
              <a:pPr algn="l">
                <a:lnSpc>
                  <a:spcPts val="4199"/>
                </a:lnSpc>
                <a:spcBef>
                  <a:spcPct val="0"/>
                </a:spcBef>
              </a:pPr>
              <a:r>
                <a:rPr lang="en-US" b="true" sz="2999">
                  <a:solidFill>
                    <a:srgbClr val="FFFFFF"/>
                  </a:solidFill>
                  <a:latin typeface="DM Sans Bold"/>
                  <a:ea typeface="DM Sans Bold"/>
                  <a:cs typeface="DM Sans Bold"/>
                  <a:sym typeface="DM Sans Bold"/>
                </a:rPr>
                <a:t>Movement stopped</a:t>
              </a:r>
            </a:p>
          </p:txBody>
        </p:sp>
      </p:grpSp>
      <p:grpSp>
        <p:nvGrpSpPr>
          <p:cNvPr name="Group 32" id="32"/>
          <p:cNvGrpSpPr/>
          <p:nvPr/>
        </p:nvGrpSpPr>
        <p:grpSpPr>
          <a:xfrm rot="0">
            <a:off x="0" y="9710262"/>
            <a:ext cx="18288000" cy="566451"/>
            <a:chOff x="0" y="0"/>
            <a:chExt cx="3762963" cy="116554"/>
          </a:xfrm>
        </p:grpSpPr>
        <p:sp>
          <p:nvSpPr>
            <p:cNvPr name="Freeform 33" id="33"/>
            <p:cNvSpPr/>
            <p:nvPr/>
          </p:nvSpPr>
          <p:spPr>
            <a:xfrm flipH="false" flipV="false" rot="0">
              <a:off x="0" y="0"/>
              <a:ext cx="3762963" cy="116554"/>
            </a:xfrm>
            <a:custGeom>
              <a:avLst/>
              <a:gdLst/>
              <a:ahLst/>
              <a:cxnLst/>
              <a:rect r="r" b="b" t="t" l="l"/>
              <a:pathLst>
                <a:path h="116554" w="3762963">
                  <a:moveTo>
                    <a:pt x="0" y="0"/>
                  </a:moveTo>
                  <a:lnTo>
                    <a:pt x="3762963" y="0"/>
                  </a:lnTo>
                  <a:lnTo>
                    <a:pt x="3762963" y="116554"/>
                  </a:lnTo>
                  <a:lnTo>
                    <a:pt x="0" y="116554"/>
                  </a:lnTo>
                  <a:close/>
                </a:path>
              </a:pathLst>
            </a:custGeom>
            <a:gradFill rotWithShape="true">
              <a:gsLst>
                <a:gs pos="0">
                  <a:srgbClr val="0300FF">
                    <a:alpha val="100000"/>
                  </a:srgbClr>
                </a:gs>
                <a:gs pos="50000">
                  <a:srgbClr val="CC0000">
                    <a:alpha val="100000"/>
                  </a:srgbClr>
                </a:gs>
                <a:gs pos="100000">
                  <a:srgbClr val="CC0000">
                    <a:alpha val="100000"/>
                  </a:srgbClr>
                </a:gs>
              </a:gsLst>
              <a:lin ang="2700000"/>
            </a:gradFill>
          </p:spPr>
        </p:sp>
        <p:sp>
          <p:nvSpPr>
            <p:cNvPr name="TextBox 34" id="34"/>
            <p:cNvSpPr txBox="true"/>
            <p:nvPr/>
          </p:nvSpPr>
          <p:spPr>
            <a:xfrm>
              <a:off x="0" y="-47625"/>
              <a:ext cx="3762963" cy="164179"/>
            </a:xfrm>
            <a:prstGeom prst="rect">
              <a:avLst/>
            </a:prstGeom>
          </p:spPr>
          <p:txBody>
            <a:bodyPr anchor="ctr" rtlCol="false" tIns="50800" lIns="50800" bIns="50800" rIns="50800"/>
            <a:lstStyle/>
            <a:p>
              <a:pPr algn="ctr">
                <a:lnSpc>
                  <a:spcPts val="3251"/>
                </a:lnSpc>
              </a:pPr>
            </a:p>
          </p:txBody>
        </p:sp>
      </p:grpSp>
    </p:spTree>
  </p:cSld>
  <p:clrMapOvr>
    <a:masterClrMapping/>
  </p:clrMapOvr>
</p:sld>
</file>

<file path=ppt/slides/slide7.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false" rot="0">
            <a:off x="0" y="0"/>
            <a:ext cx="18288000" cy="10287000"/>
          </a:xfrm>
          <a:custGeom>
            <a:avLst/>
            <a:gdLst/>
            <a:ahLst/>
            <a:cxnLst/>
            <a:rect r="r" b="b" t="t" l="l"/>
            <a:pathLst>
              <a:path h="10287000" w="18288000">
                <a:moveTo>
                  <a:pt x="0" y="0"/>
                </a:moveTo>
                <a:lnTo>
                  <a:pt x="18288000" y="0"/>
                </a:lnTo>
                <a:lnTo>
                  <a:pt x="18288000" y="10287000"/>
                </a:lnTo>
                <a:lnTo>
                  <a:pt x="0" y="10287000"/>
                </a:lnTo>
                <a:lnTo>
                  <a:pt x="0" y="0"/>
                </a:lnTo>
                <a:close/>
              </a:path>
            </a:pathLst>
          </a:custGeom>
          <a:blipFill>
            <a:blip r:embed="rId2"/>
            <a:stretch>
              <a:fillRect l="0" t="-9222" r="0" b="-9222"/>
            </a:stretch>
          </a:blipFill>
        </p:spPr>
      </p:sp>
      <p:sp>
        <p:nvSpPr>
          <p:cNvPr name="TextBox 3" id="3"/>
          <p:cNvSpPr txBox="true"/>
          <p:nvPr/>
        </p:nvSpPr>
        <p:spPr>
          <a:xfrm rot="0">
            <a:off x="542448" y="1099629"/>
            <a:ext cx="14347641" cy="1186159"/>
          </a:xfrm>
          <a:prstGeom prst="rect">
            <a:avLst/>
          </a:prstGeom>
        </p:spPr>
        <p:txBody>
          <a:bodyPr anchor="t" rtlCol="false" tIns="0" lIns="0" bIns="0" rIns="0">
            <a:spAutoFit/>
          </a:bodyPr>
          <a:lstStyle/>
          <a:p>
            <a:pPr algn="l">
              <a:lnSpc>
                <a:spcPts val="9696"/>
              </a:lnSpc>
              <a:spcBef>
                <a:spcPct val="0"/>
              </a:spcBef>
            </a:pPr>
            <a:r>
              <a:rPr lang="en-US" b="true" sz="6925">
                <a:gradFill>
                  <a:gsLst>
                    <a:gs pos="0">
                      <a:srgbClr val="000000">
                        <a:alpha val="100000"/>
                      </a:srgbClr>
                    </a:gs>
                    <a:gs pos="100000">
                      <a:srgbClr val="0300FF">
                        <a:alpha val="100000"/>
                      </a:srgbClr>
                    </a:gs>
                  </a:gsLst>
                  <a:lin ang="0"/>
                </a:gradFill>
                <a:latin typeface="Be Vietnam Ultra-Bold"/>
                <a:ea typeface="Be Vietnam Ultra-Bold"/>
                <a:cs typeface="Be Vietnam Ultra-Bold"/>
                <a:sym typeface="Be Vietnam Ultra-Bold"/>
              </a:rPr>
              <a:t>THE LESSON FROM THE PANDEMIC</a:t>
            </a:r>
          </a:p>
        </p:txBody>
      </p:sp>
      <p:grpSp>
        <p:nvGrpSpPr>
          <p:cNvPr name="Group 4" id="4"/>
          <p:cNvGrpSpPr/>
          <p:nvPr/>
        </p:nvGrpSpPr>
        <p:grpSpPr>
          <a:xfrm rot="0">
            <a:off x="542448" y="3190663"/>
            <a:ext cx="2305085" cy="1980933"/>
            <a:chOff x="0" y="0"/>
            <a:chExt cx="812800" cy="698500"/>
          </a:xfrm>
        </p:grpSpPr>
        <p:sp>
          <p:nvSpPr>
            <p:cNvPr name="Freeform 5" id="5"/>
            <p:cNvSpPr/>
            <p:nvPr/>
          </p:nvSpPr>
          <p:spPr>
            <a:xfrm flipH="false" flipV="false" rot="0">
              <a:off x="11778" y="0"/>
              <a:ext cx="789245" cy="698500"/>
            </a:xfrm>
            <a:custGeom>
              <a:avLst/>
              <a:gdLst/>
              <a:ahLst/>
              <a:cxnLst/>
              <a:rect r="r" b="b" t="t" l="l"/>
              <a:pathLst>
                <a:path h="698500" w="789245">
                  <a:moveTo>
                    <a:pt x="779065" y="386989"/>
                  </a:moveTo>
                  <a:lnTo>
                    <a:pt x="619779" y="660761"/>
                  </a:lnTo>
                  <a:cubicBezTo>
                    <a:pt x="606185" y="684126"/>
                    <a:pt x="581192" y="698500"/>
                    <a:pt x="554160" y="698500"/>
                  </a:cubicBezTo>
                  <a:lnTo>
                    <a:pt x="235084" y="698500"/>
                  </a:lnTo>
                  <a:cubicBezTo>
                    <a:pt x="208052" y="698500"/>
                    <a:pt x="183059" y="684126"/>
                    <a:pt x="169465" y="660761"/>
                  </a:cubicBezTo>
                  <a:lnTo>
                    <a:pt x="10179" y="386989"/>
                  </a:lnTo>
                  <a:cubicBezTo>
                    <a:pt x="-3394" y="363660"/>
                    <a:pt x="-3394" y="334840"/>
                    <a:pt x="10179" y="311511"/>
                  </a:cubicBezTo>
                  <a:lnTo>
                    <a:pt x="169465" y="37739"/>
                  </a:lnTo>
                  <a:cubicBezTo>
                    <a:pt x="183059" y="14374"/>
                    <a:pt x="208052" y="0"/>
                    <a:pt x="235084" y="0"/>
                  </a:cubicBezTo>
                  <a:lnTo>
                    <a:pt x="554160" y="0"/>
                  </a:lnTo>
                  <a:cubicBezTo>
                    <a:pt x="581192" y="0"/>
                    <a:pt x="606185" y="14374"/>
                    <a:pt x="619779" y="37739"/>
                  </a:cubicBezTo>
                  <a:lnTo>
                    <a:pt x="779065" y="311511"/>
                  </a:lnTo>
                  <a:cubicBezTo>
                    <a:pt x="792638" y="334840"/>
                    <a:pt x="792638" y="363660"/>
                    <a:pt x="779065" y="386989"/>
                  </a:cubicBezTo>
                  <a:close/>
                </a:path>
              </a:pathLst>
            </a:custGeom>
            <a:gradFill rotWithShape="true">
              <a:gsLst>
                <a:gs pos="0">
                  <a:srgbClr val="000000">
                    <a:alpha val="100000"/>
                  </a:srgbClr>
                </a:gs>
                <a:gs pos="100000">
                  <a:srgbClr val="0300FF">
                    <a:alpha val="100000"/>
                  </a:srgbClr>
                </a:gs>
              </a:gsLst>
              <a:lin ang="0"/>
            </a:gradFill>
          </p:spPr>
        </p:sp>
        <p:sp>
          <p:nvSpPr>
            <p:cNvPr name="TextBox 6" id="6"/>
            <p:cNvSpPr txBox="true"/>
            <p:nvPr/>
          </p:nvSpPr>
          <p:spPr>
            <a:xfrm>
              <a:off x="114300" y="-38100"/>
              <a:ext cx="584200" cy="736600"/>
            </a:xfrm>
            <a:prstGeom prst="rect">
              <a:avLst/>
            </a:prstGeom>
          </p:spPr>
          <p:txBody>
            <a:bodyPr anchor="ctr" rtlCol="false" tIns="50800" lIns="50800" bIns="50800" rIns="50800"/>
            <a:lstStyle/>
            <a:p>
              <a:pPr algn="ctr">
                <a:lnSpc>
                  <a:spcPts val="2659"/>
                </a:lnSpc>
                <a:spcBef>
                  <a:spcPct val="0"/>
                </a:spcBef>
              </a:pPr>
            </a:p>
          </p:txBody>
        </p:sp>
      </p:grpSp>
      <p:grpSp>
        <p:nvGrpSpPr>
          <p:cNvPr name="Group 7" id="7"/>
          <p:cNvGrpSpPr/>
          <p:nvPr/>
        </p:nvGrpSpPr>
        <p:grpSpPr>
          <a:xfrm rot="0">
            <a:off x="542448" y="5717741"/>
            <a:ext cx="2305085" cy="1980933"/>
            <a:chOff x="0" y="0"/>
            <a:chExt cx="812800" cy="698500"/>
          </a:xfrm>
        </p:grpSpPr>
        <p:sp>
          <p:nvSpPr>
            <p:cNvPr name="Freeform 8" id="8"/>
            <p:cNvSpPr/>
            <p:nvPr/>
          </p:nvSpPr>
          <p:spPr>
            <a:xfrm flipH="false" flipV="false" rot="0">
              <a:off x="11778" y="0"/>
              <a:ext cx="789245" cy="698500"/>
            </a:xfrm>
            <a:custGeom>
              <a:avLst/>
              <a:gdLst/>
              <a:ahLst/>
              <a:cxnLst/>
              <a:rect r="r" b="b" t="t" l="l"/>
              <a:pathLst>
                <a:path h="698500" w="789245">
                  <a:moveTo>
                    <a:pt x="779065" y="386989"/>
                  </a:moveTo>
                  <a:lnTo>
                    <a:pt x="619779" y="660761"/>
                  </a:lnTo>
                  <a:cubicBezTo>
                    <a:pt x="606185" y="684126"/>
                    <a:pt x="581192" y="698500"/>
                    <a:pt x="554160" y="698500"/>
                  </a:cubicBezTo>
                  <a:lnTo>
                    <a:pt x="235084" y="698500"/>
                  </a:lnTo>
                  <a:cubicBezTo>
                    <a:pt x="208052" y="698500"/>
                    <a:pt x="183059" y="684126"/>
                    <a:pt x="169465" y="660761"/>
                  </a:cubicBezTo>
                  <a:lnTo>
                    <a:pt x="10179" y="386989"/>
                  </a:lnTo>
                  <a:cubicBezTo>
                    <a:pt x="-3394" y="363660"/>
                    <a:pt x="-3394" y="334840"/>
                    <a:pt x="10179" y="311511"/>
                  </a:cubicBezTo>
                  <a:lnTo>
                    <a:pt x="169465" y="37739"/>
                  </a:lnTo>
                  <a:cubicBezTo>
                    <a:pt x="183059" y="14374"/>
                    <a:pt x="208052" y="0"/>
                    <a:pt x="235084" y="0"/>
                  </a:cubicBezTo>
                  <a:lnTo>
                    <a:pt x="554160" y="0"/>
                  </a:lnTo>
                  <a:cubicBezTo>
                    <a:pt x="581192" y="0"/>
                    <a:pt x="606185" y="14374"/>
                    <a:pt x="619779" y="37739"/>
                  </a:cubicBezTo>
                  <a:lnTo>
                    <a:pt x="779065" y="311511"/>
                  </a:lnTo>
                  <a:cubicBezTo>
                    <a:pt x="792638" y="334840"/>
                    <a:pt x="792638" y="363660"/>
                    <a:pt x="779065" y="386989"/>
                  </a:cubicBezTo>
                  <a:close/>
                </a:path>
              </a:pathLst>
            </a:custGeom>
            <a:gradFill rotWithShape="true">
              <a:gsLst>
                <a:gs pos="0">
                  <a:srgbClr val="000000">
                    <a:alpha val="100000"/>
                  </a:srgbClr>
                </a:gs>
                <a:gs pos="100000">
                  <a:srgbClr val="0300FF">
                    <a:alpha val="100000"/>
                  </a:srgbClr>
                </a:gs>
              </a:gsLst>
              <a:lin ang="0"/>
            </a:gradFill>
          </p:spPr>
        </p:sp>
        <p:sp>
          <p:nvSpPr>
            <p:cNvPr name="TextBox 9" id="9"/>
            <p:cNvSpPr txBox="true"/>
            <p:nvPr/>
          </p:nvSpPr>
          <p:spPr>
            <a:xfrm>
              <a:off x="114300" y="-38100"/>
              <a:ext cx="584200" cy="736600"/>
            </a:xfrm>
            <a:prstGeom prst="rect">
              <a:avLst/>
            </a:prstGeom>
          </p:spPr>
          <p:txBody>
            <a:bodyPr anchor="ctr" rtlCol="false" tIns="50800" lIns="50800" bIns="50800" rIns="50800"/>
            <a:lstStyle/>
            <a:p>
              <a:pPr algn="ctr">
                <a:lnSpc>
                  <a:spcPts val="2659"/>
                </a:lnSpc>
                <a:spcBef>
                  <a:spcPct val="0"/>
                </a:spcBef>
              </a:pPr>
            </a:p>
          </p:txBody>
        </p:sp>
      </p:grpSp>
      <p:sp>
        <p:nvSpPr>
          <p:cNvPr name="Freeform 10" id="10"/>
          <p:cNvSpPr/>
          <p:nvPr/>
        </p:nvSpPr>
        <p:spPr>
          <a:xfrm flipH="false" flipV="false" rot="0">
            <a:off x="1119806" y="3521892"/>
            <a:ext cx="1150370" cy="1318475"/>
          </a:xfrm>
          <a:custGeom>
            <a:avLst/>
            <a:gdLst/>
            <a:ahLst/>
            <a:cxnLst/>
            <a:rect r="r" b="b" t="t" l="l"/>
            <a:pathLst>
              <a:path h="1318475" w="1150370">
                <a:moveTo>
                  <a:pt x="0" y="0"/>
                </a:moveTo>
                <a:lnTo>
                  <a:pt x="1150370" y="0"/>
                </a:lnTo>
                <a:lnTo>
                  <a:pt x="1150370" y="1318475"/>
                </a:lnTo>
                <a:lnTo>
                  <a:pt x="0" y="1318475"/>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p:spPr>
      </p:sp>
      <p:sp>
        <p:nvSpPr>
          <p:cNvPr name="Freeform 11" id="11"/>
          <p:cNvSpPr/>
          <p:nvPr/>
        </p:nvSpPr>
        <p:spPr>
          <a:xfrm flipH="false" flipV="false" rot="0">
            <a:off x="15864096" y="8467701"/>
            <a:ext cx="2790407" cy="2884142"/>
          </a:xfrm>
          <a:custGeom>
            <a:avLst/>
            <a:gdLst/>
            <a:ahLst/>
            <a:cxnLst/>
            <a:rect r="r" b="b" t="t" l="l"/>
            <a:pathLst>
              <a:path h="2884142" w="2790407">
                <a:moveTo>
                  <a:pt x="0" y="0"/>
                </a:moveTo>
                <a:lnTo>
                  <a:pt x="2790408" y="0"/>
                </a:lnTo>
                <a:lnTo>
                  <a:pt x="2790408" y="2884141"/>
                </a:lnTo>
                <a:lnTo>
                  <a:pt x="0" y="2884141"/>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2" id="12"/>
          <p:cNvSpPr/>
          <p:nvPr/>
        </p:nvSpPr>
        <p:spPr>
          <a:xfrm flipH="false" flipV="false" rot="0">
            <a:off x="1018521" y="6077399"/>
            <a:ext cx="1352941" cy="1261617"/>
          </a:xfrm>
          <a:custGeom>
            <a:avLst/>
            <a:gdLst/>
            <a:ahLst/>
            <a:cxnLst/>
            <a:rect r="r" b="b" t="t" l="l"/>
            <a:pathLst>
              <a:path h="1261617" w="1352941">
                <a:moveTo>
                  <a:pt x="0" y="0"/>
                </a:moveTo>
                <a:lnTo>
                  <a:pt x="1352940" y="0"/>
                </a:lnTo>
                <a:lnTo>
                  <a:pt x="1352940" y="1261617"/>
                </a:lnTo>
                <a:lnTo>
                  <a:pt x="0" y="1261617"/>
                </a:lnTo>
                <a:lnTo>
                  <a:pt x="0" y="0"/>
                </a:lnTo>
                <a:close/>
              </a:path>
            </a:pathLst>
          </a:custGeom>
          <a:blipFill>
            <a:blip r:embed="rId7">
              <a:extLst>
                <a:ext uri="{96DAC541-7B7A-43D3-8B79-37D633B846F1}">
                  <asvg:svgBlip xmlns:asvg="http://schemas.microsoft.com/office/drawing/2016/SVG/main" r:embed="rId8"/>
                </a:ext>
              </a:extLst>
            </a:blip>
            <a:stretch>
              <a:fillRect l="0" t="0" r="0" b="0"/>
            </a:stretch>
          </a:blipFill>
          <a:ln cap="sq">
            <a:noFill/>
            <a:prstDash val="solid"/>
            <a:miter/>
          </a:ln>
        </p:spPr>
      </p:sp>
      <p:grpSp>
        <p:nvGrpSpPr>
          <p:cNvPr name="Group 13" id="13"/>
          <p:cNvGrpSpPr/>
          <p:nvPr/>
        </p:nvGrpSpPr>
        <p:grpSpPr>
          <a:xfrm rot="0">
            <a:off x="8536685" y="3190663"/>
            <a:ext cx="9224521" cy="4476750"/>
            <a:chOff x="0" y="0"/>
            <a:chExt cx="2429503" cy="1179062"/>
          </a:xfrm>
        </p:grpSpPr>
        <p:sp>
          <p:nvSpPr>
            <p:cNvPr name="Freeform 14" id="14"/>
            <p:cNvSpPr/>
            <p:nvPr/>
          </p:nvSpPr>
          <p:spPr>
            <a:xfrm flipH="false" flipV="false" rot="0">
              <a:off x="0" y="0"/>
              <a:ext cx="2429503" cy="1179062"/>
            </a:xfrm>
            <a:custGeom>
              <a:avLst/>
              <a:gdLst/>
              <a:ahLst/>
              <a:cxnLst/>
              <a:rect r="r" b="b" t="t" l="l"/>
              <a:pathLst>
                <a:path h="1179062" w="2429503">
                  <a:moveTo>
                    <a:pt x="33571" y="0"/>
                  </a:moveTo>
                  <a:lnTo>
                    <a:pt x="2395932" y="0"/>
                  </a:lnTo>
                  <a:cubicBezTo>
                    <a:pt x="2414473" y="0"/>
                    <a:pt x="2429503" y="15030"/>
                    <a:pt x="2429503" y="33571"/>
                  </a:cubicBezTo>
                  <a:lnTo>
                    <a:pt x="2429503" y="1145491"/>
                  </a:lnTo>
                  <a:cubicBezTo>
                    <a:pt x="2429503" y="1164031"/>
                    <a:pt x="2414473" y="1179062"/>
                    <a:pt x="2395932" y="1179062"/>
                  </a:cubicBezTo>
                  <a:lnTo>
                    <a:pt x="33571" y="1179062"/>
                  </a:lnTo>
                  <a:cubicBezTo>
                    <a:pt x="15030" y="1179062"/>
                    <a:pt x="0" y="1164031"/>
                    <a:pt x="0" y="1145491"/>
                  </a:cubicBezTo>
                  <a:lnTo>
                    <a:pt x="0" y="33571"/>
                  </a:lnTo>
                  <a:cubicBezTo>
                    <a:pt x="0" y="15030"/>
                    <a:pt x="15030" y="0"/>
                    <a:pt x="33571" y="0"/>
                  </a:cubicBezTo>
                  <a:close/>
                </a:path>
              </a:pathLst>
            </a:custGeom>
            <a:solidFill>
              <a:srgbClr val="001C59">
                <a:alpha val="11765"/>
              </a:srgbClr>
            </a:solidFill>
            <a:ln w="28575" cap="rnd">
              <a:solidFill>
                <a:srgbClr val="000000">
                  <a:alpha val="11765"/>
                </a:srgbClr>
              </a:solidFill>
              <a:prstDash val="solid"/>
              <a:round/>
            </a:ln>
          </p:spPr>
        </p:sp>
        <p:sp>
          <p:nvSpPr>
            <p:cNvPr name="TextBox 15" id="15"/>
            <p:cNvSpPr txBox="true"/>
            <p:nvPr/>
          </p:nvSpPr>
          <p:spPr>
            <a:xfrm>
              <a:off x="0" y="-28575"/>
              <a:ext cx="2429503" cy="1207637"/>
            </a:xfrm>
            <a:prstGeom prst="rect">
              <a:avLst/>
            </a:prstGeom>
          </p:spPr>
          <p:txBody>
            <a:bodyPr anchor="ctr" rtlCol="false" tIns="50800" lIns="50800" bIns="50800" rIns="50800"/>
            <a:lstStyle/>
            <a:p>
              <a:pPr algn="ctr">
                <a:lnSpc>
                  <a:spcPts val="2100"/>
                </a:lnSpc>
              </a:pPr>
            </a:p>
          </p:txBody>
        </p:sp>
      </p:grpSp>
      <p:sp>
        <p:nvSpPr>
          <p:cNvPr name="TextBox 16" id="16"/>
          <p:cNvSpPr txBox="true"/>
          <p:nvPr/>
        </p:nvSpPr>
        <p:spPr>
          <a:xfrm rot="0">
            <a:off x="8768663" y="3800263"/>
            <a:ext cx="8760565" cy="3190875"/>
          </a:xfrm>
          <a:prstGeom prst="rect">
            <a:avLst/>
          </a:prstGeom>
        </p:spPr>
        <p:txBody>
          <a:bodyPr anchor="t" rtlCol="false" tIns="0" lIns="0" bIns="0" rIns="0">
            <a:spAutoFit/>
          </a:bodyPr>
          <a:lstStyle/>
          <a:p>
            <a:pPr algn="just">
              <a:lnSpc>
                <a:spcPts val="4200"/>
              </a:lnSpc>
              <a:spcBef>
                <a:spcPct val="0"/>
              </a:spcBef>
            </a:pPr>
            <a:r>
              <a:rPr lang="en-US" sz="3000">
                <a:solidFill>
                  <a:srgbClr val="001C59"/>
                </a:solidFill>
                <a:latin typeface="Open Sauce"/>
                <a:ea typeface="Open Sauce"/>
                <a:cs typeface="Open Sauce"/>
                <a:sym typeface="Open Sauce"/>
              </a:rPr>
              <a:t>The pandemic demonstrated that modern economies depend less on isolated productive capacity than on systemic coordination across time and space. Highly optimized, cost-efficient supply chains proved vulnerable when redundancy and resilience were absent.</a:t>
            </a:r>
          </a:p>
        </p:txBody>
      </p:sp>
      <p:sp>
        <p:nvSpPr>
          <p:cNvPr name="TextBox 17" id="17"/>
          <p:cNvSpPr txBox="true"/>
          <p:nvPr/>
        </p:nvSpPr>
        <p:spPr>
          <a:xfrm rot="0">
            <a:off x="3040078" y="3843680"/>
            <a:ext cx="5482835" cy="523875"/>
          </a:xfrm>
          <a:prstGeom prst="rect">
            <a:avLst/>
          </a:prstGeom>
        </p:spPr>
        <p:txBody>
          <a:bodyPr anchor="t" rtlCol="false" tIns="0" lIns="0" bIns="0" rIns="0">
            <a:spAutoFit/>
          </a:bodyPr>
          <a:lstStyle/>
          <a:p>
            <a:pPr algn="l">
              <a:lnSpc>
                <a:spcPts val="4200"/>
              </a:lnSpc>
              <a:spcBef>
                <a:spcPct val="0"/>
              </a:spcBef>
            </a:pPr>
            <a:r>
              <a:rPr lang="en-US" b="true" sz="3000">
                <a:solidFill>
                  <a:srgbClr val="001C59"/>
                </a:solidFill>
                <a:latin typeface="Open Sauce Bold"/>
                <a:ea typeface="Open Sauce Bold"/>
                <a:cs typeface="Open Sauce Bold"/>
                <a:sym typeface="Open Sauce Bold"/>
              </a:rPr>
              <a:t>Efficiency ≠ resilience</a:t>
            </a:r>
          </a:p>
        </p:txBody>
      </p:sp>
      <p:sp>
        <p:nvSpPr>
          <p:cNvPr name="TextBox 18" id="18"/>
          <p:cNvSpPr txBox="true"/>
          <p:nvPr/>
        </p:nvSpPr>
        <p:spPr>
          <a:xfrm rot="0">
            <a:off x="3040078" y="4773692"/>
            <a:ext cx="5482835" cy="523875"/>
          </a:xfrm>
          <a:prstGeom prst="rect">
            <a:avLst/>
          </a:prstGeom>
        </p:spPr>
        <p:txBody>
          <a:bodyPr anchor="t" rtlCol="false" tIns="0" lIns="0" bIns="0" rIns="0">
            <a:spAutoFit/>
          </a:bodyPr>
          <a:lstStyle/>
          <a:p>
            <a:pPr algn="l">
              <a:lnSpc>
                <a:spcPts val="4200"/>
              </a:lnSpc>
              <a:spcBef>
                <a:spcPct val="0"/>
              </a:spcBef>
            </a:pPr>
            <a:r>
              <a:rPr lang="en-US" b="true" sz="3000">
                <a:solidFill>
                  <a:srgbClr val="001C59"/>
                </a:solidFill>
                <a:latin typeface="Open Sauce Bold"/>
                <a:ea typeface="Open Sauce Bold"/>
                <a:cs typeface="Open Sauce Bold"/>
                <a:sym typeface="Open Sauce Bold"/>
              </a:rPr>
              <a:t>Just-in-time collapsed</a:t>
            </a:r>
          </a:p>
        </p:txBody>
      </p:sp>
      <p:sp>
        <p:nvSpPr>
          <p:cNvPr name="TextBox 19" id="19"/>
          <p:cNvSpPr txBox="true"/>
          <p:nvPr/>
        </p:nvSpPr>
        <p:spPr>
          <a:xfrm rot="0">
            <a:off x="3040078" y="5707142"/>
            <a:ext cx="5482835" cy="523875"/>
          </a:xfrm>
          <a:prstGeom prst="rect">
            <a:avLst/>
          </a:prstGeom>
        </p:spPr>
        <p:txBody>
          <a:bodyPr anchor="t" rtlCol="false" tIns="0" lIns="0" bIns="0" rIns="0">
            <a:spAutoFit/>
          </a:bodyPr>
          <a:lstStyle/>
          <a:p>
            <a:pPr algn="l">
              <a:lnSpc>
                <a:spcPts val="4200"/>
              </a:lnSpc>
              <a:spcBef>
                <a:spcPct val="0"/>
              </a:spcBef>
            </a:pPr>
            <a:r>
              <a:rPr lang="en-US" b="true" sz="3000">
                <a:solidFill>
                  <a:srgbClr val="001C59"/>
                </a:solidFill>
                <a:latin typeface="Open Sauce Bold"/>
                <a:ea typeface="Open Sauce Bold"/>
                <a:cs typeface="Open Sauce Bold"/>
                <a:sym typeface="Open Sauce Bold"/>
              </a:rPr>
              <a:t>Systems were fragile</a:t>
            </a:r>
          </a:p>
        </p:txBody>
      </p:sp>
    </p:spTree>
  </p:cSld>
  <p:clrMapOvr>
    <a:masterClrMapping/>
  </p:clrMapOvr>
</p:sld>
</file>

<file path=ppt/slides/slide8.xml><?xml version="1.0" encoding="utf-8"?>
<p:sld xmlns:p="http://schemas.openxmlformats.org/presentationml/2006/main" xmlns:a="http://schemas.openxmlformats.org/drawingml/2006/main" xmlns:r="http://schemas.openxmlformats.org/officeDocument/2006/relationships">
  <p:cSld>
    <p:spTree>
      <p:nvGrpSpPr>
        <p:cNvPr id="1" name=""/>
        <p:cNvGrpSpPr/>
        <p:nvPr/>
      </p:nvGrpSpPr>
      <p:grpSpPr>
        <a:xfrm>
          <a:off x="0" y="0"/>
          <a:ext cx="0" cy="0"/>
          <a:chOff x="0" y="0"/>
          <a:chExt cx="0" cy="0"/>
        </a:xfrm>
      </p:grpSpPr>
      <p:sp>
        <p:nvSpPr>
          <p:cNvPr name="Freeform 2" id="2"/>
          <p:cNvSpPr/>
          <p:nvPr/>
        </p:nvSpPr>
        <p:spPr>
          <a:xfrm flipH="false" flipV="true" rot="0">
            <a:off x="7171431" y="0"/>
            <a:ext cx="11116569" cy="4692747"/>
          </a:xfrm>
          <a:custGeom>
            <a:avLst/>
            <a:gdLst/>
            <a:ahLst/>
            <a:cxnLst/>
            <a:rect r="r" b="b" t="t" l="l"/>
            <a:pathLst>
              <a:path h="4692747" w="11116569">
                <a:moveTo>
                  <a:pt x="0" y="4692747"/>
                </a:moveTo>
                <a:lnTo>
                  <a:pt x="11116569" y="4692747"/>
                </a:lnTo>
                <a:lnTo>
                  <a:pt x="11116569" y="0"/>
                </a:lnTo>
                <a:lnTo>
                  <a:pt x="0" y="0"/>
                </a:lnTo>
                <a:lnTo>
                  <a:pt x="0" y="4692747"/>
                </a:lnTo>
                <a:close/>
              </a:path>
            </a:pathLst>
          </a:custGeom>
          <a:blipFill>
            <a:blip r:embed="rId2"/>
            <a:stretch>
              <a:fillRect l="-95847" t="-56476" r="-13849" b="0"/>
            </a:stretch>
          </a:blipFill>
        </p:spPr>
      </p:sp>
      <p:grpSp>
        <p:nvGrpSpPr>
          <p:cNvPr name="Group 3" id="3"/>
          <p:cNvGrpSpPr/>
          <p:nvPr/>
        </p:nvGrpSpPr>
        <p:grpSpPr>
          <a:xfrm rot="0">
            <a:off x="10206381" y="0"/>
            <a:ext cx="8081619" cy="10287000"/>
            <a:chOff x="0" y="0"/>
            <a:chExt cx="10775492" cy="13716000"/>
          </a:xfrm>
        </p:grpSpPr>
        <p:pic>
          <p:nvPicPr>
            <p:cNvPr name="Picture 4" id="4"/>
            <p:cNvPicPr>
              <a:picLocks noChangeAspect="true"/>
            </p:cNvPicPr>
            <p:nvPr/>
          </p:nvPicPr>
          <p:blipFill>
            <a:blip r:embed="rId3"/>
            <a:srcRect l="34692" t="0" r="34692" b="0"/>
            <a:stretch>
              <a:fillRect/>
            </a:stretch>
          </p:blipFill>
          <p:spPr>
            <a:xfrm flipH="false" flipV="false">
              <a:off x="0" y="0"/>
              <a:ext cx="10775492" cy="13716000"/>
            </a:xfrm>
            <a:prstGeom prst="rect">
              <a:avLst/>
            </a:prstGeom>
          </p:spPr>
        </p:pic>
      </p:grpSp>
      <p:grpSp>
        <p:nvGrpSpPr>
          <p:cNvPr name="Group 5" id="5"/>
          <p:cNvGrpSpPr/>
          <p:nvPr/>
        </p:nvGrpSpPr>
        <p:grpSpPr>
          <a:xfrm rot="0">
            <a:off x="10206381" y="0"/>
            <a:ext cx="8081619" cy="9712913"/>
            <a:chOff x="0" y="0"/>
            <a:chExt cx="1220873" cy="1467309"/>
          </a:xfrm>
        </p:grpSpPr>
        <p:sp>
          <p:nvSpPr>
            <p:cNvPr name="Freeform 6" id="6"/>
            <p:cNvSpPr/>
            <p:nvPr/>
          </p:nvSpPr>
          <p:spPr>
            <a:xfrm flipH="false" flipV="false" rot="0">
              <a:off x="0" y="0"/>
              <a:ext cx="1220873" cy="1467309"/>
            </a:xfrm>
            <a:custGeom>
              <a:avLst/>
              <a:gdLst/>
              <a:ahLst/>
              <a:cxnLst/>
              <a:rect r="r" b="b" t="t" l="l"/>
              <a:pathLst>
                <a:path h="1467309" w="1220873">
                  <a:moveTo>
                    <a:pt x="0" y="0"/>
                  </a:moveTo>
                  <a:lnTo>
                    <a:pt x="1220873" y="0"/>
                  </a:lnTo>
                  <a:lnTo>
                    <a:pt x="1220873" y="1467309"/>
                  </a:lnTo>
                  <a:lnTo>
                    <a:pt x="0" y="1467309"/>
                  </a:lnTo>
                  <a:close/>
                </a:path>
              </a:pathLst>
            </a:custGeom>
            <a:blipFill>
              <a:blip r:embed="rId4"/>
              <a:stretch>
                <a:fillRect l="-40057" t="0" r="-40057" b="0"/>
              </a:stretch>
            </a:blipFill>
          </p:spPr>
        </p:sp>
      </p:grpSp>
      <p:grpSp>
        <p:nvGrpSpPr>
          <p:cNvPr name="Group 7" id="7"/>
          <p:cNvGrpSpPr/>
          <p:nvPr/>
        </p:nvGrpSpPr>
        <p:grpSpPr>
          <a:xfrm rot="0">
            <a:off x="730644" y="5143500"/>
            <a:ext cx="9224521" cy="3065580"/>
            <a:chOff x="0" y="0"/>
            <a:chExt cx="2429503" cy="807396"/>
          </a:xfrm>
        </p:grpSpPr>
        <p:sp>
          <p:nvSpPr>
            <p:cNvPr name="Freeform 8" id="8"/>
            <p:cNvSpPr/>
            <p:nvPr/>
          </p:nvSpPr>
          <p:spPr>
            <a:xfrm flipH="false" flipV="false" rot="0">
              <a:off x="0" y="0"/>
              <a:ext cx="2429503" cy="807396"/>
            </a:xfrm>
            <a:custGeom>
              <a:avLst/>
              <a:gdLst/>
              <a:ahLst/>
              <a:cxnLst/>
              <a:rect r="r" b="b" t="t" l="l"/>
              <a:pathLst>
                <a:path h="807396" w="2429503">
                  <a:moveTo>
                    <a:pt x="33571" y="0"/>
                  </a:moveTo>
                  <a:lnTo>
                    <a:pt x="2395932" y="0"/>
                  </a:lnTo>
                  <a:cubicBezTo>
                    <a:pt x="2414473" y="0"/>
                    <a:pt x="2429503" y="15030"/>
                    <a:pt x="2429503" y="33571"/>
                  </a:cubicBezTo>
                  <a:lnTo>
                    <a:pt x="2429503" y="773825"/>
                  </a:lnTo>
                  <a:cubicBezTo>
                    <a:pt x="2429503" y="792365"/>
                    <a:pt x="2414473" y="807396"/>
                    <a:pt x="2395932" y="807396"/>
                  </a:cubicBezTo>
                  <a:lnTo>
                    <a:pt x="33571" y="807396"/>
                  </a:lnTo>
                  <a:cubicBezTo>
                    <a:pt x="15030" y="807396"/>
                    <a:pt x="0" y="792365"/>
                    <a:pt x="0" y="773825"/>
                  </a:cubicBezTo>
                  <a:lnTo>
                    <a:pt x="0" y="33571"/>
                  </a:lnTo>
                  <a:cubicBezTo>
                    <a:pt x="0" y="15030"/>
                    <a:pt x="15030" y="0"/>
                    <a:pt x="33571" y="0"/>
                  </a:cubicBezTo>
                  <a:close/>
                </a:path>
              </a:pathLst>
            </a:custGeom>
            <a:solidFill>
              <a:srgbClr val="001C59">
                <a:alpha val="11765"/>
              </a:srgbClr>
            </a:solidFill>
            <a:ln w="28575" cap="rnd">
              <a:solidFill>
                <a:srgbClr val="000000">
                  <a:alpha val="11765"/>
                </a:srgbClr>
              </a:solidFill>
              <a:prstDash val="solid"/>
              <a:round/>
            </a:ln>
          </p:spPr>
        </p:sp>
        <p:sp>
          <p:nvSpPr>
            <p:cNvPr name="TextBox 9" id="9"/>
            <p:cNvSpPr txBox="true"/>
            <p:nvPr/>
          </p:nvSpPr>
          <p:spPr>
            <a:xfrm>
              <a:off x="0" y="-28575"/>
              <a:ext cx="2429503" cy="835971"/>
            </a:xfrm>
            <a:prstGeom prst="rect">
              <a:avLst/>
            </a:prstGeom>
          </p:spPr>
          <p:txBody>
            <a:bodyPr anchor="ctr" rtlCol="false" tIns="50800" lIns="50800" bIns="50800" rIns="50800"/>
            <a:lstStyle/>
            <a:p>
              <a:pPr algn="ctr">
                <a:lnSpc>
                  <a:spcPts val="2100"/>
                </a:lnSpc>
              </a:pPr>
            </a:p>
          </p:txBody>
        </p:sp>
      </p:grpSp>
      <p:grpSp>
        <p:nvGrpSpPr>
          <p:cNvPr name="Group 10" id="10"/>
          <p:cNvGrpSpPr/>
          <p:nvPr/>
        </p:nvGrpSpPr>
        <p:grpSpPr>
          <a:xfrm rot="0">
            <a:off x="0" y="9710262"/>
            <a:ext cx="18288000" cy="566451"/>
            <a:chOff x="0" y="0"/>
            <a:chExt cx="3762963" cy="116554"/>
          </a:xfrm>
        </p:grpSpPr>
        <p:sp>
          <p:nvSpPr>
            <p:cNvPr name="Freeform 11" id="11"/>
            <p:cNvSpPr/>
            <p:nvPr/>
          </p:nvSpPr>
          <p:spPr>
            <a:xfrm flipH="false" flipV="false" rot="0">
              <a:off x="0" y="0"/>
              <a:ext cx="3762963" cy="116554"/>
            </a:xfrm>
            <a:custGeom>
              <a:avLst/>
              <a:gdLst/>
              <a:ahLst/>
              <a:cxnLst/>
              <a:rect r="r" b="b" t="t" l="l"/>
              <a:pathLst>
                <a:path h="116554" w="3762963">
                  <a:moveTo>
                    <a:pt x="0" y="0"/>
                  </a:moveTo>
                  <a:lnTo>
                    <a:pt x="3762963" y="0"/>
                  </a:lnTo>
                  <a:lnTo>
                    <a:pt x="3762963" y="116554"/>
                  </a:lnTo>
                  <a:lnTo>
                    <a:pt x="0" y="116554"/>
                  </a:lnTo>
                  <a:close/>
                </a:path>
              </a:pathLst>
            </a:custGeom>
            <a:gradFill rotWithShape="true">
              <a:gsLst>
                <a:gs pos="0">
                  <a:srgbClr val="0300FF">
                    <a:alpha val="100000"/>
                  </a:srgbClr>
                </a:gs>
                <a:gs pos="50000">
                  <a:srgbClr val="CC0000">
                    <a:alpha val="100000"/>
                  </a:srgbClr>
                </a:gs>
                <a:gs pos="100000">
                  <a:srgbClr val="CC0000">
                    <a:alpha val="100000"/>
                  </a:srgbClr>
                </a:gs>
              </a:gsLst>
              <a:lin ang="2700000"/>
            </a:gradFill>
          </p:spPr>
        </p:sp>
        <p:sp>
          <p:nvSpPr>
            <p:cNvPr name="TextBox 12" id="12"/>
            <p:cNvSpPr txBox="true"/>
            <p:nvPr/>
          </p:nvSpPr>
          <p:spPr>
            <a:xfrm>
              <a:off x="0" y="-47625"/>
              <a:ext cx="3762963" cy="164179"/>
            </a:xfrm>
            <a:prstGeom prst="rect">
              <a:avLst/>
            </a:prstGeom>
          </p:spPr>
          <p:txBody>
            <a:bodyPr anchor="ctr" rtlCol="false" tIns="50800" lIns="50800" bIns="50800" rIns="50800"/>
            <a:lstStyle/>
            <a:p>
              <a:pPr algn="ctr">
                <a:lnSpc>
                  <a:spcPts val="3251"/>
                </a:lnSpc>
              </a:pPr>
            </a:p>
          </p:txBody>
        </p:sp>
      </p:grpSp>
      <p:grpSp>
        <p:nvGrpSpPr>
          <p:cNvPr name="Group 13" id="13"/>
          <p:cNvGrpSpPr/>
          <p:nvPr/>
        </p:nvGrpSpPr>
        <p:grpSpPr>
          <a:xfrm rot="0">
            <a:off x="1028700" y="2807060"/>
            <a:ext cx="393136" cy="1974286"/>
            <a:chOff x="0" y="0"/>
            <a:chExt cx="524182" cy="2632382"/>
          </a:xfrm>
        </p:grpSpPr>
        <p:sp>
          <p:nvSpPr>
            <p:cNvPr name="Freeform 14" id="14"/>
            <p:cNvSpPr/>
            <p:nvPr/>
          </p:nvSpPr>
          <p:spPr>
            <a:xfrm flipH="false" flipV="false" rot="0">
              <a:off x="0" y="0"/>
              <a:ext cx="524182" cy="524182"/>
            </a:xfrm>
            <a:custGeom>
              <a:avLst/>
              <a:gdLst/>
              <a:ahLst/>
              <a:cxnLst/>
              <a:rect r="r" b="b" t="t" l="l"/>
              <a:pathLst>
                <a:path h="524182" w="524182">
                  <a:moveTo>
                    <a:pt x="0" y="0"/>
                  </a:moveTo>
                  <a:lnTo>
                    <a:pt x="524182" y="0"/>
                  </a:lnTo>
                  <a:lnTo>
                    <a:pt x="524182" y="524182"/>
                  </a:lnTo>
                  <a:lnTo>
                    <a:pt x="0" y="52418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5" id="15"/>
            <p:cNvSpPr/>
            <p:nvPr/>
          </p:nvSpPr>
          <p:spPr>
            <a:xfrm flipH="false" flipV="false" rot="0">
              <a:off x="0" y="703109"/>
              <a:ext cx="524182" cy="524182"/>
            </a:xfrm>
            <a:custGeom>
              <a:avLst/>
              <a:gdLst/>
              <a:ahLst/>
              <a:cxnLst/>
              <a:rect r="r" b="b" t="t" l="l"/>
              <a:pathLst>
                <a:path h="524182" w="524182">
                  <a:moveTo>
                    <a:pt x="0" y="0"/>
                  </a:moveTo>
                  <a:lnTo>
                    <a:pt x="524182" y="0"/>
                  </a:lnTo>
                  <a:lnTo>
                    <a:pt x="524182" y="524182"/>
                  </a:lnTo>
                  <a:lnTo>
                    <a:pt x="0" y="52418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6" id="16"/>
            <p:cNvSpPr/>
            <p:nvPr/>
          </p:nvSpPr>
          <p:spPr>
            <a:xfrm flipH="false" flipV="false" rot="0">
              <a:off x="0" y="1406218"/>
              <a:ext cx="524182" cy="524182"/>
            </a:xfrm>
            <a:custGeom>
              <a:avLst/>
              <a:gdLst/>
              <a:ahLst/>
              <a:cxnLst/>
              <a:rect r="r" b="b" t="t" l="l"/>
              <a:pathLst>
                <a:path h="524182" w="524182">
                  <a:moveTo>
                    <a:pt x="0" y="0"/>
                  </a:moveTo>
                  <a:lnTo>
                    <a:pt x="524182" y="0"/>
                  </a:lnTo>
                  <a:lnTo>
                    <a:pt x="524182" y="524182"/>
                  </a:lnTo>
                  <a:lnTo>
                    <a:pt x="0" y="52418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7" id="17"/>
            <p:cNvSpPr/>
            <p:nvPr/>
          </p:nvSpPr>
          <p:spPr>
            <a:xfrm flipH="false" flipV="false" rot="0">
              <a:off x="0" y="2108200"/>
              <a:ext cx="524182" cy="524182"/>
            </a:xfrm>
            <a:custGeom>
              <a:avLst/>
              <a:gdLst/>
              <a:ahLst/>
              <a:cxnLst/>
              <a:rect r="r" b="b" t="t" l="l"/>
              <a:pathLst>
                <a:path h="524182" w="524182">
                  <a:moveTo>
                    <a:pt x="0" y="0"/>
                  </a:moveTo>
                  <a:lnTo>
                    <a:pt x="524182" y="0"/>
                  </a:lnTo>
                  <a:lnTo>
                    <a:pt x="524182" y="524182"/>
                  </a:lnTo>
                  <a:lnTo>
                    <a:pt x="0" y="52418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sp>
        <p:nvSpPr>
          <p:cNvPr name="TextBox 18" id="18"/>
          <p:cNvSpPr txBox="true"/>
          <p:nvPr/>
        </p:nvSpPr>
        <p:spPr>
          <a:xfrm rot="0">
            <a:off x="1028700" y="726596"/>
            <a:ext cx="7003363" cy="1718310"/>
          </a:xfrm>
          <a:prstGeom prst="rect">
            <a:avLst/>
          </a:prstGeom>
        </p:spPr>
        <p:txBody>
          <a:bodyPr anchor="t" rtlCol="false" tIns="0" lIns="0" bIns="0" rIns="0">
            <a:spAutoFit/>
          </a:bodyPr>
          <a:lstStyle/>
          <a:p>
            <a:pPr algn="l">
              <a:lnSpc>
                <a:spcPts val="6720"/>
              </a:lnSpc>
            </a:pPr>
            <a:r>
              <a:rPr lang="en-US" sz="6000" b="true">
                <a:gradFill>
                  <a:gsLst>
                    <a:gs pos="0">
                      <a:srgbClr val="000000">
                        <a:alpha val="100000"/>
                      </a:srgbClr>
                    </a:gs>
                    <a:gs pos="100000">
                      <a:srgbClr val="0300FF">
                        <a:alpha val="100000"/>
                      </a:srgbClr>
                    </a:gs>
                  </a:gsLst>
                  <a:lin ang="0"/>
                </a:gradFill>
                <a:latin typeface="DM Sans Bold"/>
                <a:ea typeface="DM Sans Bold"/>
                <a:cs typeface="DM Sans Bold"/>
                <a:sym typeface="DM Sans Bold"/>
              </a:rPr>
              <a:t>Disruption Is Structural</a:t>
            </a:r>
          </a:p>
        </p:txBody>
      </p:sp>
      <p:sp>
        <p:nvSpPr>
          <p:cNvPr name="TextBox 19" id="19"/>
          <p:cNvSpPr txBox="true"/>
          <p:nvPr/>
        </p:nvSpPr>
        <p:spPr>
          <a:xfrm rot="0">
            <a:off x="1617395" y="2698828"/>
            <a:ext cx="4755590" cy="2124075"/>
          </a:xfrm>
          <a:prstGeom prst="rect">
            <a:avLst/>
          </a:prstGeom>
        </p:spPr>
        <p:txBody>
          <a:bodyPr anchor="t" rtlCol="false" tIns="0" lIns="0" bIns="0" rIns="0">
            <a:spAutoFit/>
          </a:bodyPr>
          <a:lstStyle/>
          <a:p>
            <a:pPr algn="just">
              <a:lnSpc>
                <a:spcPts val="4200"/>
              </a:lnSpc>
            </a:pPr>
            <a:r>
              <a:rPr lang="en-US" sz="3000">
                <a:solidFill>
                  <a:srgbClr val="001C59"/>
                </a:solidFill>
                <a:latin typeface="DM Sans"/>
                <a:ea typeface="DM Sans"/>
                <a:cs typeface="DM Sans"/>
                <a:sym typeface="DM Sans"/>
              </a:rPr>
              <a:t>Infra</a:t>
            </a:r>
            <a:r>
              <a:rPr lang="en-US" sz="3000">
                <a:solidFill>
                  <a:srgbClr val="001C59"/>
                </a:solidFill>
                <a:latin typeface="DM Sans"/>
                <a:ea typeface="DM Sans"/>
                <a:cs typeface="DM Sans"/>
                <a:sym typeface="DM Sans"/>
              </a:rPr>
              <a:t>structure fragility</a:t>
            </a:r>
          </a:p>
          <a:p>
            <a:pPr algn="just">
              <a:lnSpc>
                <a:spcPts val="4200"/>
              </a:lnSpc>
            </a:pPr>
            <a:r>
              <a:rPr lang="en-US" sz="3000">
                <a:solidFill>
                  <a:srgbClr val="001C59"/>
                </a:solidFill>
                <a:latin typeface="DM Sans"/>
                <a:ea typeface="DM Sans"/>
                <a:cs typeface="DM Sans"/>
                <a:sym typeface="DM Sans"/>
              </a:rPr>
              <a:t>Energy instability</a:t>
            </a:r>
          </a:p>
          <a:p>
            <a:pPr algn="just">
              <a:lnSpc>
                <a:spcPts val="4200"/>
              </a:lnSpc>
            </a:pPr>
            <a:r>
              <a:rPr lang="en-US" sz="3000">
                <a:solidFill>
                  <a:srgbClr val="001C59"/>
                </a:solidFill>
                <a:latin typeface="DM Sans"/>
                <a:ea typeface="DM Sans"/>
                <a:cs typeface="DM Sans"/>
                <a:sym typeface="DM Sans"/>
              </a:rPr>
              <a:t>Security disruptions</a:t>
            </a:r>
          </a:p>
          <a:p>
            <a:pPr algn="just">
              <a:lnSpc>
                <a:spcPts val="4200"/>
              </a:lnSpc>
            </a:pPr>
            <a:r>
              <a:rPr lang="en-US" sz="3000">
                <a:solidFill>
                  <a:srgbClr val="001C59"/>
                </a:solidFill>
                <a:latin typeface="DM Sans"/>
                <a:ea typeface="DM Sans"/>
                <a:cs typeface="DM Sans"/>
                <a:sym typeface="DM Sans"/>
              </a:rPr>
              <a:t>Policy shutdowns</a:t>
            </a:r>
          </a:p>
        </p:txBody>
      </p:sp>
      <p:sp>
        <p:nvSpPr>
          <p:cNvPr name="TextBox 20" id="20"/>
          <p:cNvSpPr txBox="true"/>
          <p:nvPr/>
        </p:nvSpPr>
        <p:spPr>
          <a:xfrm rot="0">
            <a:off x="1028700" y="5266031"/>
            <a:ext cx="8666649" cy="2657475"/>
          </a:xfrm>
          <a:prstGeom prst="rect">
            <a:avLst/>
          </a:prstGeom>
        </p:spPr>
        <p:txBody>
          <a:bodyPr anchor="t" rtlCol="false" tIns="0" lIns="0" bIns="0" rIns="0">
            <a:spAutoFit/>
          </a:bodyPr>
          <a:lstStyle/>
          <a:p>
            <a:pPr algn="just">
              <a:lnSpc>
                <a:spcPts val="4200"/>
              </a:lnSpc>
            </a:pPr>
            <a:r>
              <a:rPr lang="en-US" sz="3000">
                <a:solidFill>
                  <a:srgbClr val="001C59"/>
                </a:solidFill>
                <a:latin typeface="DM Sans"/>
                <a:ea typeface="DM Sans"/>
                <a:cs typeface="DM Sans"/>
                <a:sym typeface="DM Sans"/>
              </a:rPr>
              <a:t>In </a:t>
            </a:r>
            <a:r>
              <a:rPr lang="en-US" sz="3000">
                <a:solidFill>
                  <a:srgbClr val="001C59"/>
                </a:solidFill>
                <a:latin typeface="DM Sans"/>
                <a:ea typeface="DM Sans"/>
                <a:cs typeface="DM Sans"/>
                <a:sym typeface="DM Sans"/>
              </a:rPr>
              <a:t>places like Nigeria, disruption is not exceptional; it is structural. </a:t>
            </a:r>
          </a:p>
          <a:p>
            <a:pPr algn="just">
              <a:lnSpc>
                <a:spcPts val="4200"/>
              </a:lnSpc>
              <a:spcBef>
                <a:spcPct val="0"/>
              </a:spcBef>
            </a:pPr>
            <a:r>
              <a:rPr lang="en-US" sz="3000">
                <a:solidFill>
                  <a:srgbClr val="001C59"/>
                </a:solidFill>
                <a:latin typeface="DM Sans"/>
                <a:ea typeface="DM Sans"/>
                <a:cs typeface="DM Sans"/>
                <a:sym typeface="DM Sans"/>
              </a:rPr>
              <a:t>Road closures, insecurity, telecom shutdowns, and energy failures routinely paralyze procurement, logistics, and supply chains.</a:t>
            </a:r>
          </a:p>
        </p:txBody>
      </p:sp>
    </p:spTree>
  </p:cSld>
  <p:clrMapOvr>
    <a:masterClrMapping/>
  </p:clrMapOvr>
</p:sld>
</file>

<file path=ppt/slides/slide9.xml><?xml version="1.0" encoding="utf-8"?>
<p:sld xmlns:p="http://schemas.openxmlformats.org/presentationml/2006/main" xmlns:a="http://schemas.openxmlformats.org/drawingml/2006/main" xmlns:r="http://schemas.openxmlformats.org/officeDocument/2006/relationships">
  <p:cSld>
    <p:bg>
      <p:bgPr>
        <a:solidFill>
          <a:srgbClr val="001C59"/>
        </a:solidFill>
      </p:bgPr>
    </p:bg>
    <p:spTree>
      <p:nvGrpSpPr>
        <p:cNvPr id="1" name=""/>
        <p:cNvGrpSpPr/>
        <p:nvPr/>
      </p:nvGrpSpPr>
      <p:grpSpPr>
        <a:xfrm>
          <a:off x="0" y="0"/>
          <a:ext cx="0" cy="0"/>
          <a:chOff x="0" y="0"/>
          <a:chExt cx="0" cy="0"/>
        </a:xfrm>
      </p:grpSpPr>
      <p:sp>
        <p:nvSpPr>
          <p:cNvPr name="TextBox 2" id="2"/>
          <p:cNvSpPr txBox="true"/>
          <p:nvPr/>
        </p:nvSpPr>
        <p:spPr>
          <a:xfrm rot="0">
            <a:off x="9144000" y="6065845"/>
            <a:ext cx="8324850" cy="2372995"/>
          </a:xfrm>
          <a:prstGeom prst="rect">
            <a:avLst/>
          </a:prstGeom>
        </p:spPr>
        <p:txBody>
          <a:bodyPr anchor="t" rtlCol="false" tIns="0" lIns="0" bIns="0" rIns="0">
            <a:spAutoFit/>
          </a:bodyPr>
          <a:lstStyle/>
          <a:p>
            <a:pPr algn="just" marL="0" indent="0" lvl="0">
              <a:lnSpc>
                <a:spcPts val="3770"/>
              </a:lnSpc>
            </a:pPr>
            <a:r>
              <a:rPr lang="en-US" sz="2900" spc="-58">
                <a:solidFill>
                  <a:srgbClr val="FFFFFF"/>
                </a:solidFill>
                <a:latin typeface="DM Sans"/>
                <a:ea typeface="DM Sans"/>
                <a:cs typeface="DM Sans"/>
                <a:sym typeface="DM Sans"/>
              </a:rPr>
              <a:t>Many c</a:t>
            </a:r>
            <a:r>
              <a:rPr lang="en-US" sz="2900" spc="-58" strike="noStrike" u="none">
                <a:solidFill>
                  <a:srgbClr val="FFFFFF"/>
                </a:solidFill>
                <a:latin typeface="DM Sans"/>
                <a:ea typeface="DM Sans"/>
                <a:cs typeface="DM Sans"/>
                <a:sym typeface="DM Sans"/>
              </a:rPr>
              <a:t>ottage industries in Northern Nigeria are </a:t>
            </a:r>
            <a:r>
              <a:rPr lang="en-US" sz="2900" spc="-58" strike="noStrike" u="none">
                <a:solidFill>
                  <a:srgbClr val="FFFFFF"/>
                </a:solidFill>
                <a:latin typeface="DM Sans"/>
                <a:ea typeface="DM Sans"/>
                <a:cs typeface="DM Sans"/>
                <a:sym typeface="DM Sans"/>
              </a:rPr>
              <a:t>not fa</a:t>
            </a:r>
            <a:r>
              <a:rPr lang="en-US" sz="2900" spc="-58" strike="noStrike" u="none">
                <a:solidFill>
                  <a:srgbClr val="FFFFFF"/>
                </a:solidFill>
                <a:latin typeface="DM Sans"/>
                <a:ea typeface="DM Sans"/>
                <a:cs typeface="DM Sans"/>
                <a:sym typeface="DM Sans"/>
              </a:rPr>
              <a:t>i</a:t>
            </a:r>
            <a:r>
              <a:rPr lang="en-US" sz="2900" spc="-58" strike="noStrike" u="none">
                <a:solidFill>
                  <a:srgbClr val="FFFFFF"/>
                </a:solidFill>
                <a:latin typeface="DM Sans"/>
                <a:ea typeface="DM Sans"/>
                <a:cs typeface="DM Sans"/>
                <a:sym typeface="DM Sans"/>
              </a:rPr>
              <a:t>ling becau</a:t>
            </a:r>
            <a:r>
              <a:rPr lang="en-US" sz="2900" spc="-58" strike="noStrike" u="none">
                <a:solidFill>
                  <a:srgbClr val="FFFFFF"/>
                </a:solidFill>
                <a:latin typeface="DM Sans"/>
                <a:ea typeface="DM Sans"/>
                <a:cs typeface="DM Sans"/>
                <a:sym typeface="DM Sans"/>
              </a:rPr>
              <a:t>s</a:t>
            </a:r>
            <a:r>
              <a:rPr lang="en-US" sz="2900" spc="-58" strike="noStrike" u="none">
                <a:solidFill>
                  <a:srgbClr val="FFFFFF"/>
                </a:solidFill>
                <a:latin typeface="DM Sans"/>
                <a:ea typeface="DM Sans"/>
                <a:cs typeface="DM Sans"/>
                <a:sym typeface="DM Sans"/>
              </a:rPr>
              <a:t>e </a:t>
            </a:r>
            <a:r>
              <a:rPr lang="en-US" sz="2900" spc="-58" strike="noStrike" u="none">
                <a:solidFill>
                  <a:srgbClr val="FFFFFF"/>
                </a:solidFill>
                <a:latin typeface="DM Sans"/>
                <a:ea typeface="DM Sans"/>
                <a:cs typeface="DM Sans"/>
                <a:sym typeface="DM Sans"/>
              </a:rPr>
              <a:t>o</a:t>
            </a:r>
            <a:r>
              <a:rPr lang="en-US" sz="2900" spc="-58" strike="noStrike" u="none">
                <a:solidFill>
                  <a:srgbClr val="FFFFFF"/>
                </a:solidFill>
                <a:latin typeface="DM Sans"/>
                <a:ea typeface="DM Sans"/>
                <a:cs typeface="DM Sans"/>
                <a:sym typeface="DM Sans"/>
              </a:rPr>
              <a:t>f </a:t>
            </a:r>
            <a:r>
              <a:rPr lang="en-US" sz="2900" spc="-58" strike="noStrike" u="none">
                <a:solidFill>
                  <a:srgbClr val="FFFFFF"/>
                </a:solidFill>
                <a:latin typeface="DM Sans"/>
                <a:ea typeface="DM Sans"/>
                <a:cs typeface="DM Sans"/>
                <a:sym typeface="DM Sans"/>
              </a:rPr>
              <a:t>la</a:t>
            </a:r>
            <a:r>
              <a:rPr lang="en-US" sz="2900" spc="-58" strike="noStrike" u="none">
                <a:solidFill>
                  <a:srgbClr val="FFFFFF"/>
                </a:solidFill>
                <a:latin typeface="DM Sans"/>
                <a:ea typeface="DM Sans"/>
                <a:cs typeface="DM Sans"/>
                <a:sym typeface="DM Sans"/>
              </a:rPr>
              <a:t>ck</a:t>
            </a:r>
            <a:r>
              <a:rPr lang="en-US" sz="2900" spc="-58" strike="noStrike" u="none">
                <a:solidFill>
                  <a:srgbClr val="FFFFFF"/>
                </a:solidFill>
                <a:latin typeface="DM Sans"/>
                <a:ea typeface="DM Sans"/>
                <a:cs typeface="DM Sans"/>
                <a:sym typeface="DM Sans"/>
              </a:rPr>
              <a:t> </a:t>
            </a:r>
            <a:r>
              <a:rPr lang="en-US" sz="2900" spc="-58" strike="noStrike" u="none">
                <a:solidFill>
                  <a:srgbClr val="FFFFFF"/>
                </a:solidFill>
                <a:latin typeface="DM Sans"/>
                <a:ea typeface="DM Sans"/>
                <a:cs typeface="DM Sans"/>
                <a:sym typeface="DM Sans"/>
              </a:rPr>
              <a:t>of</a:t>
            </a:r>
            <a:r>
              <a:rPr lang="en-US" sz="2900" spc="-58" strike="noStrike" u="none">
                <a:solidFill>
                  <a:srgbClr val="FFFFFF"/>
                </a:solidFill>
                <a:latin typeface="DM Sans"/>
                <a:ea typeface="DM Sans"/>
                <a:cs typeface="DM Sans"/>
                <a:sym typeface="DM Sans"/>
              </a:rPr>
              <a:t> </a:t>
            </a:r>
            <a:r>
              <a:rPr lang="en-US" sz="2900" spc="-58" strike="noStrike" u="none">
                <a:solidFill>
                  <a:srgbClr val="FFFFFF"/>
                </a:solidFill>
                <a:latin typeface="DM Sans"/>
                <a:ea typeface="DM Sans"/>
                <a:cs typeface="DM Sans"/>
                <a:sym typeface="DM Sans"/>
              </a:rPr>
              <a:t>skill </a:t>
            </a:r>
            <a:r>
              <a:rPr lang="en-US" sz="2900" spc="-58" strike="noStrike" u="none">
                <a:solidFill>
                  <a:srgbClr val="FFFFFF"/>
                </a:solidFill>
                <a:latin typeface="DM Sans"/>
                <a:ea typeface="DM Sans"/>
                <a:cs typeface="DM Sans"/>
                <a:sym typeface="DM Sans"/>
              </a:rPr>
              <a:t>o</a:t>
            </a:r>
            <a:r>
              <a:rPr lang="en-US" sz="2900" spc="-58" strike="noStrike" u="none">
                <a:solidFill>
                  <a:srgbClr val="FFFFFF"/>
                </a:solidFill>
                <a:latin typeface="DM Sans"/>
                <a:ea typeface="DM Sans"/>
                <a:cs typeface="DM Sans"/>
                <a:sym typeface="DM Sans"/>
              </a:rPr>
              <a:t>r</a:t>
            </a:r>
            <a:r>
              <a:rPr lang="en-US" sz="2900" spc="-58" strike="noStrike" u="none">
                <a:solidFill>
                  <a:srgbClr val="FFFFFF"/>
                </a:solidFill>
                <a:latin typeface="DM Sans"/>
                <a:ea typeface="DM Sans"/>
                <a:cs typeface="DM Sans"/>
                <a:sym typeface="DM Sans"/>
              </a:rPr>
              <a:t> </a:t>
            </a:r>
            <a:r>
              <a:rPr lang="en-US" sz="2900" spc="-58" strike="noStrike" u="none">
                <a:solidFill>
                  <a:srgbClr val="FFFFFF"/>
                </a:solidFill>
                <a:latin typeface="DM Sans"/>
                <a:ea typeface="DM Sans"/>
                <a:cs typeface="DM Sans"/>
                <a:sym typeface="DM Sans"/>
              </a:rPr>
              <a:t>de</a:t>
            </a:r>
            <a:r>
              <a:rPr lang="en-US" sz="2900" spc="-58" strike="noStrike" u="none">
                <a:solidFill>
                  <a:srgbClr val="FFFFFF"/>
                </a:solidFill>
                <a:latin typeface="DM Sans"/>
                <a:ea typeface="DM Sans"/>
                <a:cs typeface="DM Sans"/>
                <a:sym typeface="DM Sans"/>
              </a:rPr>
              <a:t>ma</a:t>
            </a:r>
            <a:r>
              <a:rPr lang="en-US" sz="2900" spc="-58" strike="noStrike" u="none">
                <a:solidFill>
                  <a:srgbClr val="FFFFFF"/>
                </a:solidFill>
                <a:latin typeface="DM Sans"/>
                <a:ea typeface="DM Sans"/>
                <a:cs typeface="DM Sans"/>
                <a:sym typeface="DM Sans"/>
              </a:rPr>
              <a:t>nd.  </a:t>
            </a:r>
          </a:p>
          <a:p>
            <a:pPr algn="just" marL="0" indent="0" lvl="0">
              <a:lnSpc>
                <a:spcPts val="3770"/>
              </a:lnSpc>
            </a:pPr>
            <a:r>
              <a:rPr lang="en-US" sz="2900" spc="-58" strike="noStrike" u="none">
                <a:solidFill>
                  <a:srgbClr val="FFFFFF"/>
                </a:solidFill>
                <a:latin typeface="DM Sans"/>
                <a:ea typeface="DM Sans"/>
                <a:cs typeface="DM Sans"/>
                <a:sym typeface="DM Sans"/>
              </a:rPr>
              <a:t>Th</a:t>
            </a:r>
            <a:r>
              <a:rPr lang="en-US" sz="2900" spc="-58" strike="noStrike" u="none">
                <a:solidFill>
                  <a:srgbClr val="FFFFFF"/>
                </a:solidFill>
                <a:latin typeface="DM Sans"/>
                <a:ea typeface="DM Sans"/>
                <a:cs typeface="DM Sans"/>
                <a:sym typeface="DM Sans"/>
              </a:rPr>
              <a:t>e</a:t>
            </a:r>
            <a:r>
              <a:rPr lang="en-US" sz="2900" spc="-58" strike="noStrike" u="none">
                <a:solidFill>
                  <a:srgbClr val="FFFFFF"/>
                </a:solidFill>
                <a:latin typeface="DM Sans"/>
                <a:ea typeface="DM Sans"/>
                <a:cs typeface="DM Sans"/>
                <a:sym typeface="DM Sans"/>
              </a:rPr>
              <a:t>y</a:t>
            </a:r>
            <a:r>
              <a:rPr lang="en-US" sz="2900" spc="-58" strike="noStrike" u="none">
                <a:solidFill>
                  <a:srgbClr val="FFFFFF"/>
                </a:solidFill>
                <a:latin typeface="DM Sans"/>
                <a:ea typeface="DM Sans"/>
                <a:cs typeface="DM Sans"/>
                <a:sym typeface="DM Sans"/>
              </a:rPr>
              <a:t> a</a:t>
            </a:r>
            <a:r>
              <a:rPr lang="en-US" sz="2900" spc="-58" strike="noStrike" u="none">
                <a:solidFill>
                  <a:srgbClr val="FFFFFF"/>
                </a:solidFill>
                <a:latin typeface="DM Sans"/>
                <a:ea typeface="DM Sans"/>
                <a:cs typeface="DM Sans"/>
                <a:sym typeface="DM Sans"/>
              </a:rPr>
              <a:t>r</a:t>
            </a:r>
            <a:r>
              <a:rPr lang="en-US" sz="2900" spc="-58" strike="noStrike" u="none">
                <a:solidFill>
                  <a:srgbClr val="FFFFFF"/>
                </a:solidFill>
                <a:latin typeface="DM Sans"/>
                <a:ea typeface="DM Sans"/>
                <a:cs typeface="DM Sans"/>
                <a:sym typeface="DM Sans"/>
              </a:rPr>
              <a:t>e </a:t>
            </a:r>
            <a:r>
              <a:rPr lang="en-US" sz="2900" spc="-58" strike="noStrike" u="none">
                <a:solidFill>
                  <a:srgbClr val="FFFFFF"/>
                </a:solidFill>
                <a:latin typeface="DM Sans"/>
                <a:ea typeface="DM Sans"/>
                <a:cs typeface="DM Sans"/>
                <a:sym typeface="DM Sans"/>
              </a:rPr>
              <a:t>fa</a:t>
            </a:r>
            <a:r>
              <a:rPr lang="en-US" sz="2900" spc="-58" strike="noStrike" u="none">
                <a:solidFill>
                  <a:srgbClr val="FFFFFF"/>
                </a:solidFill>
                <a:latin typeface="DM Sans"/>
                <a:ea typeface="DM Sans"/>
                <a:cs typeface="DM Sans"/>
                <a:sym typeface="DM Sans"/>
              </a:rPr>
              <a:t>iling </a:t>
            </a:r>
            <a:r>
              <a:rPr lang="en-US" sz="2900" spc="-58" strike="noStrike" u="none">
                <a:solidFill>
                  <a:srgbClr val="FFFFFF"/>
                </a:solidFill>
                <a:latin typeface="DM Sans"/>
                <a:ea typeface="DM Sans"/>
                <a:cs typeface="DM Sans"/>
                <a:sym typeface="DM Sans"/>
              </a:rPr>
              <a:t>because </a:t>
            </a:r>
            <a:r>
              <a:rPr lang="en-US" sz="2900" spc="-58" strike="noStrike" u="none">
                <a:solidFill>
                  <a:srgbClr val="FFFFFF"/>
                </a:solidFill>
                <a:latin typeface="DM Sans"/>
                <a:ea typeface="DM Sans"/>
                <a:cs typeface="DM Sans"/>
                <a:sym typeface="DM Sans"/>
              </a:rPr>
              <a:t>t</a:t>
            </a:r>
            <a:r>
              <a:rPr lang="en-US" sz="2900" spc="-58" strike="noStrike" u="none">
                <a:solidFill>
                  <a:srgbClr val="FFFFFF"/>
                </a:solidFill>
                <a:latin typeface="DM Sans"/>
                <a:ea typeface="DM Sans"/>
                <a:cs typeface="DM Sans"/>
                <a:sym typeface="DM Sans"/>
              </a:rPr>
              <a:t>hey</a:t>
            </a:r>
            <a:r>
              <a:rPr lang="en-US" sz="2900" spc="-58" strike="noStrike" u="none">
                <a:solidFill>
                  <a:srgbClr val="FFFFFF"/>
                </a:solidFill>
                <a:latin typeface="DM Sans"/>
                <a:ea typeface="DM Sans"/>
                <a:cs typeface="DM Sans"/>
                <a:sym typeface="DM Sans"/>
              </a:rPr>
              <a:t> are</a:t>
            </a:r>
            <a:r>
              <a:rPr lang="en-US" sz="2900" spc="-58" strike="noStrike" u="none">
                <a:solidFill>
                  <a:srgbClr val="FFFFFF"/>
                </a:solidFill>
                <a:latin typeface="DM Sans"/>
                <a:ea typeface="DM Sans"/>
                <a:cs typeface="DM Sans"/>
                <a:sym typeface="DM Sans"/>
              </a:rPr>
              <a:t> cut off f</a:t>
            </a:r>
            <a:r>
              <a:rPr lang="en-US" sz="2900" spc="-58" strike="noStrike" u="none">
                <a:solidFill>
                  <a:srgbClr val="FFFFFF"/>
                </a:solidFill>
                <a:latin typeface="DM Sans"/>
                <a:ea typeface="DM Sans"/>
                <a:cs typeface="DM Sans"/>
                <a:sym typeface="DM Sans"/>
              </a:rPr>
              <a:t>ro</a:t>
            </a:r>
            <a:r>
              <a:rPr lang="en-US" sz="2900" spc="-58" strike="noStrike" u="none">
                <a:solidFill>
                  <a:srgbClr val="FFFFFF"/>
                </a:solidFill>
                <a:latin typeface="DM Sans"/>
                <a:ea typeface="DM Sans"/>
                <a:cs typeface="DM Sans"/>
                <a:sym typeface="DM Sans"/>
              </a:rPr>
              <a:t>m</a:t>
            </a:r>
            <a:r>
              <a:rPr lang="en-US" sz="2900" spc="-58" strike="noStrike" u="none">
                <a:solidFill>
                  <a:srgbClr val="FFFFFF"/>
                </a:solidFill>
                <a:latin typeface="DM Sans"/>
                <a:ea typeface="DM Sans"/>
                <a:cs typeface="DM Sans"/>
                <a:sym typeface="DM Sans"/>
              </a:rPr>
              <a:t> t</a:t>
            </a:r>
            <a:r>
              <a:rPr lang="en-US" sz="2900" spc="-58" strike="noStrike" u="none">
                <a:solidFill>
                  <a:srgbClr val="FFFFFF"/>
                </a:solidFill>
                <a:latin typeface="DM Sans"/>
                <a:ea typeface="DM Sans"/>
                <a:cs typeface="DM Sans"/>
                <a:sym typeface="DM Sans"/>
              </a:rPr>
              <a:t>he</a:t>
            </a:r>
            <a:r>
              <a:rPr lang="en-US" sz="2900" spc="-58" strike="noStrike" u="none">
                <a:solidFill>
                  <a:srgbClr val="FFFFFF"/>
                </a:solidFill>
                <a:latin typeface="DM Sans"/>
                <a:ea typeface="DM Sans"/>
                <a:cs typeface="DM Sans"/>
                <a:sym typeface="DM Sans"/>
              </a:rPr>
              <a:t> i</a:t>
            </a:r>
            <a:r>
              <a:rPr lang="en-US" sz="2900" spc="-58" strike="noStrike" u="none">
                <a:solidFill>
                  <a:srgbClr val="FFFFFF"/>
                </a:solidFill>
                <a:latin typeface="DM Sans"/>
                <a:ea typeface="DM Sans"/>
                <a:cs typeface="DM Sans"/>
                <a:sym typeface="DM Sans"/>
              </a:rPr>
              <a:t>nfra</a:t>
            </a:r>
            <a:r>
              <a:rPr lang="en-US" sz="2900" spc="-58" strike="noStrike" u="none">
                <a:solidFill>
                  <a:srgbClr val="FFFFFF"/>
                </a:solidFill>
                <a:latin typeface="DM Sans"/>
                <a:ea typeface="DM Sans"/>
                <a:cs typeface="DM Sans"/>
                <a:sym typeface="DM Sans"/>
              </a:rPr>
              <a:t>st</a:t>
            </a:r>
            <a:r>
              <a:rPr lang="en-US" sz="2900" spc="-58" strike="noStrike" u="none">
                <a:solidFill>
                  <a:srgbClr val="FFFFFF"/>
                </a:solidFill>
                <a:latin typeface="DM Sans"/>
                <a:ea typeface="DM Sans"/>
                <a:cs typeface="DM Sans"/>
                <a:sym typeface="DM Sans"/>
              </a:rPr>
              <a:t>ru</a:t>
            </a:r>
            <a:r>
              <a:rPr lang="en-US" sz="2900" spc="-58" strike="noStrike" u="none">
                <a:solidFill>
                  <a:srgbClr val="FFFFFF"/>
                </a:solidFill>
                <a:latin typeface="DM Sans"/>
                <a:ea typeface="DM Sans"/>
                <a:cs typeface="DM Sans"/>
                <a:sym typeface="DM Sans"/>
              </a:rPr>
              <a:t>c</a:t>
            </a:r>
            <a:r>
              <a:rPr lang="en-US" sz="2900" spc="-58" strike="noStrike" u="none">
                <a:solidFill>
                  <a:srgbClr val="FFFFFF"/>
                </a:solidFill>
                <a:latin typeface="DM Sans"/>
                <a:ea typeface="DM Sans"/>
                <a:cs typeface="DM Sans"/>
                <a:sym typeface="DM Sans"/>
              </a:rPr>
              <a:t>tur</a:t>
            </a:r>
            <a:r>
              <a:rPr lang="en-US" sz="2900" spc="-58" strike="noStrike" u="none">
                <a:solidFill>
                  <a:srgbClr val="FFFFFF"/>
                </a:solidFill>
                <a:latin typeface="DM Sans"/>
                <a:ea typeface="DM Sans"/>
                <a:cs typeface="DM Sans"/>
                <a:sym typeface="DM Sans"/>
              </a:rPr>
              <a:t>e </a:t>
            </a:r>
            <a:r>
              <a:rPr lang="en-US" sz="2900" spc="-58" strike="noStrike" u="none">
                <a:solidFill>
                  <a:srgbClr val="FFFFFF"/>
                </a:solidFill>
                <a:latin typeface="DM Sans"/>
                <a:ea typeface="DM Sans"/>
                <a:cs typeface="DM Sans"/>
                <a:sym typeface="DM Sans"/>
              </a:rPr>
              <a:t>an</a:t>
            </a:r>
            <a:r>
              <a:rPr lang="en-US" sz="2900" spc="-58" strike="noStrike" u="none">
                <a:solidFill>
                  <a:srgbClr val="FFFFFF"/>
                </a:solidFill>
                <a:latin typeface="DM Sans"/>
                <a:ea typeface="DM Sans"/>
                <a:cs typeface="DM Sans"/>
                <a:sym typeface="DM Sans"/>
              </a:rPr>
              <a:t>d</a:t>
            </a:r>
            <a:r>
              <a:rPr lang="en-US" sz="2900" spc="-58" strike="noStrike" u="none">
                <a:solidFill>
                  <a:srgbClr val="FFFFFF"/>
                </a:solidFill>
                <a:latin typeface="DM Sans"/>
                <a:ea typeface="DM Sans"/>
                <a:cs typeface="DM Sans"/>
                <a:sym typeface="DM Sans"/>
              </a:rPr>
              <a:t> sec</a:t>
            </a:r>
            <a:r>
              <a:rPr lang="en-US" sz="2900" spc="-58" strike="noStrike" u="none">
                <a:solidFill>
                  <a:srgbClr val="FFFFFF"/>
                </a:solidFill>
                <a:latin typeface="DM Sans"/>
                <a:ea typeface="DM Sans"/>
                <a:cs typeface="DM Sans"/>
                <a:sym typeface="DM Sans"/>
              </a:rPr>
              <a:t>u</a:t>
            </a:r>
            <a:r>
              <a:rPr lang="en-US" sz="2900" spc="-58" strike="noStrike" u="none">
                <a:solidFill>
                  <a:srgbClr val="FFFFFF"/>
                </a:solidFill>
                <a:latin typeface="DM Sans"/>
                <a:ea typeface="DM Sans"/>
                <a:cs typeface="DM Sans"/>
                <a:sym typeface="DM Sans"/>
              </a:rPr>
              <a:t>rity </a:t>
            </a:r>
            <a:r>
              <a:rPr lang="en-US" sz="2900" spc="-58" strike="noStrike" u="none">
                <a:solidFill>
                  <a:srgbClr val="FFFFFF"/>
                </a:solidFill>
                <a:latin typeface="DM Sans"/>
                <a:ea typeface="DM Sans"/>
                <a:cs typeface="DM Sans"/>
                <a:sym typeface="DM Sans"/>
              </a:rPr>
              <a:t>c</a:t>
            </a:r>
            <a:r>
              <a:rPr lang="en-US" sz="2900" spc="-58" strike="noStrike" u="none">
                <a:solidFill>
                  <a:srgbClr val="FFFFFF"/>
                </a:solidFill>
                <a:latin typeface="DM Sans"/>
                <a:ea typeface="DM Sans"/>
                <a:cs typeface="DM Sans"/>
                <a:sym typeface="DM Sans"/>
              </a:rPr>
              <a:t>ondi</a:t>
            </a:r>
            <a:r>
              <a:rPr lang="en-US" sz="2900" spc="-58" strike="noStrike" u="none">
                <a:solidFill>
                  <a:srgbClr val="FFFFFF"/>
                </a:solidFill>
                <a:latin typeface="DM Sans"/>
                <a:ea typeface="DM Sans"/>
                <a:cs typeface="DM Sans"/>
                <a:sym typeface="DM Sans"/>
              </a:rPr>
              <a:t>tion</a:t>
            </a:r>
            <a:r>
              <a:rPr lang="en-US" sz="2900" spc="-58" strike="noStrike" u="none">
                <a:solidFill>
                  <a:srgbClr val="FFFFFF"/>
                </a:solidFill>
                <a:latin typeface="DM Sans"/>
                <a:ea typeface="DM Sans"/>
                <a:cs typeface="DM Sans"/>
                <a:sym typeface="DM Sans"/>
              </a:rPr>
              <a:t>s</a:t>
            </a:r>
            <a:r>
              <a:rPr lang="en-US" sz="2900" spc="-58" strike="noStrike" u="none">
                <a:solidFill>
                  <a:srgbClr val="FFFFFF"/>
                </a:solidFill>
                <a:latin typeface="DM Sans"/>
                <a:ea typeface="DM Sans"/>
                <a:cs typeface="DM Sans"/>
                <a:sym typeface="DM Sans"/>
              </a:rPr>
              <a:t> </a:t>
            </a:r>
            <a:r>
              <a:rPr lang="en-US" sz="2900" spc="-58" strike="noStrike" u="none">
                <a:solidFill>
                  <a:srgbClr val="FFFFFF"/>
                </a:solidFill>
                <a:latin typeface="DM Sans"/>
                <a:ea typeface="DM Sans"/>
                <a:cs typeface="DM Sans"/>
                <a:sym typeface="DM Sans"/>
              </a:rPr>
              <a:t>th</a:t>
            </a:r>
            <a:r>
              <a:rPr lang="en-US" sz="2900" spc="-58" strike="noStrike" u="none">
                <a:solidFill>
                  <a:srgbClr val="FFFFFF"/>
                </a:solidFill>
                <a:latin typeface="DM Sans"/>
                <a:ea typeface="DM Sans"/>
                <a:cs typeface="DM Sans"/>
                <a:sym typeface="DM Sans"/>
              </a:rPr>
              <a:t>a</a:t>
            </a:r>
            <a:r>
              <a:rPr lang="en-US" sz="2900" spc="-58" strike="noStrike" u="none">
                <a:solidFill>
                  <a:srgbClr val="FFFFFF"/>
                </a:solidFill>
                <a:latin typeface="DM Sans"/>
                <a:ea typeface="DM Sans"/>
                <a:cs typeface="DM Sans"/>
                <a:sym typeface="DM Sans"/>
              </a:rPr>
              <a:t>t make</a:t>
            </a:r>
            <a:r>
              <a:rPr lang="en-US" sz="2900" spc="-58" strike="noStrike" u="none">
                <a:solidFill>
                  <a:srgbClr val="FFFFFF"/>
                </a:solidFill>
                <a:latin typeface="DM Sans"/>
                <a:ea typeface="DM Sans"/>
                <a:cs typeface="DM Sans"/>
                <a:sym typeface="DM Sans"/>
              </a:rPr>
              <a:t> l</a:t>
            </a:r>
            <a:r>
              <a:rPr lang="en-US" sz="2900" spc="-58" strike="noStrike" u="none">
                <a:solidFill>
                  <a:srgbClr val="FFFFFF"/>
                </a:solidFill>
                <a:latin typeface="DM Sans"/>
                <a:ea typeface="DM Sans"/>
                <a:cs typeface="DM Sans"/>
                <a:sym typeface="DM Sans"/>
              </a:rPr>
              <a:t>o</a:t>
            </a:r>
            <a:r>
              <a:rPr lang="en-US" sz="2900" spc="-58" strike="noStrike" u="none">
                <a:solidFill>
                  <a:srgbClr val="FFFFFF"/>
                </a:solidFill>
                <a:latin typeface="DM Sans"/>
                <a:ea typeface="DM Sans"/>
                <a:cs typeface="DM Sans"/>
                <a:sym typeface="DM Sans"/>
              </a:rPr>
              <a:t>gis</a:t>
            </a:r>
            <a:r>
              <a:rPr lang="en-US" sz="2900" spc="-58" strike="noStrike" u="none">
                <a:solidFill>
                  <a:srgbClr val="FFFFFF"/>
                </a:solidFill>
                <a:latin typeface="DM Sans"/>
                <a:ea typeface="DM Sans"/>
                <a:cs typeface="DM Sans"/>
                <a:sym typeface="DM Sans"/>
              </a:rPr>
              <a:t>t</a:t>
            </a:r>
            <a:r>
              <a:rPr lang="en-US" sz="2900" spc="-58" strike="noStrike" u="none">
                <a:solidFill>
                  <a:srgbClr val="FFFFFF"/>
                </a:solidFill>
                <a:latin typeface="DM Sans"/>
                <a:ea typeface="DM Sans"/>
                <a:cs typeface="DM Sans"/>
                <a:sym typeface="DM Sans"/>
              </a:rPr>
              <a:t>ic</a:t>
            </a:r>
            <a:r>
              <a:rPr lang="en-US" sz="2900" spc="-58" strike="noStrike" u="none">
                <a:solidFill>
                  <a:srgbClr val="FFFFFF"/>
                </a:solidFill>
                <a:latin typeface="DM Sans"/>
                <a:ea typeface="DM Sans"/>
                <a:cs typeface="DM Sans"/>
                <a:sym typeface="DM Sans"/>
              </a:rPr>
              <a:t>s </a:t>
            </a:r>
            <a:r>
              <a:rPr lang="en-US" sz="2900" spc="-58" strike="noStrike" u="none">
                <a:solidFill>
                  <a:srgbClr val="FFFFFF"/>
                </a:solidFill>
                <a:latin typeface="DM Sans"/>
                <a:ea typeface="DM Sans"/>
                <a:cs typeface="DM Sans"/>
                <a:sym typeface="DM Sans"/>
              </a:rPr>
              <a:t>an</a:t>
            </a:r>
            <a:r>
              <a:rPr lang="en-US" sz="2900" spc="-58" strike="noStrike" u="none">
                <a:solidFill>
                  <a:srgbClr val="FFFFFF"/>
                </a:solidFill>
                <a:latin typeface="DM Sans"/>
                <a:ea typeface="DM Sans"/>
                <a:cs typeface="DM Sans"/>
                <a:sym typeface="DM Sans"/>
              </a:rPr>
              <a:t>d</a:t>
            </a:r>
            <a:r>
              <a:rPr lang="en-US" sz="2900" spc="-58" strike="noStrike" u="none">
                <a:solidFill>
                  <a:srgbClr val="FFFFFF"/>
                </a:solidFill>
                <a:latin typeface="DM Sans"/>
                <a:ea typeface="DM Sans"/>
                <a:cs typeface="DM Sans"/>
                <a:sym typeface="DM Sans"/>
              </a:rPr>
              <a:t> s</a:t>
            </a:r>
            <a:r>
              <a:rPr lang="en-US" sz="2900" spc="-58" strike="noStrike" u="none">
                <a:solidFill>
                  <a:srgbClr val="FFFFFF"/>
                </a:solidFill>
                <a:latin typeface="DM Sans"/>
                <a:ea typeface="DM Sans"/>
                <a:cs typeface="DM Sans"/>
                <a:sym typeface="DM Sans"/>
              </a:rPr>
              <a:t>uppl</a:t>
            </a:r>
            <a:r>
              <a:rPr lang="en-US" sz="2900" spc="-58" strike="noStrike" u="none">
                <a:solidFill>
                  <a:srgbClr val="FFFFFF"/>
                </a:solidFill>
                <a:latin typeface="DM Sans"/>
                <a:ea typeface="DM Sans"/>
                <a:cs typeface="DM Sans"/>
                <a:sym typeface="DM Sans"/>
              </a:rPr>
              <a:t>y</a:t>
            </a:r>
            <a:r>
              <a:rPr lang="en-US" sz="2900" spc="-58" strike="noStrike" u="none">
                <a:solidFill>
                  <a:srgbClr val="FFFFFF"/>
                </a:solidFill>
                <a:latin typeface="DM Sans"/>
                <a:ea typeface="DM Sans"/>
                <a:cs typeface="DM Sans"/>
                <a:sym typeface="DM Sans"/>
              </a:rPr>
              <a:t> </a:t>
            </a:r>
            <a:r>
              <a:rPr lang="en-US" sz="2900" spc="-58" strike="noStrike" u="none">
                <a:solidFill>
                  <a:srgbClr val="FFFFFF"/>
                </a:solidFill>
                <a:latin typeface="DM Sans"/>
                <a:ea typeface="DM Sans"/>
                <a:cs typeface="DM Sans"/>
                <a:sym typeface="DM Sans"/>
              </a:rPr>
              <a:t>c</a:t>
            </a:r>
            <a:r>
              <a:rPr lang="en-US" sz="2900" spc="-58" strike="noStrike" u="none">
                <a:solidFill>
                  <a:srgbClr val="FFFFFF"/>
                </a:solidFill>
                <a:latin typeface="DM Sans"/>
                <a:ea typeface="DM Sans"/>
                <a:cs typeface="DM Sans"/>
                <a:sym typeface="DM Sans"/>
              </a:rPr>
              <a:t>h</a:t>
            </a:r>
            <a:r>
              <a:rPr lang="en-US" sz="2900" spc="-58" strike="noStrike" u="none">
                <a:solidFill>
                  <a:srgbClr val="FFFFFF"/>
                </a:solidFill>
                <a:latin typeface="DM Sans"/>
                <a:ea typeface="DM Sans"/>
                <a:cs typeface="DM Sans"/>
                <a:sym typeface="DM Sans"/>
              </a:rPr>
              <a:t>a</a:t>
            </a:r>
            <a:r>
              <a:rPr lang="en-US" sz="2900" spc="-58" strike="noStrike" u="none">
                <a:solidFill>
                  <a:srgbClr val="FFFFFF"/>
                </a:solidFill>
                <a:latin typeface="DM Sans"/>
                <a:ea typeface="DM Sans"/>
                <a:cs typeface="DM Sans"/>
                <a:sym typeface="DM Sans"/>
              </a:rPr>
              <a:t>i</a:t>
            </a:r>
            <a:r>
              <a:rPr lang="en-US" sz="2900" spc="-58" strike="noStrike" u="none">
                <a:solidFill>
                  <a:srgbClr val="FFFFFF"/>
                </a:solidFill>
                <a:latin typeface="DM Sans"/>
                <a:ea typeface="DM Sans"/>
                <a:cs typeface="DM Sans"/>
                <a:sym typeface="DM Sans"/>
              </a:rPr>
              <a:t>ns </a:t>
            </a:r>
            <a:r>
              <a:rPr lang="en-US" sz="2900" spc="-58" strike="noStrike" u="none">
                <a:solidFill>
                  <a:srgbClr val="FFFFFF"/>
                </a:solidFill>
                <a:latin typeface="DM Sans"/>
                <a:ea typeface="DM Sans"/>
                <a:cs typeface="DM Sans"/>
                <a:sym typeface="DM Sans"/>
              </a:rPr>
              <a:t>v</a:t>
            </a:r>
            <a:r>
              <a:rPr lang="en-US" sz="2900" spc="-58" strike="noStrike" u="none">
                <a:solidFill>
                  <a:srgbClr val="FFFFFF"/>
                </a:solidFill>
                <a:latin typeface="DM Sans"/>
                <a:ea typeface="DM Sans"/>
                <a:cs typeface="DM Sans"/>
                <a:sym typeface="DM Sans"/>
              </a:rPr>
              <a:t>i</a:t>
            </a:r>
            <a:r>
              <a:rPr lang="en-US" sz="2900" spc="-58" strike="noStrike" u="none">
                <a:solidFill>
                  <a:srgbClr val="FFFFFF"/>
                </a:solidFill>
                <a:latin typeface="DM Sans"/>
                <a:ea typeface="DM Sans"/>
                <a:cs typeface="DM Sans"/>
                <a:sym typeface="DM Sans"/>
              </a:rPr>
              <a:t>abl</a:t>
            </a:r>
            <a:r>
              <a:rPr lang="en-US" sz="2900" spc="-58" strike="noStrike" u="none">
                <a:solidFill>
                  <a:srgbClr val="FFFFFF"/>
                </a:solidFill>
                <a:latin typeface="DM Sans"/>
                <a:ea typeface="DM Sans"/>
                <a:cs typeface="DM Sans"/>
                <a:sym typeface="DM Sans"/>
              </a:rPr>
              <a:t>e.</a:t>
            </a:r>
          </a:p>
        </p:txBody>
      </p:sp>
      <p:sp>
        <p:nvSpPr>
          <p:cNvPr name="TextBox 3" id="3"/>
          <p:cNvSpPr txBox="true"/>
          <p:nvPr/>
        </p:nvSpPr>
        <p:spPr>
          <a:xfrm rot="0">
            <a:off x="9144000" y="2141675"/>
            <a:ext cx="8801597" cy="1260476"/>
          </a:xfrm>
          <a:prstGeom prst="rect">
            <a:avLst/>
          </a:prstGeom>
        </p:spPr>
        <p:txBody>
          <a:bodyPr anchor="t" rtlCol="false" tIns="0" lIns="0" bIns="0" rIns="0">
            <a:spAutoFit/>
          </a:bodyPr>
          <a:lstStyle/>
          <a:p>
            <a:pPr algn="l" marL="0" indent="0" lvl="0">
              <a:lnSpc>
                <a:spcPts val="9500"/>
              </a:lnSpc>
              <a:spcBef>
                <a:spcPct val="0"/>
              </a:spcBef>
            </a:pPr>
            <a:r>
              <a:rPr lang="en-US" sz="9500" spc="-190" strike="noStrike" u="none">
                <a:solidFill>
                  <a:srgbClr val="FFFFFF"/>
                </a:solidFill>
                <a:latin typeface="DM Sans"/>
                <a:ea typeface="DM Sans"/>
                <a:cs typeface="DM Sans"/>
                <a:sym typeface="DM Sans"/>
              </a:rPr>
              <a:t>Northern Nigeria</a:t>
            </a:r>
          </a:p>
        </p:txBody>
      </p:sp>
      <p:grpSp>
        <p:nvGrpSpPr>
          <p:cNvPr name="Group 4" id="4"/>
          <p:cNvGrpSpPr/>
          <p:nvPr/>
        </p:nvGrpSpPr>
        <p:grpSpPr>
          <a:xfrm rot="0">
            <a:off x="0" y="0"/>
            <a:ext cx="8267700" cy="10287000"/>
            <a:chOff x="0" y="0"/>
            <a:chExt cx="2177501" cy="2709333"/>
          </a:xfrm>
        </p:grpSpPr>
        <p:sp>
          <p:nvSpPr>
            <p:cNvPr name="Freeform 5" id="5"/>
            <p:cNvSpPr/>
            <p:nvPr/>
          </p:nvSpPr>
          <p:spPr>
            <a:xfrm flipH="false" flipV="false" rot="0">
              <a:off x="0" y="0"/>
              <a:ext cx="2177501" cy="2709333"/>
            </a:xfrm>
            <a:custGeom>
              <a:avLst/>
              <a:gdLst/>
              <a:ahLst/>
              <a:cxnLst/>
              <a:rect r="r" b="b" t="t" l="l"/>
              <a:pathLst>
                <a:path h="2709333" w="2177501">
                  <a:moveTo>
                    <a:pt x="0" y="0"/>
                  </a:moveTo>
                  <a:lnTo>
                    <a:pt x="2177501" y="0"/>
                  </a:lnTo>
                  <a:lnTo>
                    <a:pt x="2177501" y="2709333"/>
                  </a:lnTo>
                  <a:lnTo>
                    <a:pt x="0" y="2709333"/>
                  </a:lnTo>
                  <a:close/>
                </a:path>
              </a:pathLst>
            </a:custGeom>
            <a:gradFill rotWithShape="true">
              <a:gsLst>
                <a:gs pos="0">
                  <a:srgbClr val="000000">
                    <a:alpha val="30000"/>
                  </a:srgbClr>
                </a:gs>
                <a:gs pos="100000">
                  <a:srgbClr val="0300FF">
                    <a:alpha val="30000"/>
                  </a:srgbClr>
                </a:gs>
              </a:gsLst>
              <a:lin ang="0"/>
            </a:gradFill>
          </p:spPr>
        </p:sp>
        <p:sp>
          <p:nvSpPr>
            <p:cNvPr name="TextBox 6" id="6"/>
            <p:cNvSpPr txBox="true"/>
            <p:nvPr/>
          </p:nvSpPr>
          <p:spPr>
            <a:xfrm>
              <a:off x="0" y="-28575"/>
              <a:ext cx="2177501" cy="2737908"/>
            </a:xfrm>
            <a:prstGeom prst="rect">
              <a:avLst/>
            </a:prstGeom>
          </p:spPr>
          <p:txBody>
            <a:bodyPr anchor="ctr" rtlCol="false" tIns="50800" lIns="50800" bIns="50800" rIns="50800"/>
            <a:lstStyle/>
            <a:p>
              <a:pPr algn="ctr">
                <a:lnSpc>
                  <a:spcPts val="2100"/>
                </a:lnSpc>
              </a:pPr>
            </a:p>
          </p:txBody>
        </p:sp>
      </p:grpSp>
      <p:grpSp>
        <p:nvGrpSpPr>
          <p:cNvPr name="Group 7" id="7"/>
          <p:cNvGrpSpPr/>
          <p:nvPr/>
        </p:nvGrpSpPr>
        <p:grpSpPr>
          <a:xfrm rot="0">
            <a:off x="666750" y="666750"/>
            <a:ext cx="6886575" cy="8953500"/>
            <a:chOff x="0" y="0"/>
            <a:chExt cx="812800" cy="1056752"/>
          </a:xfrm>
        </p:grpSpPr>
        <p:sp>
          <p:nvSpPr>
            <p:cNvPr name="Freeform 8" id="8"/>
            <p:cNvSpPr/>
            <p:nvPr/>
          </p:nvSpPr>
          <p:spPr>
            <a:xfrm flipH="false" flipV="false" rot="24000">
              <a:off x="-3366" y="-2511"/>
              <a:ext cx="819532" cy="1061775"/>
            </a:xfrm>
            <a:custGeom>
              <a:avLst/>
              <a:gdLst/>
              <a:ahLst/>
              <a:cxnLst/>
              <a:rect r="r" b="b" t="t" l="l"/>
              <a:pathLst>
                <a:path h="1061775" w="819532">
                  <a:moveTo>
                    <a:pt x="44654" y="5047"/>
                  </a:moveTo>
                  <a:lnTo>
                    <a:pt x="767500" y="1"/>
                  </a:lnTo>
                  <a:cubicBezTo>
                    <a:pt x="779426" y="-83"/>
                    <a:pt x="790897" y="4575"/>
                    <a:pt x="799389" y="12949"/>
                  </a:cubicBezTo>
                  <a:cubicBezTo>
                    <a:pt x="807881" y="21323"/>
                    <a:pt x="812698" y="32728"/>
                    <a:pt x="812781" y="44654"/>
                  </a:cubicBezTo>
                  <a:lnTo>
                    <a:pt x="819531" y="1011446"/>
                  </a:lnTo>
                  <a:cubicBezTo>
                    <a:pt x="819614" y="1023372"/>
                    <a:pt x="814956" y="1034843"/>
                    <a:pt x="806582" y="1043335"/>
                  </a:cubicBezTo>
                  <a:cubicBezTo>
                    <a:pt x="798208" y="1051827"/>
                    <a:pt x="786804" y="1056644"/>
                    <a:pt x="774878" y="1056727"/>
                  </a:cubicBezTo>
                  <a:lnTo>
                    <a:pt x="52032" y="1061774"/>
                  </a:lnTo>
                  <a:cubicBezTo>
                    <a:pt x="40106" y="1061857"/>
                    <a:pt x="28635" y="1057199"/>
                    <a:pt x="20143" y="1048825"/>
                  </a:cubicBezTo>
                  <a:cubicBezTo>
                    <a:pt x="11651" y="1040451"/>
                    <a:pt x="6834" y="1029047"/>
                    <a:pt x="6751" y="1017121"/>
                  </a:cubicBezTo>
                  <a:lnTo>
                    <a:pt x="1" y="50328"/>
                  </a:lnTo>
                  <a:cubicBezTo>
                    <a:pt x="-82" y="38402"/>
                    <a:pt x="4576" y="26932"/>
                    <a:pt x="12950" y="18440"/>
                  </a:cubicBezTo>
                  <a:cubicBezTo>
                    <a:pt x="21324" y="9948"/>
                    <a:pt x="32728" y="5130"/>
                    <a:pt x="44654" y="5047"/>
                  </a:cubicBezTo>
                  <a:close/>
                </a:path>
              </a:pathLst>
            </a:custGeom>
            <a:blipFill>
              <a:blip r:embed="rId2"/>
              <a:stretch>
                <a:fillRect l="-18569" t="-503" r="-92109" b="-1129"/>
              </a:stretch>
            </a:blipFill>
          </p:spPr>
        </p:sp>
      </p:grpSp>
      <p:sp>
        <p:nvSpPr>
          <p:cNvPr name="Freeform 9" id="9"/>
          <p:cNvSpPr/>
          <p:nvPr/>
        </p:nvSpPr>
        <p:spPr>
          <a:xfrm flipH="false" flipV="false" rot="-10800000">
            <a:off x="6115050" y="8971632"/>
            <a:ext cx="1438275" cy="1315368"/>
          </a:xfrm>
          <a:custGeom>
            <a:avLst/>
            <a:gdLst/>
            <a:ahLst/>
            <a:cxnLst/>
            <a:rect r="r" b="b" t="t" l="l"/>
            <a:pathLst>
              <a:path h="1315368" w="1438275">
                <a:moveTo>
                  <a:pt x="0" y="0"/>
                </a:moveTo>
                <a:lnTo>
                  <a:pt x="1438275" y="0"/>
                </a:lnTo>
                <a:lnTo>
                  <a:pt x="1438275" y="1315368"/>
                </a:lnTo>
                <a:lnTo>
                  <a:pt x="0" y="1315368"/>
                </a:lnTo>
                <a:lnTo>
                  <a:pt x="0" y="0"/>
                </a:lnTo>
                <a:close/>
              </a:path>
            </a:pathLst>
          </a:custGeom>
          <a:blipFill>
            <a:blip r:embed="rId3">
              <a:extLst>
                <a:ext uri="{96DAC541-7B7A-43D3-8B79-37D633B846F1}">
                  <asvg:svgBlip xmlns:asvg="http://schemas.microsoft.com/office/drawing/2016/SVG/main" r:embed="rId4"/>
                </a:ext>
              </a:extLst>
            </a:blip>
            <a:stretch>
              <a:fillRect l="0" t="0" r="0" b="0"/>
            </a:stretch>
          </a:blipFill>
          <a:ln cap="sq">
            <a:noFill/>
            <a:prstDash val="solid"/>
            <a:miter/>
          </a:ln>
        </p:spPr>
      </p:sp>
      <p:sp>
        <p:nvSpPr>
          <p:cNvPr name="TextBox 10" id="10"/>
          <p:cNvSpPr txBox="true"/>
          <p:nvPr/>
        </p:nvSpPr>
        <p:spPr>
          <a:xfrm rot="0">
            <a:off x="9750488" y="3956440"/>
            <a:ext cx="5745212" cy="1526540"/>
          </a:xfrm>
          <a:prstGeom prst="rect">
            <a:avLst/>
          </a:prstGeom>
        </p:spPr>
        <p:txBody>
          <a:bodyPr anchor="t" rtlCol="false" tIns="0" lIns="0" bIns="0" rIns="0">
            <a:spAutoFit/>
          </a:bodyPr>
          <a:lstStyle/>
          <a:p>
            <a:pPr algn="l">
              <a:lnSpc>
                <a:spcPts val="4060"/>
              </a:lnSpc>
              <a:spcBef>
                <a:spcPct val="0"/>
              </a:spcBef>
            </a:pPr>
            <a:r>
              <a:rPr lang="en-US" sz="2900">
                <a:solidFill>
                  <a:srgbClr val="FFFFFF"/>
                </a:solidFill>
                <a:latin typeface="DM Sans"/>
                <a:ea typeface="DM Sans"/>
                <a:cs typeface="DM Sans"/>
                <a:sym typeface="DM Sans"/>
              </a:rPr>
              <a:t>Cottage industries isolated</a:t>
            </a:r>
          </a:p>
          <a:p>
            <a:pPr algn="l">
              <a:lnSpc>
                <a:spcPts val="4060"/>
              </a:lnSpc>
              <a:spcBef>
                <a:spcPct val="0"/>
              </a:spcBef>
            </a:pPr>
            <a:r>
              <a:rPr lang="en-US" sz="2900">
                <a:solidFill>
                  <a:srgbClr val="FFFFFF"/>
                </a:solidFill>
                <a:latin typeface="DM Sans"/>
                <a:ea typeface="DM Sans"/>
                <a:cs typeface="DM Sans"/>
                <a:sym typeface="DM Sans"/>
              </a:rPr>
              <a:t>Access to markets severed</a:t>
            </a:r>
          </a:p>
          <a:p>
            <a:pPr algn="l">
              <a:lnSpc>
                <a:spcPts val="4060"/>
              </a:lnSpc>
              <a:spcBef>
                <a:spcPct val="0"/>
              </a:spcBef>
            </a:pPr>
            <a:r>
              <a:rPr lang="en-US" sz="2900">
                <a:solidFill>
                  <a:srgbClr val="FFFFFF"/>
                </a:solidFill>
                <a:latin typeface="DM Sans"/>
                <a:ea typeface="DM Sans"/>
                <a:cs typeface="DM Sans"/>
                <a:sym typeface="DM Sans"/>
              </a:rPr>
              <a:t>Production reverts to subsistence</a:t>
            </a:r>
          </a:p>
        </p:txBody>
      </p:sp>
      <p:grpSp>
        <p:nvGrpSpPr>
          <p:cNvPr name="Group 11" id="11"/>
          <p:cNvGrpSpPr/>
          <p:nvPr/>
        </p:nvGrpSpPr>
        <p:grpSpPr>
          <a:xfrm rot="0">
            <a:off x="9144000" y="4013590"/>
            <a:ext cx="393136" cy="1447800"/>
            <a:chOff x="0" y="0"/>
            <a:chExt cx="524182" cy="1930400"/>
          </a:xfrm>
        </p:grpSpPr>
        <p:sp>
          <p:nvSpPr>
            <p:cNvPr name="Freeform 12" id="12"/>
            <p:cNvSpPr/>
            <p:nvPr/>
          </p:nvSpPr>
          <p:spPr>
            <a:xfrm flipH="false" flipV="false" rot="0">
              <a:off x="0" y="0"/>
              <a:ext cx="524182" cy="524182"/>
            </a:xfrm>
            <a:custGeom>
              <a:avLst/>
              <a:gdLst/>
              <a:ahLst/>
              <a:cxnLst/>
              <a:rect r="r" b="b" t="t" l="l"/>
              <a:pathLst>
                <a:path h="524182" w="524182">
                  <a:moveTo>
                    <a:pt x="0" y="0"/>
                  </a:moveTo>
                  <a:lnTo>
                    <a:pt x="524182" y="0"/>
                  </a:lnTo>
                  <a:lnTo>
                    <a:pt x="524182" y="524182"/>
                  </a:lnTo>
                  <a:lnTo>
                    <a:pt x="0" y="52418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3" id="13"/>
            <p:cNvSpPr/>
            <p:nvPr/>
          </p:nvSpPr>
          <p:spPr>
            <a:xfrm flipH="false" flipV="false" rot="0">
              <a:off x="0" y="703109"/>
              <a:ext cx="524182" cy="524182"/>
            </a:xfrm>
            <a:custGeom>
              <a:avLst/>
              <a:gdLst/>
              <a:ahLst/>
              <a:cxnLst/>
              <a:rect r="r" b="b" t="t" l="l"/>
              <a:pathLst>
                <a:path h="524182" w="524182">
                  <a:moveTo>
                    <a:pt x="0" y="0"/>
                  </a:moveTo>
                  <a:lnTo>
                    <a:pt x="524182" y="0"/>
                  </a:lnTo>
                  <a:lnTo>
                    <a:pt x="524182" y="524182"/>
                  </a:lnTo>
                  <a:lnTo>
                    <a:pt x="0" y="52418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sp>
          <p:nvSpPr>
            <p:cNvPr name="Freeform 14" id="14"/>
            <p:cNvSpPr/>
            <p:nvPr/>
          </p:nvSpPr>
          <p:spPr>
            <a:xfrm flipH="false" flipV="false" rot="0">
              <a:off x="0" y="1406218"/>
              <a:ext cx="524182" cy="524182"/>
            </a:xfrm>
            <a:custGeom>
              <a:avLst/>
              <a:gdLst/>
              <a:ahLst/>
              <a:cxnLst/>
              <a:rect r="r" b="b" t="t" l="l"/>
              <a:pathLst>
                <a:path h="524182" w="524182">
                  <a:moveTo>
                    <a:pt x="0" y="0"/>
                  </a:moveTo>
                  <a:lnTo>
                    <a:pt x="524182" y="0"/>
                  </a:lnTo>
                  <a:lnTo>
                    <a:pt x="524182" y="524182"/>
                  </a:lnTo>
                  <a:lnTo>
                    <a:pt x="0" y="524182"/>
                  </a:lnTo>
                  <a:lnTo>
                    <a:pt x="0" y="0"/>
                  </a:lnTo>
                  <a:close/>
                </a:path>
              </a:pathLst>
            </a:custGeom>
            <a:blipFill>
              <a:blip r:embed="rId5">
                <a:extLst>
                  <a:ext uri="{96DAC541-7B7A-43D3-8B79-37D633B846F1}">
                    <asvg:svgBlip xmlns:asvg="http://schemas.microsoft.com/office/drawing/2016/SVG/main" r:embed="rId6"/>
                  </a:ext>
                </a:extLst>
              </a:blip>
              <a:stretch>
                <a:fillRect l="0" t="0" r="0" b="0"/>
              </a:stretch>
            </a:blipFill>
          </p:spPr>
        </p:sp>
      </p:grpSp>
      <p:sp>
        <p:nvSpPr>
          <p:cNvPr name="TextBox 15" id="15"/>
          <p:cNvSpPr txBox="true"/>
          <p:nvPr/>
        </p:nvSpPr>
        <p:spPr>
          <a:xfrm rot="0">
            <a:off x="9144000" y="1229222"/>
            <a:ext cx="2222493" cy="499109"/>
          </a:xfrm>
          <a:prstGeom prst="rect">
            <a:avLst/>
          </a:prstGeom>
        </p:spPr>
        <p:txBody>
          <a:bodyPr anchor="t" rtlCol="false" tIns="0" lIns="0" bIns="0" rIns="0">
            <a:spAutoFit/>
          </a:bodyPr>
          <a:lstStyle/>
          <a:p>
            <a:pPr algn="l" marL="0" indent="0" lvl="0">
              <a:lnSpc>
                <a:spcPts val="3899"/>
              </a:lnSpc>
              <a:spcBef>
                <a:spcPct val="0"/>
              </a:spcBef>
            </a:pPr>
            <a:r>
              <a:rPr lang="en-US" sz="3899" spc="-77">
                <a:solidFill>
                  <a:srgbClr val="FFFFFF"/>
                </a:solidFill>
                <a:latin typeface="DM Sans"/>
                <a:ea typeface="DM Sans"/>
                <a:cs typeface="DM Sans"/>
                <a:sym typeface="DM Sans"/>
              </a:rPr>
              <a:t>Example;</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0</Words>
  <Application>Microsoft Office PowerPoint</Application>
  <PresentationFormat>On-screen Show (4:3)</PresentationFormat>
  <Paragraphs>0</Paragraphs>
  <Slides>0</Slides>
  <Notes>0</Notes>
  <HiddenSlides>0</HiddenSlides>
  <MMClips>0</MMClips>
  <ScaleCrop>false</ScaleCrop>
  <HeadingPairs>
    <vt:vector size="4" baseType="variant">
      <vt:variant>
        <vt:lpstr>Theme</vt:lpstr>
      </vt:variant>
      <vt:variant>
        <vt:i4>1</vt:i4>
      </vt:variant>
      <vt:variant>
        <vt:lpstr>Slide Titles</vt:lpstr>
      </vt:variant>
      <vt:variant>
        <vt:i4>0</vt:i4>
      </vt:variant>
    </vt:vector>
  </HeadingPairs>
  <TitlesOfParts>
    <vt:vector size="1" baseType="lpstr">
      <vt:lpstr>Office Theme</vt:lpstr>
    </vt:vector>
  </TitlesOfParts>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xsi="http://www.w3.org/2001/XMLSchema-instance">
  <dcterms:created xsi:type="dcterms:W3CDTF">2006-08-16T00:00:00Z</dcterms:created>
  <dc:identifier>DAHCa1aIENQ</dc:identifier>
  <dcterms:modified xsi:type="dcterms:W3CDTF">2011-08-01T06:04:30Z</dcterms:modified>
  <cp:revision>1</cp:revision>
  <dc:title>The System Is the Supply Chain</dc:title>
</cp:coreProperties>
</file>