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8288000" cy="10287000"/>
  <p:notesSz cx="6858000" cy="9144000"/>
  <p:embeddedFontLst>
    <p:embeddedFont>
      <p:font typeface="Arial Bold" panose="020B0704020202020204" pitchFamily="34" charset="0"/>
      <p:regular r:id="rId26"/>
      <p:bold r:id="rId27"/>
    </p:embeddedFont>
    <p:embeddedFont>
      <p:font typeface="Arial Italics" panose="020B0604020202020204" charset="0"/>
      <p:regular r:id="rId28"/>
    </p:embeddedFont>
    <p:embeddedFont>
      <p:font typeface="Garet" panose="020B0604020202020204" charset="0"/>
      <p:regular r:id="rId29"/>
    </p:embeddedFont>
    <p:embeddedFont>
      <p:font typeface="Kuro Bold" panose="00000800000000000000" charset="0"/>
      <p:bold r:id="rId30"/>
    </p:embeddedFont>
    <p:embeddedFont>
      <p:font typeface="KuroTrial" panose="020B0604020202020204" charset="0"/>
      <p:regular r:id="rId31"/>
    </p:embeddedFont>
    <p:embeddedFont>
      <p:font typeface="KuroTrial Bold"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604920-56F5-213F-575C-485ECC780396}" v="128" dt="2026-03-03T08:15:03.3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75" d="100"/>
          <a:sy n="75" d="100"/>
        </p:scale>
        <p:origin x="47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F306FF-2E72-43DF-9E99-0ED06543C519}" type="datetimeFigureOut">
              <a:rPr lang="en-NG" smtClean="0"/>
              <a:t>03/11/2026</a:t>
            </a:fld>
            <a:endParaRPr lang="en-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521E79-5E81-4737-AE7D-D3710985F0F3}" type="slidenum">
              <a:rPr lang="en-NG" smtClean="0"/>
              <a:t>‹#›</a:t>
            </a:fld>
            <a:endParaRPr lang="en-NG"/>
          </a:p>
        </p:txBody>
      </p:sp>
    </p:spTree>
    <p:extLst>
      <p:ext uri="{BB962C8B-B14F-4D97-AF65-F5344CB8AC3E}">
        <p14:creationId xmlns:p14="http://schemas.microsoft.com/office/powerpoint/2010/main" val="1601222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61521E79-5E81-4737-AE7D-D3710985F0F3}" type="slidenum">
              <a:rPr lang="en-NG" smtClean="0"/>
              <a:t>21</a:t>
            </a:fld>
            <a:endParaRPr lang="en-NG"/>
          </a:p>
        </p:txBody>
      </p:sp>
    </p:spTree>
    <p:extLst>
      <p:ext uri="{BB962C8B-B14F-4D97-AF65-F5344CB8AC3E}">
        <p14:creationId xmlns:p14="http://schemas.microsoft.com/office/powerpoint/2010/main" val="3180537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6.jpe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png"/><Relationship Id="rId7" Type="http://schemas.openxmlformats.org/officeDocument/2006/relationships/image" Target="../media/image20.sv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850652" y="1421574"/>
            <a:ext cx="10519339" cy="11144712"/>
            <a:chOff x="0" y="0"/>
            <a:chExt cx="549402" cy="582063"/>
          </a:xfrm>
        </p:grpSpPr>
        <p:sp>
          <p:nvSpPr>
            <p:cNvPr id="3" name="Freeform 3"/>
            <p:cNvSpPr/>
            <p:nvPr/>
          </p:nvSpPr>
          <p:spPr>
            <a:xfrm>
              <a:off x="0" y="0"/>
              <a:ext cx="549402" cy="582063"/>
            </a:xfrm>
            <a:custGeom>
              <a:avLst/>
              <a:gdLst/>
              <a:ahLst/>
              <a:cxnLst/>
              <a:rect l="l" t="t" r="r" b="b"/>
              <a:pathLst>
                <a:path w="549402" h="582063">
                  <a:moveTo>
                    <a:pt x="203200" y="0"/>
                  </a:moveTo>
                  <a:lnTo>
                    <a:pt x="549402" y="0"/>
                  </a:lnTo>
                  <a:lnTo>
                    <a:pt x="346202" y="582063"/>
                  </a:lnTo>
                  <a:lnTo>
                    <a:pt x="0" y="582063"/>
                  </a:lnTo>
                  <a:lnTo>
                    <a:pt x="203200" y="0"/>
                  </a:lnTo>
                  <a:close/>
                </a:path>
              </a:pathLst>
            </a:custGeom>
            <a:solidFill>
              <a:srgbClr val="003087"/>
            </a:solidFill>
          </p:spPr>
          <p:txBody>
            <a:bodyPr/>
            <a:lstStyle/>
            <a:p>
              <a:endParaRPr lang="en-US"/>
            </a:p>
          </p:txBody>
        </p:sp>
        <p:sp>
          <p:nvSpPr>
            <p:cNvPr id="4" name="TextBox 4"/>
            <p:cNvSpPr txBox="1"/>
            <p:nvPr/>
          </p:nvSpPr>
          <p:spPr>
            <a:xfrm>
              <a:off x="101600" y="-66675"/>
              <a:ext cx="346202" cy="648738"/>
            </a:xfrm>
            <a:prstGeom prst="rect">
              <a:avLst/>
            </a:prstGeom>
          </p:spPr>
          <p:txBody>
            <a:bodyPr lIns="50800" tIns="50800" rIns="50800" bIns="50800" rtlCol="0" anchor="ctr"/>
            <a:lstStyle/>
            <a:p>
              <a:pPr algn="ctr">
                <a:lnSpc>
                  <a:spcPts val="3600"/>
                </a:lnSpc>
              </a:pPr>
              <a:endParaRPr/>
            </a:p>
          </p:txBody>
        </p:sp>
      </p:grpSp>
      <p:sp>
        <p:nvSpPr>
          <p:cNvPr id="5" name="Freeform 5"/>
          <p:cNvSpPr/>
          <p:nvPr/>
        </p:nvSpPr>
        <p:spPr>
          <a:xfrm>
            <a:off x="15184665" y="531577"/>
            <a:ext cx="2708260" cy="497123"/>
          </a:xfrm>
          <a:custGeom>
            <a:avLst/>
            <a:gdLst/>
            <a:ahLst/>
            <a:cxnLst/>
            <a:rect l="l" t="t" r="r" b="b"/>
            <a:pathLst>
              <a:path w="2708260" h="497123">
                <a:moveTo>
                  <a:pt x="0" y="0"/>
                </a:moveTo>
                <a:lnTo>
                  <a:pt x="2708260" y="0"/>
                </a:lnTo>
                <a:lnTo>
                  <a:pt x="2708260" y="497123"/>
                </a:lnTo>
                <a:lnTo>
                  <a:pt x="0" y="497123"/>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6" name="Freeform 6"/>
          <p:cNvSpPr/>
          <p:nvPr/>
        </p:nvSpPr>
        <p:spPr>
          <a:xfrm>
            <a:off x="8093579" y="1706371"/>
            <a:ext cx="10194421" cy="11380582"/>
          </a:xfrm>
          <a:custGeom>
            <a:avLst/>
            <a:gdLst/>
            <a:ahLst/>
            <a:cxnLst/>
            <a:rect l="l" t="t" r="r" b="b"/>
            <a:pathLst>
              <a:path w="10194421" h="11380582">
                <a:moveTo>
                  <a:pt x="0" y="0"/>
                </a:moveTo>
                <a:lnTo>
                  <a:pt x="10194421" y="0"/>
                </a:lnTo>
                <a:lnTo>
                  <a:pt x="10194421" y="11380582"/>
                </a:lnTo>
                <a:lnTo>
                  <a:pt x="0" y="11380582"/>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7" name="Group 7"/>
          <p:cNvGrpSpPr/>
          <p:nvPr/>
        </p:nvGrpSpPr>
        <p:grpSpPr>
          <a:xfrm rot="5400000">
            <a:off x="-5580055" y="2673649"/>
            <a:ext cx="9223846" cy="4611923"/>
            <a:chOff x="0" y="0"/>
            <a:chExt cx="660400" cy="330200"/>
          </a:xfrm>
        </p:grpSpPr>
        <p:sp>
          <p:nvSpPr>
            <p:cNvPr id="8" name="Freeform 8"/>
            <p:cNvSpPr/>
            <p:nvPr/>
          </p:nvSpPr>
          <p:spPr>
            <a:xfrm>
              <a:off x="0" y="0"/>
              <a:ext cx="660400" cy="330200"/>
            </a:xfrm>
            <a:custGeom>
              <a:avLst/>
              <a:gdLst/>
              <a:ahLst/>
              <a:cxnLst/>
              <a:rect l="l" t="t" r="r" b="b"/>
              <a:pathLst>
                <a:path w="660400" h="330200">
                  <a:moveTo>
                    <a:pt x="660400" y="330200"/>
                  </a:moveTo>
                  <a:cubicBezTo>
                    <a:pt x="660400" y="150345"/>
                    <a:pt x="510055" y="0"/>
                    <a:pt x="330200" y="0"/>
                  </a:cubicBezTo>
                  <a:cubicBezTo>
                    <a:pt x="150345" y="0"/>
                    <a:pt x="0" y="150345"/>
                    <a:pt x="0" y="330200"/>
                  </a:cubicBezTo>
                  <a:lnTo>
                    <a:pt x="183347" y="330200"/>
                  </a:lnTo>
                  <a:cubicBezTo>
                    <a:pt x="183347" y="250212"/>
                    <a:pt x="250212" y="183347"/>
                    <a:pt x="330200" y="183347"/>
                  </a:cubicBezTo>
                  <a:cubicBezTo>
                    <a:pt x="410188" y="183347"/>
                    <a:pt x="477053" y="250212"/>
                    <a:pt x="477053" y="330200"/>
                  </a:cubicBezTo>
                  <a:lnTo>
                    <a:pt x="660400" y="330200"/>
                  </a:lnTo>
                  <a:close/>
                </a:path>
              </a:pathLst>
            </a:custGeom>
            <a:solidFill>
              <a:srgbClr val="003087"/>
            </a:solidFill>
          </p:spPr>
          <p:txBody>
            <a:bodyPr/>
            <a:lstStyle/>
            <a:p>
              <a:endParaRPr lang="en-US"/>
            </a:p>
          </p:txBody>
        </p:sp>
        <p:sp>
          <p:nvSpPr>
            <p:cNvPr id="9" name="TextBox 9"/>
            <p:cNvSpPr txBox="1"/>
            <p:nvPr/>
          </p:nvSpPr>
          <p:spPr>
            <a:xfrm>
              <a:off x="127000" y="-22225"/>
              <a:ext cx="406400" cy="212725"/>
            </a:xfrm>
            <a:prstGeom prst="rect">
              <a:avLst/>
            </a:prstGeom>
          </p:spPr>
          <p:txBody>
            <a:bodyPr lIns="50800" tIns="50800" rIns="50800" bIns="50800" rtlCol="0" anchor="ctr"/>
            <a:lstStyle/>
            <a:p>
              <a:pPr algn="ctr">
                <a:lnSpc>
                  <a:spcPts val="3600"/>
                </a:lnSpc>
              </a:pPr>
              <a:endParaRPr/>
            </a:p>
          </p:txBody>
        </p:sp>
      </p:grpSp>
      <p:sp>
        <p:nvSpPr>
          <p:cNvPr id="10" name="TextBox 10"/>
          <p:cNvSpPr txBox="1"/>
          <p:nvPr/>
        </p:nvSpPr>
        <p:spPr>
          <a:xfrm>
            <a:off x="1967270" y="2820973"/>
            <a:ext cx="9673002" cy="2351504"/>
          </a:xfrm>
          <a:prstGeom prst="rect">
            <a:avLst/>
          </a:prstGeom>
        </p:spPr>
        <p:txBody>
          <a:bodyPr lIns="0" tIns="0" rIns="0" bIns="0" rtlCol="0" anchor="t">
            <a:spAutoFit/>
          </a:bodyPr>
          <a:lstStyle/>
          <a:p>
            <a:pPr marL="0" lvl="0" indent="0" algn="l">
              <a:lnSpc>
                <a:spcPts val="6170"/>
              </a:lnSpc>
            </a:pPr>
            <a:r>
              <a:rPr lang="en-US" sz="5509" b="1" spc="-280">
                <a:solidFill>
                  <a:srgbClr val="003087"/>
                </a:solidFill>
                <a:latin typeface="KuroTrial Bold"/>
                <a:ea typeface="KuroTrial Bold"/>
                <a:cs typeface="KuroTrial Bold"/>
                <a:sym typeface="KuroTrial Bold"/>
              </a:rPr>
              <a:t>Desig</a:t>
            </a:r>
            <a:r>
              <a:rPr lang="en-US" sz="5509" b="1" u="none" strike="noStrike" spc="-280">
                <a:solidFill>
                  <a:srgbClr val="003087"/>
                </a:solidFill>
                <a:latin typeface="KuroTrial Bold"/>
                <a:ea typeface="KuroTrial Bold"/>
                <a:cs typeface="KuroTrial Bold"/>
                <a:sym typeface="KuroTrial Bold"/>
              </a:rPr>
              <a:t>n </a:t>
            </a:r>
          </a:p>
          <a:p>
            <a:pPr marL="0" lvl="0" indent="0" algn="l">
              <a:lnSpc>
                <a:spcPts val="6170"/>
              </a:lnSpc>
            </a:pPr>
            <a:r>
              <a:rPr lang="en-US" sz="5509" b="1" u="none" strike="noStrike" spc="-280">
                <a:solidFill>
                  <a:srgbClr val="003087"/>
                </a:solidFill>
                <a:latin typeface="KuroTrial Bold"/>
                <a:ea typeface="KuroTrial Bold"/>
                <a:cs typeface="KuroTrial Bold"/>
                <a:sym typeface="KuroTrial Bold"/>
              </a:rPr>
              <a:t>for Manufacturability </a:t>
            </a:r>
          </a:p>
          <a:p>
            <a:pPr marL="0" lvl="0" indent="0" algn="l">
              <a:lnSpc>
                <a:spcPts val="6170"/>
              </a:lnSpc>
            </a:pPr>
            <a:r>
              <a:rPr lang="en-US" sz="5509" b="1" u="none" strike="noStrike" spc="-280">
                <a:solidFill>
                  <a:srgbClr val="003087"/>
                </a:solidFill>
                <a:latin typeface="KuroTrial Bold"/>
                <a:ea typeface="KuroTrial Bold"/>
                <a:cs typeface="KuroTrial Bold"/>
                <a:sym typeface="KuroTrial Bold"/>
              </a:rPr>
              <a:t>in Emerging Industrial Economies</a:t>
            </a:r>
          </a:p>
        </p:txBody>
      </p:sp>
      <p:sp>
        <p:nvSpPr>
          <p:cNvPr id="11" name="TextBox 11"/>
          <p:cNvSpPr txBox="1"/>
          <p:nvPr/>
        </p:nvSpPr>
        <p:spPr>
          <a:xfrm>
            <a:off x="1967270" y="5461009"/>
            <a:ext cx="9275762" cy="427959"/>
          </a:xfrm>
          <a:prstGeom prst="rect">
            <a:avLst/>
          </a:prstGeom>
        </p:spPr>
        <p:txBody>
          <a:bodyPr lIns="0" tIns="0" rIns="0" bIns="0" rtlCol="0" anchor="t">
            <a:spAutoFit/>
          </a:bodyPr>
          <a:lstStyle/>
          <a:p>
            <a:pPr marL="0" lvl="0" indent="0" algn="l">
              <a:lnSpc>
                <a:spcPts val="3329"/>
              </a:lnSpc>
            </a:pPr>
            <a:r>
              <a:rPr lang="en-US" sz="2895" b="1" u="none" strike="noStrike" spc="-26">
                <a:solidFill>
                  <a:srgbClr val="000000"/>
                </a:solidFill>
                <a:latin typeface="KuroTrial Bold"/>
                <a:ea typeface="KuroTrial Bold"/>
                <a:cs typeface="KuroTrial Bold"/>
                <a:sym typeface="KuroTrial Bold"/>
              </a:rPr>
              <a:t>Turning Engineering Concepts into Scalable Production</a:t>
            </a:r>
          </a:p>
        </p:txBody>
      </p:sp>
      <p:sp>
        <p:nvSpPr>
          <p:cNvPr id="12" name="TextBox 12"/>
          <p:cNvSpPr txBox="1"/>
          <p:nvPr/>
        </p:nvSpPr>
        <p:spPr>
          <a:xfrm>
            <a:off x="1967270" y="7965454"/>
            <a:ext cx="2834432" cy="388145"/>
          </a:xfrm>
          <a:prstGeom prst="rect">
            <a:avLst/>
          </a:prstGeom>
        </p:spPr>
        <p:txBody>
          <a:bodyPr lIns="0" tIns="0" rIns="0" bIns="0" rtlCol="0" anchor="t">
            <a:spAutoFit/>
          </a:bodyPr>
          <a:lstStyle/>
          <a:p>
            <a:pPr marL="0" lvl="0" indent="0" algn="l">
              <a:lnSpc>
                <a:spcPts val="3018"/>
              </a:lnSpc>
              <a:spcBef>
                <a:spcPct val="0"/>
              </a:spcBef>
            </a:pPr>
            <a:r>
              <a:rPr lang="en-US" sz="2625" u="none" strike="noStrike">
                <a:solidFill>
                  <a:srgbClr val="000000"/>
                </a:solidFill>
                <a:latin typeface="KuroTrial"/>
                <a:ea typeface="KuroTrial"/>
                <a:cs typeface="KuroTrial"/>
                <a:sym typeface="KuroTrial"/>
              </a:rPr>
              <a:t>Isaac Ibidapo Bisi</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443773" y="1939591"/>
            <a:ext cx="9815527" cy="6243471"/>
            <a:chOff x="0" y="0"/>
            <a:chExt cx="2019656" cy="1284665"/>
          </a:xfrm>
        </p:grpSpPr>
        <p:sp>
          <p:nvSpPr>
            <p:cNvPr id="3" name="Freeform 3"/>
            <p:cNvSpPr/>
            <p:nvPr/>
          </p:nvSpPr>
          <p:spPr>
            <a:xfrm>
              <a:off x="0" y="0"/>
              <a:ext cx="2019656" cy="1284665"/>
            </a:xfrm>
            <a:custGeom>
              <a:avLst/>
              <a:gdLst/>
              <a:ahLst/>
              <a:cxnLst/>
              <a:rect l="l" t="t" r="r" b="b"/>
              <a:pathLst>
                <a:path w="2019656" h="1284665">
                  <a:moveTo>
                    <a:pt x="15405" y="0"/>
                  </a:moveTo>
                  <a:lnTo>
                    <a:pt x="2004251" y="0"/>
                  </a:lnTo>
                  <a:cubicBezTo>
                    <a:pt x="2008336" y="0"/>
                    <a:pt x="2012255" y="1623"/>
                    <a:pt x="2015144" y="4512"/>
                  </a:cubicBezTo>
                  <a:cubicBezTo>
                    <a:pt x="2018033" y="7401"/>
                    <a:pt x="2019656" y="11319"/>
                    <a:pt x="2019656" y="15405"/>
                  </a:cubicBezTo>
                  <a:lnTo>
                    <a:pt x="2019656" y="1269260"/>
                  </a:lnTo>
                  <a:cubicBezTo>
                    <a:pt x="2019656" y="1273345"/>
                    <a:pt x="2018033" y="1277264"/>
                    <a:pt x="2015144" y="1280153"/>
                  </a:cubicBezTo>
                  <a:cubicBezTo>
                    <a:pt x="2012255" y="1283042"/>
                    <a:pt x="2008336" y="1284665"/>
                    <a:pt x="2004251" y="1284665"/>
                  </a:cubicBezTo>
                  <a:lnTo>
                    <a:pt x="15405" y="1284665"/>
                  </a:lnTo>
                  <a:cubicBezTo>
                    <a:pt x="11319" y="1284665"/>
                    <a:pt x="7401" y="1283042"/>
                    <a:pt x="4512" y="1280153"/>
                  </a:cubicBezTo>
                  <a:cubicBezTo>
                    <a:pt x="1623" y="1277264"/>
                    <a:pt x="0" y="1273345"/>
                    <a:pt x="0" y="1269260"/>
                  </a:cubicBezTo>
                  <a:lnTo>
                    <a:pt x="0" y="15405"/>
                  </a:lnTo>
                  <a:cubicBezTo>
                    <a:pt x="0" y="11319"/>
                    <a:pt x="1623" y="7401"/>
                    <a:pt x="4512" y="4512"/>
                  </a:cubicBezTo>
                  <a:cubicBezTo>
                    <a:pt x="7401" y="1623"/>
                    <a:pt x="11319" y="0"/>
                    <a:pt x="15405" y="0"/>
                  </a:cubicBezTo>
                  <a:close/>
                </a:path>
              </a:pathLst>
            </a:custGeom>
            <a:solidFill>
              <a:srgbClr val="003087"/>
            </a:solidFill>
          </p:spPr>
          <p:txBody>
            <a:bodyPr/>
            <a:lstStyle/>
            <a:p>
              <a:endParaRPr lang="en-US"/>
            </a:p>
          </p:txBody>
        </p:sp>
        <p:sp>
          <p:nvSpPr>
            <p:cNvPr id="4" name="TextBox 4"/>
            <p:cNvSpPr txBox="1"/>
            <p:nvPr/>
          </p:nvSpPr>
          <p:spPr>
            <a:xfrm>
              <a:off x="0" y="-38100"/>
              <a:ext cx="2019656" cy="1322765"/>
            </a:xfrm>
            <a:prstGeom prst="rect">
              <a:avLst/>
            </a:prstGeom>
          </p:spPr>
          <p:txBody>
            <a:bodyPr lIns="50800" tIns="50800" rIns="50800" bIns="50800" rtlCol="0" anchor="ctr"/>
            <a:lstStyle/>
            <a:p>
              <a:pPr algn="ctr">
                <a:lnSpc>
                  <a:spcPts val="2400"/>
                </a:lnSpc>
              </a:pPr>
              <a:endParaRPr/>
            </a:p>
          </p:txBody>
        </p:sp>
      </p:grpSp>
      <p:sp>
        <p:nvSpPr>
          <p:cNvPr id="5" name="Freeform 5"/>
          <p:cNvSpPr/>
          <p:nvPr/>
        </p:nvSpPr>
        <p:spPr>
          <a:xfrm>
            <a:off x="14551040" y="665753"/>
            <a:ext cx="2708260" cy="497123"/>
          </a:xfrm>
          <a:custGeom>
            <a:avLst/>
            <a:gdLst/>
            <a:ahLst/>
            <a:cxnLst/>
            <a:rect l="l" t="t" r="r" b="b"/>
            <a:pathLst>
              <a:path w="2708260" h="497123">
                <a:moveTo>
                  <a:pt x="0" y="0"/>
                </a:moveTo>
                <a:lnTo>
                  <a:pt x="2708260" y="0"/>
                </a:lnTo>
                <a:lnTo>
                  <a:pt x="2708260" y="497124"/>
                </a:lnTo>
                <a:lnTo>
                  <a:pt x="0" y="497124"/>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6" name="Group 6"/>
          <p:cNvGrpSpPr/>
          <p:nvPr/>
        </p:nvGrpSpPr>
        <p:grpSpPr>
          <a:xfrm>
            <a:off x="1332347" y="5298429"/>
            <a:ext cx="6821694" cy="3959871"/>
            <a:chOff x="0" y="0"/>
            <a:chExt cx="1056859" cy="613488"/>
          </a:xfrm>
        </p:grpSpPr>
        <p:sp>
          <p:nvSpPr>
            <p:cNvPr id="7" name="Freeform 7"/>
            <p:cNvSpPr/>
            <p:nvPr/>
          </p:nvSpPr>
          <p:spPr>
            <a:xfrm>
              <a:off x="0" y="0"/>
              <a:ext cx="1056859" cy="613488"/>
            </a:xfrm>
            <a:custGeom>
              <a:avLst/>
              <a:gdLst/>
              <a:ahLst/>
              <a:cxnLst/>
              <a:rect l="l" t="t" r="r" b="b"/>
              <a:pathLst>
                <a:path w="1056859" h="613488">
                  <a:moveTo>
                    <a:pt x="26103" y="0"/>
                  </a:moveTo>
                  <a:lnTo>
                    <a:pt x="1030756" y="0"/>
                  </a:lnTo>
                  <a:cubicBezTo>
                    <a:pt x="1037679" y="0"/>
                    <a:pt x="1044318" y="2750"/>
                    <a:pt x="1049214" y="7645"/>
                  </a:cubicBezTo>
                  <a:cubicBezTo>
                    <a:pt x="1054109" y="12540"/>
                    <a:pt x="1056859" y="19180"/>
                    <a:pt x="1056859" y="26103"/>
                  </a:cubicBezTo>
                  <a:lnTo>
                    <a:pt x="1056859" y="587385"/>
                  </a:lnTo>
                  <a:cubicBezTo>
                    <a:pt x="1056859" y="594308"/>
                    <a:pt x="1054109" y="600947"/>
                    <a:pt x="1049214" y="605842"/>
                  </a:cubicBezTo>
                  <a:cubicBezTo>
                    <a:pt x="1044318" y="610738"/>
                    <a:pt x="1037679" y="613488"/>
                    <a:pt x="1030756" y="613488"/>
                  </a:cubicBezTo>
                  <a:lnTo>
                    <a:pt x="26103" y="613488"/>
                  </a:lnTo>
                  <a:cubicBezTo>
                    <a:pt x="11687" y="613488"/>
                    <a:pt x="0" y="601801"/>
                    <a:pt x="0" y="587385"/>
                  </a:cubicBezTo>
                  <a:lnTo>
                    <a:pt x="0" y="26103"/>
                  </a:lnTo>
                  <a:cubicBezTo>
                    <a:pt x="0" y="19180"/>
                    <a:pt x="2750" y="12540"/>
                    <a:pt x="7645" y="7645"/>
                  </a:cubicBezTo>
                  <a:cubicBezTo>
                    <a:pt x="12540" y="2750"/>
                    <a:pt x="19180" y="0"/>
                    <a:pt x="26103" y="0"/>
                  </a:cubicBezTo>
                  <a:close/>
                </a:path>
              </a:pathLst>
            </a:custGeom>
            <a:blipFill>
              <a:blip r:embed="rId3" cstate="email">
                <a:extLst>
                  <a:ext uri="{28A0092B-C50C-407E-A947-70E740481C1C}">
                    <a14:useLocalDpi xmlns:a14="http://schemas.microsoft.com/office/drawing/2010/main"/>
                  </a:ext>
                </a:extLst>
              </a:blip>
              <a:stretch>
                <a:fillRect/>
              </a:stretch>
            </a:blipFill>
            <a:ln w="66675" cap="rnd">
              <a:solidFill>
                <a:srgbClr val="FFFFFF"/>
              </a:solidFill>
              <a:prstDash val="solid"/>
              <a:round/>
            </a:ln>
          </p:spPr>
          <p:txBody>
            <a:bodyPr/>
            <a:lstStyle/>
            <a:p>
              <a:endParaRPr lang="en-US"/>
            </a:p>
          </p:txBody>
        </p:sp>
      </p:grpSp>
      <p:sp>
        <p:nvSpPr>
          <p:cNvPr id="8" name="TextBox 8"/>
          <p:cNvSpPr txBox="1"/>
          <p:nvPr/>
        </p:nvSpPr>
        <p:spPr>
          <a:xfrm>
            <a:off x="1494149" y="2053891"/>
            <a:ext cx="3932064" cy="742950"/>
          </a:xfrm>
          <a:prstGeom prst="rect">
            <a:avLst/>
          </a:prstGeom>
        </p:spPr>
        <p:txBody>
          <a:bodyPr lIns="0" tIns="0" rIns="0" bIns="0" rtlCol="0" anchor="t">
            <a:spAutoFit/>
          </a:bodyPr>
          <a:lstStyle/>
          <a:p>
            <a:pPr marL="0" lvl="0" indent="0" algn="just">
              <a:lnSpc>
                <a:spcPts val="5700"/>
              </a:lnSpc>
              <a:spcBef>
                <a:spcPct val="0"/>
              </a:spcBef>
            </a:pPr>
            <a:r>
              <a:rPr lang="en-US" sz="5000" b="1" u="none" strike="noStrike">
                <a:solidFill>
                  <a:srgbClr val="003087"/>
                </a:solidFill>
                <a:latin typeface="KuroTrial Bold"/>
                <a:ea typeface="KuroTrial Bold"/>
                <a:cs typeface="KuroTrial Bold"/>
                <a:sym typeface="KuroTrial Bold"/>
              </a:rPr>
              <a:t>Phase 1</a:t>
            </a:r>
          </a:p>
        </p:txBody>
      </p:sp>
      <p:sp>
        <p:nvSpPr>
          <p:cNvPr id="9" name="TextBox 9"/>
          <p:cNvSpPr txBox="1"/>
          <p:nvPr/>
        </p:nvSpPr>
        <p:spPr>
          <a:xfrm>
            <a:off x="8756465" y="2980770"/>
            <a:ext cx="6475135" cy="315239"/>
          </a:xfrm>
          <a:prstGeom prst="rect">
            <a:avLst/>
          </a:prstGeom>
        </p:spPr>
        <p:txBody>
          <a:bodyPr lIns="0" tIns="0" rIns="0" bIns="0" rtlCol="0" anchor="t">
            <a:spAutoFit/>
          </a:bodyPr>
          <a:lstStyle/>
          <a:p>
            <a:pPr marL="0" lvl="0" indent="0" algn="l">
              <a:lnSpc>
                <a:spcPts val="2521"/>
              </a:lnSpc>
              <a:spcBef>
                <a:spcPct val="0"/>
              </a:spcBef>
            </a:pPr>
            <a:r>
              <a:rPr lang="en-US" sz="2212" b="1" u="none" strike="noStrike">
                <a:solidFill>
                  <a:srgbClr val="FFFFFF"/>
                </a:solidFill>
                <a:latin typeface="KuroTrial Bold"/>
                <a:ea typeface="KuroTrial Bold"/>
                <a:cs typeface="KuroTrial Bold"/>
                <a:sym typeface="KuroTrial Bold"/>
              </a:rPr>
              <a:t>BEFORE CAD OPENS, WE MUST ASK:</a:t>
            </a:r>
          </a:p>
        </p:txBody>
      </p:sp>
      <p:sp>
        <p:nvSpPr>
          <p:cNvPr id="10" name="TextBox 10"/>
          <p:cNvSpPr txBox="1"/>
          <p:nvPr/>
        </p:nvSpPr>
        <p:spPr>
          <a:xfrm>
            <a:off x="8586678" y="3731551"/>
            <a:ext cx="6143578" cy="371475"/>
          </a:xfrm>
          <a:prstGeom prst="rect">
            <a:avLst/>
          </a:prstGeom>
        </p:spPr>
        <p:txBody>
          <a:bodyPr lIns="0" tIns="0" rIns="0" bIns="0" rtlCol="0" anchor="t">
            <a:spAutoFit/>
          </a:bodyPr>
          <a:lstStyle/>
          <a:p>
            <a:pPr marL="431801" lvl="1" indent="-215900" algn="l">
              <a:lnSpc>
                <a:spcPts val="3000"/>
              </a:lnSpc>
              <a:buFont typeface="Arial"/>
              <a:buChar char="•"/>
            </a:pPr>
            <a:r>
              <a:rPr lang="en-US" sz="2000" u="none" strike="noStrike" spc="40">
                <a:solidFill>
                  <a:srgbClr val="FFFFFF"/>
                </a:solidFill>
                <a:latin typeface="Arial"/>
                <a:ea typeface="Arial"/>
                <a:cs typeface="Arial"/>
                <a:sym typeface="Arial"/>
              </a:rPr>
              <a:t>What machines do we actually have?</a:t>
            </a:r>
          </a:p>
        </p:txBody>
      </p:sp>
      <p:sp>
        <p:nvSpPr>
          <p:cNvPr id="11" name="TextBox 11"/>
          <p:cNvSpPr txBox="1"/>
          <p:nvPr/>
        </p:nvSpPr>
        <p:spPr>
          <a:xfrm>
            <a:off x="8586678" y="4481683"/>
            <a:ext cx="6143578" cy="371475"/>
          </a:xfrm>
          <a:prstGeom prst="rect">
            <a:avLst/>
          </a:prstGeom>
        </p:spPr>
        <p:txBody>
          <a:bodyPr lIns="0" tIns="0" rIns="0" bIns="0" rtlCol="0" anchor="t">
            <a:spAutoFit/>
          </a:bodyPr>
          <a:lstStyle/>
          <a:p>
            <a:pPr marL="431801" lvl="1" indent="-215900" algn="l">
              <a:lnSpc>
                <a:spcPts val="3000"/>
              </a:lnSpc>
              <a:buFont typeface="Arial"/>
              <a:buChar char="•"/>
            </a:pPr>
            <a:r>
              <a:rPr lang="en-US" sz="2000" u="none" strike="noStrike" spc="40">
                <a:solidFill>
                  <a:srgbClr val="FFFFFF"/>
                </a:solidFill>
                <a:latin typeface="Arial"/>
                <a:ea typeface="Arial"/>
                <a:cs typeface="Arial"/>
                <a:sym typeface="Arial"/>
              </a:rPr>
              <a:t>What is our true tolerance capability?</a:t>
            </a:r>
          </a:p>
        </p:txBody>
      </p:sp>
      <p:sp>
        <p:nvSpPr>
          <p:cNvPr id="12" name="TextBox 12"/>
          <p:cNvSpPr txBox="1"/>
          <p:nvPr/>
        </p:nvSpPr>
        <p:spPr>
          <a:xfrm>
            <a:off x="8586678" y="5231754"/>
            <a:ext cx="7694696" cy="752475"/>
          </a:xfrm>
          <a:prstGeom prst="rect">
            <a:avLst/>
          </a:prstGeom>
        </p:spPr>
        <p:txBody>
          <a:bodyPr lIns="0" tIns="0" rIns="0" bIns="0" rtlCol="0" anchor="t">
            <a:spAutoFit/>
          </a:bodyPr>
          <a:lstStyle/>
          <a:p>
            <a:pPr marL="431801" lvl="1" indent="-215900" algn="l">
              <a:lnSpc>
                <a:spcPts val="3000"/>
              </a:lnSpc>
              <a:buFont typeface="Arial"/>
              <a:buChar char="•"/>
            </a:pPr>
            <a:r>
              <a:rPr lang="en-US" sz="2000" u="none" strike="noStrike" spc="40">
                <a:solidFill>
                  <a:srgbClr val="FFFFFF"/>
                </a:solidFill>
                <a:latin typeface="Arial"/>
                <a:ea typeface="Arial"/>
                <a:cs typeface="Arial"/>
                <a:sym typeface="Arial"/>
              </a:rPr>
              <a:t>What materials are consistently available locally OR What materials and components do we have a reliable vendor for?</a:t>
            </a:r>
          </a:p>
        </p:txBody>
      </p:sp>
      <p:sp>
        <p:nvSpPr>
          <p:cNvPr id="13" name="TextBox 13"/>
          <p:cNvSpPr txBox="1"/>
          <p:nvPr/>
        </p:nvSpPr>
        <p:spPr>
          <a:xfrm>
            <a:off x="8586678" y="6346179"/>
            <a:ext cx="7694696" cy="371475"/>
          </a:xfrm>
          <a:prstGeom prst="rect">
            <a:avLst/>
          </a:prstGeom>
        </p:spPr>
        <p:txBody>
          <a:bodyPr lIns="0" tIns="0" rIns="0" bIns="0" rtlCol="0" anchor="t">
            <a:spAutoFit/>
          </a:bodyPr>
          <a:lstStyle/>
          <a:p>
            <a:pPr marL="431801" lvl="1" indent="-215900" algn="l">
              <a:lnSpc>
                <a:spcPts val="3000"/>
              </a:lnSpc>
              <a:buFont typeface="Arial"/>
              <a:buChar char="•"/>
            </a:pPr>
            <a:r>
              <a:rPr lang="en-US" sz="2000" u="none" strike="noStrike" spc="40">
                <a:solidFill>
                  <a:srgbClr val="FFFFFF"/>
                </a:solidFill>
                <a:latin typeface="Arial"/>
                <a:ea typeface="Arial"/>
                <a:cs typeface="Arial"/>
                <a:sym typeface="Arial"/>
              </a:rPr>
              <a:t>What processes are stable vs temperamental?</a:t>
            </a:r>
          </a:p>
        </p:txBody>
      </p:sp>
      <p:sp>
        <p:nvSpPr>
          <p:cNvPr id="14" name="TextBox 14"/>
          <p:cNvSpPr txBox="1"/>
          <p:nvPr/>
        </p:nvSpPr>
        <p:spPr>
          <a:xfrm>
            <a:off x="1494149" y="3247459"/>
            <a:ext cx="4416092" cy="1663177"/>
          </a:xfrm>
          <a:prstGeom prst="rect">
            <a:avLst/>
          </a:prstGeom>
        </p:spPr>
        <p:txBody>
          <a:bodyPr lIns="0" tIns="0" rIns="0" bIns="0" rtlCol="0" anchor="t">
            <a:spAutoFit/>
          </a:bodyPr>
          <a:lstStyle/>
          <a:p>
            <a:pPr marL="0" lvl="0" indent="0" algn="l">
              <a:lnSpc>
                <a:spcPts val="4387"/>
              </a:lnSpc>
              <a:spcBef>
                <a:spcPct val="0"/>
              </a:spcBef>
            </a:pPr>
            <a:r>
              <a:rPr lang="en-US" sz="3849" b="1">
                <a:solidFill>
                  <a:srgbClr val="000000"/>
                </a:solidFill>
                <a:latin typeface="KuroTrial Bold"/>
                <a:ea typeface="KuroTrial Bold"/>
                <a:cs typeface="KuroTrial Bold"/>
                <a:sym typeface="KuroTrial Bold"/>
              </a:rPr>
              <a:t>M</a:t>
            </a:r>
            <a:r>
              <a:rPr lang="en-US" sz="3849" b="1" u="none" strike="noStrike">
                <a:solidFill>
                  <a:srgbClr val="000000"/>
                </a:solidFill>
                <a:latin typeface="KuroTrial Bold"/>
                <a:ea typeface="KuroTrial Bold"/>
                <a:cs typeface="KuroTrial Bold"/>
                <a:sym typeface="KuroTrial Bold"/>
              </a:rPr>
              <a:t>ap Our Industrial Reality Before We Design</a:t>
            </a:r>
          </a:p>
        </p:txBody>
      </p:sp>
      <p:sp>
        <p:nvSpPr>
          <p:cNvPr id="15" name="TextBox 15"/>
          <p:cNvSpPr txBox="1"/>
          <p:nvPr/>
        </p:nvSpPr>
        <p:spPr>
          <a:xfrm>
            <a:off x="57465" y="465905"/>
            <a:ext cx="1274882" cy="266699"/>
          </a:xfrm>
          <a:prstGeom prst="rect">
            <a:avLst/>
          </a:prstGeom>
        </p:spPr>
        <p:txBody>
          <a:bodyPr lIns="0" tIns="0" rIns="0" bIns="0" rtlCol="0" anchor="t">
            <a:spAutoFit/>
          </a:bodyPr>
          <a:lstStyle/>
          <a:p>
            <a:pPr algn="r">
              <a:lnSpc>
                <a:spcPts val="2250"/>
              </a:lnSpc>
            </a:pPr>
            <a:r>
              <a:rPr lang="en-US" sz="1500" spc="45">
                <a:solidFill>
                  <a:srgbClr val="000000"/>
                </a:solidFill>
                <a:latin typeface="Garet"/>
                <a:ea typeface="Garet"/>
                <a:cs typeface="Garet"/>
                <a:sym typeface="Garet"/>
              </a:rPr>
              <a:t>Page 10</a:t>
            </a: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94149" y="3399353"/>
            <a:ext cx="15063461" cy="5697145"/>
            <a:chOff x="0" y="0"/>
            <a:chExt cx="3099478" cy="1172252"/>
          </a:xfrm>
        </p:grpSpPr>
        <p:sp>
          <p:nvSpPr>
            <p:cNvPr id="3" name="Freeform 3"/>
            <p:cNvSpPr/>
            <p:nvPr/>
          </p:nvSpPr>
          <p:spPr>
            <a:xfrm>
              <a:off x="0" y="0"/>
              <a:ext cx="3099477" cy="1172252"/>
            </a:xfrm>
            <a:custGeom>
              <a:avLst/>
              <a:gdLst/>
              <a:ahLst/>
              <a:cxnLst/>
              <a:rect l="l" t="t" r="r" b="b"/>
              <a:pathLst>
                <a:path w="3099477" h="1172252">
                  <a:moveTo>
                    <a:pt x="10038" y="0"/>
                  </a:moveTo>
                  <a:lnTo>
                    <a:pt x="3089439" y="0"/>
                  </a:lnTo>
                  <a:cubicBezTo>
                    <a:pt x="3092102" y="0"/>
                    <a:pt x="3094655" y="1058"/>
                    <a:pt x="3096537" y="2940"/>
                  </a:cubicBezTo>
                  <a:cubicBezTo>
                    <a:pt x="3098420" y="4823"/>
                    <a:pt x="3099477" y="7376"/>
                    <a:pt x="3099477" y="10038"/>
                  </a:cubicBezTo>
                  <a:lnTo>
                    <a:pt x="3099477" y="1162214"/>
                  </a:lnTo>
                  <a:cubicBezTo>
                    <a:pt x="3099477" y="1167758"/>
                    <a:pt x="3094983" y="1172252"/>
                    <a:pt x="3089439" y="1172252"/>
                  </a:cubicBezTo>
                  <a:lnTo>
                    <a:pt x="10038" y="1172252"/>
                  </a:lnTo>
                  <a:cubicBezTo>
                    <a:pt x="4494" y="1172252"/>
                    <a:pt x="0" y="1167758"/>
                    <a:pt x="0" y="1162214"/>
                  </a:cubicBezTo>
                  <a:lnTo>
                    <a:pt x="0" y="10038"/>
                  </a:lnTo>
                  <a:cubicBezTo>
                    <a:pt x="0" y="4494"/>
                    <a:pt x="4494" y="0"/>
                    <a:pt x="10038" y="0"/>
                  </a:cubicBezTo>
                  <a:close/>
                </a:path>
              </a:pathLst>
            </a:custGeom>
            <a:solidFill>
              <a:srgbClr val="003087"/>
            </a:solidFill>
          </p:spPr>
          <p:txBody>
            <a:bodyPr/>
            <a:lstStyle/>
            <a:p>
              <a:endParaRPr lang="en-US"/>
            </a:p>
          </p:txBody>
        </p:sp>
        <p:sp>
          <p:nvSpPr>
            <p:cNvPr id="4" name="TextBox 4"/>
            <p:cNvSpPr txBox="1"/>
            <p:nvPr/>
          </p:nvSpPr>
          <p:spPr>
            <a:xfrm>
              <a:off x="0" y="-38100"/>
              <a:ext cx="3099478" cy="1210352"/>
            </a:xfrm>
            <a:prstGeom prst="rect">
              <a:avLst/>
            </a:prstGeom>
          </p:spPr>
          <p:txBody>
            <a:bodyPr lIns="50800" tIns="50800" rIns="50800" bIns="50800" rtlCol="0" anchor="ctr"/>
            <a:lstStyle/>
            <a:p>
              <a:pPr algn="ctr">
                <a:lnSpc>
                  <a:spcPts val="2400"/>
                </a:lnSpc>
              </a:pPr>
              <a:endParaRPr/>
            </a:p>
          </p:txBody>
        </p:sp>
      </p:grpSp>
      <p:sp>
        <p:nvSpPr>
          <p:cNvPr id="5" name="Freeform 5"/>
          <p:cNvSpPr/>
          <p:nvPr/>
        </p:nvSpPr>
        <p:spPr>
          <a:xfrm>
            <a:off x="14551040" y="665753"/>
            <a:ext cx="2708260" cy="497123"/>
          </a:xfrm>
          <a:custGeom>
            <a:avLst/>
            <a:gdLst/>
            <a:ahLst/>
            <a:cxnLst/>
            <a:rect l="l" t="t" r="r" b="b"/>
            <a:pathLst>
              <a:path w="2708260" h="497123">
                <a:moveTo>
                  <a:pt x="0" y="0"/>
                </a:moveTo>
                <a:lnTo>
                  <a:pt x="2708260" y="0"/>
                </a:lnTo>
                <a:lnTo>
                  <a:pt x="2708260" y="497124"/>
                </a:lnTo>
                <a:lnTo>
                  <a:pt x="0" y="497124"/>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6" name="TextBox 6"/>
          <p:cNvSpPr txBox="1"/>
          <p:nvPr/>
        </p:nvSpPr>
        <p:spPr>
          <a:xfrm>
            <a:off x="1494149" y="2001734"/>
            <a:ext cx="1740551" cy="560682"/>
          </a:xfrm>
          <a:prstGeom prst="rect">
            <a:avLst/>
          </a:prstGeom>
        </p:spPr>
        <p:txBody>
          <a:bodyPr lIns="0" tIns="0" rIns="0" bIns="0" rtlCol="0" anchor="t">
            <a:spAutoFit/>
          </a:bodyPr>
          <a:lstStyle/>
          <a:p>
            <a:pPr marL="0" lvl="0" indent="0" algn="just">
              <a:lnSpc>
                <a:spcPts val="4364"/>
              </a:lnSpc>
              <a:spcBef>
                <a:spcPct val="0"/>
              </a:spcBef>
            </a:pPr>
            <a:r>
              <a:rPr lang="en-US" sz="3828" b="1" u="none" strike="noStrike">
                <a:solidFill>
                  <a:srgbClr val="003087"/>
                </a:solidFill>
                <a:latin typeface="KuroTrial Bold"/>
                <a:ea typeface="KuroTrial Bold"/>
                <a:cs typeface="KuroTrial Bold"/>
                <a:sym typeface="KuroTrial Bold"/>
              </a:rPr>
              <a:t>Phase 1</a:t>
            </a:r>
          </a:p>
        </p:txBody>
      </p:sp>
      <p:sp>
        <p:nvSpPr>
          <p:cNvPr id="7" name="TextBox 7"/>
          <p:cNvSpPr txBox="1"/>
          <p:nvPr/>
        </p:nvSpPr>
        <p:spPr>
          <a:xfrm>
            <a:off x="2835559" y="4103491"/>
            <a:ext cx="12616883" cy="4122420"/>
          </a:xfrm>
          <a:prstGeom prst="rect">
            <a:avLst/>
          </a:prstGeom>
        </p:spPr>
        <p:txBody>
          <a:bodyPr lIns="0" tIns="0" rIns="0" bIns="0" rtlCol="0" anchor="t">
            <a:spAutoFit/>
          </a:bodyPr>
          <a:lstStyle/>
          <a:p>
            <a:pPr marL="0" lvl="0" indent="0" algn="l">
              <a:lnSpc>
                <a:spcPts val="2700"/>
              </a:lnSpc>
              <a:spcBef>
                <a:spcPct val="0"/>
              </a:spcBef>
            </a:pPr>
            <a:r>
              <a:rPr lang="en-US" sz="1800" spc="36">
                <a:solidFill>
                  <a:srgbClr val="FFFFFF"/>
                </a:solidFill>
                <a:latin typeface="Arial"/>
                <a:ea typeface="Arial"/>
                <a:cs typeface="Arial"/>
                <a:sym typeface="Arial"/>
              </a:rPr>
              <a:t>S</a:t>
            </a:r>
            <a:r>
              <a:rPr lang="en-US" sz="1800" u="none" strike="noStrike" spc="36">
                <a:solidFill>
                  <a:srgbClr val="FFFFFF"/>
                </a:solidFill>
                <a:latin typeface="Arial"/>
                <a:ea typeface="Arial"/>
                <a:cs typeface="Arial"/>
                <a:sym typeface="Arial"/>
              </a:rPr>
              <a:t>ome processes will always have repetitive outcomes. Like cutting on LaserJet, CNC bend operations. These are stable processes.</a:t>
            </a:r>
          </a:p>
          <a:p>
            <a:pPr marL="0" lvl="0" indent="0" algn="l">
              <a:lnSpc>
                <a:spcPts val="2700"/>
              </a:lnSpc>
              <a:spcBef>
                <a:spcPct val="0"/>
              </a:spcBef>
            </a:pPr>
            <a:endParaRPr lang="en-US" sz="1800" u="none" strike="noStrike" spc="36">
              <a:solidFill>
                <a:srgbClr val="FFFFFF"/>
              </a:solidFill>
              <a:latin typeface="Arial"/>
              <a:ea typeface="Arial"/>
              <a:cs typeface="Arial"/>
              <a:sym typeface="Arial"/>
            </a:endParaRPr>
          </a:p>
          <a:p>
            <a:pPr marL="0" lvl="0" indent="0" algn="l">
              <a:lnSpc>
                <a:spcPts val="2700"/>
              </a:lnSpc>
              <a:spcBef>
                <a:spcPct val="0"/>
              </a:spcBef>
            </a:pPr>
            <a:r>
              <a:rPr lang="en-US" sz="1800" u="none" strike="noStrike" spc="36">
                <a:solidFill>
                  <a:srgbClr val="FFFFFF"/>
                </a:solidFill>
                <a:latin typeface="Arial"/>
                <a:ea typeface="Arial"/>
                <a:cs typeface="Arial"/>
                <a:sym typeface="Arial"/>
              </a:rPr>
              <a:t>While some processes are subjective – heavily dependent on the personnel’s skill, environmental conditions etc. Such processes are termed temperamental.</a:t>
            </a:r>
          </a:p>
          <a:p>
            <a:pPr marL="0" lvl="0" indent="0" algn="l">
              <a:lnSpc>
                <a:spcPts val="2700"/>
              </a:lnSpc>
              <a:spcBef>
                <a:spcPct val="0"/>
              </a:spcBef>
            </a:pPr>
            <a:endParaRPr lang="en-US" sz="1800" u="none" strike="noStrike" spc="36">
              <a:solidFill>
                <a:srgbClr val="FFFFFF"/>
              </a:solidFill>
              <a:latin typeface="Arial"/>
              <a:ea typeface="Arial"/>
              <a:cs typeface="Arial"/>
              <a:sym typeface="Arial"/>
            </a:endParaRPr>
          </a:p>
          <a:p>
            <a:pPr marL="0" lvl="0" indent="0" algn="l">
              <a:lnSpc>
                <a:spcPts val="2700"/>
              </a:lnSpc>
              <a:spcBef>
                <a:spcPct val="0"/>
              </a:spcBef>
            </a:pPr>
            <a:r>
              <a:rPr lang="en-US" sz="1800" u="none" strike="noStrike" spc="36">
                <a:solidFill>
                  <a:srgbClr val="FFFFFF"/>
                </a:solidFill>
                <a:latin typeface="Arial"/>
                <a:ea typeface="Arial"/>
                <a:cs typeface="Arial"/>
                <a:sym typeface="Arial"/>
              </a:rPr>
              <a:t>A designer must know these things beforehand, plan proactively with OR around them to avoid undesirable outcomes.</a:t>
            </a:r>
          </a:p>
          <a:p>
            <a:pPr marL="0" lvl="0" indent="0" algn="l">
              <a:lnSpc>
                <a:spcPts val="2700"/>
              </a:lnSpc>
              <a:spcBef>
                <a:spcPct val="0"/>
              </a:spcBef>
            </a:pPr>
            <a:endParaRPr lang="en-US" sz="1800" u="none" strike="noStrike" spc="36">
              <a:solidFill>
                <a:srgbClr val="FFFFFF"/>
              </a:solidFill>
              <a:latin typeface="Arial"/>
              <a:ea typeface="Arial"/>
              <a:cs typeface="Arial"/>
              <a:sym typeface="Arial"/>
            </a:endParaRPr>
          </a:p>
          <a:p>
            <a:pPr marL="0" lvl="0" indent="0" algn="l">
              <a:lnSpc>
                <a:spcPts val="2700"/>
              </a:lnSpc>
              <a:spcBef>
                <a:spcPct val="0"/>
              </a:spcBef>
            </a:pPr>
            <a:r>
              <a:rPr lang="en-US" sz="1800" b="1" u="none" strike="noStrike" spc="36">
                <a:solidFill>
                  <a:srgbClr val="FFFFFF"/>
                </a:solidFill>
                <a:latin typeface="Arial Bold"/>
                <a:ea typeface="Arial Bold"/>
                <a:cs typeface="Arial Bold"/>
                <a:sym typeface="Arial Bold"/>
              </a:rPr>
              <a:t>What supplier lead times are realistic?</a:t>
            </a:r>
          </a:p>
          <a:p>
            <a:pPr marL="0" lvl="0" indent="0" algn="l">
              <a:lnSpc>
                <a:spcPts val="2700"/>
              </a:lnSpc>
              <a:spcBef>
                <a:spcPct val="0"/>
              </a:spcBef>
            </a:pPr>
            <a:endParaRPr lang="en-US" sz="1800" b="1" u="none" strike="noStrike" spc="36">
              <a:solidFill>
                <a:srgbClr val="FFFFFF"/>
              </a:solidFill>
              <a:latin typeface="Arial Bold"/>
              <a:ea typeface="Arial Bold"/>
              <a:cs typeface="Arial Bold"/>
              <a:sym typeface="Arial Bold"/>
            </a:endParaRPr>
          </a:p>
          <a:p>
            <a:pPr marL="0" lvl="0" indent="0" algn="l">
              <a:lnSpc>
                <a:spcPts val="2700"/>
              </a:lnSpc>
              <a:spcBef>
                <a:spcPct val="0"/>
              </a:spcBef>
            </a:pPr>
            <a:r>
              <a:rPr lang="en-US" sz="1800" u="none" strike="noStrike" spc="36">
                <a:solidFill>
                  <a:srgbClr val="FFFFFF"/>
                </a:solidFill>
                <a:latin typeface="Arial"/>
                <a:ea typeface="Arial"/>
                <a:cs typeface="Arial"/>
                <a:sym typeface="Arial"/>
              </a:rPr>
              <a:t>Engineers should not just design using theoretical capability OR ideal instances. Rather, actual capability and prevailing conditions – as stated above – must be considered.</a:t>
            </a:r>
          </a:p>
        </p:txBody>
      </p:sp>
      <p:sp>
        <p:nvSpPr>
          <p:cNvPr id="8" name="TextBox 8"/>
          <p:cNvSpPr txBox="1"/>
          <p:nvPr/>
        </p:nvSpPr>
        <p:spPr>
          <a:xfrm>
            <a:off x="3453522" y="2112215"/>
            <a:ext cx="6251273" cy="339757"/>
          </a:xfrm>
          <a:prstGeom prst="rect">
            <a:avLst/>
          </a:prstGeom>
        </p:spPr>
        <p:txBody>
          <a:bodyPr lIns="0" tIns="0" rIns="0" bIns="0" rtlCol="0" anchor="t">
            <a:spAutoFit/>
          </a:bodyPr>
          <a:lstStyle/>
          <a:p>
            <a:pPr marL="0" lvl="0" indent="0" algn="l">
              <a:lnSpc>
                <a:spcPts val="2698"/>
              </a:lnSpc>
              <a:spcBef>
                <a:spcPct val="0"/>
              </a:spcBef>
            </a:pPr>
            <a:r>
              <a:rPr lang="en-US" sz="2366" b="1">
                <a:solidFill>
                  <a:srgbClr val="000000"/>
                </a:solidFill>
                <a:latin typeface="KuroTrial Bold"/>
                <a:ea typeface="KuroTrial Bold"/>
                <a:cs typeface="KuroTrial Bold"/>
                <a:sym typeface="KuroTrial Bold"/>
              </a:rPr>
              <a:t>M</a:t>
            </a:r>
            <a:r>
              <a:rPr lang="en-US" sz="2366" b="1" u="none" strike="noStrike">
                <a:solidFill>
                  <a:srgbClr val="000000"/>
                </a:solidFill>
                <a:latin typeface="KuroTrial Bold"/>
                <a:ea typeface="KuroTrial Bold"/>
                <a:cs typeface="KuroTrial Bold"/>
                <a:sym typeface="KuroTrial Bold"/>
              </a:rPr>
              <a:t>ap Our Industrial Reality Before We Design</a:t>
            </a:r>
          </a:p>
        </p:txBody>
      </p:sp>
      <p:sp>
        <p:nvSpPr>
          <p:cNvPr id="9" name="TextBox 9"/>
          <p:cNvSpPr txBox="1"/>
          <p:nvPr/>
        </p:nvSpPr>
        <p:spPr>
          <a:xfrm>
            <a:off x="1494149" y="2627002"/>
            <a:ext cx="1415188" cy="267594"/>
          </a:xfrm>
          <a:prstGeom prst="rect">
            <a:avLst/>
          </a:prstGeom>
        </p:spPr>
        <p:txBody>
          <a:bodyPr lIns="0" tIns="0" rIns="0" bIns="0" rtlCol="0" anchor="t">
            <a:spAutoFit/>
          </a:bodyPr>
          <a:lstStyle/>
          <a:p>
            <a:pPr marL="0" lvl="0" indent="0" algn="l">
              <a:lnSpc>
                <a:spcPts val="2084"/>
              </a:lnSpc>
              <a:spcBef>
                <a:spcPct val="0"/>
              </a:spcBef>
            </a:pPr>
            <a:r>
              <a:rPr lang="en-US" sz="1828" b="1">
                <a:solidFill>
                  <a:srgbClr val="606166"/>
                </a:solidFill>
                <a:latin typeface="KuroTrial Bold"/>
                <a:ea typeface="KuroTrial Bold"/>
                <a:cs typeface="KuroTrial Bold"/>
                <a:sym typeface="KuroTrial Bold"/>
              </a:rPr>
              <a:t>Continuation</a:t>
            </a:r>
          </a:p>
        </p:txBody>
      </p:sp>
      <p:sp>
        <p:nvSpPr>
          <p:cNvPr id="10" name="TextBox 10"/>
          <p:cNvSpPr txBox="1"/>
          <p:nvPr/>
        </p:nvSpPr>
        <p:spPr>
          <a:xfrm>
            <a:off x="-50051" y="457413"/>
            <a:ext cx="1317340" cy="266699"/>
          </a:xfrm>
          <a:prstGeom prst="rect">
            <a:avLst/>
          </a:prstGeom>
        </p:spPr>
        <p:txBody>
          <a:bodyPr lIns="0" tIns="0" rIns="0" bIns="0" rtlCol="0" anchor="t">
            <a:spAutoFit/>
          </a:bodyPr>
          <a:lstStyle/>
          <a:p>
            <a:pPr algn="r">
              <a:lnSpc>
                <a:spcPts val="2250"/>
              </a:lnSpc>
            </a:pPr>
            <a:r>
              <a:rPr lang="en-US" sz="1500" spc="45">
                <a:solidFill>
                  <a:srgbClr val="000000"/>
                </a:solidFill>
                <a:latin typeface="Garet"/>
                <a:ea typeface="Garet"/>
                <a:cs typeface="Garet"/>
                <a:sym typeface="Garet"/>
              </a:rPr>
              <a:t>Page 11</a:t>
            </a: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05425" y="1676817"/>
            <a:ext cx="8611926" cy="6948764"/>
            <a:chOff x="0" y="0"/>
            <a:chExt cx="1772001" cy="1429787"/>
          </a:xfrm>
        </p:grpSpPr>
        <p:sp>
          <p:nvSpPr>
            <p:cNvPr id="3" name="Freeform 3"/>
            <p:cNvSpPr/>
            <p:nvPr/>
          </p:nvSpPr>
          <p:spPr>
            <a:xfrm>
              <a:off x="0" y="0"/>
              <a:ext cx="1772001" cy="1429787"/>
            </a:xfrm>
            <a:custGeom>
              <a:avLst/>
              <a:gdLst/>
              <a:ahLst/>
              <a:cxnLst/>
              <a:rect l="l" t="t" r="r" b="b"/>
              <a:pathLst>
                <a:path w="1772001" h="1429787">
                  <a:moveTo>
                    <a:pt x="17558" y="0"/>
                  </a:moveTo>
                  <a:lnTo>
                    <a:pt x="1754443" y="0"/>
                  </a:lnTo>
                  <a:cubicBezTo>
                    <a:pt x="1764140" y="0"/>
                    <a:pt x="1772001" y="7861"/>
                    <a:pt x="1772001" y="17558"/>
                  </a:cubicBezTo>
                  <a:lnTo>
                    <a:pt x="1772001" y="1412229"/>
                  </a:lnTo>
                  <a:cubicBezTo>
                    <a:pt x="1772001" y="1421926"/>
                    <a:pt x="1764140" y="1429787"/>
                    <a:pt x="1754443" y="1429787"/>
                  </a:cubicBezTo>
                  <a:lnTo>
                    <a:pt x="17558" y="1429787"/>
                  </a:lnTo>
                  <a:cubicBezTo>
                    <a:pt x="7861" y="1429787"/>
                    <a:pt x="0" y="1421926"/>
                    <a:pt x="0" y="1412229"/>
                  </a:cubicBezTo>
                  <a:lnTo>
                    <a:pt x="0" y="17558"/>
                  </a:lnTo>
                  <a:cubicBezTo>
                    <a:pt x="0" y="7861"/>
                    <a:pt x="7861" y="0"/>
                    <a:pt x="17558" y="0"/>
                  </a:cubicBezTo>
                  <a:close/>
                </a:path>
              </a:pathLst>
            </a:custGeom>
            <a:solidFill>
              <a:srgbClr val="003087"/>
            </a:solidFill>
          </p:spPr>
          <p:txBody>
            <a:bodyPr/>
            <a:lstStyle/>
            <a:p>
              <a:endParaRPr lang="en-US"/>
            </a:p>
          </p:txBody>
        </p:sp>
        <p:sp>
          <p:nvSpPr>
            <p:cNvPr id="4" name="TextBox 4"/>
            <p:cNvSpPr txBox="1"/>
            <p:nvPr/>
          </p:nvSpPr>
          <p:spPr>
            <a:xfrm>
              <a:off x="0" y="-38100"/>
              <a:ext cx="1772001" cy="1467887"/>
            </a:xfrm>
            <a:prstGeom prst="rect">
              <a:avLst/>
            </a:prstGeom>
          </p:spPr>
          <p:txBody>
            <a:bodyPr lIns="50800" tIns="50800" rIns="50800" bIns="50800" rtlCol="0" anchor="ctr"/>
            <a:lstStyle/>
            <a:p>
              <a:pPr algn="ctr">
                <a:lnSpc>
                  <a:spcPts val="2400"/>
                </a:lnSpc>
              </a:pPr>
              <a:endParaRPr/>
            </a:p>
          </p:txBody>
        </p:sp>
      </p:grpSp>
      <p:sp>
        <p:nvSpPr>
          <p:cNvPr id="5" name="Freeform 5"/>
          <p:cNvSpPr/>
          <p:nvPr/>
        </p:nvSpPr>
        <p:spPr>
          <a:xfrm>
            <a:off x="14551040" y="665753"/>
            <a:ext cx="2708260" cy="497123"/>
          </a:xfrm>
          <a:custGeom>
            <a:avLst/>
            <a:gdLst/>
            <a:ahLst/>
            <a:cxnLst/>
            <a:rect l="l" t="t" r="r" b="b"/>
            <a:pathLst>
              <a:path w="2708260" h="497123">
                <a:moveTo>
                  <a:pt x="0" y="0"/>
                </a:moveTo>
                <a:lnTo>
                  <a:pt x="2708260" y="0"/>
                </a:lnTo>
                <a:lnTo>
                  <a:pt x="2708260" y="497124"/>
                </a:lnTo>
                <a:lnTo>
                  <a:pt x="0" y="497124"/>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6" name="Group 6"/>
          <p:cNvGrpSpPr/>
          <p:nvPr/>
        </p:nvGrpSpPr>
        <p:grpSpPr>
          <a:xfrm>
            <a:off x="8804130" y="5180783"/>
            <a:ext cx="8317431" cy="4247700"/>
            <a:chOff x="0" y="0"/>
            <a:chExt cx="1288588" cy="658080"/>
          </a:xfrm>
        </p:grpSpPr>
        <p:sp>
          <p:nvSpPr>
            <p:cNvPr id="7" name="Freeform 7"/>
            <p:cNvSpPr/>
            <p:nvPr/>
          </p:nvSpPr>
          <p:spPr>
            <a:xfrm>
              <a:off x="0" y="0"/>
              <a:ext cx="1288588" cy="658080"/>
            </a:xfrm>
            <a:custGeom>
              <a:avLst/>
              <a:gdLst/>
              <a:ahLst/>
              <a:cxnLst/>
              <a:rect l="l" t="t" r="r" b="b"/>
              <a:pathLst>
                <a:path w="1288588" h="658080">
                  <a:moveTo>
                    <a:pt x="21409" y="0"/>
                  </a:moveTo>
                  <a:lnTo>
                    <a:pt x="1267179" y="0"/>
                  </a:lnTo>
                  <a:cubicBezTo>
                    <a:pt x="1272857" y="0"/>
                    <a:pt x="1278302" y="2256"/>
                    <a:pt x="1282317" y="6270"/>
                  </a:cubicBezTo>
                  <a:cubicBezTo>
                    <a:pt x="1286332" y="10285"/>
                    <a:pt x="1288588" y="15731"/>
                    <a:pt x="1288588" y="21409"/>
                  </a:cubicBezTo>
                  <a:lnTo>
                    <a:pt x="1288588" y="636671"/>
                  </a:lnTo>
                  <a:cubicBezTo>
                    <a:pt x="1288588" y="648495"/>
                    <a:pt x="1279003" y="658080"/>
                    <a:pt x="1267179" y="658080"/>
                  </a:cubicBezTo>
                  <a:lnTo>
                    <a:pt x="21409" y="658080"/>
                  </a:lnTo>
                  <a:cubicBezTo>
                    <a:pt x="15731" y="658080"/>
                    <a:pt x="10285" y="655824"/>
                    <a:pt x="6270" y="651809"/>
                  </a:cubicBezTo>
                  <a:cubicBezTo>
                    <a:pt x="2256" y="647795"/>
                    <a:pt x="0" y="642349"/>
                    <a:pt x="0" y="636671"/>
                  </a:cubicBezTo>
                  <a:lnTo>
                    <a:pt x="0" y="21409"/>
                  </a:lnTo>
                  <a:cubicBezTo>
                    <a:pt x="0" y="15731"/>
                    <a:pt x="2256" y="10285"/>
                    <a:pt x="6270" y="6270"/>
                  </a:cubicBezTo>
                  <a:cubicBezTo>
                    <a:pt x="10285" y="2256"/>
                    <a:pt x="15731" y="0"/>
                    <a:pt x="21409" y="0"/>
                  </a:cubicBezTo>
                  <a:close/>
                </a:path>
              </a:pathLst>
            </a:custGeom>
            <a:blipFill>
              <a:blip r:embed="rId3" cstate="email">
                <a:extLst>
                  <a:ext uri="{28A0092B-C50C-407E-A947-70E740481C1C}">
                    <a14:useLocalDpi xmlns:a14="http://schemas.microsoft.com/office/drawing/2010/main"/>
                  </a:ext>
                </a:extLst>
              </a:blip>
              <a:stretch>
                <a:fillRect/>
              </a:stretch>
            </a:blipFill>
            <a:ln w="66675" cap="rnd">
              <a:solidFill>
                <a:srgbClr val="FFFFFF"/>
              </a:solidFill>
              <a:prstDash val="solid"/>
              <a:round/>
            </a:ln>
          </p:spPr>
          <p:txBody>
            <a:bodyPr/>
            <a:lstStyle/>
            <a:p>
              <a:endParaRPr lang="en-US"/>
            </a:p>
          </p:txBody>
        </p:sp>
      </p:grpSp>
      <p:sp>
        <p:nvSpPr>
          <p:cNvPr id="8" name="TextBox 8"/>
          <p:cNvSpPr txBox="1"/>
          <p:nvPr/>
        </p:nvSpPr>
        <p:spPr>
          <a:xfrm>
            <a:off x="10532558" y="1803189"/>
            <a:ext cx="3115547" cy="742950"/>
          </a:xfrm>
          <a:prstGeom prst="rect">
            <a:avLst/>
          </a:prstGeom>
        </p:spPr>
        <p:txBody>
          <a:bodyPr lIns="0" tIns="0" rIns="0" bIns="0" rtlCol="0" anchor="t">
            <a:spAutoFit/>
          </a:bodyPr>
          <a:lstStyle/>
          <a:p>
            <a:pPr marL="0" lvl="0" indent="0" algn="just">
              <a:lnSpc>
                <a:spcPts val="5700"/>
              </a:lnSpc>
              <a:spcBef>
                <a:spcPct val="0"/>
              </a:spcBef>
            </a:pPr>
            <a:r>
              <a:rPr lang="en-US" sz="5000" b="1" u="none" strike="noStrike">
                <a:solidFill>
                  <a:srgbClr val="003087"/>
                </a:solidFill>
                <a:latin typeface="KuroTrial Bold"/>
                <a:ea typeface="KuroTrial Bold"/>
                <a:cs typeface="KuroTrial Bold"/>
                <a:sym typeface="KuroTrial Bold"/>
              </a:rPr>
              <a:t>Phase 2</a:t>
            </a:r>
          </a:p>
        </p:txBody>
      </p:sp>
      <p:sp>
        <p:nvSpPr>
          <p:cNvPr id="9" name="TextBox 9"/>
          <p:cNvSpPr txBox="1"/>
          <p:nvPr/>
        </p:nvSpPr>
        <p:spPr>
          <a:xfrm>
            <a:off x="1939935" y="3427806"/>
            <a:ext cx="6864195" cy="4465320"/>
          </a:xfrm>
          <a:prstGeom prst="rect">
            <a:avLst/>
          </a:prstGeom>
        </p:spPr>
        <p:txBody>
          <a:bodyPr lIns="0" tIns="0" rIns="0" bIns="0" rtlCol="0" anchor="t">
            <a:spAutoFit/>
          </a:bodyPr>
          <a:lstStyle/>
          <a:p>
            <a:pPr marL="0" lvl="0" indent="0" algn="l">
              <a:lnSpc>
                <a:spcPts val="2700"/>
              </a:lnSpc>
              <a:spcBef>
                <a:spcPct val="0"/>
              </a:spcBef>
            </a:pPr>
            <a:r>
              <a:rPr lang="en-US" sz="1800" u="none" strike="noStrike" spc="36">
                <a:solidFill>
                  <a:srgbClr val="FFFFFF"/>
                </a:solidFill>
                <a:latin typeface="Arial"/>
                <a:ea typeface="Arial"/>
                <a:cs typeface="Arial"/>
                <a:sym typeface="Arial"/>
              </a:rPr>
              <a:t>1. Can this geometry be produced repeatedly with our current machines?</a:t>
            </a:r>
          </a:p>
          <a:p>
            <a:pPr marL="0" lvl="0" indent="0" algn="l">
              <a:lnSpc>
                <a:spcPts val="2700"/>
              </a:lnSpc>
              <a:spcBef>
                <a:spcPct val="0"/>
              </a:spcBef>
            </a:pPr>
            <a:endParaRPr lang="en-US" sz="1800" u="none" strike="noStrike" spc="36">
              <a:solidFill>
                <a:srgbClr val="FFFFFF"/>
              </a:solidFill>
              <a:latin typeface="Arial"/>
              <a:ea typeface="Arial"/>
              <a:cs typeface="Arial"/>
              <a:sym typeface="Arial"/>
            </a:endParaRPr>
          </a:p>
          <a:p>
            <a:pPr marL="0" lvl="0" indent="0" algn="l">
              <a:lnSpc>
                <a:spcPts val="2700"/>
              </a:lnSpc>
              <a:spcBef>
                <a:spcPct val="0"/>
              </a:spcBef>
            </a:pPr>
            <a:r>
              <a:rPr lang="en-US" sz="1800" u="none" strike="noStrike" spc="36">
                <a:solidFill>
                  <a:srgbClr val="FFFFFF"/>
                </a:solidFill>
                <a:latin typeface="Arial"/>
                <a:ea typeface="Arial"/>
                <a:cs typeface="Arial"/>
                <a:sym typeface="Arial"/>
              </a:rPr>
              <a:t>2. Are we introducing unnecessary part count?</a:t>
            </a:r>
          </a:p>
          <a:p>
            <a:pPr marL="0" lvl="0" indent="0" algn="l">
              <a:lnSpc>
                <a:spcPts val="2700"/>
              </a:lnSpc>
              <a:spcBef>
                <a:spcPct val="0"/>
              </a:spcBef>
            </a:pPr>
            <a:endParaRPr lang="en-US" sz="1800" u="none" strike="noStrike" spc="36">
              <a:solidFill>
                <a:srgbClr val="FFFFFF"/>
              </a:solidFill>
              <a:latin typeface="Arial"/>
              <a:ea typeface="Arial"/>
              <a:cs typeface="Arial"/>
              <a:sym typeface="Arial"/>
            </a:endParaRPr>
          </a:p>
          <a:p>
            <a:pPr marL="0" lvl="0" indent="0" algn="l">
              <a:lnSpc>
                <a:spcPts val="2700"/>
              </a:lnSpc>
              <a:spcBef>
                <a:spcPct val="0"/>
              </a:spcBef>
            </a:pPr>
            <a:r>
              <a:rPr lang="en-US" sz="1800" u="none" strike="noStrike" spc="36">
                <a:solidFill>
                  <a:srgbClr val="FFFFFF"/>
                </a:solidFill>
                <a:latin typeface="Arial"/>
                <a:ea typeface="Arial"/>
                <a:cs typeface="Arial"/>
                <a:sym typeface="Arial"/>
              </a:rPr>
              <a:t>3. Are we specifying tolerances tighter than required?</a:t>
            </a:r>
          </a:p>
          <a:p>
            <a:pPr marL="0" lvl="0" indent="0" algn="l">
              <a:lnSpc>
                <a:spcPts val="2700"/>
              </a:lnSpc>
              <a:spcBef>
                <a:spcPct val="0"/>
              </a:spcBef>
            </a:pPr>
            <a:endParaRPr lang="en-US" sz="1800" u="none" strike="noStrike" spc="36">
              <a:solidFill>
                <a:srgbClr val="FFFFFF"/>
              </a:solidFill>
              <a:latin typeface="Arial"/>
              <a:ea typeface="Arial"/>
              <a:cs typeface="Arial"/>
              <a:sym typeface="Arial"/>
            </a:endParaRPr>
          </a:p>
          <a:p>
            <a:pPr marL="0" lvl="0" indent="0" algn="l">
              <a:lnSpc>
                <a:spcPts val="2700"/>
              </a:lnSpc>
              <a:spcBef>
                <a:spcPct val="0"/>
              </a:spcBef>
            </a:pPr>
            <a:r>
              <a:rPr lang="en-US" sz="1800" u="none" strike="noStrike" spc="36">
                <a:solidFill>
                  <a:srgbClr val="FFFFFF"/>
                </a:solidFill>
                <a:latin typeface="Arial"/>
                <a:ea typeface="Arial"/>
                <a:cs typeface="Arial"/>
                <a:sym typeface="Arial"/>
              </a:rPr>
              <a:t>4. Are we using non-standard materials?</a:t>
            </a:r>
          </a:p>
          <a:p>
            <a:pPr marL="0" lvl="0" indent="0" algn="l">
              <a:lnSpc>
                <a:spcPts val="2700"/>
              </a:lnSpc>
              <a:spcBef>
                <a:spcPct val="0"/>
              </a:spcBef>
            </a:pPr>
            <a:endParaRPr lang="en-US" sz="1800" u="none" strike="noStrike" spc="36">
              <a:solidFill>
                <a:srgbClr val="FFFFFF"/>
              </a:solidFill>
              <a:latin typeface="Arial"/>
              <a:ea typeface="Arial"/>
              <a:cs typeface="Arial"/>
              <a:sym typeface="Arial"/>
            </a:endParaRPr>
          </a:p>
          <a:p>
            <a:pPr marL="0" lvl="0" indent="0" algn="l">
              <a:lnSpc>
                <a:spcPts val="2700"/>
              </a:lnSpc>
              <a:spcBef>
                <a:spcPct val="0"/>
              </a:spcBef>
            </a:pPr>
            <a:r>
              <a:rPr lang="en-US" sz="1800" u="none" strike="noStrike" spc="36">
                <a:solidFill>
                  <a:srgbClr val="FFFFFF"/>
                </a:solidFill>
                <a:latin typeface="Arial"/>
                <a:ea typeface="Arial"/>
                <a:cs typeface="Arial"/>
                <a:sym typeface="Arial"/>
              </a:rPr>
              <a:t>5. Does this design assume perfect operators?</a:t>
            </a:r>
          </a:p>
          <a:p>
            <a:pPr marL="0" lvl="0" indent="0" algn="l">
              <a:lnSpc>
                <a:spcPts val="2700"/>
              </a:lnSpc>
              <a:spcBef>
                <a:spcPct val="0"/>
              </a:spcBef>
            </a:pPr>
            <a:endParaRPr lang="en-US" sz="1800" u="none" strike="noStrike" spc="36">
              <a:solidFill>
                <a:srgbClr val="FFFFFF"/>
              </a:solidFill>
              <a:latin typeface="Arial"/>
              <a:ea typeface="Arial"/>
              <a:cs typeface="Arial"/>
              <a:sym typeface="Arial"/>
            </a:endParaRPr>
          </a:p>
          <a:p>
            <a:pPr marL="0" lvl="0" indent="0" algn="l">
              <a:lnSpc>
                <a:spcPts val="2700"/>
              </a:lnSpc>
              <a:spcBef>
                <a:spcPct val="0"/>
              </a:spcBef>
            </a:pPr>
            <a:r>
              <a:rPr lang="en-US" sz="1800" u="none" strike="noStrike" spc="36">
                <a:solidFill>
                  <a:srgbClr val="FFFFFF"/>
                </a:solidFill>
                <a:latin typeface="Arial"/>
                <a:ea typeface="Arial"/>
                <a:cs typeface="Arial"/>
                <a:sym typeface="Arial"/>
              </a:rPr>
              <a:t>If the answer to any of these introduces instability, redesign early. This prevents scaling failure later.</a:t>
            </a:r>
          </a:p>
        </p:txBody>
      </p:sp>
      <p:sp>
        <p:nvSpPr>
          <p:cNvPr id="10" name="TextBox 10"/>
          <p:cNvSpPr txBox="1"/>
          <p:nvPr/>
        </p:nvSpPr>
        <p:spPr>
          <a:xfrm>
            <a:off x="1939935" y="2911544"/>
            <a:ext cx="6864195" cy="261366"/>
          </a:xfrm>
          <a:prstGeom prst="rect">
            <a:avLst/>
          </a:prstGeom>
        </p:spPr>
        <p:txBody>
          <a:bodyPr lIns="0" tIns="0" rIns="0" bIns="0" rtlCol="0" anchor="t">
            <a:spAutoFit/>
          </a:bodyPr>
          <a:lstStyle/>
          <a:p>
            <a:pPr marL="0" lvl="0" indent="0" algn="l">
              <a:lnSpc>
                <a:spcPts val="2052"/>
              </a:lnSpc>
              <a:spcBef>
                <a:spcPct val="0"/>
              </a:spcBef>
            </a:pPr>
            <a:r>
              <a:rPr lang="en-US" sz="1800" b="1" u="none" strike="noStrike">
                <a:solidFill>
                  <a:srgbClr val="FFFFFF"/>
                </a:solidFill>
                <a:latin typeface="KuroTrial Bold"/>
                <a:ea typeface="KuroTrial Bold"/>
                <a:cs typeface="KuroTrial Bold"/>
                <a:sym typeface="KuroTrial Bold"/>
              </a:rPr>
              <a:t>EVERY CONCEPT MUST PASS THROUGH 5 DFM QUESTIONS:</a:t>
            </a:r>
          </a:p>
        </p:txBody>
      </p:sp>
      <p:sp>
        <p:nvSpPr>
          <p:cNvPr id="11" name="TextBox 11"/>
          <p:cNvSpPr txBox="1"/>
          <p:nvPr/>
        </p:nvSpPr>
        <p:spPr>
          <a:xfrm>
            <a:off x="10532558" y="3003255"/>
            <a:ext cx="5372611" cy="1663270"/>
          </a:xfrm>
          <a:prstGeom prst="rect">
            <a:avLst/>
          </a:prstGeom>
        </p:spPr>
        <p:txBody>
          <a:bodyPr lIns="0" tIns="0" rIns="0" bIns="0" rtlCol="0" anchor="t">
            <a:spAutoFit/>
          </a:bodyPr>
          <a:lstStyle/>
          <a:p>
            <a:pPr marL="0" lvl="0" indent="0" algn="l">
              <a:lnSpc>
                <a:spcPts val="4387"/>
              </a:lnSpc>
              <a:spcBef>
                <a:spcPct val="0"/>
              </a:spcBef>
            </a:pPr>
            <a:r>
              <a:rPr lang="en-US" sz="3849" b="1">
                <a:solidFill>
                  <a:srgbClr val="000000"/>
                </a:solidFill>
                <a:latin typeface="KuroTrial Bold"/>
                <a:ea typeface="KuroTrial Bold"/>
                <a:cs typeface="KuroTrial Bold"/>
                <a:sym typeface="KuroTrial Bold"/>
              </a:rPr>
              <a:t>Conce</a:t>
            </a:r>
            <a:r>
              <a:rPr lang="en-US" sz="3849" b="1" u="none" strike="noStrike">
                <a:solidFill>
                  <a:srgbClr val="000000"/>
                </a:solidFill>
                <a:latin typeface="KuroTrial Bold"/>
                <a:ea typeface="KuroTrial Bold"/>
                <a:cs typeface="KuroTrial Bold"/>
                <a:sym typeface="KuroTrial Bold"/>
              </a:rPr>
              <a:t>pt Development with Manufacturability Filters</a:t>
            </a:r>
          </a:p>
        </p:txBody>
      </p:sp>
      <p:sp>
        <p:nvSpPr>
          <p:cNvPr id="12" name="TextBox 12"/>
          <p:cNvSpPr txBox="1"/>
          <p:nvPr/>
        </p:nvSpPr>
        <p:spPr>
          <a:xfrm>
            <a:off x="1939935" y="2165158"/>
            <a:ext cx="6041560" cy="391070"/>
          </a:xfrm>
          <a:prstGeom prst="rect">
            <a:avLst/>
          </a:prstGeom>
        </p:spPr>
        <p:txBody>
          <a:bodyPr lIns="0" tIns="0" rIns="0" bIns="0" rtlCol="0" anchor="t">
            <a:spAutoFit/>
          </a:bodyPr>
          <a:lstStyle/>
          <a:p>
            <a:pPr marL="0" lvl="0" indent="0" algn="l">
              <a:lnSpc>
                <a:spcPts val="3012"/>
              </a:lnSpc>
              <a:spcBef>
                <a:spcPct val="0"/>
              </a:spcBef>
            </a:pPr>
            <a:r>
              <a:rPr lang="en-US" sz="2642" b="1">
                <a:solidFill>
                  <a:srgbClr val="FFFFFF"/>
                </a:solidFill>
                <a:latin typeface="KuroTrial Bold"/>
                <a:ea typeface="KuroTrial Bold"/>
                <a:cs typeface="KuroTrial Bold"/>
                <a:sym typeface="KuroTrial Bold"/>
              </a:rPr>
              <a:t>Introduce DFM Gates at Conce</a:t>
            </a:r>
            <a:r>
              <a:rPr lang="en-US" sz="2642" b="1" u="none" strike="noStrike">
                <a:solidFill>
                  <a:srgbClr val="FFFFFF"/>
                </a:solidFill>
                <a:latin typeface="KuroTrial Bold"/>
                <a:ea typeface="KuroTrial Bold"/>
                <a:cs typeface="KuroTrial Bold"/>
                <a:sym typeface="KuroTrial Bold"/>
              </a:rPr>
              <a:t>pt Stage</a:t>
            </a:r>
          </a:p>
        </p:txBody>
      </p:sp>
      <p:sp>
        <p:nvSpPr>
          <p:cNvPr id="13" name="TextBox 13"/>
          <p:cNvSpPr txBox="1"/>
          <p:nvPr/>
        </p:nvSpPr>
        <p:spPr>
          <a:xfrm>
            <a:off x="-50051" y="457413"/>
            <a:ext cx="1317340" cy="266699"/>
          </a:xfrm>
          <a:prstGeom prst="rect">
            <a:avLst/>
          </a:prstGeom>
        </p:spPr>
        <p:txBody>
          <a:bodyPr lIns="0" tIns="0" rIns="0" bIns="0" rtlCol="0" anchor="t">
            <a:spAutoFit/>
          </a:bodyPr>
          <a:lstStyle/>
          <a:p>
            <a:pPr algn="r">
              <a:lnSpc>
                <a:spcPts val="2250"/>
              </a:lnSpc>
            </a:pPr>
            <a:r>
              <a:rPr lang="en-US" sz="1500" spc="45">
                <a:solidFill>
                  <a:srgbClr val="000000"/>
                </a:solidFill>
                <a:latin typeface="Garet"/>
                <a:ea typeface="Garet"/>
                <a:cs typeface="Garet"/>
                <a:sym typeface="Garet"/>
              </a:rPr>
              <a:t>Page 12</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33802" y="3020719"/>
            <a:ext cx="11047160" cy="6237581"/>
            <a:chOff x="0" y="0"/>
            <a:chExt cx="2273078" cy="1283453"/>
          </a:xfrm>
        </p:grpSpPr>
        <p:sp>
          <p:nvSpPr>
            <p:cNvPr id="3" name="Freeform 3"/>
            <p:cNvSpPr/>
            <p:nvPr/>
          </p:nvSpPr>
          <p:spPr>
            <a:xfrm>
              <a:off x="0" y="0"/>
              <a:ext cx="2273078" cy="1283453"/>
            </a:xfrm>
            <a:custGeom>
              <a:avLst/>
              <a:gdLst/>
              <a:ahLst/>
              <a:cxnLst/>
              <a:rect l="l" t="t" r="r" b="b"/>
              <a:pathLst>
                <a:path w="2273078" h="1283453">
                  <a:moveTo>
                    <a:pt x="13688" y="0"/>
                  </a:moveTo>
                  <a:lnTo>
                    <a:pt x="2259391" y="0"/>
                  </a:lnTo>
                  <a:cubicBezTo>
                    <a:pt x="2266950" y="0"/>
                    <a:pt x="2273078" y="6128"/>
                    <a:pt x="2273078" y="13688"/>
                  </a:cubicBezTo>
                  <a:lnTo>
                    <a:pt x="2273078" y="1269765"/>
                  </a:lnTo>
                  <a:cubicBezTo>
                    <a:pt x="2273078" y="1277325"/>
                    <a:pt x="2266950" y="1283453"/>
                    <a:pt x="2259391" y="1283453"/>
                  </a:cubicBezTo>
                  <a:lnTo>
                    <a:pt x="13688" y="1283453"/>
                  </a:lnTo>
                  <a:cubicBezTo>
                    <a:pt x="6128" y="1283453"/>
                    <a:pt x="0" y="1277325"/>
                    <a:pt x="0" y="1269765"/>
                  </a:cubicBezTo>
                  <a:lnTo>
                    <a:pt x="0" y="13688"/>
                  </a:lnTo>
                  <a:cubicBezTo>
                    <a:pt x="0" y="6128"/>
                    <a:pt x="6128" y="0"/>
                    <a:pt x="13688" y="0"/>
                  </a:cubicBezTo>
                  <a:close/>
                </a:path>
              </a:pathLst>
            </a:custGeom>
            <a:solidFill>
              <a:srgbClr val="003087"/>
            </a:solidFill>
          </p:spPr>
          <p:txBody>
            <a:bodyPr/>
            <a:lstStyle/>
            <a:p>
              <a:endParaRPr lang="en-US"/>
            </a:p>
          </p:txBody>
        </p:sp>
        <p:sp>
          <p:nvSpPr>
            <p:cNvPr id="4" name="TextBox 4"/>
            <p:cNvSpPr txBox="1"/>
            <p:nvPr/>
          </p:nvSpPr>
          <p:spPr>
            <a:xfrm>
              <a:off x="0" y="-38100"/>
              <a:ext cx="2273078" cy="1321553"/>
            </a:xfrm>
            <a:prstGeom prst="rect">
              <a:avLst/>
            </a:prstGeom>
          </p:spPr>
          <p:txBody>
            <a:bodyPr lIns="50800" tIns="50800" rIns="50800" bIns="50800" rtlCol="0" anchor="ctr"/>
            <a:lstStyle/>
            <a:p>
              <a:pPr algn="ctr">
                <a:lnSpc>
                  <a:spcPts val="2400"/>
                </a:lnSpc>
              </a:pPr>
              <a:endParaRPr/>
            </a:p>
          </p:txBody>
        </p:sp>
      </p:grpSp>
      <p:sp>
        <p:nvSpPr>
          <p:cNvPr id="5" name="Freeform 5"/>
          <p:cNvSpPr/>
          <p:nvPr/>
        </p:nvSpPr>
        <p:spPr>
          <a:xfrm>
            <a:off x="14551040" y="665753"/>
            <a:ext cx="2708260" cy="497123"/>
          </a:xfrm>
          <a:custGeom>
            <a:avLst/>
            <a:gdLst/>
            <a:ahLst/>
            <a:cxnLst/>
            <a:rect l="l" t="t" r="r" b="b"/>
            <a:pathLst>
              <a:path w="2708260" h="497123">
                <a:moveTo>
                  <a:pt x="0" y="0"/>
                </a:moveTo>
                <a:lnTo>
                  <a:pt x="2708260" y="0"/>
                </a:lnTo>
                <a:lnTo>
                  <a:pt x="2708260" y="497124"/>
                </a:lnTo>
                <a:lnTo>
                  <a:pt x="0" y="497124"/>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6" name="Group 6"/>
          <p:cNvGrpSpPr/>
          <p:nvPr/>
        </p:nvGrpSpPr>
        <p:grpSpPr>
          <a:xfrm>
            <a:off x="9437385" y="3761725"/>
            <a:ext cx="7821915" cy="4992270"/>
            <a:chOff x="0" y="0"/>
            <a:chExt cx="1211819" cy="773433"/>
          </a:xfrm>
        </p:grpSpPr>
        <p:sp>
          <p:nvSpPr>
            <p:cNvPr id="7" name="Freeform 7"/>
            <p:cNvSpPr/>
            <p:nvPr/>
          </p:nvSpPr>
          <p:spPr>
            <a:xfrm>
              <a:off x="0" y="0"/>
              <a:ext cx="1211819" cy="773433"/>
            </a:xfrm>
            <a:custGeom>
              <a:avLst/>
              <a:gdLst/>
              <a:ahLst/>
              <a:cxnLst/>
              <a:rect l="l" t="t" r="r" b="b"/>
              <a:pathLst>
                <a:path w="1211819" h="773433">
                  <a:moveTo>
                    <a:pt x="22765" y="0"/>
                  </a:moveTo>
                  <a:lnTo>
                    <a:pt x="1189055" y="0"/>
                  </a:lnTo>
                  <a:cubicBezTo>
                    <a:pt x="1201627" y="0"/>
                    <a:pt x="1211819" y="10192"/>
                    <a:pt x="1211819" y="22765"/>
                  </a:cubicBezTo>
                  <a:lnTo>
                    <a:pt x="1211819" y="750668"/>
                  </a:lnTo>
                  <a:cubicBezTo>
                    <a:pt x="1211819" y="763241"/>
                    <a:pt x="1201627" y="773433"/>
                    <a:pt x="1189055" y="773433"/>
                  </a:cubicBezTo>
                  <a:lnTo>
                    <a:pt x="22765" y="773433"/>
                  </a:lnTo>
                  <a:cubicBezTo>
                    <a:pt x="10192" y="773433"/>
                    <a:pt x="0" y="763241"/>
                    <a:pt x="0" y="750668"/>
                  </a:cubicBezTo>
                  <a:lnTo>
                    <a:pt x="0" y="22765"/>
                  </a:lnTo>
                  <a:cubicBezTo>
                    <a:pt x="0" y="10192"/>
                    <a:pt x="10192" y="0"/>
                    <a:pt x="22765" y="0"/>
                  </a:cubicBezTo>
                  <a:close/>
                </a:path>
              </a:pathLst>
            </a:custGeom>
            <a:blipFill>
              <a:blip r:embed="rId3" cstate="email">
                <a:extLst>
                  <a:ext uri="{28A0092B-C50C-407E-A947-70E740481C1C}">
                    <a14:useLocalDpi xmlns:a14="http://schemas.microsoft.com/office/drawing/2010/main"/>
                  </a:ext>
                </a:extLst>
              </a:blip>
              <a:stretch>
                <a:fillRect/>
              </a:stretch>
            </a:blipFill>
            <a:ln w="38100" cap="rnd">
              <a:solidFill>
                <a:srgbClr val="FFFFFF"/>
              </a:solidFill>
              <a:prstDash val="solid"/>
              <a:round/>
            </a:ln>
          </p:spPr>
          <p:txBody>
            <a:bodyPr/>
            <a:lstStyle/>
            <a:p>
              <a:endParaRPr lang="en-US"/>
            </a:p>
          </p:txBody>
        </p:sp>
      </p:grpSp>
      <p:sp>
        <p:nvSpPr>
          <p:cNvPr id="8" name="AutoShape 8"/>
          <p:cNvSpPr/>
          <p:nvPr/>
        </p:nvSpPr>
        <p:spPr>
          <a:xfrm>
            <a:off x="4523666" y="2145868"/>
            <a:ext cx="294529" cy="0"/>
          </a:xfrm>
          <a:prstGeom prst="line">
            <a:avLst/>
          </a:prstGeom>
          <a:ln w="47625" cap="flat">
            <a:solidFill>
              <a:srgbClr val="000000"/>
            </a:solidFill>
            <a:prstDash val="solid"/>
            <a:headEnd type="none" w="sm" len="sm"/>
            <a:tailEnd type="none" w="sm" len="sm"/>
          </a:ln>
        </p:spPr>
        <p:txBody>
          <a:bodyPr/>
          <a:lstStyle/>
          <a:p>
            <a:endParaRPr lang="en-US"/>
          </a:p>
        </p:txBody>
      </p:sp>
      <p:sp>
        <p:nvSpPr>
          <p:cNvPr id="9" name="TextBox 9"/>
          <p:cNvSpPr txBox="1"/>
          <p:nvPr/>
        </p:nvSpPr>
        <p:spPr>
          <a:xfrm>
            <a:off x="1833802" y="1757372"/>
            <a:ext cx="2552495" cy="742950"/>
          </a:xfrm>
          <a:prstGeom prst="rect">
            <a:avLst/>
          </a:prstGeom>
        </p:spPr>
        <p:txBody>
          <a:bodyPr lIns="0" tIns="0" rIns="0" bIns="0" rtlCol="0" anchor="t">
            <a:spAutoFit/>
          </a:bodyPr>
          <a:lstStyle/>
          <a:p>
            <a:pPr marL="0" lvl="0" indent="0" algn="just">
              <a:lnSpc>
                <a:spcPts val="5700"/>
              </a:lnSpc>
              <a:spcBef>
                <a:spcPct val="0"/>
              </a:spcBef>
            </a:pPr>
            <a:r>
              <a:rPr lang="en-US" sz="5000" b="1" u="none" strike="noStrike">
                <a:solidFill>
                  <a:srgbClr val="003087"/>
                </a:solidFill>
                <a:latin typeface="KuroTrial Bold"/>
                <a:ea typeface="KuroTrial Bold"/>
                <a:cs typeface="KuroTrial Bold"/>
                <a:sym typeface="KuroTrial Bold"/>
              </a:rPr>
              <a:t>Phase 3</a:t>
            </a:r>
          </a:p>
        </p:txBody>
      </p:sp>
      <p:sp>
        <p:nvSpPr>
          <p:cNvPr id="10" name="TextBox 10"/>
          <p:cNvSpPr txBox="1"/>
          <p:nvPr/>
        </p:nvSpPr>
        <p:spPr>
          <a:xfrm>
            <a:off x="4959763" y="1860529"/>
            <a:ext cx="10945407" cy="602729"/>
          </a:xfrm>
          <a:prstGeom prst="rect">
            <a:avLst/>
          </a:prstGeom>
        </p:spPr>
        <p:txBody>
          <a:bodyPr lIns="0" tIns="0" rIns="0" bIns="0" rtlCol="0" anchor="t">
            <a:spAutoFit/>
          </a:bodyPr>
          <a:lstStyle/>
          <a:p>
            <a:pPr marL="0" lvl="0" indent="0" algn="l">
              <a:lnSpc>
                <a:spcPts val="4658"/>
              </a:lnSpc>
              <a:spcBef>
                <a:spcPct val="0"/>
              </a:spcBef>
            </a:pPr>
            <a:r>
              <a:rPr lang="en-US" sz="4086" b="1" u="none" strike="noStrike" dirty="0">
                <a:solidFill>
                  <a:srgbClr val="000000"/>
                </a:solidFill>
                <a:latin typeface="KuroTrial Bold"/>
                <a:ea typeface="KuroTrial Bold"/>
                <a:cs typeface="KuroTrial Bold"/>
                <a:sym typeface="KuroTrial Bold"/>
              </a:rPr>
              <a:t>Design Simplification </a:t>
            </a:r>
            <a:r>
              <a:rPr lang="en-US" sz="4086" b="1" u="none" strike="noStrike" dirty="0">
                <a:solidFill>
                  <a:srgbClr val="000000"/>
                </a:solidFill>
                <a:latin typeface="Arial" panose="020B0604020202020204" pitchFamily="34" charset="0"/>
                <a:ea typeface="KuroTrial Bold"/>
                <a:cs typeface="Arial" panose="020B0604020202020204" pitchFamily="34" charset="0"/>
                <a:sym typeface="KuroTrial Bold"/>
              </a:rPr>
              <a:t>&amp;</a:t>
            </a:r>
            <a:r>
              <a:rPr lang="en-US" sz="4086" b="1" u="none" strike="noStrike" dirty="0">
                <a:solidFill>
                  <a:srgbClr val="000000"/>
                </a:solidFill>
                <a:latin typeface="KuroTrial Bold"/>
                <a:ea typeface="KuroTrial Bold"/>
                <a:cs typeface="KuroTrial Bold"/>
                <a:sym typeface="KuroTrial Bold"/>
              </a:rPr>
              <a:t> Standardization</a:t>
            </a:r>
          </a:p>
        </p:txBody>
      </p:sp>
      <p:sp>
        <p:nvSpPr>
          <p:cNvPr id="11" name="TextBox 11"/>
          <p:cNvSpPr txBox="1"/>
          <p:nvPr/>
        </p:nvSpPr>
        <p:spPr>
          <a:xfrm>
            <a:off x="2707500" y="3771250"/>
            <a:ext cx="4747933" cy="261366"/>
          </a:xfrm>
          <a:prstGeom prst="rect">
            <a:avLst/>
          </a:prstGeom>
        </p:spPr>
        <p:txBody>
          <a:bodyPr lIns="0" tIns="0" rIns="0" bIns="0" rtlCol="0" anchor="t">
            <a:spAutoFit/>
          </a:bodyPr>
          <a:lstStyle/>
          <a:p>
            <a:pPr marL="0" lvl="0" indent="0" algn="l">
              <a:lnSpc>
                <a:spcPts val="2052"/>
              </a:lnSpc>
              <a:spcBef>
                <a:spcPct val="0"/>
              </a:spcBef>
            </a:pPr>
            <a:r>
              <a:rPr lang="en-US" sz="1800" b="1" u="none" strike="noStrike">
                <a:solidFill>
                  <a:srgbClr val="FFFFFF"/>
                </a:solidFill>
                <a:latin typeface="KuroTrial Bold"/>
                <a:ea typeface="KuroTrial Bold"/>
                <a:cs typeface="KuroTrial Bold"/>
                <a:sym typeface="KuroTrial Bold"/>
              </a:rPr>
              <a:t>REDUCE COMPLEXITY AGGRESSIVELY</a:t>
            </a:r>
          </a:p>
        </p:txBody>
      </p:sp>
      <p:sp>
        <p:nvSpPr>
          <p:cNvPr id="12" name="TextBox 12"/>
          <p:cNvSpPr txBox="1"/>
          <p:nvPr/>
        </p:nvSpPr>
        <p:spPr>
          <a:xfrm>
            <a:off x="2707500" y="4259279"/>
            <a:ext cx="6091350" cy="4122420"/>
          </a:xfrm>
          <a:prstGeom prst="rect">
            <a:avLst/>
          </a:prstGeom>
        </p:spPr>
        <p:txBody>
          <a:bodyPr lIns="0" tIns="0" rIns="0" bIns="0" rtlCol="0" anchor="t">
            <a:spAutoFit/>
          </a:bodyPr>
          <a:lstStyle/>
          <a:p>
            <a:pPr marL="0" lvl="0" indent="0" algn="l">
              <a:lnSpc>
                <a:spcPts val="2700"/>
              </a:lnSpc>
              <a:spcBef>
                <a:spcPct val="0"/>
              </a:spcBef>
            </a:pPr>
            <a:r>
              <a:rPr lang="en-US" sz="1800" spc="36">
                <a:solidFill>
                  <a:srgbClr val="FFFFFF"/>
                </a:solidFill>
                <a:latin typeface="Arial"/>
                <a:ea typeface="Arial"/>
                <a:cs typeface="Arial"/>
                <a:sym typeface="Arial"/>
              </a:rPr>
              <a:t>Elon Musk has emphasiz</a:t>
            </a:r>
            <a:r>
              <a:rPr lang="en-US" sz="1800" u="none" strike="noStrike" spc="36">
                <a:solidFill>
                  <a:srgbClr val="FFFFFF"/>
                </a:solidFill>
                <a:latin typeface="Arial"/>
                <a:ea typeface="Arial"/>
                <a:cs typeface="Arial"/>
                <a:sym typeface="Arial"/>
              </a:rPr>
              <a:t>ed that "if you're not adding back at least 10% of the things you've deleted, you're not deleting enough"</a:t>
            </a:r>
          </a:p>
          <a:p>
            <a:pPr marL="0" lvl="0" indent="0" algn="l">
              <a:lnSpc>
                <a:spcPts val="2700"/>
              </a:lnSpc>
              <a:spcBef>
                <a:spcPct val="0"/>
              </a:spcBef>
            </a:pPr>
            <a:endParaRPr lang="en-US" sz="1800" u="none" strike="noStrike" spc="36">
              <a:solidFill>
                <a:srgbClr val="FFFFFF"/>
              </a:solidFill>
              <a:latin typeface="Arial"/>
              <a:ea typeface="Arial"/>
              <a:cs typeface="Arial"/>
              <a:sym typeface="Arial"/>
            </a:endParaRPr>
          </a:p>
          <a:p>
            <a:pPr marL="0" lvl="0" indent="0" algn="l">
              <a:lnSpc>
                <a:spcPts val="2700"/>
              </a:lnSpc>
              <a:spcBef>
                <a:spcPct val="0"/>
              </a:spcBef>
            </a:pPr>
            <a:r>
              <a:rPr lang="en-US" sz="1800" b="1" u="none" strike="noStrike" spc="36">
                <a:solidFill>
                  <a:srgbClr val="FFFFFF"/>
                </a:solidFill>
                <a:latin typeface="Arial Bold"/>
                <a:ea typeface="Arial Bold"/>
                <a:cs typeface="Arial Bold"/>
                <a:sym typeface="Arial Bold"/>
              </a:rPr>
              <a:t>Complexity multiplies cost.</a:t>
            </a:r>
          </a:p>
          <a:p>
            <a:pPr marL="0" lvl="0" indent="0" algn="l">
              <a:lnSpc>
                <a:spcPts val="2700"/>
              </a:lnSpc>
              <a:spcBef>
                <a:spcPct val="0"/>
              </a:spcBef>
            </a:pPr>
            <a:endParaRPr lang="en-US" sz="1800" b="1" u="none" strike="noStrike" spc="36">
              <a:solidFill>
                <a:srgbClr val="FFFFFF"/>
              </a:solidFill>
              <a:latin typeface="Arial Bold"/>
              <a:ea typeface="Arial Bold"/>
              <a:cs typeface="Arial Bold"/>
              <a:sym typeface="Arial Bold"/>
            </a:endParaRPr>
          </a:p>
          <a:p>
            <a:pPr marL="0" lvl="0" indent="0" algn="l">
              <a:lnSpc>
                <a:spcPts val="2700"/>
              </a:lnSpc>
              <a:spcBef>
                <a:spcPct val="0"/>
              </a:spcBef>
            </a:pPr>
            <a:r>
              <a:rPr lang="en-US" sz="1800" b="1" u="none" strike="noStrike" spc="36">
                <a:solidFill>
                  <a:srgbClr val="FFFFFF"/>
                </a:solidFill>
                <a:latin typeface="Arial Bold"/>
                <a:ea typeface="Arial Bold"/>
                <a:cs typeface="Arial Bold"/>
                <a:sym typeface="Arial Bold"/>
              </a:rPr>
              <a:t>Every new part number increase:</a:t>
            </a:r>
          </a:p>
          <a:p>
            <a:pPr marL="0" lvl="0" indent="0" algn="l">
              <a:lnSpc>
                <a:spcPts val="2700"/>
              </a:lnSpc>
              <a:spcBef>
                <a:spcPct val="0"/>
              </a:spcBef>
            </a:pPr>
            <a:endParaRPr lang="en-US" sz="1800" b="1" u="none" strike="noStrike" spc="36">
              <a:solidFill>
                <a:srgbClr val="FFFFFF"/>
              </a:solidFill>
              <a:latin typeface="Arial Bold"/>
              <a:ea typeface="Arial Bold"/>
              <a:cs typeface="Arial Bold"/>
              <a:sym typeface="Arial Bold"/>
            </a:endParaRPr>
          </a:p>
          <a:p>
            <a:pPr marL="388620" lvl="1" indent="-194310" algn="l">
              <a:lnSpc>
                <a:spcPts val="2700"/>
              </a:lnSpc>
              <a:buFont typeface="Arial"/>
              <a:buChar char="•"/>
            </a:pPr>
            <a:r>
              <a:rPr lang="en-US" sz="1800" u="none" strike="noStrike" spc="36">
                <a:solidFill>
                  <a:srgbClr val="FFFFFF"/>
                </a:solidFill>
                <a:latin typeface="Arial"/>
                <a:ea typeface="Arial"/>
                <a:cs typeface="Arial"/>
                <a:sym typeface="Arial"/>
              </a:rPr>
              <a:t>Procurement friction/bottle necks</a:t>
            </a:r>
          </a:p>
          <a:p>
            <a:pPr marL="388620" lvl="1" indent="-194310" algn="l">
              <a:lnSpc>
                <a:spcPts val="2700"/>
              </a:lnSpc>
              <a:buFont typeface="Arial"/>
              <a:buChar char="•"/>
            </a:pPr>
            <a:r>
              <a:rPr lang="en-US" sz="1800" u="none" strike="noStrike" spc="36">
                <a:solidFill>
                  <a:srgbClr val="FFFFFF"/>
                </a:solidFill>
                <a:latin typeface="Arial"/>
                <a:ea typeface="Arial"/>
                <a:cs typeface="Arial"/>
                <a:sym typeface="Arial"/>
              </a:rPr>
              <a:t>Inventory carrying cost</a:t>
            </a:r>
          </a:p>
          <a:p>
            <a:pPr marL="388620" lvl="1" indent="-194310" algn="l">
              <a:lnSpc>
                <a:spcPts val="2700"/>
              </a:lnSpc>
              <a:buFont typeface="Arial"/>
              <a:buChar char="•"/>
            </a:pPr>
            <a:r>
              <a:rPr lang="en-US" sz="1800" u="none" strike="noStrike" spc="36">
                <a:solidFill>
                  <a:srgbClr val="FFFFFF"/>
                </a:solidFill>
                <a:latin typeface="Arial"/>
                <a:ea typeface="Arial"/>
                <a:cs typeface="Arial"/>
                <a:sym typeface="Arial"/>
              </a:rPr>
              <a:t>Error probability</a:t>
            </a:r>
          </a:p>
          <a:p>
            <a:pPr marL="388620" lvl="1" indent="-194310" algn="l">
              <a:lnSpc>
                <a:spcPts val="2700"/>
              </a:lnSpc>
              <a:buFont typeface="Arial"/>
              <a:buChar char="•"/>
            </a:pPr>
            <a:r>
              <a:rPr lang="en-US" sz="1800" u="none" strike="noStrike" spc="36">
                <a:solidFill>
                  <a:srgbClr val="FFFFFF"/>
                </a:solidFill>
                <a:latin typeface="Arial"/>
                <a:ea typeface="Arial"/>
                <a:cs typeface="Arial"/>
                <a:sym typeface="Arial"/>
              </a:rPr>
              <a:t>Supply vulnerability</a:t>
            </a:r>
          </a:p>
        </p:txBody>
      </p:sp>
      <p:sp>
        <p:nvSpPr>
          <p:cNvPr id="13" name="TextBox 13"/>
          <p:cNvSpPr txBox="1"/>
          <p:nvPr/>
        </p:nvSpPr>
        <p:spPr>
          <a:xfrm>
            <a:off x="-50051" y="457413"/>
            <a:ext cx="1317340" cy="266699"/>
          </a:xfrm>
          <a:prstGeom prst="rect">
            <a:avLst/>
          </a:prstGeom>
        </p:spPr>
        <p:txBody>
          <a:bodyPr lIns="0" tIns="0" rIns="0" bIns="0" rtlCol="0" anchor="t">
            <a:spAutoFit/>
          </a:bodyPr>
          <a:lstStyle/>
          <a:p>
            <a:pPr algn="r">
              <a:lnSpc>
                <a:spcPts val="2250"/>
              </a:lnSpc>
            </a:pPr>
            <a:r>
              <a:rPr lang="en-US" sz="1500" spc="45">
                <a:solidFill>
                  <a:srgbClr val="000000"/>
                </a:solidFill>
                <a:latin typeface="Garet"/>
                <a:ea typeface="Garet"/>
                <a:cs typeface="Garet"/>
                <a:sym typeface="Garet"/>
              </a:rPr>
              <a:t>Page 13</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94149" y="3681039"/>
            <a:ext cx="4766433" cy="5220728"/>
            <a:chOff x="0" y="0"/>
            <a:chExt cx="980747" cy="1074224"/>
          </a:xfrm>
        </p:grpSpPr>
        <p:sp>
          <p:nvSpPr>
            <p:cNvPr id="3" name="Freeform 3"/>
            <p:cNvSpPr/>
            <p:nvPr/>
          </p:nvSpPr>
          <p:spPr>
            <a:xfrm>
              <a:off x="0" y="0"/>
              <a:ext cx="980748" cy="1074224"/>
            </a:xfrm>
            <a:custGeom>
              <a:avLst/>
              <a:gdLst/>
              <a:ahLst/>
              <a:cxnLst/>
              <a:rect l="l" t="t" r="r" b="b"/>
              <a:pathLst>
                <a:path w="980748" h="1074224">
                  <a:moveTo>
                    <a:pt x="31724" y="0"/>
                  </a:moveTo>
                  <a:lnTo>
                    <a:pt x="949024" y="0"/>
                  </a:lnTo>
                  <a:cubicBezTo>
                    <a:pt x="957437" y="0"/>
                    <a:pt x="965506" y="3342"/>
                    <a:pt x="971456" y="9292"/>
                  </a:cubicBezTo>
                  <a:cubicBezTo>
                    <a:pt x="977405" y="15241"/>
                    <a:pt x="980748" y="23310"/>
                    <a:pt x="980748" y="31724"/>
                  </a:cubicBezTo>
                  <a:lnTo>
                    <a:pt x="980748" y="1042500"/>
                  </a:lnTo>
                  <a:cubicBezTo>
                    <a:pt x="980748" y="1050914"/>
                    <a:pt x="977405" y="1058983"/>
                    <a:pt x="971456" y="1064932"/>
                  </a:cubicBezTo>
                  <a:cubicBezTo>
                    <a:pt x="965506" y="1070882"/>
                    <a:pt x="957437" y="1074224"/>
                    <a:pt x="949024" y="1074224"/>
                  </a:cubicBezTo>
                  <a:lnTo>
                    <a:pt x="31724" y="1074224"/>
                  </a:lnTo>
                  <a:cubicBezTo>
                    <a:pt x="23310" y="1074224"/>
                    <a:pt x="15241" y="1070882"/>
                    <a:pt x="9292" y="1064932"/>
                  </a:cubicBezTo>
                  <a:cubicBezTo>
                    <a:pt x="3342" y="1058983"/>
                    <a:pt x="0" y="1050914"/>
                    <a:pt x="0" y="1042500"/>
                  </a:cubicBezTo>
                  <a:lnTo>
                    <a:pt x="0" y="31724"/>
                  </a:lnTo>
                  <a:cubicBezTo>
                    <a:pt x="0" y="23310"/>
                    <a:pt x="3342" y="15241"/>
                    <a:pt x="9292" y="9292"/>
                  </a:cubicBezTo>
                  <a:cubicBezTo>
                    <a:pt x="15241" y="3342"/>
                    <a:pt x="23310" y="0"/>
                    <a:pt x="31724" y="0"/>
                  </a:cubicBezTo>
                  <a:close/>
                </a:path>
              </a:pathLst>
            </a:custGeom>
            <a:solidFill>
              <a:srgbClr val="003087"/>
            </a:solidFill>
          </p:spPr>
          <p:txBody>
            <a:bodyPr/>
            <a:lstStyle/>
            <a:p>
              <a:endParaRPr lang="en-US"/>
            </a:p>
          </p:txBody>
        </p:sp>
        <p:sp>
          <p:nvSpPr>
            <p:cNvPr id="4" name="TextBox 4"/>
            <p:cNvSpPr txBox="1"/>
            <p:nvPr/>
          </p:nvSpPr>
          <p:spPr>
            <a:xfrm>
              <a:off x="0" y="-38100"/>
              <a:ext cx="980747" cy="1112324"/>
            </a:xfrm>
            <a:prstGeom prst="rect">
              <a:avLst/>
            </a:prstGeom>
          </p:spPr>
          <p:txBody>
            <a:bodyPr lIns="50800" tIns="50800" rIns="50800" bIns="50800" rtlCol="0" anchor="ctr"/>
            <a:lstStyle/>
            <a:p>
              <a:pPr algn="ctr">
                <a:lnSpc>
                  <a:spcPts val="2400"/>
                </a:lnSpc>
              </a:pPr>
              <a:endParaRPr/>
            </a:p>
          </p:txBody>
        </p:sp>
      </p:grpSp>
      <p:sp>
        <p:nvSpPr>
          <p:cNvPr id="5" name="Freeform 5"/>
          <p:cNvSpPr/>
          <p:nvPr/>
        </p:nvSpPr>
        <p:spPr>
          <a:xfrm>
            <a:off x="14551040" y="665753"/>
            <a:ext cx="2708260" cy="497123"/>
          </a:xfrm>
          <a:custGeom>
            <a:avLst/>
            <a:gdLst/>
            <a:ahLst/>
            <a:cxnLst/>
            <a:rect l="l" t="t" r="r" b="b"/>
            <a:pathLst>
              <a:path w="2708260" h="497123">
                <a:moveTo>
                  <a:pt x="0" y="0"/>
                </a:moveTo>
                <a:lnTo>
                  <a:pt x="2708260" y="0"/>
                </a:lnTo>
                <a:lnTo>
                  <a:pt x="2708260" y="497124"/>
                </a:lnTo>
                <a:lnTo>
                  <a:pt x="0" y="497124"/>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6" name="Group 6"/>
          <p:cNvGrpSpPr/>
          <p:nvPr/>
        </p:nvGrpSpPr>
        <p:grpSpPr>
          <a:xfrm>
            <a:off x="6624797" y="3095350"/>
            <a:ext cx="10634503" cy="6573874"/>
            <a:chOff x="0" y="0"/>
            <a:chExt cx="1647563" cy="1018465"/>
          </a:xfrm>
        </p:grpSpPr>
        <p:sp>
          <p:nvSpPr>
            <p:cNvPr id="7" name="Freeform 7"/>
            <p:cNvSpPr/>
            <p:nvPr/>
          </p:nvSpPr>
          <p:spPr>
            <a:xfrm>
              <a:off x="0" y="0"/>
              <a:ext cx="1647563" cy="1018465"/>
            </a:xfrm>
            <a:custGeom>
              <a:avLst/>
              <a:gdLst/>
              <a:ahLst/>
              <a:cxnLst/>
              <a:rect l="l" t="t" r="r" b="b"/>
              <a:pathLst>
                <a:path w="1647563" h="1018465">
                  <a:moveTo>
                    <a:pt x="16744" y="0"/>
                  </a:moveTo>
                  <a:lnTo>
                    <a:pt x="1630819" y="0"/>
                  </a:lnTo>
                  <a:cubicBezTo>
                    <a:pt x="1640066" y="0"/>
                    <a:pt x="1647563" y="7497"/>
                    <a:pt x="1647563" y="16744"/>
                  </a:cubicBezTo>
                  <a:lnTo>
                    <a:pt x="1647563" y="1001721"/>
                  </a:lnTo>
                  <a:cubicBezTo>
                    <a:pt x="1647563" y="1010969"/>
                    <a:pt x="1640066" y="1018465"/>
                    <a:pt x="1630819" y="1018465"/>
                  </a:cubicBezTo>
                  <a:lnTo>
                    <a:pt x="16744" y="1018465"/>
                  </a:lnTo>
                  <a:cubicBezTo>
                    <a:pt x="7497" y="1018465"/>
                    <a:pt x="0" y="1010969"/>
                    <a:pt x="0" y="1001721"/>
                  </a:cubicBezTo>
                  <a:lnTo>
                    <a:pt x="0" y="16744"/>
                  </a:lnTo>
                  <a:cubicBezTo>
                    <a:pt x="0" y="7497"/>
                    <a:pt x="7497" y="0"/>
                    <a:pt x="16744" y="0"/>
                  </a:cubicBezTo>
                  <a:close/>
                </a:path>
              </a:pathLst>
            </a:custGeom>
            <a:blipFill>
              <a:blip r:embed="rId3" cstate="email">
                <a:extLst>
                  <a:ext uri="{28A0092B-C50C-407E-A947-70E740481C1C}">
                    <a14:useLocalDpi xmlns:a14="http://schemas.microsoft.com/office/drawing/2010/main"/>
                  </a:ext>
                </a:extLst>
              </a:blip>
              <a:stretch>
                <a:fillRect/>
              </a:stretch>
            </a:blipFill>
            <a:ln w="38100" cap="rnd">
              <a:solidFill>
                <a:srgbClr val="FFFFFF"/>
              </a:solidFill>
              <a:prstDash val="solid"/>
              <a:round/>
            </a:ln>
          </p:spPr>
          <p:txBody>
            <a:bodyPr/>
            <a:lstStyle/>
            <a:p>
              <a:endParaRPr lang="en-US"/>
            </a:p>
          </p:txBody>
        </p:sp>
      </p:grpSp>
      <p:sp>
        <p:nvSpPr>
          <p:cNvPr id="8" name="AutoShape 8"/>
          <p:cNvSpPr/>
          <p:nvPr/>
        </p:nvSpPr>
        <p:spPr>
          <a:xfrm>
            <a:off x="3034103" y="2356268"/>
            <a:ext cx="176822" cy="0"/>
          </a:xfrm>
          <a:prstGeom prst="line">
            <a:avLst/>
          </a:prstGeom>
          <a:ln w="28575" cap="flat">
            <a:solidFill>
              <a:srgbClr val="000000"/>
            </a:solidFill>
            <a:prstDash val="solid"/>
            <a:headEnd type="none" w="sm" len="sm"/>
            <a:tailEnd type="none" w="sm" len="sm"/>
          </a:ln>
        </p:spPr>
        <p:txBody>
          <a:bodyPr/>
          <a:lstStyle/>
          <a:p>
            <a:endParaRPr lang="en-US"/>
          </a:p>
        </p:txBody>
      </p:sp>
      <p:sp>
        <p:nvSpPr>
          <p:cNvPr id="9" name="TextBox 9"/>
          <p:cNvSpPr txBox="1"/>
          <p:nvPr/>
        </p:nvSpPr>
        <p:spPr>
          <a:xfrm>
            <a:off x="2111510" y="4732774"/>
            <a:ext cx="3795663" cy="3093720"/>
          </a:xfrm>
          <a:prstGeom prst="rect">
            <a:avLst/>
          </a:prstGeom>
        </p:spPr>
        <p:txBody>
          <a:bodyPr lIns="0" tIns="0" rIns="0" bIns="0" rtlCol="0" anchor="t">
            <a:spAutoFit/>
          </a:bodyPr>
          <a:lstStyle/>
          <a:p>
            <a:pPr marL="0" lvl="0" indent="0" algn="l">
              <a:lnSpc>
                <a:spcPts val="2700"/>
              </a:lnSpc>
              <a:spcBef>
                <a:spcPct val="0"/>
              </a:spcBef>
            </a:pPr>
            <a:r>
              <a:rPr lang="en-US" sz="1800" spc="36">
                <a:solidFill>
                  <a:srgbClr val="FFFFFF"/>
                </a:solidFill>
                <a:latin typeface="Arial"/>
                <a:ea typeface="Arial"/>
                <a:cs typeface="Arial"/>
                <a:sym typeface="Arial"/>
              </a:rPr>
              <a:t>H</a:t>
            </a:r>
            <a:r>
              <a:rPr lang="en-US" sz="1800" u="none" strike="noStrike" spc="36">
                <a:solidFill>
                  <a:srgbClr val="FFFFFF"/>
                </a:solidFill>
                <a:latin typeface="Arial"/>
                <a:ea typeface="Arial"/>
                <a:cs typeface="Arial"/>
                <a:sym typeface="Arial"/>
              </a:rPr>
              <a:t>ence, we must:</a:t>
            </a:r>
          </a:p>
          <a:p>
            <a:pPr marL="0" lvl="0" indent="0" algn="l">
              <a:lnSpc>
                <a:spcPts val="2700"/>
              </a:lnSpc>
              <a:spcBef>
                <a:spcPct val="0"/>
              </a:spcBef>
            </a:pPr>
            <a:endParaRPr lang="en-US" sz="1800" u="none" strike="noStrike" spc="36">
              <a:solidFill>
                <a:srgbClr val="FFFFFF"/>
              </a:solidFill>
              <a:latin typeface="Arial"/>
              <a:ea typeface="Arial"/>
              <a:cs typeface="Arial"/>
              <a:sym typeface="Arial"/>
            </a:endParaRPr>
          </a:p>
          <a:p>
            <a:pPr marL="388620" lvl="1" indent="-194310" algn="l">
              <a:lnSpc>
                <a:spcPts val="2700"/>
              </a:lnSpc>
              <a:buFont typeface="Arial"/>
              <a:buChar char="•"/>
            </a:pPr>
            <a:r>
              <a:rPr lang="en-US" sz="1800" u="none" strike="noStrike" spc="36">
                <a:solidFill>
                  <a:srgbClr val="FFFFFF"/>
                </a:solidFill>
                <a:latin typeface="Arial"/>
                <a:ea typeface="Arial"/>
                <a:cs typeface="Arial"/>
                <a:sym typeface="Arial"/>
              </a:rPr>
              <a:t>Minimize unique parts</a:t>
            </a:r>
          </a:p>
          <a:p>
            <a:pPr marL="388620" lvl="1" indent="-194310" algn="l">
              <a:lnSpc>
                <a:spcPts val="2700"/>
              </a:lnSpc>
              <a:buFont typeface="Arial"/>
              <a:buChar char="•"/>
            </a:pPr>
            <a:r>
              <a:rPr lang="en-US" sz="1800" u="none" strike="noStrike" spc="36">
                <a:solidFill>
                  <a:srgbClr val="FFFFFF"/>
                </a:solidFill>
                <a:latin typeface="Arial"/>
                <a:ea typeface="Arial"/>
                <a:cs typeface="Arial"/>
                <a:sym typeface="Arial"/>
              </a:rPr>
              <a:t>Standardize fasteners</a:t>
            </a:r>
          </a:p>
          <a:p>
            <a:pPr marL="388620" lvl="1" indent="-194310" algn="l">
              <a:lnSpc>
                <a:spcPts val="2700"/>
              </a:lnSpc>
              <a:buFont typeface="Arial"/>
              <a:buChar char="•"/>
            </a:pPr>
            <a:r>
              <a:rPr lang="en-US" sz="1800" u="none" strike="noStrike" spc="36">
                <a:solidFill>
                  <a:srgbClr val="FFFFFF"/>
                </a:solidFill>
                <a:latin typeface="Arial"/>
                <a:ea typeface="Arial"/>
                <a:cs typeface="Arial"/>
                <a:sym typeface="Arial"/>
              </a:rPr>
              <a:t>Use repeatable hole patterns</a:t>
            </a:r>
          </a:p>
          <a:p>
            <a:pPr marL="388620" lvl="1" indent="-194310" algn="l">
              <a:lnSpc>
                <a:spcPts val="2700"/>
              </a:lnSpc>
              <a:buFont typeface="Arial"/>
              <a:buChar char="•"/>
            </a:pPr>
            <a:r>
              <a:rPr lang="en-US" sz="1800" u="none" strike="noStrike" spc="36">
                <a:solidFill>
                  <a:srgbClr val="FFFFFF"/>
                </a:solidFill>
                <a:latin typeface="Arial"/>
                <a:ea typeface="Arial"/>
                <a:cs typeface="Arial"/>
                <a:sym typeface="Arial"/>
              </a:rPr>
              <a:t>Align sheet sizes with local stock</a:t>
            </a:r>
          </a:p>
          <a:p>
            <a:pPr marL="0" lvl="0" indent="0" algn="l">
              <a:lnSpc>
                <a:spcPts val="2700"/>
              </a:lnSpc>
              <a:spcBef>
                <a:spcPct val="0"/>
              </a:spcBef>
            </a:pPr>
            <a:endParaRPr lang="en-US" sz="1800" u="none" strike="noStrike" spc="36">
              <a:solidFill>
                <a:srgbClr val="FFFFFF"/>
              </a:solidFill>
              <a:latin typeface="Arial"/>
              <a:ea typeface="Arial"/>
              <a:cs typeface="Arial"/>
              <a:sym typeface="Arial"/>
            </a:endParaRPr>
          </a:p>
          <a:p>
            <a:pPr marL="0" lvl="0" indent="0" algn="l">
              <a:lnSpc>
                <a:spcPts val="2700"/>
              </a:lnSpc>
              <a:spcBef>
                <a:spcPct val="0"/>
              </a:spcBef>
            </a:pPr>
            <a:r>
              <a:rPr lang="en-US" sz="1800" u="none" strike="noStrike" spc="36">
                <a:solidFill>
                  <a:srgbClr val="FFFFFF"/>
                </a:solidFill>
                <a:latin typeface="Arial"/>
                <a:ea typeface="Arial"/>
                <a:cs typeface="Arial"/>
                <a:sym typeface="Arial"/>
              </a:rPr>
              <a:t>Simplicity is industrial power.</a:t>
            </a:r>
          </a:p>
        </p:txBody>
      </p:sp>
      <p:sp>
        <p:nvSpPr>
          <p:cNvPr id="10" name="TextBox 10"/>
          <p:cNvSpPr txBox="1"/>
          <p:nvPr/>
        </p:nvSpPr>
        <p:spPr>
          <a:xfrm>
            <a:off x="1494149" y="2683475"/>
            <a:ext cx="1539954" cy="275956"/>
          </a:xfrm>
          <a:prstGeom prst="rect">
            <a:avLst/>
          </a:prstGeom>
        </p:spPr>
        <p:txBody>
          <a:bodyPr lIns="0" tIns="0" rIns="0" bIns="0" rtlCol="0" anchor="t">
            <a:spAutoFit/>
          </a:bodyPr>
          <a:lstStyle/>
          <a:p>
            <a:pPr marL="0" lvl="0" indent="0" algn="l">
              <a:lnSpc>
                <a:spcPts val="2267"/>
              </a:lnSpc>
              <a:spcBef>
                <a:spcPct val="0"/>
              </a:spcBef>
            </a:pPr>
            <a:r>
              <a:rPr lang="en-US" sz="1989" b="1">
                <a:solidFill>
                  <a:srgbClr val="606166"/>
                </a:solidFill>
                <a:latin typeface="KuroTrial Bold"/>
                <a:ea typeface="KuroTrial Bold"/>
                <a:cs typeface="KuroTrial Bold"/>
                <a:sym typeface="KuroTrial Bold"/>
              </a:rPr>
              <a:t>Continuation</a:t>
            </a:r>
          </a:p>
        </p:txBody>
      </p:sp>
      <p:sp>
        <p:nvSpPr>
          <p:cNvPr id="11" name="TextBox 11"/>
          <p:cNvSpPr txBox="1"/>
          <p:nvPr/>
        </p:nvSpPr>
        <p:spPr>
          <a:xfrm>
            <a:off x="1501698" y="2133330"/>
            <a:ext cx="1532405" cy="464925"/>
          </a:xfrm>
          <a:prstGeom prst="rect">
            <a:avLst/>
          </a:prstGeom>
        </p:spPr>
        <p:txBody>
          <a:bodyPr lIns="0" tIns="0" rIns="0" bIns="0" rtlCol="0" anchor="t">
            <a:spAutoFit/>
          </a:bodyPr>
          <a:lstStyle/>
          <a:p>
            <a:pPr marL="0" lvl="0" indent="0" algn="just">
              <a:lnSpc>
                <a:spcPts val="3643"/>
              </a:lnSpc>
              <a:spcBef>
                <a:spcPct val="0"/>
              </a:spcBef>
            </a:pPr>
            <a:r>
              <a:rPr lang="en-US" sz="3195" b="1" u="none" strike="noStrike">
                <a:solidFill>
                  <a:srgbClr val="003087"/>
                </a:solidFill>
                <a:latin typeface="KuroTrial Bold"/>
                <a:ea typeface="KuroTrial Bold"/>
                <a:cs typeface="KuroTrial Bold"/>
                <a:sym typeface="KuroTrial Bold"/>
              </a:rPr>
              <a:t>Phase 3</a:t>
            </a:r>
          </a:p>
        </p:txBody>
      </p:sp>
      <p:sp>
        <p:nvSpPr>
          <p:cNvPr id="12" name="TextBox 12"/>
          <p:cNvSpPr txBox="1"/>
          <p:nvPr/>
        </p:nvSpPr>
        <p:spPr>
          <a:xfrm>
            <a:off x="3378386" y="2180018"/>
            <a:ext cx="6571138" cy="362025"/>
          </a:xfrm>
          <a:prstGeom prst="rect">
            <a:avLst/>
          </a:prstGeom>
        </p:spPr>
        <p:txBody>
          <a:bodyPr lIns="0" tIns="0" rIns="0" bIns="0" rtlCol="0" anchor="t">
            <a:spAutoFit/>
          </a:bodyPr>
          <a:lstStyle/>
          <a:p>
            <a:pPr marL="0" lvl="0" indent="0" algn="l">
              <a:lnSpc>
                <a:spcPts val="2796"/>
              </a:lnSpc>
              <a:spcBef>
                <a:spcPct val="0"/>
              </a:spcBef>
            </a:pPr>
            <a:r>
              <a:rPr lang="en-US" sz="2453" b="1" u="none" strike="noStrike" dirty="0">
                <a:solidFill>
                  <a:srgbClr val="000000"/>
                </a:solidFill>
                <a:latin typeface="KuroTrial Bold"/>
                <a:ea typeface="KuroTrial Bold"/>
                <a:cs typeface="KuroTrial Bold"/>
                <a:sym typeface="KuroTrial Bold"/>
              </a:rPr>
              <a:t>Design Simplification Standardization</a:t>
            </a:r>
          </a:p>
        </p:txBody>
      </p:sp>
      <p:sp>
        <p:nvSpPr>
          <p:cNvPr id="13" name="TextBox 13"/>
          <p:cNvSpPr txBox="1"/>
          <p:nvPr/>
        </p:nvSpPr>
        <p:spPr>
          <a:xfrm>
            <a:off x="-50051" y="457413"/>
            <a:ext cx="1317340" cy="266699"/>
          </a:xfrm>
          <a:prstGeom prst="rect">
            <a:avLst/>
          </a:prstGeom>
        </p:spPr>
        <p:txBody>
          <a:bodyPr lIns="0" tIns="0" rIns="0" bIns="0" rtlCol="0" anchor="t">
            <a:spAutoFit/>
          </a:bodyPr>
          <a:lstStyle/>
          <a:p>
            <a:pPr algn="r">
              <a:lnSpc>
                <a:spcPts val="2250"/>
              </a:lnSpc>
            </a:pPr>
            <a:r>
              <a:rPr lang="en-US" sz="1500" spc="45">
                <a:solidFill>
                  <a:srgbClr val="000000"/>
                </a:solidFill>
                <a:latin typeface="Garet"/>
                <a:ea typeface="Garet"/>
                <a:cs typeface="Garet"/>
                <a:sym typeface="Garet"/>
              </a:rPr>
              <a:t>Page 14</a:t>
            </a: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396877" y="2417958"/>
            <a:ext cx="9410708" cy="5807166"/>
            <a:chOff x="0" y="0"/>
            <a:chExt cx="1936360" cy="1194890"/>
          </a:xfrm>
        </p:grpSpPr>
        <p:sp>
          <p:nvSpPr>
            <p:cNvPr id="3" name="Freeform 3"/>
            <p:cNvSpPr/>
            <p:nvPr/>
          </p:nvSpPr>
          <p:spPr>
            <a:xfrm>
              <a:off x="0" y="0"/>
              <a:ext cx="1936360" cy="1194890"/>
            </a:xfrm>
            <a:custGeom>
              <a:avLst/>
              <a:gdLst/>
              <a:ahLst/>
              <a:cxnLst/>
              <a:rect l="l" t="t" r="r" b="b"/>
              <a:pathLst>
                <a:path w="1936360" h="1194890">
                  <a:moveTo>
                    <a:pt x="16068" y="0"/>
                  </a:moveTo>
                  <a:lnTo>
                    <a:pt x="1920292" y="0"/>
                  </a:lnTo>
                  <a:cubicBezTo>
                    <a:pt x="1929166" y="0"/>
                    <a:pt x="1936360" y="7194"/>
                    <a:pt x="1936360" y="16068"/>
                  </a:cubicBezTo>
                  <a:lnTo>
                    <a:pt x="1936360" y="1178822"/>
                  </a:lnTo>
                  <a:cubicBezTo>
                    <a:pt x="1936360" y="1187696"/>
                    <a:pt x="1929166" y="1194890"/>
                    <a:pt x="1920292" y="1194890"/>
                  </a:cubicBezTo>
                  <a:lnTo>
                    <a:pt x="16068" y="1194890"/>
                  </a:lnTo>
                  <a:cubicBezTo>
                    <a:pt x="7194" y="1194890"/>
                    <a:pt x="0" y="1187696"/>
                    <a:pt x="0" y="1178822"/>
                  </a:cubicBezTo>
                  <a:lnTo>
                    <a:pt x="0" y="16068"/>
                  </a:lnTo>
                  <a:cubicBezTo>
                    <a:pt x="0" y="7194"/>
                    <a:pt x="7194" y="0"/>
                    <a:pt x="16068" y="0"/>
                  </a:cubicBezTo>
                  <a:close/>
                </a:path>
              </a:pathLst>
            </a:custGeom>
            <a:solidFill>
              <a:srgbClr val="003087"/>
            </a:solidFill>
          </p:spPr>
          <p:txBody>
            <a:bodyPr/>
            <a:lstStyle/>
            <a:p>
              <a:endParaRPr lang="en-US"/>
            </a:p>
          </p:txBody>
        </p:sp>
        <p:sp>
          <p:nvSpPr>
            <p:cNvPr id="4" name="TextBox 4"/>
            <p:cNvSpPr txBox="1"/>
            <p:nvPr/>
          </p:nvSpPr>
          <p:spPr>
            <a:xfrm>
              <a:off x="0" y="9525"/>
              <a:ext cx="1936360" cy="1185365"/>
            </a:xfrm>
            <a:prstGeom prst="rect">
              <a:avLst/>
            </a:prstGeom>
          </p:spPr>
          <p:txBody>
            <a:bodyPr lIns="50800" tIns="50800" rIns="50800" bIns="50800" rtlCol="0" anchor="ctr"/>
            <a:lstStyle/>
            <a:p>
              <a:pPr marL="0" lvl="0" indent="0" algn="l">
                <a:lnSpc>
                  <a:spcPts val="2052"/>
                </a:lnSpc>
                <a:spcBef>
                  <a:spcPct val="0"/>
                </a:spcBef>
              </a:pPr>
              <a:endParaRPr/>
            </a:p>
          </p:txBody>
        </p:sp>
      </p:grpSp>
      <p:sp>
        <p:nvSpPr>
          <p:cNvPr id="5" name="Freeform 5"/>
          <p:cNvSpPr/>
          <p:nvPr/>
        </p:nvSpPr>
        <p:spPr>
          <a:xfrm>
            <a:off x="14551040" y="665753"/>
            <a:ext cx="2708260" cy="497123"/>
          </a:xfrm>
          <a:custGeom>
            <a:avLst/>
            <a:gdLst/>
            <a:ahLst/>
            <a:cxnLst/>
            <a:rect l="l" t="t" r="r" b="b"/>
            <a:pathLst>
              <a:path w="2708260" h="497123">
                <a:moveTo>
                  <a:pt x="0" y="0"/>
                </a:moveTo>
                <a:lnTo>
                  <a:pt x="2708260" y="0"/>
                </a:lnTo>
                <a:lnTo>
                  <a:pt x="2708260" y="497124"/>
                </a:lnTo>
                <a:lnTo>
                  <a:pt x="0" y="497124"/>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6" name="Group 6"/>
          <p:cNvGrpSpPr/>
          <p:nvPr/>
        </p:nvGrpSpPr>
        <p:grpSpPr>
          <a:xfrm>
            <a:off x="1480415" y="5321541"/>
            <a:ext cx="7186579" cy="3936759"/>
            <a:chOff x="0" y="0"/>
            <a:chExt cx="1113389" cy="609907"/>
          </a:xfrm>
        </p:grpSpPr>
        <p:sp>
          <p:nvSpPr>
            <p:cNvPr id="7" name="Freeform 7"/>
            <p:cNvSpPr/>
            <p:nvPr/>
          </p:nvSpPr>
          <p:spPr>
            <a:xfrm>
              <a:off x="0" y="0"/>
              <a:ext cx="1113389" cy="609907"/>
            </a:xfrm>
            <a:custGeom>
              <a:avLst/>
              <a:gdLst/>
              <a:ahLst/>
              <a:cxnLst/>
              <a:rect l="l" t="t" r="r" b="b"/>
              <a:pathLst>
                <a:path w="1113389" h="609907">
                  <a:moveTo>
                    <a:pt x="24777" y="0"/>
                  </a:moveTo>
                  <a:lnTo>
                    <a:pt x="1088612" y="0"/>
                  </a:lnTo>
                  <a:cubicBezTo>
                    <a:pt x="1095183" y="0"/>
                    <a:pt x="1101485" y="2610"/>
                    <a:pt x="1106132" y="7257"/>
                  </a:cubicBezTo>
                  <a:cubicBezTo>
                    <a:pt x="1110779" y="11904"/>
                    <a:pt x="1113389" y="18206"/>
                    <a:pt x="1113389" y="24777"/>
                  </a:cubicBezTo>
                  <a:lnTo>
                    <a:pt x="1113389" y="585130"/>
                  </a:lnTo>
                  <a:cubicBezTo>
                    <a:pt x="1113389" y="591701"/>
                    <a:pt x="1110779" y="598003"/>
                    <a:pt x="1106132" y="602650"/>
                  </a:cubicBezTo>
                  <a:cubicBezTo>
                    <a:pt x="1101485" y="607296"/>
                    <a:pt x="1095183" y="609907"/>
                    <a:pt x="1088612" y="609907"/>
                  </a:cubicBezTo>
                  <a:lnTo>
                    <a:pt x="24777" y="609907"/>
                  </a:lnTo>
                  <a:cubicBezTo>
                    <a:pt x="18206" y="609907"/>
                    <a:pt x="11904" y="607296"/>
                    <a:pt x="7257" y="602650"/>
                  </a:cubicBezTo>
                  <a:cubicBezTo>
                    <a:pt x="2610" y="598003"/>
                    <a:pt x="0" y="591701"/>
                    <a:pt x="0" y="585130"/>
                  </a:cubicBezTo>
                  <a:lnTo>
                    <a:pt x="0" y="24777"/>
                  </a:lnTo>
                  <a:cubicBezTo>
                    <a:pt x="0" y="18206"/>
                    <a:pt x="2610" y="11904"/>
                    <a:pt x="7257" y="7257"/>
                  </a:cubicBezTo>
                  <a:cubicBezTo>
                    <a:pt x="11904" y="2610"/>
                    <a:pt x="18206" y="0"/>
                    <a:pt x="24777" y="0"/>
                  </a:cubicBezTo>
                  <a:close/>
                </a:path>
              </a:pathLst>
            </a:custGeom>
            <a:blipFill>
              <a:blip r:embed="rId3" cstate="email">
                <a:extLst>
                  <a:ext uri="{28A0092B-C50C-407E-A947-70E740481C1C}">
                    <a14:useLocalDpi xmlns:a14="http://schemas.microsoft.com/office/drawing/2010/main"/>
                  </a:ext>
                </a:extLst>
              </a:blip>
              <a:stretch>
                <a:fillRect/>
              </a:stretch>
            </a:blipFill>
            <a:ln w="38100" cap="rnd">
              <a:solidFill>
                <a:srgbClr val="FFFFFF"/>
              </a:solidFill>
              <a:prstDash val="solid"/>
              <a:round/>
            </a:ln>
          </p:spPr>
          <p:txBody>
            <a:bodyPr/>
            <a:lstStyle/>
            <a:p>
              <a:endParaRPr lang="en-US"/>
            </a:p>
          </p:txBody>
        </p:sp>
      </p:grpSp>
      <p:sp>
        <p:nvSpPr>
          <p:cNvPr id="8" name="TextBox 8"/>
          <p:cNvSpPr txBox="1"/>
          <p:nvPr/>
        </p:nvSpPr>
        <p:spPr>
          <a:xfrm>
            <a:off x="1480415" y="3236757"/>
            <a:ext cx="4819389" cy="1692771"/>
          </a:xfrm>
          <a:prstGeom prst="rect">
            <a:avLst/>
          </a:prstGeom>
        </p:spPr>
        <p:txBody>
          <a:bodyPr lIns="0" tIns="0" rIns="0" bIns="0" rtlCol="0" anchor="t">
            <a:spAutoFit/>
          </a:bodyPr>
          <a:lstStyle/>
          <a:p>
            <a:pPr marL="0" lvl="0" indent="0" algn="l">
              <a:lnSpc>
                <a:spcPts val="4387"/>
              </a:lnSpc>
              <a:spcBef>
                <a:spcPct val="0"/>
              </a:spcBef>
            </a:pPr>
            <a:r>
              <a:rPr lang="en-US" sz="3849" b="1" u="none" strike="noStrike" dirty="0">
                <a:solidFill>
                  <a:srgbClr val="000000"/>
                </a:solidFill>
                <a:latin typeface="KuroTrial Bold"/>
                <a:ea typeface="KuroTrial Bold"/>
                <a:cs typeface="KuroTrial Bold"/>
                <a:sym typeface="KuroTrial Bold"/>
              </a:rPr>
              <a:t>Early Manufacturing   </a:t>
            </a:r>
            <a:r>
              <a:rPr lang="en-US" sz="3849" b="1" u="none" strike="noStrike" dirty="0">
                <a:solidFill>
                  <a:srgbClr val="000000"/>
                </a:solidFill>
                <a:latin typeface="Arial" panose="020B0604020202020204" pitchFamily="34" charset="0"/>
                <a:ea typeface="KuroTrial Bold"/>
                <a:cs typeface="Arial" panose="020B0604020202020204" pitchFamily="34" charset="0"/>
                <a:sym typeface="KuroTrial Bold"/>
              </a:rPr>
              <a:t>&amp; </a:t>
            </a:r>
            <a:r>
              <a:rPr lang="en-US" sz="3849" b="1" u="none" strike="noStrike" dirty="0">
                <a:solidFill>
                  <a:srgbClr val="000000"/>
                </a:solidFill>
                <a:latin typeface="KuroTrial Bold"/>
                <a:ea typeface="KuroTrial Bold"/>
                <a:cs typeface="KuroTrial Bold"/>
                <a:sym typeface="KuroTrial Bold"/>
              </a:rPr>
              <a:t>Supply Chain Involvement</a:t>
            </a:r>
          </a:p>
        </p:txBody>
      </p:sp>
      <p:sp>
        <p:nvSpPr>
          <p:cNvPr id="9" name="TextBox 9"/>
          <p:cNvSpPr txBox="1"/>
          <p:nvPr/>
        </p:nvSpPr>
        <p:spPr>
          <a:xfrm>
            <a:off x="1480415" y="2113262"/>
            <a:ext cx="3316277" cy="742950"/>
          </a:xfrm>
          <a:prstGeom prst="rect">
            <a:avLst/>
          </a:prstGeom>
        </p:spPr>
        <p:txBody>
          <a:bodyPr lIns="0" tIns="0" rIns="0" bIns="0" rtlCol="0" anchor="t">
            <a:spAutoFit/>
          </a:bodyPr>
          <a:lstStyle/>
          <a:p>
            <a:pPr marL="0" lvl="0" indent="0" algn="just">
              <a:lnSpc>
                <a:spcPts val="5700"/>
              </a:lnSpc>
              <a:spcBef>
                <a:spcPct val="0"/>
              </a:spcBef>
            </a:pPr>
            <a:r>
              <a:rPr lang="en-US" sz="5000" b="1" u="none" strike="noStrike">
                <a:solidFill>
                  <a:srgbClr val="003087"/>
                </a:solidFill>
                <a:latin typeface="KuroTrial Bold"/>
                <a:ea typeface="KuroTrial Bold"/>
                <a:cs typeface="KuroTrial Bold"/>
                <a:sym typeface="KuroTrial Bold"/>
              </a:rPr>
              <a:t>Phase 4</a:t>
            </a:r>
          </a:p>
        </p:txBody>
      </p:sp>
      <p:sp>
        <p:nvSpPr>
          <p:cNvPr id="10" name="TextBox 10"/>
          <p:cNvSpPr txBox="1"/>
          <p:nvPr/>
        </p:nvSpPr>
        <p:spPr>
          <a:xfrm>
            <a:off x="9302677" y="3553758"/>
            <a:ext cx="6602493" cy="4122420"/>
          </a:xfrm>
          <a:prstGeom prst="rect">
            <a:avLst/>
          </a:prstGeom>
        </p:spPr>
        <p:txBody>
          <a:bodyPr lIns="0" tIns="0" rIns="0" bIns="0" rtlCol="0" anchor="t">
            <a:spAutoFit/>
          </a:bodyPr>
          <a:lstStyle/>
          <a:p>
            <a:pPr marL="0" lvl="0" indent="0" algn="l">
              <a:lnSpc>
                <a:spcPts val="2700"/>
              </a:lnSpc>
              <a:spcBef>
                <a:spcPct val="0"/>
              </a:spcBef>
            </a:pPr>
            <a:r>
              <a:rPr lang="en-US" sz="1800" spc="36">
                <a:solidFill>
                  <a:srgbClr val="FFFFFF"/>
                </a:solidFill>
                <a:latin typeface="Arial"/>
                <a:ea typeface="Arial"/>
                <a:cs typeface="Arial"/>
                <a:sym typeface="Arial"/>
              </a:rPr>
              <a:t>DFM </a:t>
            </a:r>
            <a:r>
              <a:rPr lang="en-US" sz="1800" u="none" strike="noStrike" spc="36">
                <a:solidFill>
                  <a:srgbClr val="FFFFFF"/>
                </a:solidFill>
                <a:latin typeface="Arial"/>
                <a:ea typeface="Arial"/>
                <a:cs typeface="Arial"/>
                <a:sym typeface="Arial"/>
              </a:rPr>
              <a:t>collapses if manufacturing and supply chain are consulted after drawing release.</a:t>
            </a:r>
          </a:p>
          <a:p>
            <a:pPr marL="0" lvl="0" indent="0" algn="l">
              <a:lnSpc>
                <a:spcPts val="2700"/>
              </a:lnSpc>
              <a:spcBef>
                <a:spcPct val="0"/>
              </a:spcBef>
            </a:pPr>
            <a:endParaRPr lang="en-US" sz="1800" u="none" strike="noStrike" spc="36">
              <a:solidFill>
                <a:srgbClr val="FFFFFF"/>
              </a:solidFill>
              <a:latin typeface="Arial"/>
              <a:ea typeface="Arial"/>
              <a:cs typeface="Arial"/>
              <a:sym typeface="Arial"/>
            </a:endParaRPr>
          </a:p>
          <a:p>
            <a:pPr marL="0" lvl="0" indent="0" algn="l">
              <a:lnSpc>
                <a:spcPts val="2700"/>
              </a:lnSpc>
              <a:spcBef>
                <a:spcPct val="0"/>
              </a:spcBef>
            </a:pPr>
            <a:r>
              <a:rPr lang="en-US" sz="1800" u="none" strike="noStrike" spc="36">
                <a:solidFill>
                  <a:srgbClr val="FFFFFF"/>
                </a:solidFill>
                <a:latin typeface="Arial"/>
                <a:ea typeface="Arial"/>
                <a:cs typeface="Arial"/>
                <a:sym typeface="Arial"/>
              </a:rPr>
              <a:t>There must be:</a:t>
            </a:r>
          </a:p>
          <a:p>
            <a:pPr marL="0" lvl="0" indent="0" algn="l">
              <a:lnSpc>
                <a:spcPts val="2700"/>
              </a:lnSpc>
              <a:spcBef>
                <a:spcPct val="0"/>
              </a:spcBef>
            </a:pPr>
            <a:r>
              <a:rPr lang="en-US" sz="1800" u="none" strike="noStrike" spc="36">
                <a:solidFill>
                  <a:srgbClr val="FFFFFF"/>
                </a:solidFill>
                <a:latin typeface="Arial"/>
                <a:ea typeface="Arial"/>
                <a:cs typeface="Arial"/>
                <a:sym typeface="Arial"/>
              </a:rPr>
              <a:t>1. Cross-functional design reviews </a:t>
            </a:r>
          </a:p>
          <a:p>
            <a:pPr marL="0" lvl="0" indent="0" algn="l">
              <a:lnSpc>
                <a:spcPts val="2700"/>
              </a:lnSpc>
              <a:spcBef>
                <a:spcPct val="0"/>
              </a:spcBef>
            </a:pPr>
            <a:r>
              <a:rPr lang="en-US" sz="1800" u="none" strike="noStrike" spc="36">
                <a:solidFill>
                  <a:srgbClr val="FFFFFF"/>
                </a:solidFill>
                <a:latin typeface="Arial"/>
                <a:ea typeface="Arial"/>
                <a:cs typeface="Arial"/>
                <a:sym typeface="Arial"/>
              </a:rPr>
              <a:t>2. Early supplier involvement </a:t>
            </a:r>
          </a:p>
          <a:p>
            <a:pPr marL="0" lvl="0" indent="0" algn="l">
              <a:lnSpc>
                <a:spcPts val="2700"/>
              </a:lnSpc>
              <a:spcBef>
                <a:spcPct val="0"/>
              </a:spcBef>
            </a:pPr>
            <a:r>
              <a:rPr lang="en-US" sz="1800" u="none" strike="noStrike" spc="36">
                <a:solidFill>
                  <a:srgbClr val="FFFFFF"/>
                </a:solidFill>
                <a:latin typeface="Arial"/>
                <a:ea typeface="Arial"/>
                <a:cs typeface="Arial"/>
                <a:sym typeface="Arial"/>
              </a:rPr>
              <a:t>3. Production sign-off before release </a:t>
            </a:r>
          </a:p>
          <a:p>
            <a:pPr marL="0" lvl="0" indent="0" algn="l">
              <a:lnSpc>
                <a:spcPts val="2700"/>
              </a:lnSpc>
              <a:spcBef>
                <a:spcPct val="0"/>
              </a:spcBef>
            </a:pPr>
            <a:r>
              <a:rPr lang="en-US" sz="1800" u="none" strike="noStrike" spc="36">
                <a:solidFill>
                  <a:srgbClr val="FFFFFF"/>
                </a:solidFill>
                <a:latin typeface="Arial"/>
                <a:ea typeface="Arial"/>
                <a:cs typeface="Arial"/>
                <a:sym typeface="Arial"/>
              </a:rPr>
              <a:t>4. Prototype build participation by factory floor</a:t>
            </a:r>
          </a:p>
          <a:p>
            <a:pPr marL="0" lvl="0" indent="0" algn="l">
              <a:lnSpc>
                <a:spcPts val="2700"/>
              </a:lnSpc>
              <a:spcBef>
                <a:spcPct val="0"/>
              </a:spcBef>
            </a:pPr>
            <a:endParaRPr lang="en-US" sz="1800" u="none" strike="noStrike" spc="36">
              <a:solidFill>
                <a:srgbClr val="FFFFFF"/>
              </a:solidFill>
              <a:latin typeface="Arial"/>
              <a:ea typeface="Arial"/>
              <a:cs typeface="Arial"/>
              <a:sym typeface="Arial"/>
            </a:endParaRPr>
          </a:p>
          <a:p>
            <a:pPr marL="0" lvl="0" indent="0" algn="l">
              <a:lnSpc>
                <a:spcPts val="2700"/>
              </a:lnSpc>
              <a:spcBef>
                <a:spcPct val="0"/>
              </a:spcBef>
            </a:pPr>
            <a:r>
              <a:rPr lang="en-US" sz="1800" u="none" strike="noStrike" spc="36">
                <a:solidFill>
                  <a:srgbClr val="FFFFFF"/>
                </a:solidFill>
                <a:latin typeface="Arial"/>
                <a:ea typeface="Arial"/>
                <a:cs typeface="Arial"/>
                <a:sym typeface="Arial"/>
              </a:rPr>
              <a:t>Engineers must be heavily involved – literally stand beside operators – during first builds.</a:t>
            </a:r>
          </a:p>
          <a:p>
            <a:pPr marL="0" lvl="0" indent="0" algn="l">
              <a:lnSpc>
                <a:spcPts val="2700"/>
              </a:lnSpc>
              <a:spcBef>
                <a:spcPct val="0"/>
              </a:spcBef>
            </a:pPr>
            <a:r>
              <a:rPr lang="en-US" sz="1800" u="none" strike="noStrike" spc="36">
                <a:solidFill>
                  <a:srgbClr val="FFFFFF"/>
                </a:solidFill>
                <a:latin typeface="Arial"/>
                <a:ea typeface="Arial"/>
                <a:cs typeface="Arial"/>
                <a:sym typeface="Arial"/>
              </a:rPr>
              <a:t>That is where true manufacturability is revealed.</a:t>
            </a:r>
          </a:p>
        </p:txBody>
      </p:sp>
      <p:sp>
        <p:nvSpPr>
          <p:cNvPr id="11" name="TextBox 11"/>
          <p:cNvSpPr txBox="1"/>
          <p:nvPr/>
        </p:nvSpPr>
        <p:spPr>
          <a:xfrm>
            <a:off x="9302677" y="3021375"/>
            <a:ext cx="6602493" cy="261366"/>
          </a:xfrm>
          <a:prstGeom prst="rect">
            <a:avLst/>
          </a:prstGeom>
        </p:spPr>
        <p:txBody>
          <a:bodyPr lIns="0" tIns="0" rIns="0" bIns="0" rtlCol="0" anchor="t">
            <a:spAutoFit/>
          </a:bodyPr>
          <a:lstStyle/>
          <a:p>
            <a:pPr marL="0" lvl="0" indent="0" algn="l">
              <a:lnSpc>
                <a:spcPts val="2052"/>
              </a:lnSpc>
              <a:spcBef>
                <a:spcPct val="0"/>
              </a:spcBef>
            </a:pPr>
            <a:r>
              <a:rPr lang="en-US" sz="1800" b="1" u="none" strike="noStrike">
                <a:solidFill>
                  <a:srgbClr val="FFFFFF"/>
                </a:solidFill>
                <a:latin typeface="KuroTrial Bold"/>
                <a:ea typeface="KuroTrial Bold"/>
                <a:cs typeface="KuroTrial Bold"/>
                <a:sym typeface="KuroTrial Bold"/>
              </a:rPr>
              <a:t>ENGINEERING CANNOT DESIGN IN ISOLATION</a:t>
            </a:r>
          </a:p>
        </p:txBody>
      </p:sp>
      <p:sp>
        <p:nvSpPr>
          <p:cNvPr id="12" name="TextBox 12"/>
          <p:cNvSpPr txBox="1"/>
          <p:nvPr/>
        </p:nvSpPr>
        <p:spPr>
          <a:xfrm>
            <a:off x="-50051" y="457413"/>
            <a:ext cx="1317340" cy="266699"/>
          </a:xfrm>
          <a:prstGeom prst="rect">
            <a:avLst/>
          </a:prstGeom>
        </p:spPr>
        <p:txBody>
          <a:bodyPr lIns="0" tIns="0" rIns="0" bIns="0" rtlCol="0" anchor="t">
            <a:spAutoFit/>
          </a:bodyPr>
          <a:lstStyle/>
          <a:p>
            <a:pPr algn="r">
              <a:lnSpc>
                <a:spcPts val="2250"/>
              </a:lnSpc>
            </a:pPr>
            <a:r>
              <a:rPr lang="en-US" sz="1500" spc="45">
                <a:solidFill>
                  <a:srgbClr val="000000"/>
                </a:solidFill>
                <a:latin typeface="Garet"/>
                <a:ea typeface="Garet"/>
                <a:cs typeface="Garet"/>
                <a:sym typeface="Garet"/>
              </a:rPr>
              <a:t>Page 15</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818809"/>
            <a:ext cx="9873972" cy="7280142"/>
            <a:chOff x="0" y="0"/>
            <a:chExt cx="2031682" cy="1497972"/>
          </a:xfrm>
        </p:grpSpPr>
        <p:sp>
          <p:nvSpPr>
            <p:cNvPr id="3" name="Freeform 3"/>
            <p:cNvSpPr/>
            <p:nvPr/>
          </p:nvSpPr>
          <p:spPr>
            <a:xfrm>
              <a:off x="0" y="0"/>
              <a:ext cx="2031682" cy="1497972"/>
            </a:xfrm>
            <a:custGeom>
              <a:avLst/>
              <a:gdLst/>
              <a:ahLst/>
              <a:cxnLst/>
              <a:rect l="l" t="t" r="r" b="b"/>
              <a:pathLst>
                <a:path w="2031682" h="1497972">
                  <a:moveTo>
                    <a:pt x="15314" y="0"/>
                  </a:moveTo>
                  <a:lnTo>
                    <a:pt x="2016368" y="0"/>
                  </a:lnTo>
                  <a:cubicBezTo>
                    <a:pt x="2020429" y="0"/>
                    <a:pt x="2024324" y="1613"/>
                    <a:pt x="2027196" y="4485"/>
                  </a:cubicBezTo>
                  <a:cubicBezTo>
                    <a:pt x="2030068" y="7357"/>
                    <a:pt x="2031682" y="11252"/>
                    <a:pt x="2031682" y="15314"/>
                  </a:cubicBezTo>
                  <a:lnTo>
                    <a:pt x="2031682" y="1482658"/>
                  </a:lnTo>
                  <a:cubicBezTo>
                    <a:pt x="2031682" y="1486719"/>
                    <a:pt x="2030068" y="1490614"/>
                    <a:pt x="2027196" y="1493486"/>
                  </a:cubicBezTo>
                  <a:cubicBezTo>
                    <a:pt x="2024324" y="1496358"/>
                    <a:pt x="2020429" y="1497972"/>
                    <a:pt x="2016368" y="1497972"/>
                  </a:cubicBezTo>
                  <a:lnTo>
                    <a:pt x="15314" y="1497972"/>
                  </a:lnTo>
                  <a:cubicBezTo>
                    <a:pt x="11252" y="1497972"/>
                    <a:pt x="7357" y="1496358"/>
                    <a:pt x="4485" y="1493486"/>
                  </a:cubicBezTo>
                  <a:cubicBezTo>
                    <a:pt x="1613" y="1490614"/>
                    <a:pt x="0" y="1486719"/>
                    <a:pt x="0" y="1482658"/>
                  </a:cubicBezTo>
                  <a:lnTo>
                    <a:pt x="0" y="15314"/>
                  </a:lnTo>
                  <a:cubicBezTo>
                    <a:pt x="0" y="11252"/>
                    <a:pt x="1613" y="7357"/>
                    <a:pt x="4485" y="4485"/>
                  </a:cubicBezTo>
                  <a:cubicBezTo>
                    <a:pt x="7357" y="1613"/>
                    <a:pt x="11252" y="0"/>
                    <a:pt x="15314" y="0"/>
                  </a:cubicBezTo>
                  <a:close/>
                </a:path>
              </a:pathLst>
            </a:custGeom>
            <a:solidFill>
              <a:srgbClr val="003087"/>
            </a:solidFill>
          </p:spPr>
          <p:txBody>
            <a:bodyPr/>
            <a:lstStyle/>
            <a:p>
              <a:endParaRPr lang="en-US"/>
            </a:p>
          </p:txBody>
        </p:sp>
        <p:sp>
          <p:nvSpPr>
            <p:cNvPr id="4" name="TextBox 4"/>
            <p:cNvSpPr txBox="1"/>
            <p:nvPr/>
          </p:nvSpPr>
          <p:spPr>
            <a:xfrm>
              <a:off x="0" y="-38100"/>
              <a:ext cx="2031682" cy="1536072"/>
            </a:xfrm>
            <a:prstGeom prst="rect">
              <a:avLst/>
            </a:prstGeom>
          </p:spPr>
          <p:txBody>
            <a:bodyPr lIns="50800" tIns="50800" rIns="50800" bIns="50800" rtlCol="0" anchor="ctr"/>
            <a:lstStyle/>
            <a:p>
              <a:pPr algn="ctr">
                <a:lnSpc>
                  <a:spcPts val="2400"/>
                </a:lnSpc>
              </a:pPr>
              <a:endParaRPr/>
            </a:p>
          </p:txBody>
        </p:sp>
      </p:grpSp>
      <p:sp>
        <p:nvSpPr>
          <p:cNvPr id="5" name="Freeform 5"/>
          <p:cNvSpPr/>
          <p:nvPr/>
        </p:nvSpPr>
        <p:spPr>
          <a:xfrm>
            <a:off x="14551040" y="665753"/>
            <a:ext cx="2708260" cy="497123"/>
          </a:xfrm>
          <a:custGeom>
            <a:avLst/>
            <a:gdLst/>
            <a:ahLst/>
            <a:cxnLst/>
            <a:rect l="l" t="t" r="r" b="b"/>
            <a:pathLst>
              <a:path w="2708260" h="497123">
                <a:moveTo>
                  <a:pt x="0" y="0"/>
                </a:moveTo>
                <a:lnTo>
                  <a:pt x="2708260" y="0"/>
                </a:lnTo>
                <a:lnTo>
                  <a:pt x="2708260" y="497124"/>
                </a:lnTo>
                <a:lnTo>
                  <a:pt x="0" y="497124"/>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6" name="Group 6"/>
          <p:cNvGrpSpPr/>
          <p:nvPr/>
        </p:nvGrpSpPr>
        <p:grpSpPr>
          <a:xfrm>
            <a:off x="9867522" y="5143500"/>
            <a:ext cx="7245052" cy="4464227"/>
            <a:chOff x="0" y="0"/>
            <a:chExt cx="1363352" cy="840065"/>
          </a:xfrm>
        </p:grpSpPr>
        <p:sp>
          <p:nvSpPr>
            <p:cNvPr id="7" name="Freeform 7"/>
            <p:cNvSpPr/>
            <p:nvPr/>
          </p:nvSpPr>
          <p:spPr>
            <a:xfrm rot="-5534641">
              <a:off x="236218" y="-276624"/>
              <a:ext cx="890917" cy="1393314"/>
            </a:xfrm>
            <a:custGeom>
              <a:avLst/>
              <a:gdLst/>
              <a:ahLst/>
              <a:cxnLst/>
              <a:rect l="l" t="t" r="r" b="b"/>
              <a:pathLst>
                <a:path w="890917" h="1393314">
                  <a:moveTo>
                    <a:pt x="890898" y="56508"/>
                  </a:moveTo>
                  <a:lnTo>
                    <a:pt x="839439" y="1369698"/>
                  </a:lnTo>
                  <a:cubicBezTo>
                    <a:pt x="839184" y="1376211"/>
                    <a:pt x="836352" y="1382356"/>
                    <a:pt x="831566" y="1386782"/>
                  </a:cubicBezTo>
                  <a:cubicBezTo>
                    <a:pt x="826780" y="1391207"/>
                    <a:pt x="820432" y="1393549"/>
                    <a:pt x="813919" y="1393294"/>
                  </a:cubicBezTo>
                  <a:lnTo>
                    <a:pt x="23615" y="1362326"/>
                  </a:lnTo>
                  <a:cubicBezTo>
                    <a:pt x="17102" y="1362070"/>
                    <a:pt x="10956" y="1359238"/>
                    <a:pt x="6531" y="1354452"/>
                  </a:cubicBezTo>
                  <a:cubicBezTo>
                    <a:pt x="2106" y="1349666"/>
                    <a:pt x="-237" y="1343318"/>
                    <a:pt x="19" y="1336805"/>
                  </a:cubicBezTo>
                  <a:lnTo>
                    <a:pt x="51477" y="23615"/>
                  </a:lnTo>
                  <a:cubicBezTo>
                    <a:pt x="52008" y="10052"/>
                    <a:pt x="63435" y="-513"/>
                    <a:pt x="76998" y="19"/>
                  </a:cubicBezTo>
                  <a:lnTo>
                    <a:pt x="867302" y="30987"/>
                  </a:lnTo>
                  <a:cubicBezTo>
                    <a:pt x="880865" y="31519"/>
                    <a:pt x="891429" y="42945"/>
                    <a:pt x="890898" y="56508"/>
                  </a:cubicBezTo>
                  <a:close/>
                </a:path>
              </a:pathLst>
            </a:custGeom>
            <a:blipFill>
              <a:blip r:embed="rId3" cstate="email">
                <a:extLst>
                  <a:ext uri="{28A0092B-C50C-407E-A947-70E740481C1C}">
                    <a14:useLocalDpi xmlns:a14="http://schemas.microsoft.com/office/drawing/2010/main"/>
                  </a:ext>
                </a:extLst>
              </a:blip>
              <a:stretch>
                <a:fillRect/>
              </a:stretch>
            </a:blipFill>
            <a:ln w="38100" cap="rnd">
              <a:solidFill>
                <a:srgbClr val="FFFFFF"/>
              </a:solidFill>
              <a:prstDash val="solid"/>
              <a:round/>
            </a:ln>
          </p:spPr>
          <p:txBody>
            <a:bodyPr/>
            <a:lstStyle/>
            <a:p>
              <a:endParaRPr lang="en-US"/>
            </a:p>
          </p:txBody>
        </p:sp>
      </p:grpSp>
      <p:sp>
        <p:nvSpPr>
          <p:cNvPr id="8" name="TextBox 8"/>
          <p:cNvSpPr txBox="1"/>
          <p:nvPr/>
        </p:nvSpPr>
        <p:spPr>
          <a:xfrm>
            <a:off x="11395113" y="1999327"/>
            <a:ext cx="4087914" cy="742950"/>
          </a:xfrm>
          <a:prstGeom prst="rect">
            <a:avLst/>
          </a:prstGeom>
        </p:spPr>
        <p:txBody>
          <a:bodyPr lIns="0" tIns="0" rIns="0" bIns="0" rtlCol="0" anchor="t">
            <a:spAutoFit/>
          </a:bodyPr>
          <a:lstStyle/>
          <a:p>
            <a:pPr marL="0" lvl="0" indent="0" algn="just">
              <a:lnSpc>
                <a:spcPts val="5700"/>
              </a:lnSpc>
              <a:spcBef>
                <a:spcPct val="0"/>
              </a:spcBef>
            </a:pPr>
            <a:r>
              <a:rPr lang="en-US" sz="5000" b="1" u="none" strike="noStrike">
                <a:solidFill>
                  <a:srgbClr val="003087"/>
                </a:solidFill>
                <a:latin typeface="KuroTrial Bold"/>
                <a:ea typeface="KuroTrial Bold"/>
                <a:cs typeface="KuroTrial Bold"/>
                <a:sym typeface="KuroTrial Bold"/>
              </a:rPr>
              <a:t>Phase 5</a:t>
            </a:r>
          </a:p>
        </p:txBody>
      </p:sp>
      <p:sp>
        <p:nvSpPr>
          <p:cNvPr id="9" name="TextBox 9"/>
          <p:cNvSpPr txBox="1"/>
          <p:nvPr/>
        </p:nvSpPr>
        <p:spPr>
          <a:xfrm>
            <a:off x="2083371" y="2979118"/>
            <a:ext cx="6877828" cy="5494020"/>
          </a:xfrm>
          <a:prstGeom prst="rect">
            <a:avLst/>
          </a:prstGeom>
        </p:spPr>
        <p:txBody>
          <a:bodyPr lIns="0" tIns="0" rIns="0" bIns="0" rtlCol="0" anchor="t">
            <a:spAutoFit/>
          </a:bodyPr>
          <a:lstStyle/>
          <a:p>
            <a:pPr marL="0" lvl="0" indent="0" algn="l">
              <a:lnSpc>
                <a:spcPts val="2700"/>
              </a:lnSpc>
              <a:spcBef>
                <a:spcPct val="0"/>
              </a:spcBef>
            </a:pPr>
            <a:r>
              <a:rPr lang="en-US" sz="1800" spc="36">
                <a:solidFill>
                  <a:srgbClr val="FFFFFF"/>
                </a:solidFill>
                <a:latin typeface="Arial"/>
                <a:ea typeface="Arial"/>
                <a:cs typeface="Arial"/>
                <a:sym typeface="Arial"/>
              </a:rPr>
              <a:t>MVP m</a:t>
            </a:r>
            <a:r>
              <a:rPr lang="en-US" sz="1800" u="none" strike="noStrike" spc="36">
                <a:solidFill>
                  <a:srgbClr val="FFFFFF"/>
                </a:solidFill>
                <a:latin typeface="Arial"/>
                <a:ea typeface="Arial"/>
                <a:cs typeface="Arial"/>
                <a:sym typeface="Arial"/>
              </a:rPr>
              <a:t>eans Minimum Viable Product – which is the simplest product configuration that delivers core customer value and can realistically transition to repeatable production.</a:t>
            </a:r>
          </a:p>
          <a:p>
            <a:pPr marL="0" lvl="0" indent="0" algn="l">
              <a:lnSpc>
                <a:spcPts val="2700"/>
              </a:lnSpc>
              <a:spcBef>
                <a:spcPct val="0"/>
              </a:spcBef>
            </a:pPr>
            <a:endParaRPr lang="en-US" sz="1800" u="none" strike="noStrike" spc="36">
              <a:solidFill>
                <a:srgbClr val="FFFFFF"/>
              </a:solidFill>
              <a:latin typeface="Arial"/>
              <a:ea typeface="Arial"/>
              <a:cs typeface="Arial"/>
              <a:sym typeface="Arial"/>
            </a:endParaRPr>
          </a:p>
          <a:p>
            <a:pPr algn="l">
              <a:lnSpc>
                <a:spcPts val="2700"/>
              </a:lnSpc>
            </a:pPr>
            <a:r>
              <a:rPr lang="en-US" sz="1800" u="none" strike="noStrike" spc="36">
                <a:solidFill>
                  <a:srgbClr val="FFFFFF"/>
                </a:solidFill>
                <a:latin typeface="Arial"/>
                <a:ea typeface="Arial"/>
                <a:cs typeface="Arial"/>
                <a:sym typeface="Arial"/>
              </a:rPr>
              <a:t>Conduct prototypes as such:</a:t>
            </a:r>
          </a:p>
          <a:p>
            <a:pPr marL="388620" lvl="1" indent="-194310" algn="l">
              <a:lnSpc>
                <a:spcPts val="2700"/>
              </a:lnSpc>
              <a:buFont typeface="Arial"/>
              <a:buChar char="•"/>
            </a:pPr>
            <a:r>
              <a:rPr lang="en-US" sz="1800" u="none" strike="noStrike" spc="36">
                <a:solidFill>
                  <a:srgbClr val="FFFFFF"/>
                </a:solidFill>
                <a:latin typeface="Arial"/>
                <a:ea typeface="Arial"/>
                <a:cs typeface="Arial"/>
                <a:sym typeface="Arial"/>
              </a:rPr>
              <a:t>Use intended materials</a:t>
            </a:r>
          </a:p>
          <a:p>
            <a:pPr marL="388620" lvl="1" indent="-194310" algn="l">
              <a:lnSpc>
                <a:spcPts val="2700"/>
              </a:lnSpc>
              <a:buFont typeface="Arial"/>
              <a:buChar char="•"/>
            </a:pPr>
            <a:r>
              <a:rPr lang="en-US" sz="1800" u="none" strike="noStrike" spc="36">
                <a:solidFill>
                  <a:srgbClr val="FFFFFF"/>
                </a:solidFill>
                <a:latin typeface="Arial"/>
                <a:ea typeface="Arial"/>
                <a:cs typeface="Arial"/>
                <a:sym typeface="Arial"/>
              </a:rPr>
              <a:t>Use intended processes</a:t>
            </a:r>
          </a:p>
          <a:p>
            <a:pPr marL="388620" lvl="1" indent="-194310" algn="l">
              <a:lnSpc>
                <a:spcPts val="2700"/>
              </a:lnSpc>
              <a:buFont typeface="Arial"/>
              <a:buChar char="•"/>
            </a:pPr>
            <a:r>
              <a:rPr lang="en-US" sz="1800" u="none" strike="noStrike" spc="36">
                <a:solidFill>
                  <a:srgbClr val="FFFFFF"/>
                </a:solidFill>
                <a:latin typeface="Arial"/>
                <a:ea typeface="Arial"/>
                <a:cs typeface="Arial"/>
                <a:sym typeface="Arial"/>
              </a:rPr>
              <a:t>Use intended suppliers</a:t>
            </a:r>
          </a:p>
          <a:p>
            <a:pPr marL="388620" lvl="1" indent="-194310" algn="l">
              <a:lnSpc>
                <a:spcPts val="2700"/>
              </a:lnSpc>
              <a:buFont typeface="Arial"/>
              <a:buChar char="•"/>
            </a:pPr>
            <a:r>
              <a:rPr lang="en-US" sz="1800" u="none" strike="noStrike" spc="36">
                <a:solidFill>
                  <a:srgbClr val="FFFFFF"/>
                </a:solidFill>
                <a:latin typeface="Arial"/>
                <a:ea typeface="Arial"/>
                <a:cs typeface="Arial"/>
                <a:sym typeface="Arial"/>
              </a:rPr>
              <a:t>Use intended assembly flow</a:t>
            </a:r>
          </a:p>
          <a:p>
            <a:pPr marL="0" lvl="0" indent="0" algn="l">
              <a:lnSpc>
                <a:spcPts val="2700"/>
              </a:lnSpc>
              <a:spcBef>
                <a:spcPct val="0"/>
              </a:spcBef>
            </a:pPr>
            <a:endParaRPr lang="en-US" sz="1800" u="none" strike="noStrike" spc="36">
              <a:solidFill>
                <a:srgbClr val="FFFFFF"/>
              </a:solidFill>
              <a:latin typeface="Arial"/>
              <a:ea typeface="Arial"/>
              <a:cs typeface="Arial"/>
              <a:sym typeface="Arial"/>
            </a:endParaRPr>
          </a:p>
          <a:p>
            <a:pPr marL="0" lvl="0" indent="0" algn="l">
              <a:lnSpc>
                <a:spcPts val="2700"/>
              </a:lnSpc>
              <a:spcBef>
                <a:spcPct val="0"/>
              </a:spcBef>
            </a:pPr>
            <a:r>
              <a:rPr lang="en-US" sz="1800" u="none" strike="noStrike" spc="36">
                <a:solidFill>
                  <a:srgbClr val="FFFFFF"/>
                </a:solidFill>
                <a:latin typeface="Arial"/>
                <a:ea typeface="Arial"/>
                <a:cs typeface="Arial"/>
                <a:sym typeface="Arial"/>
              </a:rPr>
              <a:t>Once the prototype works, it can be reproduced consistently and someone is willing to pay for it, congratulations, you have a proper MVP and a prototype.</a:t>
            </a:r>
          </a:p>
          <a:p>
            <a:pPr marL="0" lvl="0" indent="0" algn="l">
              <a:lnSpc>
                <a:spcPts val="2700"/>
              </a:lnSpc>
              <a:spcBef>
                <a:spcPct val="0"/>
              </a:spcBef>
            </a:pPr>
            <a:endParaRPr lang="en-US" sz="1800" u="none" strike="noStrike" spc="36">
              <a:solidFill>
                <a:srgbClr val="FFFFFF"/>
              </a:solidFill>
              <a:latin typeface="Arial"/>
              <a:ea typeface="Arial"/>
              <a:cs typeface="Arial"/>
              <a:sym typeface="Arial"/>
            </a:endParaRPr>
          </a:p>
          <a:p>
            <a:pPr marL="0" lvl="0" indent="0" algn="l">
              <a:lnSpc>
                <a:spcPts val="2700"/>
              </a:lnSpc>
              <a:spcBef>
                <a:spcPct val="0"/>
              </a:spcBef>
            </a:pPr>
            <a:r>
              <a:rPr lang="en-US" sz="1800" u="none" strike="noStrike" spc="36">
                <a:solidFill>
                  <a:srgbClr val="FFFFFF"/>
                </a:solidFill>
                <a:latin typeface="Arial"/>
                <a:ea typeface="Arial"/>
                <a:cs typeface="Arial"/>
                <a:sym typeface="Arial"/>
              </a:rPr>
              <a:t>If we fabricate parts manually “just to make it work,” we are deceiving ourselves.</a:t>
            </a:r>
          </a:p>
        </p:txBody>
      </p:sp>
      <p:sp>
        <p:nvSpPr>
          <p:cNvPr id="10" name="TextBox 10"/>
          <p:cNvSpPr txBox="1"/>
          <p:nvPr/>
        </p:nvSpPr>
        <p:spPr>
          <a:xfrm>
            <a:off x="2083371" y="2467822"/>
            <a:ext cx="7274466" cy="261366"/>
          </a:xfrm>
          <a:prstGeom prst="rect">
            <a:avLst/>
          </a:prstGeom>
        </p:spPr>
        <p:txBody>
          <a:bodyPr lIns="0" tIns="0" rIns="0" bIns="0" rtlCol="0" anchor="t">
            <a:spAutoFit/>
          </a:bodyPr>
          <a:lstStyle/>
          <a:p>
            <a:pPr marL="0" lvl="0" indent="0" algn="l">
              <a:lnSpc>
                <a:spcPts val="2052"/>
              </a:lnSpc>
              <a:spcBef>
                <a:spcPct val="0"/>
              </a:spcBef>
            </a:pPr>
            <a:r>
              <a:rPr lang="en-US" sz="1800" b="1" u="none" strike="noStrike">
                <a:solidFill>
                  <a:srgbClr val="FFFFFF"/>
                </a:solidFill>
                <a:latin typeface="KuroTrial Bold"/>
                <a:ea typeface="KuroTrial Bold"/>
                <a:cs typeface="KuroTrial Bold"/>
                <a:sym typeface="KuroTrial Bold"/>
              </a:rPr>
              <a:t>BUILD PROTOTYPES THAT REFLECT PRODUCTION REALITY</a:t>
            </a:r>
          </a:p>
        </p:txBody>
      </p:sp>
      <p:sp>
        <p:nvSpPr>
          <p:cNvPr id="11" name="TextBox 11"/>
          <p:cNvSpPr txBox="1"/>
          <p:nvPr/>
        </p:nvSpPr>
        <p:spPr>
          <a:xfrm>
            <a:off x="11395113" y="3220590"/>
            <a:ext cx="5460381" cy="1109098"/>
          </a:xfrm>
          <a:prstGeom prst="rect">
            <a:avLst/>
          </a:prstGeom>
        </p:spPr>
        <p:txBody>
          <a:bodyPr lIns="0" tIns="0" rIns="0" bIns="0" rtlCol="0" anchor="t">
            <a:spAutoFit/>
          </a:bodyPr>
          <a:lstStyle/>
          <a:p>
            <a:pPr marL="0" lvl="0" indent="0" algn="l">
              <a:lnSpc>
                <a:spcPts val="4387"/>
              </a:lnSpc>
              <a:spcBef>
                <a:spcPct val="0"/>
              </a:spcBef>
            </a:pPr>
            <a:r>
              <a:rPr lang="en-US" sz="3849" b="1" u="none" strike="noStrike">
                <a:solidFill>
                  <a:srgbClr val="000000"/>
                </a:solidFill>
                <a:latin typeface="KuroTrial Bold"/>
                <a:ea typeface="KuroTrial Bold"/>
                <a:cs typeface="KuroTrial Bold"/>
                <a:sym typeface="KuroTrial Bold"/>
              </a:rPr>
              <a:t>Prototype as Industrial MVP — Not Showpiece</a:t>
            </a:r>
          </a:p>
        </p:txBody>
      </p:sp>
      <p:sp>
        <p:nvSpPr>
          <p:cNvPr id="12" name="TextBox 12"/>
          <p:cNvSpPr txBox="1"/>
          <p:nvPr/>
        </p:nvSpPr>
        <p:spPr>
          <a:xfrm>
            <a:off x="-50051" y="457413"/>
            <a:ext cx="1317340" cy="266699"/>
          </a:xfrm>
          <a:prstGeom prst="rect">
            <a:avLst/>
          </a:prstGeom>
        </p:spPr>
        <p:txBody>
          <a:bodyPr lIns="0" tIns="0" rIns="0" bIns="0" rtlCol="0" anchor="t">
            <a:spAutoFit/>
          </a:bodyPr>
          <a:lstStyle/>
          <a:p>
            <a:pPr algn="r">
              <a:lnSpc>
                <a:spcPts val="2250"/>
              </a:lnSpc>
            </a:pPr>
            <a:r>
              <a:rPr lang="en-US" sz="1500" spc="45">
                <a:solidFill>
                  <a:srgbClr val="000000"/>
                </a:solidFill>
                <a:latin typeface="Garet"/>
                <a:ea typeface="Garet"/>
                <a:cs typeface="Garet"/>
                <a:sym typeface="Garet"/>
              </a:rPr>
              <a:t>Page 16</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396877" y="2417958"/>
            <a:ext cx="9410708" cy="5807166"/>
            <a:chOff x="0" y="0"/>
            <a:chExt cx="1936360" cy="1194890"/>
          </a:xfrm>
        </p:grpSpPr>
        <p:sp>
          <p:nvSpPr>
            <p:cNvPr id="3" name="Freeform 3"/>
            <p:cNvSpPr/>
            <p:nvPr/>
          </p:nvSpPr>
          <p:spPr>
            <a:xfrm>
              <a:off x="0" y="0"/>
              <a:ext cx="1936360" cy="1194890"/>
            </a:xfrm>
            <a:custGeom>
              <a:avLst/>
              <a:gdLst/>
              <a:ahLst/>
              <a:cxnLst/>
              <a:rect l="l" t="t" r="r" b="b"/>
              <a:pathLst>
                <a:path w="1936360" h="1194890">
                  <a:moveTo>
                    <a:pt x="16068" y="0"/>
                  </a:moveTo>
                  <a:lnTo>
                    <a:pt x="1920292" y="0"/>
                  </a:lnTo>
                  <a:cubicBezTo>
                    <a:pt x="1929166" y="0"/>
                    <a:pt x="1936360" y="7194"/>
                    <a:pt x="1936360" y="16068"/>
                  </a:cubicBezTo>
                  <a:lnTo>
                    <a:pt x="1936360" y="1178822"/>
                  </a:lnTo>
                  <a:cubicBezTo>
                    <a:pt x="1936360" y="1187696"/>
                    <a:pt x="1929166" y="1194890"/>
                    <a:pt x="1920292" y="1194890"/>
                  </a:cubicBezTo>
                  <a:lnTo>
                    <a:pt x="16068" y="1194890"/>
                  </a:lnTo>
                  <a:cubicBezTo>
                    <a:pt x="7194" y="1194890"/>
                    <a:pt x="0" y="1187696"/>
                    <a:pt x="0" y="1178822"/>
                  </a:cubicBezTo>
                  <a:lnTo>
                    <a:pt x="0" y="16068"/>
                  </a:lnTo>
                  <a:cubicBezTo>
                    <a:pt x="0" y="7194"/>
                    <a:pt x="7194" y="0"/>
                    <a:pt x="16068" y="0"/>
                  </a:cubicBezTo>
                  <a:close/>
                </a:path>
              </a:pathLst>
            </a:custGeom>
            <a:solidFill>
              <a:srgbClr val="003087"/>
            </a:solidFill>
          </p:spPr>
          <p:txBody>
            <a:bodyPr/>
            <a:lstStyle/>
            <a:p>
              <a:endParaRPr lang="en-US"/>
            </a:p>
          </p:txBody>
        </p:sp>
        <p:sp>
          <p:nvSpPr>
            <p:cNvPr id="4" name="TextBox 4"/>
            <p:cNvSpPr txBox="1"/>
            <p:nvPr/>
          </p:nvSpPr>
          <p:spPr>
            <a:xfrm>
              <a:off x="0" y="9525"/>
              <a:ext cx="1936360" cy="1185365"/>
            </a:xfrm>
            <a:prstGeom prst="rect">
              <a:avLst/>
            </a:prstGeom>
          </p:spPr>
          <p:txBody>
            <a:bodyPr lIns="50800" tIns="50800" rIns="50800" bIns="50800" rtlCol="0" anchor="ctr"/>
            <a:lstStyle/>
            <a:p>
              <a:pPr marL="0" lvl="0" indent="0" algn="l">
                <a:lnSpc>
                  <a:spcPts val="2052"/>
                </a:lnSpc>
                <a:spcBef>
                  <a:spcPct val="0"/>
                </a:spcBef>
              </a:pPr>
              <a:endParaRPr/>
            </a:p>
          </p:txBody>
        </p:sp>
      </p:grpSp>
      <p:sp>
        <p:nvSpPr>
          <p:cNvPr id="5" name="Freeform 5"/>
          <p:cNvSpPr/>
          <p:nvPr/>
        </p:nvSpPr>
        <p:spPr>
          <a:xfrm>
            <a:off x="14551040" y="665753"/>
            <a:ext cx="2708260" cy="497123"/>
          </a:xfrm>
          <a:custGeom>
            <a:avLst/>
            <a:gdLst/>
            <a:ahLst/>
            <a:cxnLst/>
            <a:rect l="l" t="t" r="r" b="b"/>
            <a:pathLst>
              <a:path w="2708260" h="497123">
                <a:moveTo>
                  <a:pt x="0" y="0"/>
                </a:moveTo>
                <a:lnTo>
                  <a:pt x="2708260" y="0"/>
                </a:lnTo>
                <a:lnTo>
                  <a:pt x="2708260" y="497124"/>
                </a:lnTo>
                <a:lnTo>
                  <a:pt x="0" y="497124"/>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6" name="Group 6"/>
          <p:cNvGrpSpPr/>
          <p:nvPr/>
        </p:nvGrpSpPr>
        <p:grpSpPr>
          <a:xfrm>
            <a:off x="1480415" y="5143500"/>
            <a:ext cx="7186579" cy="4114800"/>
            <a:chOff x="0" y="0"/>
            <a:chExt cx="1113389" cy="637490"/>
          </a:xfrm>
        </p:grpSpPr>
        <p:sp>
          <p:nvSpPr>
            <p:cNvPr id="7" name="Freeform 7"/>
            <p:cNvSpPr/>
            <p:nvPr/>
          </p:nvSpPr>
          <p:spPr>
            <a:xfrm>
              <a:off x="0" y="0"/>
              <a:ext cx="1113389" cy="637490"/>
            </a:xfrm>
            <a:custGeom>
              <a:avLst/>
              <a:gdLst/>
              <a:ahLst/>
              <a:cxnLst/>
              <a:rect l="l" t="t" r="r" b="b"/>
              <a:pathLst>
                <a:path w="1113389" h="637490">
                  <a:moveTo>
                    <a:pt x="24777" y="0"/>
                  </a:moveTo>
                  <a:lnTo>
                    <a:pt x="1088612" y="0"/>
                  </a:lnTo>
                  <a:cubicBezTo>
                    <a:pt x="1095183" y="0"/>
                    <a:pt x="1101485" y="2610"/>
                    <a:pt x="1106132" y="7257"/>
                  </a:cubicBezTo>
                  <a:cubicBezTo>
                    <a:pt x="1110779" y="11904"/>
                    <a:pt x="1113389" y="18206"/>
                    <a:pt x="1113389" y="24777"/>
                  </a:cubicBezTo>
                  <a:lnTo>
                    <a:pt x="1113389" y="612713"/>
                  </a:lnTo>
                  <a:cubicBezTo>
                    <a:pt x="1113389" y="619284"/>
                    <a:pt x="1110779" y="625586"/>
                    <a:pt x="1106132" y="630233"/>
                  </a:cubicBezTo>
                  <a:cubicBezTo>
                    <a:pt x="1101485" y="634880"/>
                    <a:pt x="1095183" y="637490"/>
                    <a:pt x="1088612" y="637490"/>
                  </a:cubicBezTo>
                  <a:lnTo>
                    <a:pt x="24777" y="637490"/>
                  </a:lnTo>
                  <a:cubicBezTo>
                    <a:pt x="18206" y="637490"/>
                    <a:pt x="11904" y="634880"/>
                    <a:pt x="7257" y="630233"/>
                  </a:cubicBezTo>
                  <a:cubicBezTo>
                    <a:pt x="2610" y="625586"/>
                    <a:pt x="0" y="619284"/>
                    <a:pt x="0" y="612713"/>
                  </a:cubicBezTo>
                  <a:lnTo>
                    <a:pt x="0" y="24777"/>
                  </a:lnTo>
                  <a:cubicBezTo>
                    <a:pt x="0" y="18206"/>
                    <a:pt x="2610" y="11904"/>
                    <a:pt x="7257" y="7257"/>
                  </a:cubicBezTo>
                  <a:cubicBezTo>
                    <a:pt x="11904" y="2610"/>
                    <a:pt x="18206" y="0"/>
                    <a:pt x="24777" y="0"/>
                  </a:cubicBezTo>
                  <a:close/>
                </a:path>
              </a:pathLst>
            </a:custGeom>
            <a:blipFill>
              <a:blip r:embed="rId3" cstate="email">
                <a:extLst>
                  <a:ext uri="{28A0092B-C50C-407E-A947-70E740481C1C}">
                    <a14:useLocalDpi xmlns:a14="http://schemas.microsoft.com/office/drawing/2010/main"/>
                  </a:ext>
                </a:extLst>
              </a:blip>
              <a:stretch>
                <a:fillRect/>
              </a:stretch>
            </a:blipFill>
            <a:ln w="38100" cap="rnd">
              <a:solidFill>
                <a:srgbClr val="FFFFFF"/>
              </a:solidFill>
              <a:prstDash val="solid"/>
              <a:round/>
            </a:ln>
          </p:spPr>
          <p:txBody>
            <a:bodyPr/>
            <a:lstStyle/>
            <a:p>
              <a:endParaRPr lang="en-US"/>
            </a:p>
          </p:txBody>
        </p:sp>
      </p:grpSp>
      <p:sp>
        <p:nvSpPr>
          <p:cNvPr id="8" name="TextBox 8"/>
          <p:cNvSpPr txBox="1"/>
          <p:nvPr/>
        </p:nvSpPr>
        <p:spPr>
          <a:xfrm>
            <a:off x="1480415" y="3311316"/>
            <a:ext cx="5077117" cy="1169938"/>
          </a:xfrm>
          <a:prstGeom prst="rect">
            <a:avLst/>
          </a:prstGeom>
        </p:spPr>
        <p:txBody>
          <a:bodyPr lIns="0" tIns="0" rIns="0" bIns="0" rtlCol="0" anchor="t">
            <a:spAutoFit/>
          </a:bodyPr>
          <a:lstStyle/>
          <a:p>
            <a:pPr marL="0" lvl="0" indent="0" algn="l">
              <a:lnSpc>
                <a:spcPts val="4622"/>
              </a:lnSpc>
              <a:spcBef>
                <a:spcPct val="0"/>
              </a:spcBef>
            </a:pPr>
            <a:r>
              <a:rPr lang="en-US" sz="4054" b="1" u="none" strike="noStrike" dirty="0">
                <a:solidFill>
                  <a:srgbClr val="000000"/>
                </a:solidFill>
                <a:latin typeface="KuroTrial Bold"/>
                <a:ea typeface="KuroTrial Bold"/>
                <a:cs typeface="KuroTrial Bold"/>
                <a:sym typeface="KuroTrial Bold"/>
              </a:rPr>
              <a:t>Tolerance Process Alignment</a:t>
            </a:r>
          </a:p>
        </p:txBody>
      </p:sp>
      <p:sp>
        <p:nvSpPr>
          <p:cNvPr id="9" name="TextBox 9"/>
          <p:cNvSpPr txBox="1"/>
          <p:nvPr/>
        </p:nvSpPr>
        <p:spPr>
          <a:xfrm>
            <a:off x="1480415" y="2113262"/>
            <a:ext cx="3316277" cy="742950"/>
          </a:xfrm>
          <a:prstGeom prst="rect">
            <a:avLst/>
          </a:prstGeom>
        </p:spPr>
        <p:txBody>
          <a:bodyPr lIns="0" tIns="0" rIns="0" bIns="0" rtlCol="0" anchor="t">
            <a:spAutoFit/>
          </a:bodyPr>
          <a:lstStyle/>
          <a:p>
            <a:pPr marL="0" lvl="0" indent="0" algn="just">
              <a:lnSpc>
                <a:spcPts val="5700"/>
              </a:lnSpc>
              <a:spcBef>
                <a:spcPct val="0"/>
              </a:spcBef>
            </a:pPr>
            <a:r>
              <a:rPr lang="en-US" sz="5000" b="1" u="none" strike="noStrike">
                <a:solidFill>
                  <a:srgbClr val="003087"/>
                </a:solidFill>
                <a:latin typeface="KuroTrial Bold"/>
                <a:ea typeface="KuroTrial Bold"/>
                <a:cs typeface="KuroTrial Bold"/>
                <a:sym typeface="KuroTrial Bold"/>
              </a:rPr>
              <a:t>Phase 6</a:t>
            </a:r>
          </a:p>
        </p:txBody>
      </p:sp>
      <p:sp>
        <p:nvSpPr>
          <p:cNvPr id="10" name="TextBox 10"/>
          <p:cNvSpPr txBox="1"/>
          <p:nvPr/>
        </p:nvSpPr>
        <p:spPr>
          <a:xfrm>
            <a:off x="9302677" y="3553758"/>
            <a:ext cx="6602493" cy="4465320"/>
          </a:xfrm>
          <a:prstGeom prst="rect">
            <a:avLst/>
          </a:prstGeom>
        </p:spPr>
        <p:txBody>
          <a:bodyPr lIns="0" tIns="0" rIns="0" bIns="0" rtlCol="0" anchor="t">
            <a:spAutoFit/>
          </a:bodyPr>
          <a:lstStyle/>
          <a:p>
            <a:pPr marL="0" lvl="0" indent="0" algn="l">
              <a:lnSpc>
                <a:spcPts val="2700"/>
              </a:lnSpc>
              <a:spcBef>
                <a:spcPct val="0"/>
              </a:spcBef>
            </a:pPr>
            <a:r>
              <a:rPr lang="en-US" sz="1800" spc="36">
                <a:solidFill>
                  <a:srgbClr val="FFFFFF"/>
                </a:solidFill>
                <a:latin typeface="Arial"/>
                <a:ea typeface="Arial"/>
                <a:cs typeface="Arial"/>
                <a:sym typeface="Arial"/>
              </a:rPr>
              <a:t>Avoid stri</a:t>
            </a:r>
            <a:r>
              <a:rPr lang="en-US" sz="1800" u="none" strike="noStrike" spc="36">
                <a:solidFill>
                  <a:srgbClr val="FFFFFF"/>
                </a:solidFill>
                <a:latin typeface="Arial"/>
                <a:ea typeface="Arial"/>
                <a:cs typeface="Arial"/>
                <a:sym typeface="Arial"/>
              </a:rPr>
              <a:t>ct tolerances – except its extremely necessary. Over-specification kills manufacturability.</a:t>
            </a:r>
          </a:p>
          <a:p>
            <a:pPr marL="0" lvl="0" indent="0" algn="l">
              <a:lnSpc>
                <a:spcPts val="2700"/>
              </a:lnSpc>
              <a:spcBef>
                <a:spcPct val="0"/>
              </a:spcBef>
            </a:pPr>
            <a:r>
              <a:rPr lang="en-US" sz="1800" u="none" strike="noStrike" spc="36">
                <a:solidFill>
                  <a:srgbClr val="FFFFFF"/>
                </a:solidFill>
                <a:latin typeface="Arial"/>
                <a:ea typeface="Arial"/>
                <a:cs typeface="Arial"/>
                <a:sym typeface="Arial"/>
              </a:rPr>
              <a:t>Engineers must understand the process’ tolerance capabilities:</a:t>
            </a:r>
          </a:p>
          <a:p>
            <a:pPr marL="0" lvl="0" indent="0" algn="l">
              <a:lnSpc>
                <a:spcPts val="2700"/>
              </a:lnSpc>
              <a:spcBef>
                <a:spcPct val="0"/>
              </a:spcBef>
            </a:pPr>
            <a:endParaRPr lang="en-US" sz="1800" u="none" strike="noStrike" spc="36">
              <a:solidFill>
                <a:srgbClr val="FFFFFF"/>
              </a:solidFill>
              <a:latin typeface="Arial"/>
              <a:ea typeface="Arial"/>
              <a:cs typeface="Arial"/>
              <a:sym typeface="Arial"/>
            </a:endParaRPr>
          </a:p>
          <a:p>
            <a:pPr marL="0" lvl="0" indent="0" algn="l">
              <a:lnSpc>
                <a:spcPts val="2700"/>
              </a:lnSpc>
              <a:spcBef>
                <a:spcPct val="0"/>
              </a:spcBef>
            </a:pPr>
            <a:r>
              <a:rPr lang="en-US" sz="1800" u="none" strike="noStrike" spc="36">
                <a:solidFill>
                  <a:srgbClr val="FFFFFF"/>
                </a:solidFill>
                <a:latin typeface="Arial"/>
                <a:ea typeface="Arial"/>
                <a:cs typeface="Arial"/>
                <a:sym typeface="Arial"/>
              </a:rPr>
              <a:t>· CNC capability variation</a:t>
            </a:r>
          </a:p>
          <a:p>
            <a:pPr marL="0" lvl="0" indent="0" algn="l">
              <a:lnSpc>
                <a:spcPts val="2700"/>
              </a:lnSpc>
              <a:spcBef>
                <a:spcPct val="0"/>
              </a:spcBef>
            </a:pPr>
            <a:r>
              <a:rPr lang="en-US" sz="1800" u="none" strike="noStrike" spc="36">
                <a:solidFill>
                  <a:srgbClr val="FFFFFF"/>
                </a:solidFill>
                <a:latin typeface="Arial"/>
                <a:ea typeface="Arial"/>
                <a:cs typeface="Arial"/>
                <a:sym typeface="Arial"/>
              </a:rPr>
              <a:t>· Welding distortion realities</a:t>
            </a:r>
          </a:p>
          <a:p>
            <a:pPr marL="0" lvl="0" indent="0" algn="l">
              <a:lnSpc>
                <a:spcPts val="2700"/>
              </a:lnSpc>
              <a:spcBef>
                <a:spcPct val="0"/>
              </a:spcBef>
            </a:pPr>
            <a:r>
              <a:rPr lang="en-US" sz="1800" u="none" strike="noStrike" spc="36">
                <a:solidFill>
                  <a:srgbClr val="FFFFFF"/>
                </a:solidFill>
                <a:latin typeface="Arial"/>
                <a:ea typeface="Arial"/>
                <a:cs typeface="Arial"/>
                <a:sym typeface="Arial"/>
              </a:rPr>
              <a:t>· Sheet metal spring back behaviour</a:t>
            </a:r>
          </a:p>
          <a:p>
            <a:pPr marL="0" lvl="0" indent="0" algn="l">
              <a:lnSpc>
                <a:spcPts val="2700"/>
              </a:lnSpc>
              <a:spcBef>
                <a:spcPct val="0"/>
              </a:spcBef>
            </a:pPr>
            <a:r>
              <a:rPr lang="en-US" sz="1800" u="none" strike="noStrike" spc="36">
                <a:solidFill>
                  <a:srgbClr val="FFFFFF"/>
                </a:solidFill>
                <a:latin typeface="Arial"/>
                <a:ea typeface="Arial"/>
                <a:cs typeface="Arial"/>
                <a:sym typeface="Arial"/>
              </a:rPr>
              <a:t>· Surface finish variability</a:t>
            </a:r>
          </a:p>
          <a:p>
            <a:pPr marL="0" lvl="0" indent="0" algn="l">
              <a:lnSpc>
                <a:spcPts val="2700"/>
              </a:lnSpc>
              <a:spcBef>
                <a:spcPct val="0"/>
              </a:spcBef>
            </a:pPr>
            <a:endParaRPr lang="en-US" sz="1800" u="none" strike="noStrike" spc="36">
              <a:solidFill>
                <a:srgbClr val="FFFFFF"/>
              </a:solidFill>
              <a:latin typeface="Arial"/>
              <a:ea typeface="Arial"/>
              <a:cs typeface="Arial"/>
              <a:sym typeface="Arial"/>
            </a:endParaRPr>
          </a:p>
          <a:p>
            <a:pPr marL="0" lvl="0" indent="0" algn="l">
              <a:lnSpc>
                <a:spcPts val="2700"/>
              </a:lnSpc>
              <a:spcBef>
                <a:spcPct val="0"/>
              </a:spcBef>
            </a:pPr>
            <a:r>
              <a:rPr lang="en-US" sz="1800" u="none" strike="noStrike" spc="36">
                <a:solidFill>
                  <a:srgbClr val="FFFFFF"/>
                </a:solidFill>
                <a:latin typeface="Arial"/>
                <a:ea typeface="Arial"/>
                <a:cs typeface="Arial"/>
                <a:sym typeface="Arial"/>
              </a:rPr>
              <a:t>We must design tolerances that reflect statistical capability — not ideal assumptions.</a:t>
            </a:r>
          </a:p>
          <a:p>
            <a:pPr marL="0" lvl="0" indent="0" algn="l">
              <a:lnSpc>
                <a:spcPts val="2700"/>
              </a:lnSpc>
              <a:spcBef>
                <a:spcPct val="0"/>
              </a:spcBef>
            </a:pPr>
            <a:endParaRPr lang="en-US" sz="1800" u="none" strike="noStrike" spc="36">
              <a:solidFill>
                <a:srgbClr val="FFFFFF"/>
              </a:solidFill>
              <a:latin typeface="Arial"/>
              <a:ea typeface="Arial"/>
              <a:cs typeface="Arial"/>
              <a:sym typeface="Arial"/>
            </a:endParaRPr>
          </a:p>
        </p:txBody>
      </p:sp>
      <p:sp>
        <p:nvSpPr>
          <p:cNvPr id="11" name="TextBox 11"/>
          <p:cNvSpPr txBox="1"/>
          <p:nvPr/>
        </p:nvSpPr>
        <p:spPr>
          <a:xfrm>
            <a:off x="9302677" y="3021375"/>
            <a:ext cx="6602493" cy="261366"/>
          </a:xfrm>
          <a:prstGeom prst="rect">
            <a:avLst/>
          </a:prstGeom>
        </p:spPr>
        <p:txBody>
          <a:bodyPr lIns="0" tIns="0" rIns="0" bIns="0" rtlCol="0" anchor="t">
            <a:spAutoFit/>
          </a:bodyPr>
          <a:lstStyle/>
          <a:p>
            <a:pPr marL="0" lvl="0" indent="0" algn="l">
              <a:lnSpc>
                <a:spcPts val="2052"/>
              </a:lnSpc>
              <a:spcBef>
                <a:spcPct val="0"/>
              </a:spcBef>
            </a:pPr>
            <a:r>
              <a:rPr lang="en-US" sz="1800" b="1">
                <a:solidFill>
                  <a:srgbClr val="FFFFFF"/>
                </a:solidFill>
                <a:latin typeface="KuroTrial Bold"/>
                <a:ea typeface="KuroTrial Bold"/>
                <a:cs typeface="KuroTrial Bold"/>
                <a:sym typeface="KuroTrial Bold"/>
              </a:rPr>
              <a:t>M</a:t>
            </a:r>
            <a:r>
              <a:rPr lang="en-US" sz="1800" b="1" u="none" strike="noStrike">
                <a:solidFill>
                  <a:srgbClr val="FFFFFF"/>
                </a:solidFill>
                <a:latin typeface="KuroTrial Bold"/>
                <a:ea typeface="KuroTrial Bold"/>
                <a:cs typeface="KuroTrial Bold"/>
                <a:sym typeface="KuroTrial Bold"/>
              </a:rPr>
              <a:t>ATCH DESIGN TOLERANCES TO PROCESS CAPABILITY</a:t>
            </a:r>
          </a:p>
        </p:txBody>
      </p:sp>
      <p:sp>
        <p:nvSpPr>
          <p:cNvPr id="12" name="TextBox 12"/>
          <p:cNvSpPr txBox="1"/>
          <p:nvPr/>
        </p:nvSpPr>
        <p:spPr>
          <a:xfrm>
            <a:off x="-50051" y="457413"/>
            <a:ext cx="1317340" cy="266699"/>
          </a:xfrm>
          <a:prstGeom prst="rect">
            <a:avLst/>
          </a:prstGeom>
        </p:spPr>
        <p:txBody>
          <a:bodyPr lIns="0" tIns="0" rIns="0" bIns="0" rtlCol="0" anchor="t">
            <a:spAutoFit/>
          </a:bodyPr>
          <a:lstStyle/>
          <a:p>
            <a:pPr algn="r">
              <a:lnSpc>
                <a:spcPts val="2250"/>
              </a:lnSpc>
            </a:pPr>
            <a:r>
              <a:rPr lang="en-US" sz="1500" spc="45">
                <a:solidFill>
                  <a:srgbClr val="000000"/>
                </a:solidFill>
                <a:latin typeface="Garet"/>
                <a:ea typeface="Garet"/>
                <a:cs typeface="Garet"/>
                <a:sym typeface="Garet"/>
              </a:rPr>
              <a:t>Page 17</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33802" y="3020719"/>
            <a:ext cx="11047160" cy="6692015"/>
            <a:chOff x="0" y="0"/>
            <a:chExt cx="2273078" cy="1376958"/>
          </a:xfrm>
        </p:grpSpPr>
        <p:sp>
          <p:nvSpPr>
            <p:cNvPr id="3" name="Freeform 3"/>
            <p:cNvSpPr/>
            <p:nvPr/>
          </p:nvSpPr>
          <p:spPr>
            <a:xfrm>
              <a:off x="0" y="0"/>
              <a:ext cx="2273078" cy="1376958"/>
            </a:xfrm>
            <a:custGeom>
              <a:avLst/>
              <a:gdLst/>
              <a:ahLst/>
              <a:cxnLst/>
              <a:rect l="l" t="t" r="r" b="b"/>
              <a:pathLst>
                <a:path w="2273078" h="1376958">
                  <a:moveTo>
                    <a:pt x="13688" y="0"/>
                  </a:moveTo>
                  <a:lnTo>
                    <a:pt x="2259391" y="0"/>
                  </a:lnTo>
                  <a:cubicBezTo>
                    <a:pt x="2266950" y="0"/>
                    <a:pt x="2273078" y="6128"/>
                    <a:pt x="2273078" y="13688"/>
                  </a:cubicBezTo>
                  <a:lnTo>
                    <a:pt x="2273078" y="1363270"/>
                  </a:lnTo>
                  <a:cubicBezTo>
                    <a:pt x="2273078" y="1370830"/>
                    <a:pt x="2266950" y="1376958"/>
                    <a:pt x="2259391" y="1376958"/>
                  </a:cubicBezTo>
                  <a:lnTo>
                    <a:pt x="13688" y="1376958"/>
                  </a:lnTo>
                  <a:cubicBezTo>
                    <a:pt x="6128" y="1376958"/>
                    <a:pt x="0" y="1370830"/>
                    <a:pt x="0" y="1363270"/>
                  </a:cubicBezTo>
                  <a:lnTo>
                    <a:pt x="0" y="13688"/>
                  </a:lnTo>
                  <a:cubicBezTo>
                    <a:pt x="0" y="6128"/>
                    <a:pt x="6128" y="0"/>
                    <a:pt x="13688" y="0"/>
                  </a:cubicBezTo>
                  <a:close/>
                </a:path>
              </a:pathLst>
            </a:custGeom>
            <a:solidFill>
              <a:srgbClr val="003087"/>
            </a:solidFill>
          </p:spPr>
          <p:txBody>
            <a:bodyPr/>
            <a:lstStyle/>
            <a:p>
              <a:endParaRPr lang="en-US"/>
            </a:p>
          </p:txBody>
        </p:sp>
        <p:sp>
          <p:nvSpPr>
            <p:cNvPr id="4" name="TextBox 4"/>
            <p:cNvSpPr txBox="1"/>
            <p:nvPr/>
          </p:nvSpPr>
          <p:spPr>
            <a:xfrm>
              <a:off x="0" y="-38100"/>
              <a:ext cx="2273078" cy="1415058"/>
            </a:xfrm>
            <a:prstGeom prst="rect">
              <a:avLst/>
            </a:prstGeom>
          </p:spPr>
          <p:txBody>
            <a:bodyPr lIns="50800" tIns="50800" rIns="50800" bIns="50800" rtlCol="0" anchor="ctr"/>
            <a:lstStyle/>
            <a:p>
              <a:pPr algn="ctr">
                <a:lnSpc>
                  <a:spcPts val="2400"/>
                </a:lnSpc>
              </a:pPr>
              <a:endParaRPr/>
            </a:p>
          </p:txBody>
        </p:sp>
      </p:grpSp>
      <p:sp>
        <p:nvSpPr>
          <p:cNvPr id="5" name="Freeform 5"/>
          <p:cNvSpPr/>
          <p:nvPr/>
        </p:nvSpPr>
        <p:spPr>
          <a:xfrm>
            <a:off x="14551040" y="665753"/>
            <a:ext cx="2708260" cy="497123"/>
          </a:xfrm>
          <a:custGeom>
            <a:avLst/>
            <a:gdLst/>
            <a:ahLst/>
            <a:cxnLst/>
            <a:rect l="l" t="t" r="r" b="b"/>
            <a:pathLst>
              <a:path w="2708260" h="497123">
                <a:moveTo>
                  <a:pt x="0" y="0"/>
                </a:moveTo>
                <a:lnTo>
                  <a:pt x="2708260" y="0"/>
                </a:lnTo>
                <a:lnTo>
                  <a:pt x="2708260" y="497124"/>
                </a:lnTo>
                <a:lnTo>
                  <a:pt x="0" y="497124"/>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6" name="Group 6"/>
          <p:cNvGrpSpPr/>
          <p:nvPr/>
        </p:nvGrpSpPr>
        <p:grpSpPr>
          <a:xfrm>
            <a:off x="10207474" y="4151106"/>
            <a:ext cx="7051826" cy="4447490"/>
            <a:chOff x="0" y="0"/>
            <a:chExt cx="1092512" cy="689033"/>
          </a:xfrm>
        </p:grpSpPr>
        <p:sp>
          <p:nvSpPr>
            <p:cNvPr id="7" name="Freeform 7"/>
            <p:cNvSpPr/>
            <p:nvPr/>
          </p:nvSpPr>
          <p:spPr>
            <a:xfrm>
              <a:off x="0" y="0"/>
              <a:ext cx="1092512" cy="689033"/>
            </a:xfrm>
            <a:custGeom>
              <a:avLst/>
              <a:gdLst/>
              <a:ahLst/>
              <a:cxnLst/>
              <a:rect l="l" t="t" r="r" b="b"/>
              <a:pathLst>
                <a:path w="1092512" h="689033">
                  <a:moveTo>
                    <a:pt x="25251" y="0"/>
                  </a:moveTo>
                  <a:lnTo>
                    <a:pt x="1067262" y="0"/>
                  </a:lnTo>
                  <a:cubicBezTo>
                    <a:pt x="1073958" y="0"/>
                    <a:pt x="1080381" y="2660"/>
                    <a:pt x="1085117" y="7396"/>
                  </a:cubicBezTo>
                  <a:cubicBezTo>
                    <a:pt x="1089852" y="12131"/>
                    <a:pt x="1092512" y="18554"/>
                    <a:pt x="1092512" y="25251"/>
                  </a:cubicBezTo>
                  <a:lnTo>
                    <a:pt x="1092512" y="663782"/>
                  </a:lnTo>
                  <a:cubicBezTo>
                    <a:pt x="1092512" y="677727"/>
                    <a:pt x="1081207" y="689033"/>
                    <a:pt x="1067262" y="689033"/>
                  </a:cubicBezTo>
                  <a:lnTo>
                    <a:pt x="25251" y="689033"/>
                  </a:lnTo>
                  <a:cubicBezTo>
                    <a:pt x="11305" y="689033"/>
                    <a:pt x="0" y="677727"/>
                    <a:pt x="0" y="663782"/>
                  </a:cubicBezTo>
                  <a:lnTo>
                    <a:pt x="0" y="25251"/>
                  </a:lnTo>
                  <a:cubicBezTo>
                    <a:pt x="0" y="11305"/>
                    <a:pt x="11305" y="0"/>
                    <a:pt x="25251" y="0"/>
                  </a:cubicBezTo>
                  <a:close/>
                </a:path>
              </a:pathLst>
            </a:custGeom>
            <a:blipFill>
              <a:blip r:embed="rId3" cstate="email">
                <a:extLst>
                  <a:ext uri="{28A0092B-C50C-407E-A947-70E740481C1C}">
                    <a14:useLocalDpi xmlns:a14="http://schemas.microsoft.com/office/drawing/2010/main"/>
                  </a:ext>
                </a:extLst>
              </a:blip>
              <a:stretch>
                <a:fillRect/>
              </a:stretch>
            </a:blipFill>
            <a:ln w="38100" cap="rnd">
              <a:solidFill>
                <a:srgbClr val="FFFFFF"/>
              </a:solidFill>
              <a:prstDash val="solid"/>
              <a:round/>
            </a:ln>
          </p:spPr>
          <p:txBody>
            <a:bodyPr/>
            <a:lstStyle/>
            <a:p>
              <a:endParaRPr lang="en-US"/>
            </a:p>
          </p:txBody>
        </p:sp>
      </p:grpSp>
      <p:sp>
        <p:nvSpPr>
          <p:cNvPr id="8" name="AutoShape 8"/>
          <p:cNvSpPr/>
          <p:nvPr/>
        </p:nvSpPr>
        <p:spPr>
          <a:xfrm>
            <a:off x="4523666" y="2145868"/>
            <a:ext cx="294529" cy="0"/>
          </a:xfrm>
          <a:prstGeom prst="line">
            <a:avLst/>
          </a:prstGeom>
          <a:ln w="47625" cap="flat">
            <a:solidFill>
              <a:srgbClr val="000000"/>
            </a:solidFill>
            <a:prstDash val="solid"/>
            <a:headEnd type="none" w="sm" len="sm"/>
            <a:tailEnd type="none" w="sm" len="sm"/>
          </a:ln>
        </p:spPr>
        <p:txBody>
          <a:bodyPr/>
          <a:lstStyle/>
          <a:p>
            <a:endParaRPr lang="en-US"/>
          </a:p>
        </p:txBody>
      </p:sp>
      <p:sp>
        <p:nvSpPr>
          <p:cNvPr id="9" name="TextBox 9"/>
          <p:cNvSpPr txBox="1"/>
          <p:nvPr/>
        </p:nvSpPr>
        <p:spPr>
          <a:xfrm>
            <a:off x="1833802" y="1757372"/>
            <a:ext cx="2552495" cy="742950"/>
          </a:xfrm>
          <a:prstGeom prst="rect">
            <a:avLst/>
          </a:prstGeom>
        </p:spPr>
        <p:txBody>
          <a:bodyPr lIns="0" tIns="0" rIns="0" bIns="0" rtlCol="0" anchor="t">
            <a:spAutoFit/>
          </a:bodyPr>
          <a:lstStyle/>
          <a:p>
            <a:pPr marL="0" lvl="0" indent="0" algn="just">
              <a:lnSpc>
                <a:spcPts val="5700"/>
              </a:lnSpc>
              <a:spcBef>
                <a:spcPct val="0"/>
              </a:spcBef>
            </a:pPr>
            <a:r>
              <a:rPr lang="en-US" sz="5000" b="1" u="none" strike="noStrike">
                <a:solidFill>
                  <a:srgbClr val="003087"/>
                </a:solidFill>
                <a:latin typeface="KuroTrial Bold"/>
                <a:ea typeface="KuroTrial Bold"/>
                <a:cs typeface="KuroTrial Bold"/>
                <a:sym typeface="KuroTrial Bold"/>
              </a:rPr>
              <a:t>Phase 7</a:t>
            </a:r>
          </a:p>
        </p:txBody>
      </p:sp>
      <p:sp>
        <p:nvSpPr>
          <p:cNvPr id="10" name="TextBox 10"/>
          <p:cNvSpPr txBox="1"/>
          <p:nvPr/>
        </p:nvSpPr>
        <p:spPr>
          <a:xfrm>
            <a:off x="4959763" y="1860529"/>
            <a:ext cx="10945407" cy="602729"/>
          </a:xfrm>
          <a:prstGeom prst="rect">
            <a:avLst/>
          </a:prstGeom>
        </p:spPr>
        <p:txBody>
          <a:bodyPr lIns="0" tIns="0" rIns="0" bIns="0" rtlCol="0" anchor="t">
            <a:spAutoFit/>
          </a:bodyPr>
          <a:lstStyle/>
          <a:p>
            <a:pPr marL="0" lvl="0" indent="0" algn="l">
              <a:lnSpc>
                <a:spcPts val="4658"/>
              </a:lnSpc>
              <a:spcBef>
                <a:spcPct val="0"/>
              </a:spcBef>
            </a:pPr>
            <a:r>
              <a:rPr lang="en-US" sz="4086" b="1" u="none" strike="noStrike" dirty="0">
                <a:solidFill>
                  <a:srgbClr val="000000"/>
                </a:solidFill>
                <a:latin typeface="KuroTrial Bold"/>
                <a:ea typeface="KuroTrial Bold"/>
                <a:cs typeface="KuroTrial Bold"/>
                <a:sym typeface="KuroTrial Bold"/>
              </a:rPr>
              <a:t>Design for Supply Chain Stability </a:t>
            </a:r>
            <a:r>
              <a:rPr lang="en-US" sz="4086" b="1" u="none" strike="noStrike" dirty="0">
                <a:solidFill>
                  <a:srgbClr val="000000"/>
                </a:solidFill>
                <a:latin typeface="Arial" panose="020B0604020202020204" pitchFamily="34" charset="0"/>
                <a:ea typeface="KuroTrial Bold"/>
                <a:cs typeface="Arial" panose="020B0604020202020204" pitchFamily="34" charset="0"/>
                <a:sym typeface="KuroTrial Bold"/>
              </a:rPr>
              <a:t>(</a:t>
            </a:r>
            <a:r>
              <a:rPr lang="en-US" sz="4086" b="1" u="none" strike="noStrike" dirty="0" err="1">
                <a:solidFill>
                  <a:srgbClr val="000000"/>
                </a:solidFill>
                <a:latin typeface="KuroTrial Bold"/>
                <a:ea typeface="KuroTrial Bold"/>
                <a:cs typeface="KuroTrial Bold"/>
                <a:sym typeface="KuroTrial Bold"/>
              </a:rPr>
              <a:t>DfSC</a:t>
            </a:r>
            <a:r>
              <a:rPr lang="en-US" sz="4086" b="1" dirty="0">
                <a:solidFill>
                  <a:srgbClr val="000000"/>
                </a:solidFill>
                <a:latin typeface="Arial" panose="020B0604020202020204" pitchFamily="34" charset="0"/>
                <a:ea typeface="KuroTrial Bold"/>
                <a:cs typeface="Arial" panose="020B0604020202020204" pitchFamily="34" charset="0"/>
                <a:sym typeface="KuroTrial Bold"/>
              </a:rPr>
              <a:t>)</a:t>
            </a:r>
            <a:endParaRPr lang="en-US" sz="4086" b="1" u="none" strike="noStrike" dirty="0">
              <a:solidFill>
                <a:srgbClr val="000000"/>
              </a:solidFill>
              <a:latin typeface="KuroTrial Bold"/>
              <a:ea typeface="KuroTrial Bold"/>
              <a:cs typeface="KuroTrial Bold"/>
              <a:sym typeface="KuroTrial Bold"/>
            </a:endParaRPr>
          </a:p>
        </p:txBody>
      </p:sp>
      <p:sp>
        <p:nvSpPr>
          <p:cNvPr id="11" name="TextBox 11"/>
          <p:cNvSpPr txBox="1"/>
          <p:nvPr/>
        </p:nvSpPr>
        <p:spPr>
          <a:xfrm>
            <a:off x="3035963" y="3419430"/>
            <a:ext cx="6796217" cy="261366"/>
          </a:xfrm>
          <a:prstGeom prst="rect">
            <a:avLst/>
          </a:prstGeom>
        </p:spPr>
        <p:txBody>
          <a:bodyPr lIns="0" tIns="0" rIns="0" bIns="0" rtlCol="0" anchor="t">
            <a:spAutoFit/>
          </a:bodyPr>
          <a:lstStyle/>
          <a:p>
            <a:pPr marL="0" lvl="0" indent="0" algn="l">
              <a:lnSpc>
                <a:spcPts val="2052"/>
              </a:lnSpc>
              <a:spcBef>
                <a:spcPct val="0"/>
              </a:spcBef>
            </a:pPr>
            <a:r>
              <a:rPr lang="en-US" sz="1800" b="1">
                <a:solidFill>
                  <a:srgbClr val="FFFFFF"/>
                </a:solidFill>
                <a:latin typeface="KuroTrial Bold"/>
                <a:ea typeface="KuroTrial Bold"/>
                <a:cs typeface="KuroTrial Bold"/>
                <a:sym typeface="KuroTrial Bold"/>
              </a:rPr>
              <a:t>ALIGNING</a:t>
            </a:r>
            <a:r>
              <a:rPr lang="en-US" sz="1800" b="1" u="none" strike="noStrike">
                <a:solidFill>
                  <a:srgbClr val="FFFFFF"/>
                </a:solidFill>
                <a:latin typeface="KuroTrial Bold"/>
                <a:ea typeface="KuroTrial Bold"/>
                <a:cs typeface="KuroTrial Bold"/>
                <a:sym typeface="KuroTrial Bold"/>
              </a:rPr>
              <a:t> WITH LOCAL AND REGIONAL SUPPLY ECOSYSTEMS</a:t>
            </a:r>
          </a:p>
        </p:txBody>
      </p:sp>
      <p:sp>
        <p:nvSpPr>
          <p:cNvPr id="12" name="TextBox 12"/>
          <p:cNvSpPr txBox="1"/>
          <p:nvPr/>
        </p:nvSpPr>
        <p:spPr>
          <a:xfrm>
            <a:off x="3035963" y="3820971"/>
            <a:ext cx="6796217" cy="2407920"/>
          </a:xfrm>
          <a:prstGeom prst="rect">
            <a:avLst/>
          </a:prstGeom>
        </p:spPr>
        <p:txBody>
          <a:bodyPr lIns="0" tIns="0" rIns="0" bIns="0" rtlCol="0" anchor="t">
            <a:spAutoFit/>
          </a:bodyPr>
          <a:lstStyle/>
          <a:p>
            <a:pPr marL="0" lvl="0" indent="0" algn="l">
              <a:lnSpc>
                <a:spcPts val="2700"/>
              </a:lnSpc>
              <a:spcBef>
                <a:spcPct val="0"/>
              </a:spcBef>
            </a:pPr>
            <a:r>
              <a:rPr lang="en-US" sz="1800" spc="36">
                <a:solidFill>
                  <a:srgbClr val="FFFFFF"/>
                </a:solidFill>
                <a:latin typeface="Arial"/>
                <a:ea typeface="Arial"/>
                <a:cs typeface="Arial"/>
                <a:sym typeface="Arial"/>
              </a:rPr>
              <a:t>Design for manufac</a:t>
            </a:r>
            <a:r>
              <a:rPr lang="en-US" sz="1800" u="none" strike="noStrike" spc="36">
                <a:solidFill>
                  <a:srgbClr val="FFFFFF"/>
                </a:solidFill>
                <a:latin typeface="Arial"/>
                <a:ea typeface="Arial"/>
                <a:cs typeface="Arial"/>
                <a:sym typeface="Arial"/>
              </a:rPr>
              <a:t>turability in Nigeria or West Africa must consider:</a:t>
            </a:r>
          </a:p>
          <a:p>
            <a:pPr algn="l">
              <a:lnSpc>
                <a:spcPts val="2700"/>
              </a:lnSpc>
            </a:pPr>
            <a:endParaRPr lang="en-US" sz="1800" u="none" strike="noStrike" spc="36">
              <a:solidFill>
                <a:srgbClr val="FFFFFF"/>
              </a:solidFill>
              <a:latin typeface="Arial"/>
              <a:ea typeface="Arial"/>
              <a:cs typeface="Arial"/>
              <a:sym typeface="Arial"/>
            </a:endParaRPr>
          </a:p>
          <a:p>
            <a:pPr marL="388620" lvl="1" indent="-194310" algn="l">
              <a:lnSpc>
                <a:spcPts val="2700"/>
              </a:lnSpc>
              <a:buFont typeface="Arial"/>
              <a:buChar char="•"/>
            </a:pPr>
            <a:r>
              <a:rPr lang="en-US" sz="1800" u="none" strike="noStrike" spc="36">
                <a:solidFill>
                  <a:srgbClr val="FFFFFF"/>
                </a:solidFill>
                <a:latin typeface="Arial"/>
                <a:ea typeface="Arial"/>
                <a:cs typeface="Arial"/>
                <a:sym typeface="Arial"/>
              </a:rPr>
              <a:t>Import volatility</a:t>
            </a:r>
          </a:p>
          <a:p>
            <a:pPr marL="388620" lvl="1" indent="-194310" algn="l">
              <a:lnSpc>
                <a:spcPts val="2700"/>
              </a:lnSpc>
              <a:buFont typeface="Arial"/>
              <a:buChar char="•"/>
            </a:pPr>
            <a:r>
              <a:rPr lang="en-US" sz="1800" u="none" strike="noStrike" spc="36">
                <a:solidFill>
                  <a:srgbClr val="FFFFFF"/>
                </a:solidFill>
                <a:latin typeface="Arial"/>
                <a:ea typeface="Arial"/>
                <a:cs typeface="Arial"/>
                <a:sym typeface="Arial"/>
              </a:rPr>
              <a:t>FX exposure</a:t>
            </a:r>
          </a:p>
          <a:p>
            <a:pPr marL="388620" lvl="1" indent="-194310" algn="l">
              <a:lnSpc>
                <a:spcPts val="2700"/>
              </a:lnSpc>
              <a:buFont typeface="Arial"/>
              <a:buChar char="•"/>
            </a:pPr>
            <a:r>
              <a:rPr lang="en-US" sz="1800" u="none" strike="noStrike" spc="36">
                <a:solidFill>
                  <a:srgbClr val="FFFFFF"/>
                </a:solidFill>
                <a:latin typeface="Arial"/>
                <a:ea typeface="Arial"/>
                <a:cs typeface="Arial"/>
                <a:sym typeface="Arial"/>
              </a:rPr>
              <a:t>Port delays</a:t>
            </a:r>
          </a:p>
          <a:p>
            <a:pPr marL="388620" lvl="1" indent="-194310" algn="l">
              <a:lnSpc>
                <a:spcPts val="2700"/>
              </a:lnSpc>
              <a:buFont typeface="Arial"/>
              <a:buChar char="•"/>
            </a:pPr>
            <a:r>
              <a:rPr lang="en-US" sz="1800" u="none" strike="noStrike" spc="36">
                <a:solidFill>
                  <a:srgbClr val="FFFFFF"/>
                </a:solidFill>
                <a:latin typeface="Arial"/>
                <a:ea typeface="Arial"/>
                <a:cs typeface="Arial"/>
                <a:sym typeface="Arial"/>
              </a:rPr>
              <a:t>Limited specialty component availability</a:t>
            </a:r>
          </a:p>
        </p:txBody>
      </p:sp>
      <p:sp>
        <p:nvSpPr>
          <p:cNvPr id="13" name="TextBox 13"/>
          <p:cNvSpPr txBox="1"/>
          <p:nvPr/>
        </p:nvSpPr>
        <p:spPr>
          <a:xfrm>
            <a:off x="3035963" y="6371766"/>
            <a:ext cx="8452704" cy="3436620"/>
          </a:xfrm>
          <a:prstGeom prst="rect">
            <a:avLst/>
          </a:prstGeom>
        </p:spPr>
        <p:txBody>
          <a:bodyPr lIns="0" tIns="0" rIns="0" bIns="0" rtlCol="0" anchor="t">
            <a:spAutoFit/>
          </a:bodyPr>
          <a:lstStyle/>
          <a:p>
            <a:pPr algn="l">
              <a:lnSpc>
                <a:spcPts val="2700"/>
              </a:lnSpc>
            </a:pPr>
            <a:r>
              <a:rPr lang="en-US" sz="1800" spc="36">
                <a:solidFill>
                  <a:srgbClr val="FFFFFF"/>
                </a:solidFill>
                <a:latin typeface="Arial"/>
                <a:ea typeface="Arial"/>
                <a:cs typeface="Arial"/>
                <a:sym typeface="Arial"/>
              </a:rPr>
              <a:t>Where possible:</a:t>
            </a:r>
          </a:p>
          <a:p>
            <a:pPr algn="l">
              <a:lnSpc>
                <a:spcPts val="2700"/>
              </a:lnSpc>
            </a:pPr>
            <a:endParaRPr lang="en-US" sz="1800" spc="36">
              <a:solidFill>
                <a:srgbClr val="FFFFFF"/>
              </a:solidFill>
              <a:latin typeface="Arial"/>
              <a:ea typeface="Arial"/>
              <a:cs typeface="Arial"/>
              <a:sym typeface="Arial"/>
            </a:endParaRPr>
          </a:p>
          <a:p>
            <a:pPr marL="388620" lvl="1" indent="-194310" algn="l">
              <a:lnSpc>
                <a:spcPts val="2700"/>
              </a:lnSpc>
              <a:buFont typeface="Arial"/>
              <a:buChar char="•"/>
            </a:pPr>
            <a:r>
              <a:rPr lang="en-US" sz="1800" spc="36">
                <a:solidFill>
                  <a:srgbClr val="FFFFFF"/>
                </a:solidFill>
                <a:latin typeface="Arial"/>
                <a:ea typeface="Arial"/>
                <a:cs typeface="Arial"/>
                <a:sym typeface="Arial"/>
              </a:rPr>
              <a:t>Prefer loc</a:t>
            </a:r>
            <a:r>
              <a:rPr lang="en-US" sz="1800" u="none" strike="noStrike" spc="36">
                <a:solidFill>
                  <a:srgbClr val="FFFFFF"/>
                </a:solidFill>
                <a:latin typeface="Arial"/>
                <a:ea typeface="Arial"/>
                <a:cs typeface="Arial"/>
                <a:sym typeface="Arial"/>
              </a:rPr>
              <a:t>al standard materials</a:t>
            </a:r>
          </a:p>
          <a:p>
            <a:pPr marL="388620" lvl="1" indent="-194310" algn="l">
              <a:lnSpc>
                <a:spcPts val="2700"/>
              </a:lnSpc>
              <a:buFont typeface="Arial"/>
              <a:buChar char="•"/>
            </a:pPr>
            <a:r>
              <a:rPr lang="en-US" sz="1800" u="none" strike="noStrike" spc="36">
                <a:solidFill>
                  <a:srgbClr val="FFFFFF"/>
                </a:solidFill>
                <a:latin typeface="Arial"/>
                <a:ea typeface="Arial"/>
                <a:cs typeface="Arial"/>
                <a:sym typeface="Arial"/>
              </a:rPr>
              <a:t>Design modularity to allow supplier substitution</a:t>
            </a:r>
          </a:p>
          <a:p>
            <a:pPr marL="388620" lvl="1" indent="-194310" algn="l">
              <a:lnSpc>
                <a:spcPts val="2700"/>
              </a:lnSpc>
              <a:buFont typeface="Arial"/>
              <a:buChar char="•"/>
            </a:pPr>
            <a:r>
              <a:rPr lang="en-US" sz="1800" u="none" strike="noStrike" spc="36">
                <a:solidFill>
                  <a:srgbClr val="FFFFFF"/>
                </a:solidFill>
                <a:latin typeface="Arial"/>
                <a:ea typeface="Arial"/>
                <a:cs typeface="Arial"/>
                <a:sym typeface="Arial"/>
              </a:rPr>
              <a:t>Avoid single-source components</a:t>
            </a:r>
          </a:p>
          <a:p>
            <a:pPr marL="388620" lvl="1" indent="-194310" algn="l">
              <a:lnSpc>
                <a:spcPts val="2700"/>
              </a:lnSpc>
              <a:buFont typeface="Arial"/>
              <a:buChar char="•"/>
            </a:pPr>
            <a:r>
              <a:rPr lang="en-US" sz="1800" u="none" strike="noStrike" spc="36">
                <a:solidFill>
                  <a:srgbClr val="FFFFFF"/>
                </a:solidFill>
                <a:latin typeface="Arial"/>
                <a:ea typeface="Arial"/>
                <a:cs typeface="Arial"/>
                <a:sym typeface="Arial"/>
              </a:rPr>
              <a:t>Design for flexible equivalents</a:t>
            </a:r>
          </a:p>
          <a:p>
            <a:pPr marL="0" lvl="0" indent="0" algn="l">
              <a:lnSpc>
                <a:spcPts val="2700"/>
              </a:lnSpc>
              <a:spcBef>
                <a:spcPct val="0"/>
              </a:spcBef>
            </a:pPr>
            <a:endParaRPr lang="en-US" sz="1800" u="none" strike="noStrike" spc="36">
              <a:solidFill>
                <a:srgbClr val="FFFFFF"/>
              </a:solidFill>
              <a:latin typeface="Arial"/>
              <a:ea typeface="Arial"/>
              <a:cs typeface="Arial"/>
              <a:sym typeface="Arial"/>
            </a:endParaRPr>
          </a:p>
          <a:p>
            <a:pPr marL="0" lvl="0" indent="0" algn="l">
              <a:lnSpc>
                <a:spcPts val="2700"/>
              </a:lnSpc>
              <a:spcBef>
                <a:spcPct val="0"/>
              </a:spcBef>
            </a:pPr>
            <a:r>
              <a:rPr lang="en-US" sz="1800" u="none" strike="noStrike" spc="36">
                <a:solidFill>
                  <a:srgbClr val="FFFFFF"/>
                </a:solidFill>
                <a:latin typeface="Arial"/>
                <a:ea typeface="Arial"/>
                <a:cs typeface="Arial"/>
                <a:sym typeface="Arial"/>
              </a:rPr>
              <a:t>Manufacturability without supply stability is illusion.</a:t>
            </a:r>
          </a:p>
          <a:p>
            <a:pPr marL="0" lvl="0" indent="0" algn="l">
              <a:lnSpc>
                <a:spcPts val="2700"/>
              </a:lnSpc>
              <a:spcBef>
                <a:spcPct val="0"/>
              </a:spcBef>
            </a:pPr>
            <a:r>
              <a:rPr lang="en-US" sz="1800" u="none" strike="noStrike" spc="36">
                <a:solidFill>
                  <a:srgbClr val="FFFFFF"/>
                </a:solidFill>
                <a:latin typeface="Arial"/>
                <a:ea typeface="Arial"/>
                <a:cs typeface="Arial"/>
                <a:sym typeface="Arial"/>
              </a:rPr>
              <a:t>DFM + DFSC = Scalable Production</a:t>
            </a:r>
          </a:p>
          <a:p>
            <a:pPr marL="0" lvl="0" indent="0" algn="l">
              <a:lnSpc>
                <a:spcPts val="2700"/>
              </a:lnSpc>
              <a:spcBef>
                <a:spcPct val="0"/>
              </a:spcBef>
            </a:pPr>
            <a:endParaRPr lang="en-US" sz="1800" u="none" strike="noStrike" spc="36">
              <a:solidFill>
                <a:srgbClr val="FFFFFF"/>
              </a:solidFill>
              <a:latin typeface="Arial"/>
              <a:ea typeface="Arial"/>
              <a:cs typeface="Arial"/>
              <a:sym typeface="Arial"/>
            </a:endParaRPr>
          </a:p>
        </p:txBody>
      </p:sp>
      <p:sp>
        <p:nvSpPr>
          <p:cNvPr id="14" name="TextBox 14"/>
          <p:cNvSpPr txBox="1"/>
          <p:nvPr/>
        </p:nvSpPr>
        <p:spPr>
          <a:xfrm>
            <a:off x="-50051" y="457413"/>
            <a:ext cx="1317340" cy="266699"/>
          </a:xfrm>
          <a:prstGeom prst="rect">
            <a:avLst/>
          </a:prstGeom>
        </p:spPr>
        <p:txBody>
          <a:bodyPr lIns="0" tIns="0" rIns="0" bIns="0" rtlCol="0" anchor="t">
            <a:spAutoFit/>
          </a:bodyPr>
          <a:lstStyle/>
          <a:p>
            <a:pPr algn="r">
              <a:lnSpc>
                <a:spcPts val="2250"/>
              </a:lnSpc>
            </a:pPr>
            <a:r>
              <a:rPr lang="en-US" sz="1500" spc="45">
                <a:solidFill>
                  <a:srgbClr val="000000"/>
                </a:solidFill>
                <a:latin typeface="Garet"/>
                <a:ea typeface="Garet"/>
                <a:cs typeface="Garet"/>
                <a:sym typeface="Garet"/>
              </a:rPr>
              <a:t>Page 18</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396877" y="2417958"/>
            <a:ext cx="9410708" cy="5807166"/>
            <a:chOff x="0" y="0"/>
            <a:chExt cx="1936360" cy="1194890"/>
          </a:xfrm>
        </p:grpSpPr>
        <p:sp>
          <p:nvSpPr>
            <p:cNvPr id="3" name="Freeform 3"/>
            <p:cNvSpPr/>
            <p:nvPr/>
          </p:nvSpPr>
          <p:spPr>
            <a:xfrm>
              <a:off x="0" y="0"/>
              <a:ext cx="1936360" cy="1194890"/>
            </a:xfrm>
            <a:custGeom>
              <a:avLst/>
              <a:gdLst/>
              <a:ahLst/>
              <a:cxnLst/>
              <a:rect l="l" t="t" r="r" b="b"/>
              <a:pathLst>
                <a:path w="1936360" h="1194890">
                  <a:moveTo>
                    <a:pt x="16068" y="0"/>
                  </a:moveTo>
                  <a:lnTo>
                    <a:pt x="1920292" y="0"/>
                  </a:lnTo>
                  <a:cubicBezTo>
                    <a:pt x="1929166" y="0"/>
                    <a:pt x="1936360" y="7194"/>
                    <a:pt x="1936360" y="16068"/>
                  </a:cubicBezTo>
                  <a:lnTo>
                    <a:pt x="1936360" y="1178822"/>
                  </a:lnTo>
                  <a:cubicBezTo>
                    <a:pt x="1936360" y="1187696"/>
                    <a:pt x="1929166" y="1194890"/>
                    <a:pt x="1920292" y="1194890"/>
                  </a:cubicBezTo>
                  <a:lnTo>
                    <a:pt x="16068" y="1194890"/>
                  </a:lnTo>
                  <a:cubicBezTo>
                    <a:pt x="7194" y="1194890"/>
                    <a:pt x="0" y="1187696"/>
                    <a:pt x="0" y="1178822"/>
                  </a:cubicBezTo>
                  <a:lnTo>
                    <a:pt x="0" y="16068"/>
                  </a:lnTo>
                  <a:cubicBezTo>
                    <a:pt x="0" y="7194"/>
                    <a:pt x="7194" y="0"/>
                    <a:pt x="16068" y="0"/>
                  </a:cubicBezTo>
                  <a:close/>
                </a:path>
              </a:pathLst>
            </a:custGeom>
            <a:solidFill>
              <a:srgbClr val="003087"/>
            </a:solidFill>
          </p:spPr>
          <p:txBody>
            <a:bodyPr/>
            <a:lstStyle/>
            <a:p>
              <a:endParaRPr lang="en-US"/>
            </a:p>
          </p:txBody>
        </p:sp>
        <p:sp>
          <p:nvSpPr>
            <p:cNvPr id="4" name="TextBox 4"/>
            <p:cNvSpPr txBox="1"/>
            <p:nvPr/>
          </p:nvSpPr>
          <p:spPr>
            <a:xfrm>
              <a:off x="0" y="9525"/>
              <a:ext cx="1936360" cy="1185365"/>
            </a:xfrm>
            <a:prstGeom prst="rect">
              <a:avLst/>
            </a:prstGeom>
          </p:spPr>
          <p:txBody>
            <a:bodyPr lIns="50800" tIns="50800" rIns="50800" bIns="50800" rtlCol="0" anchor="ctr"/>
            <a:lstStyle/>
            <a:p>
              <a:pPr marL="0" lvl="0" indent="0" algn="l">
                <a:lnSpc>
                  <a:spcPts val="2052"/>
                </a:lnSpc>
                <a:spcBef>
                  <a:spcPct val="0"/>
                </a:spcBef>
              </a:pPr>
              <a:endParaRPr/>
            </a:p>
          </p:txBody>
        </p:sp>
      </p:grpSp>
      <p:sp>
        <p:nvSpPr>
          <p:cNvPr id="5" name="Freeform 5"/>
          <p:cNvSpPr/>
          <p:nvPr/>
        </p:nvSpPr>
        <p:spPr>
          <a:xfrm>
            <a:off x="14551040" y="665753"/>
            <a:ext cx="2708260" cy="497123"/>
          </a:xfrm>
          <a:custGeom>
            <a:avLst/>
            <a:gdLst/>
            <a:ahLst/>
            <a:cxnLst/>
            <a:rect l="l" t="t" r="r" b="b"/>
            <a:pathLst>
              <a:path w="2708260" h="497123">
                <a:moveTo>
                  <a:pt x="0" y="0"/>
                </a:moveTo>
                <a:lnTo>
                  <a:pt x="2708260" y="0"/>
                </a:lnTo>
                <a:lnTo>
                  <a:pt x="2708260" y="497124"/>
                </a:lnTo>
                <a:lnTo>
                  <a:pt x="0" y="497124"/>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6" name="Group 6"/>
          <p:cNvGrpSpPr/>
          <p:nvPr/>
        </p:nvGrpSpPr>
        <p:grpSpPr>
          <a:xfrm>
            <a:off x="1480415" y="5143500"/>
            <a:ext cx="7186579" cy="4114800"/>
            <a:chOff x="0" y="0"/>
            <a:chExt cx="1113389" cy="637490"/>
          </a:xfrm>
        </p:grpSpPr>
        <p:sp>
          <p:nvSpPr>
            <p:cNvPr id="7" name="Freeform 7"/>
            <p:cNvSpPr/>
            <p:nvPr/>
          </p:nvSpPr>
          <p:spPr>
            <a:xfrm>
              <a:off x="0" y="0"/>
              <a:ext cx="1113389" cy="637490"/>
            </a:xfrm>
            <a:custGeom>
              <a:avLst/>
              <a:gdLst/>
              <a:ahLst/>
              <a:cxnLst/>
              <a:rect l="l" t="t" r="r" b="b"/>
              <a:pathLst>
                <a:path w="1113389" h="637490">
                  <a:moveTo>
                    <a:pt x="24777" y="0"/>
                  </a:moveTo>
                  <a:lnTo>
                    <a:pt x="1088612" y="0"/>
                  </a:lnTo>
                  <a:cubicBezTo>
                    <a:pt x="1095183" y="0"/>
                    <a:pt x="1101485" y="2610"/>
                    <a:pt x="1106132" y="7257"/>
                  </a:cubicBezTo>
                  <a:cubicBezTo>
                    <a:pt x="1110779" y="11904"/>
                    <a:pt x="1113389" y="18206"/>
                    <a:pt x="1113389" y="24777"/>
                  </a:cubicBezTo>
                  <a:lnTo>
                    <a:pt x="1113389" y="612713"/>
                  </a:lnTo>
                  <a:cubicBezTo>
                    <a:pt x="1113389" y="619284"/>
                    <a:pt x="1110779" y="625586"/>
                    <a:pt x="1106132" y="630233"/>
                  </a:cubicBezTo>
                  <a:cubicBezTo>
                    <a:pt x="1101485" y="634880"/>
                    <a:pt x="1095183" y="637490"/>
                    <a:pt x="1088612" y="637490"/>
                  </a:cubicBezTo>
                  <a:lnTo>
                    <a:pt x="24777" y="637490"/>
                  </a:lnTo>
                  <a:cubicBezTo>
                    <a:pt x="18206" y="637490"/>
                    <a:pt x="11904" y="634880"/>
                    <a:pt x="7257" y="630233"/>
                  </a:cubicBezTo>
                  <a:cubicBezTo>
                    <a:pt x="2610" y="625586"/>
                    <a:pt x="0" y="619284"/>
                    <a:pt x="0" y="612713"/>
                  </a:cubicBezTo>
                  <a:lnTo>
                    <a:pt x="0" y="24777"/>
                  </a:lnTo>
                  <a:cubicBezTo>
                    <a:pt x="0" y="18206"/>
                    <a:pt x="2610" y="11904"/>
                    <a:pt x="7257" y="7257"/>
                  </a:cubicBezTo>
                  <a:cubicBezTo>
                    <a:pt x="11904" y="2610"/>
                    <a:pt x="18206" y="0"/>
                    <a:pt x="24777" y="0"/>
                  </a:cubicBezTo>
                  <a:close/>
                </a:path>
              </a:pathLst>
            </a:custGeom>
            <a:blipFill>
              <a:blip r:embed="rId3" cstate="email">
                <a:extLst>
                  <a:ext uri="{28A0092B-C50C-407E-A947-70E740481C1C}">
                    <a14:useLocalDpi xmlns:a14="http://schemas.microsoft.com/office/drawing/2010/main"/>
                  </a:ext>
                </a:extLst>
              </a:blip>
              <a:stretch>
                <a:fillRect/>
              </a:stretch>
            </a:blipFill>
            <a:ln w="38100" cap="rnd">
              <a:solidFill>
                <a:srgbClr val="FFFFFF"/>
              </a:solidFill>
              <a:prstDash val="solid"/>
              <a:round/>
            </a:ln>
          </p:spPr>
          <p:txBody>
            <a:bodyPr/>
            <a:lstStyle/>
            <a:p>
              <a:endParaRPr lang="en-US"/>
            </a:p>
          </p:txBody>
        </p:sp>
      </p:grpSp>
      <p:sp>
        <p:nvSpPr>
          <p:cNvPr id="8" name="TextBox 8"/>
          <p:cNvSpPr txBox="1"/>
          <p:nvPr/>
        </p:nvSpPr>
        <p:spPr>
          <a:xfrm>
            <a:off x="1480415" y="3311316"/>
            <a:ext cx="5077117" cy="1169938"/>
          </a:xfrm>
          <a:prstGeom prst="rect">
            <a:avLst/>
          </a:prstGeom>
        </p:spPr>
        <p:txBody>
          <a:bodyPr lIns="0" tIns="0" rIns="0" bIns="0" rtlCol="0" anchor="t">
            <a:spAutoFit/>
          </a:bodyPr>
          <a:lstStyle/>
          <a:p>
            <a:pPr marL="0" lvl="0" indent="0" algn="l">
              <a:lnSpc>
                <a:spcPts val="4622"/>
              </a:lnSpc>
              <a:spcBef>
                <a:spcPct val="0"/>
              </a:spcBef>
            </a:pPr>
            <a:r>
              <a:rPr lang="en-US" sz="4054" b="1">
                <a:solidFill>
                  <a:srgbClr val="000000"/>
                </a:solidFill>
                <a:latin typeface="KuroTrial Bold"/>
                <a:ea typeface="KuroTrial Bold"/>
                <a:cs typeface="KuroTrial Bold"/>
                <a:sym typeface="KuroTrial Bold"/>
              </a:rPr>
              <a:t>D</a:t>
            </a:r>
            <a:r>
              <a:rPr lang="en-US" sz="4054" b="1" u="none" strike="noStrike">
                <a:solidFill>
                  <a:srgbClr val="000000"/>
                </a:solidFill>
                <a:latin typeface="KuroTrial Bold"/>
                <a:ea typeface="KuroTrial Bold"/>
                <a:cs typeface="KuroTrial Bold"/>
                <a:sym typeface="KuroTrial Bold"/>
              </a:rPr>
              <a:t>esign for Scale, Not Just First Batch</a:t>
            </a:r>
          </a:p>
        </p:txBody>
      </p:sp>
      <p:sp>
        <p:nvSpPr>
          <p:cNvPr id="9" name="TextBox 9"/>
          <p:cNvSpPr txBox="1"/>
          <p:nvPr/>
        </p:nvSpPr>
        <p:spPr>
          <a:xfrm>
            <a:off x="1480415" y="2113262"/>
            <a:ext cx="3316277" cy="742950"/>
          </a:xfrm>
          <a:prstGeom prst="rect">
            <a:avLst/>
          </a:prstGeom>
        </p:spPr>
        <p:txBody>
          <a:bodyPr lIns="0" tIns="0" rIns="0" bIns="0" rtlCol="0" anchor="t">
            <a:spAutoFit/>
          </a:bodyPr>
          <a:lstStyle/>
          <a:p>
            <a:pPr marL="0" lvl="0" indent="0" algn="just">
              <a:lnSpc>
                <a:spcPts val="5700"/>
              </a:lnSpc>
              <a:spcBef>
                <a:spcPct val="0"/>
              </a:spcBef>
            </a:pPr>
            <a:r>
              <a:rPr lang="en-US" sz="5000" b="1" u="none" strike="noStrike">
                <a:solidFill>
                  <a:srgbClr val="003087"/>
                </a:solidFill>
                <a:latin typeface="KuroTrial Bold"/>
                <a:ea typeface="KuroTrial Bold"/>
                <a:cs typeface="KuroTrial Bold"/>
                <a:sym typeface="KuroTrial Bold"/>
              </a:rPr>
              <a:t>Phase 8</a:t>
            </a:r>
          </a:p>
        </p:txBody>
      </p:sp>
      <p:sp>
        <p:nvSpPr>
          <p:cNvPr id="10" name="TextBox 10"/>
          <p:cNvSpPr txBox="1"/>
          <p:nvPr/>
        </p:nvSpPr>
        <p:spPr>
          <a:xfrm>
            <a:off x="9302677" y="3874185"/>
            <a:ext cx="6602493" cy="3436620"/>
          </a:xfrm>
          <a:prstGeom prst="rect">
            <a:avLst/>
          </a:prstGeom>
        </p:spPr>
        <p:txBody>
          <a:bodyPr lIns="0" tIns="0" rIns="0" bIns="0" rtlCol="0" anchor="t">
            <a:spAutoFit/>
          </a:bodyPr>
          <a:lstStyle/>
          <a:p>
            <a:pPr algn="l">
              <a:lnSpc>
                <a:spcPts val="2700"/>
              </a:lnSpc>
            </a:pPr>
            <a:r>
              <a:rPr lang="en-US" sz="1800" spc="36">
                <a:solidFill>
                  <a:srgbClr val="FFFFFF"/>
                </a:solidFill>
                <a:latin typeface="Arial"/>
                <a:ea typeface="Arial"/>
                <a:cs typeface="Arial"/>
                <a:sym typeface="Arial"/>
              </a:rPr>
              <a:t>Ask:</a:t>
            </a:r>
          </a:p>
          <a:p>
            <a:pPr algn="l">
              <a:lnSpc>
                <a:spcPts val="2700"/>
              </a:lnSpc>
            </a:pPr>
            <a:endParaRPr lang="en-US" sz="1800" spc="36">
              <a:solidFill>
                <a:srgbClr val="FFFFFF"/>
              </a:solidFill>
              <a:latin typeface="Arial"/>
              <a:ea typeface="Arial"/>
              <a:cs typeface="Arial"/>
              <a:sym typeface="Arial"/>
            </a:endParaRPr>
          </a:p>
          <a:p>
            <a:pPr marL="388620" lvl="1" indent="-194310" algn="l">
              <a:lnSpc>
                <a:spcPts val="2700"/>
              </a:lnSpc>
              <a:buFont typeface="Arial"/>
              <a:buChar char="•"/>
            </a:pPr>
            <a:r>
              <a:rPr lang="en-US" sz="1800" spc="36">
                <a:solidFill>
                  <a:srgbClr val="FFFFFF"/>
                </a:solidFill>
                <a:latin typeface="Arial"/>
                <a:ea typeface="Arial"/>
                <a:cs typeface="Arial"/>
                <a:sym typeface="Arial"/>
              </a:rPr>
              <a:t>Does cost redu</a:t>
            </a:r>
            <a:r>
              <a:rPr lang="en-US" sz="1800" u="none" strike="noStrike" spc="36">
                <a:solidFill>
                  <a:srgbClr val="FFFFFF"/>
                </a:solidFill>
                <a:latin typeface="Arial"/>
                <a:ea typeface="Arial"/>
                <a:cs typeface="Arial"/>
                <a:sym typeface="Arial"/>
              </a:rPr>
              <a:t>ce at volume?</a:t>
            </a:r>
          </a:p>
          <a:p>
            <a:pPr marL="388620" lvl="1" indent="-194310" algn="l">
              <a:lnSpc>
                <a:spcPts val="2700"/>
              </a:lnSpc>
              <a:buFont typeface="Arial"/>
              <a:buChar char="•"/>
            </a:pPr>
            <a:r>
              <a:rPr lang="en-US" sz="1800" u="none" strike="noStrike" spc="36">
                <a:solidFill>
                  <a:srgbClr val="FFFFFF"/>
                </a:solidFill>
                <a:latin typeface="Arial"/>
                <a:ea typeface="Arial"/>
                <a:cs typeface="Arial"/>
                <a:sym typeface="Arial"/>
              </a:rPr>
              <a:t>Does assembly time scale linearly?</a:t>
            </a:r>
          </a:p>
          <a:p>
            <a:pPr marL="388620" lvl="1" indent="-194310" algn="l">
              <a:lnSpc>
                <a:spcPts val="2700"/>
              </a:lnSpc>
              <a:buFont typeface="Arial"/>
              <a:buChar char="•"/>
            </a:pPr>
            <a:r>
              <a:rPr lang="en-US" sz="1800" u="none" strike="noStrike" spc="36">
                <a:solidFill>
                  <a:srgbClr val="FFFFFF"/>
                </a:solidFill>
                <a:latin typeface="Arial"/>
                <a:ea typeface="Arial"/>
                <a:cs typeface="Arial"/>
                <a:sym typeface="Arial"/>
              </a:rPr>
              <a:t>Does quality hold under repetition?</a:t>
            </a:r>
          </a:p>
          <a:p>
            <a:pPr marL="388620" lvl="1" indent="-194310" algn="l">
              <a:lnSpc>
                <a:spcPts val="2700"/>
              </a:lnSpc>
              <a:buFont typeface="Arial"/>
              <a:buChar char="•"/>
            </a:pPr>
            <a:r>
              <a:rPr lang="en-US" sz="1800" u="none" strike="noStrike" spc="36">
                <a:solidFill>
                  <a:srgbClr val="FFFFFF"/>
                </a:solidFill>
                <a:latin typeface="Arial"/>
                <a:ea typeface="Arial"/>
                <a:cs typeface="Arial"/>
                <a:sym typeface="Arial"/>
              </a:rPr>
              <a:t>Does supply capacity hold?</a:t>
            </a:r>
          </a:p>
          <a:p>
            <a:pPr marL="0" lvl="0" indent="0" algn="l">
              <a:lnSpc>
                <a:spcPts val="2700"/>
              </a:lnSpc>
              <a:spcBef>
                <a:spcPct val="0"/>
              </a:spcBef>
            </a:pPr>
            <a:endParaRPr lang="en-US" sz="1800" u="none" strike="noStrike" spc="36">
              <a:solidFill>
                <a:srgbClr val="FFFFFF"/>
              </a:solidFill>
              <a:latin typeface="Arial"/>
              <a:ea typeface="Arial"/>
              <a:cs typeface="Arial"/>
              <a:sym typeface="Arial"/>
            </a:endParaRPr>
          </a:p>
          <a:p>
            <a:pPr marL="0" lvl="0" indent="0" algn="l">
              <a:lnSpc>
                <a:spcPts val="2700"/>
              </a:lnSpc>
              <a:spcBef>
                <a:spcPct val="0"/>
              </a:spcBef>
            </a:pPr>
            <a:r>
              <a:rPr lang="en-US" sz="1800" u="none" strike="noStrike" spc="36">
                <a:solidFill>
                  <a:srgbClr val="FFFFFF"/>
                </a:solidFill>
                <a:latin typeface="Arial"/>
                <a:ea typeface="Arial"/>
                <a:cs typeface="Arial"/>
                <a:sym typeface="Arial"/>
              </a:rPr>
              <a:t>Many products work beautifully at 5 units and collapse at 500.</a:t>
            </a:r>
          </a:p>
          <a:p>
            <a:pPr marL="0" lvl="0" indent="0" algn="l">
              <a:lnSpc>
                <a:spcPts val="2700"/>
              </a:lnSpc>
              <a:spcBef>
                <a:spcPct val="0"/>
              </a:spcBef>
            </a:pPr>
            <a:r>
              <a:rPr lang="en-US" sz="1800" u="none" strike="noStrike" spc="36">
                <a:solidFill>
                  <a:srgbClr val="FFFFFF"/>
                </a:solidFill>
                <a:latin typeface="Arial"/>
                <a:ea typeface="Arial"/>
                <a:cs typeface="Arial"/>
                <a:sym typeface="Arial"/>
              </a:rPr>
              <a:t>True DFM anticipates growth before it happens.</a:t>
            </a:r>
          </a:p>
          <a:p>
            <a:pPr marL="0" lvl="0" indent="0" algn="l">
              <a:lnSpc>
                <a:spcPts val="2700"/>
              </a:lnSpc>
              <a:spcBef>
                <a:spcPct val="0"/>
              </a:spcBef>
            </a:pPr>
            <a:endParaRPr lang="en-US" sz="1800" u="none" strike="noStrike" spc="36">
              <a:solidFill>
                <a:srgbClr val="FFFFFF"/>
              </a:solidFill>
              <a:latin typeface="Arial"/>
              <a:ea typeface="Arial"/>
              <a:cs typeface="Arial"/>
              <a:sym typeface="Arial"/>
            </a:endParaRPr>
          </a:p>
        </p:txBody>
      </p:sp>
      <p:sp>
        <p:nvSpPr>
          <p:cNvPr id="11" name="TextBox 11"/>
          <p:cNvSpPr txBox="1"/>
          <p:nvPr/>
        </p:nvSpPr>
        <p:spPr>
          <a:xfrm>
            <a:off x="9302677" y="3341802"/>
            <a:ext cx="6602493" cy="269304"/>
          </a:xfrm>
          <a:prstGeom prst="rect">
            <a:avLst/>
          </a:prstGeom>
        </p:spPr>
        <p:txBody>
          <a:bodyPr lIns="0" tIns="0" rIns="0" bIns="0" rtlCol="0" anchor="t">
            <a:spAutoFit/>
          </a:bodyPr>
          <a:lstStyle/>
          <a:p>
            <a:pPr marL="0" lvl="0" indent="0" algn="l">
              <a:lnSpc>
                <a:spcPts val="2052"/>
              </a:lnSpc>
              <a:spcBef>
                <a:spcPct val="0"/>
              </a:spcBef>
            </a:pPr>
            <a:r>
              <a:rPr lang="en-US" sz="1800" b="1" dirty="0">
                <a:solidFill>
                  <a:srgbClr val="FFFFFF"/>
                </a:solidFill>
                <a:latin typeface="KuroTrial Bold"/>
                <a:ea typeface="KuroTrial Bold"/>
                <a:cs typeface="KuroTrial Bold"/>
                <a:sym typeface="KuroTrial Bold"/>
              </a:rPr>
              <a:t>STRESS TES</a:t>
            </a:r>
            <a:r>
              <a:rPr lang="en-US" sz="1800" b="1" u="none" strike="noStrike" dirty="0">
                <a:solidFill>
                  <a:srgbClr val="FFFFFF"/>
                </a:solidFill>
                <a:latin typeface="KuroTrial Bold"/>
                <a:ea typeface="KuroTrial Bold"/>
                <a:cs typeface="KuroTrial Bold"/>
                <a:sym typeface="KuroTrial Bold"/>
              </a:rPr>
              <a:t>T THE DESIGN AT 10X VOLUME</a:t>
            </a:r>
          </a:p>
        </p:txBody>
      </p:sp>
      <p:sp>
        <p:nvSpPr>
          <p:cNvPr id="12" name="TextBox 12"/>
          <p:cNvSpPr txBox="1"/>
          <p:nvPr/>
        </p:nvSpPr>
        <p:spPr>
          <a:xfrm>
            <a:off x="-50051" y="457413"/>
            <a:ext cx="1317340" cy="266699"/>
          </a:xfrm>
          <a:prstGeom prst="rect">
            <a:avLst/>
          </a:prstGeom>
        </p:spPr>
        <p:txBody>
          <a:bodyPr lIns="0" tIns="0" rIns="0" bIns="0" rtlCol="0" anchor="t">
            <a:spAutoFit/>
          </a:bodyPr>
          <a:lstStyle/>
          <a:p>
            <a:pPr algn="r">
              <a:lnSpc>
                <a:spcPts val="2250"/>
              </a:lnSpc>
            </a:pPr>
            <a:r>
              <a:rPr lang="en-US" sz="1500" spc="45">
                <a:solidFill>
                  <a:srgbClr val="000000"/>
                </a:solidFill>
                <a:latin typeface="Garet"/>
                <a:ea typeface="Garet"/>
                <a:cs typeface="Garet"/>
                <a:sym typeface="Garet"/>
              </a:rPr>
              <a:t>Page 19</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9580" y="2006144"/>
            <a:ext cx="6488022" cy="7411762"/>
            <a:chOff x="0" y="0"/>
            <a:chExt cx="1708780" cy="1952069"/>
          </a:xfrm>
        </p:grpSpPr>
        <p:sp>
          <p:nvSpPr>
            <p:cNvPr id="3" name="Freeform 3"/>
            <p:cNvSpPr/>
            <p:nvPr/>
          </p:nvSpPr>
          <p:spPr>
            <a:xfrm>
              <a:off x="0" y="0"/>
              <a:ext cx="1708779" cy="1952069"/>
            </a:xfrm>
            <a:custGeom>
              <a:avLst/>
              <a:gdLst/>
              <a:ahLst/>
              <a:cxnLst/>
              <a:rect l="l" t="t" r="r" b="b"/>
              <a:pathLst>
                <a:path w="1708779" h="1952069">
                  <a:moveTo>
                    <a:pt x="0" y="0"/>
                  </a:moveTo>
                  <a:lnTo>
                    <a:pt x="1708779" y="0"/>
                  </a:lnTo>
                  <a:lnTo>
                    <a:pt x="1708779" y="1952069"/>
                  </a:lnTo>
                  <a:lnTo>
                    <a:pt x="0" y="1952069"/>
                  </a:lnTo>
                  <a:close/>
                </a:path>
              </a:pathLst>
            </a:custGeom>
            <a:solidFill>
              <a:srgbClr val="003087"/>
            </a:solidFill>
          </p:spPr>
          <p:txBody>
            <a:bodyPr/>
            <a:lstStyle/>
            <a:p>
              <a:endParaRPr lang="en-US"/>
            </a:p>
          </p:txBody>
        </p:sp>
        <p:sp>
          <p:nvSpPr>
            <p:cNvPr id="4" name="TextBox 4"/>
            <p:cNvSpPr txBox="1"/>
            <p:nvPr/>
          </p:nvSpPr>
          <p:spPr>
            <a:xfrm>
              <a:off x="0" y="-66675"/>
              <a:ext cx="1708780" cy="2018744"/>
            </a:xfrm>
            <a:prstGeom prst="rect">
              <a:avLst/>
            </a:prstGeom>
          </p:spPr>
          <p:txBody>
            <a:bodyPr lIns="50800" tIns="50800" rIns="50800" bIns="50800" rtlCol="0" anchor="ctr"/>
            <a:lstStyle/>
            <a:p>
              <a:pPr algn="ctr">
                <a:lnSpc>
                  <a:spcPts val="3600"/>
                </a:lnSpc>
              </a:pPr>
              <a:endParaRPr/>
            </a:p>
          </p:txBody>
        </p:sp>
      </p:grpSp>
      <p:grpSp>
        <p:nvGrpSpPr>
          <p:cNvPr id="5" name="Group 5"/>
          <p:cNvGrpSpPr/>
          <p:nvPr/>
        </p:nvGrpSpPr>
        <p:grpSpPr>
          <a:xfrm>
            <a:off x="479580" y="0"/>
            <a:ext cx="5775239" cy="5483038"/>
            <a:chOff x="0" y="0"/>
            <a:chExt cx="1371744" cy="1302340"/>
          </a:xfrm>
        </p:grpSpPr>
        <p:sp>
          <p:nvSpPr>
            <p:cNvPr id="6" name="Freeform 6"/>
            <p:cNvSpPr/>
            <p:nvPr/>
          </p:nvSpPr>
          <p:spPr>
            <a:xfrm>
              <a:off x="0" y="0"/>
              <a:ext cx="1371744" cy="1302340"/>
            </a:xfrm>
            <a:custGeom>
              <a:avLst/>
              <a:gdLst/>
              <a:ahLst/>
              <a:cxnLst/>
              <a:rect l="l" t="t" r="r" b="b"/>
              <a:pathLst>
                <a:path w="1371744" h="1302340">
                  <a:moveTo>
                    <a:pt x="0" y="0"/>
                  </a:moveTo>
                  <a:lnTo>
                    <a:pt x="1371744" y="0"/>
                  </a:lnTo>
                  <a:lnTo>
                    <a:pt x="1371744" y="1302340"/>
                  </a:lnTo>
                  <a:lnTo>
                    <a:pt x="0" y="130234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grpSp>
      <p:sp>
        <p:nvSpPr>
          <p:cNvPr id="7" name="AutoShape 7"/>
          <p:cNvSpPr/>
          <p:nvPr/>
        </p:nvSpPr>
        <p:spPr>
          <a:xfrm flipV="1">
            <a:off x="7809362" y="2736757"/>
            <a:ext cx="8474065"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8" name="Group 8"/>
          <p:cNvGrpSpPr/>
          <p:nvPr/>
        </p:nvGrpSpPr>
        <p:grpSpPr>
          <a:xfrm rot="-5400000">
            <a:off x="16528688" y="2006144"/>
            <a:ext cx="730612" cy="730612"/>
            <a:chOff x="0" y="0"/>
            <a:chExt cx="654465" cy="654465"/>
          </a:xfrm>
        </p:grpSpPr>
        <p:sp>
          <p:nvSpPr>
            <p:cNvPr id="9" name="Freeform 9"/>
            <p:cNvSpPr/>
            <p:nvPr/>
          </p:nvSpPr>
          <p:spPr>
            <a:xfrm>
              <a:off x="0" y="0"/>
              <a:ext cx="654465" cy="654465"/>
            </a:xfrm>
            <a:custGeom>
              <a:avLst/>
              <a:gdLst/>
              <a:ahLst/>
              <a:cxnLst/>
              <a:rect l="l" t="t" r="r" b="b"/>
              <a:pathLst>
                <a:path w="654465" h="654465">
                  <a:moveTo>
                    <a:pt x="0" y="0"/>
                  </a:moveTo>
                  <a:lnTo>
                    <a:pt x="654465" y="0"/>
                  </a:lnTo>
                  <a:lnTo>
                    <a:pt x="654465" y="654465"/>
                  </a:lnTo>
                  <a:lnTo>
                    <a:pt x="0" y="654465"/>
                  </a:lnTo>
                  <a:close/>
                </a:path>
              </a:pathLst>
            </a:custGeom>
            <a:solidFill>
              <a:srgbClr val="003087"/>
            </a:solidFill>
          </p:spPr>
          <p:txBody>
            <a:bodyPr/>
            <a:lstStyle/>
            <a:p>
              <a:endParaRPr lang="en-US"/>
            </a:p>
          </p:txBody>
        </p:sp>
        <p:sp>
          <p:nvSpPr>
            <p:cNvPr id="10" name="TextBox 10"/>
            <p:cNvSpPr txBox="1"/>
            <p:nvPr/>
          </p:nvSpPr>
          <p:spPr>
            <a:xfrm>
              <a:off x="0" y="-66675"/>
              <a:ext cx="654465" cy="721140"/>
            </a:xfrm>
            <a:prstGeom prst="rect">
              <a:avLst/>
            </a:prstGeom>
          </p:spPr>
          <p:txBody>
            <a:bodyPr lIns="50800" tIns="50800" rIns="50800" bIns="50800" rtlCol="0" anchor="ctr"/>
            <a:lstStyle/>
            <a:p>
              <a:pPr algn="ctr">
                <a:lnSpc>
                  <a:spcPts val="3600"/>
                </a:lnSpc>
              </a:pPr>
              <a:endParaRPr/>
            </a:p>
          </p:txBody>
        </p:sp>
      </p:grpSp>
      <p:sp>
        <p:nvSpPr>
          <p:cNvPr id="11" name="Freeform 11"/>
          <p:cNvSpPr/>
          <p:nvPr/>
        </p:nvSpPr>
        <p:spPr>
          <a:xfrm>
            <a:off x="7809362" y="2228764"/>
            <a:ext cx="1130194" cy="285374"/>
          </a:xfrm>
          <a:custGeom>
            <a:avLst/>
            <a:gdLst/>
            <a:ahLst/>
            <a:cxnLst/>
            <a:rect l="l" t="t" r="r" b="b"/>
            <a:pathLst>
              <a:path w="1130194" h="285374">
                <a:moveTo>
                  <a:pt x="0" y="0"/>
                </a:moveTo>
                <a:lnTo>
                  <a:pt x="1130194" y="0"/>
                </a:lnTo>
                <a:lnTo>
                  <a:pt x="1130194" y="285373"/>
                </a:lnTo>
                <a:lnTo>
                  <a:pt x="0" y="2853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TextBox 12"/>
          <p:cNvSpPr txBox="1"/>
          <p:nvPr/>
        </p:nvSpPr>
        <p:spPr>
          <a:xfrm>
            <a:off x="1820783" y="6583131"/>
            <a:ext cx="3542691" cy="1692415"/>
          </a:xfrm>
          <a:prstGeom prst="rect">
            <a:avLst/>
          </a:prstGeom>
        </p:spPr>
        <p:txBody>
          <a:bodyPr lIns="0" tIns="0" rIns="0" bIns="0" rtlCol="0" anchor="t">
            <a:spAutoFit/>
          </a:bodyPr>
          <a:lstStyle/>
          <a:p>
            <a:pPr marL="0" lvl="0" indent="0" algn="l">
              <a:lnSpc>
                <a:spcPts val="6670"/>
              </a:lnSpc>
              <a:spcBef>
                <a:spcPct val="0"/>
              </a:spcBef>
            </a:pPr>
            <a:r>
              <a:rPr lang="en-US" sz="5851" b="1">
                <a:solidFill>
                  <a:srgbClr val="FFFFFF"/>
                </a:solidFill>
                <a:latin typeface="KuroTrial Bold"/>
                <a:ea typeface="KuroTrial Bold"/>
                <a:cs typeface="KuroTrial Bold"/>
                <a:sym typeface="KuroTrial Bold"/>
              </a:rPr>
              <a:t>Contents Overview</a:t>
            </a:r>
          </a:p>
        </p:txBody>
      </p:sp>
      <p:sp>
        <p:nvSpPr>
          <p:cNvPr id="13" name="TextBox 13"/>
          <p:cNvSpPr txBox="1"/>
          <p:nvPr/>
        </p:nvSpPr>
        <p:spPr>
          <a:xfrm>
            <a:off x="9648012" y="2263818"/>
            <a:ext cx="1409070" cy="234061"/>
          </a:xfrm>
          <a:prstGeom prst="rect">
            <a:avLst/>
          </a:prstGeom>
        </p:spPr>
        <p:txBody>
          <a:bodyPr lIns="0" tIns="0" rIns="0" bIns="0" rtlCol="0" anchor="t">
            <a:spAutoFit/>
          </a:bodyPr>
          <a:lstStyle/>
          <a:p>
            <a:pPr marL="0" lvl="0" indent="0" algn="l">
              <a:lnSpc>
                <a:spcPts val="1861"/>
              </a:lnSpc>
              <a:spcBef>
                <a:spcPct val="0"/>
              </a:spcBef>
            </a:pPr>
            <a:r>
              <a:rPr lang="en-US" sz="1899" b="1" u="none" strike="noStrike">
                <a:solidFill>
                  <a:srgbClr val="000000"/>
                </a:solidFill>
                <a:latin typeface="KuroTrial Bold"/>
                <a:ea typeface="KuroTrial Bold"/>
                <a:cs typeface="KuroTrial Bold"/>
                <a:sym typeface="KuroTrial Bold"/>
              </a:rPr>
              <a:t>Introduction</a:t>
            </a:r>
          </a:p>
        </p:txBody>
      </p:sp>
      <p:sp>
        <p:nvSpPr>
          <p:cNvPr id="14" name="TextBox 14"/>
          <p:cNvSpPr txBox="1"/>
          <p:nvPr/>
        </p:nvSpPr>
        <p:spPr>
          <a:xfrm>
            <a:off x="16562418" y="2149518"/>
            <a:ext cx="663151" cy="377190"/>
          </a:xfrm>
          <a:prstGeom prst="rect">
            <a:avLst/>
          </a:prstGeom>
        </p:spPr>
        <p:txBody>
          <a:bodyPr lIns="0" tIns="0" rIns="0" bIns="0" rtlCol="0" anchor="t">
            <a:spAutoFit/>
          </a:bodyPr>
          <a:lstStyle/>
          <a:p>
            <a:pPr marL="0" lvl="0" indent="0" algn="ctr">
              <a:lnSpc>
                <a:spcPts val="3149"/>
              </a:lnSpc>
              <a:spcBef>
                <a:spcPct val="0"/>
              </a:spcBef>
            </a:pPr>
            <a:r>
              <a:rPr lang="en-US" sz="2099" spc="41">
                <a:solidFill>
                  <a:srgbClr val="FFFFFF"/>
                </a:solidFill>
                <a:latin typeface="Garet"/>
                <a:ea typeface="Garet"/>
                <a:cs typeface="Garet"/>
                <a:sym typeface="Garet"/>
              </a:rPr>
              <a:t>03</a:t>
            </a:r>
          </a:p>
        </p:txBody>
      </p:sp>
      <p:sp>
        <p:nvSpPr>
          <p:cNvPr id="15" name="AutoShape 15"/>
          <p:cNvSpPr/>
          <p:nvPr/>
        </p:nvSpPr>
        <p:spPr>
          <a:xfrm flipV="1">
            <a:off x="7809362" y="3691207"/>
            <a:ext cx="8474065"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16" name="Group 16"/>
          <p:cNvGrpSpPr/>
          <p:nvPr/>
        </p:nvGrpSpPr>
        <p:grpSpPr>
          <a:xfrm rot="-5400000">
            <a:off x="16528688" y="2960594"/>
            <a:ext cx="730612" cy="730612"/>
            <a:chOff x="0" y="0"/>
            <a:chExt cx="654465" cy="654465"/>
          </a:xfrm>
        </p:grpSpPr>
        <p:sp>
          <p:nvSpPr>
            <p:cNvPr id="17" name="Freeform 17"/>
            <p:cNvSpPr/>
            <p:nvPr/>
          </p:nvSpPr>
          <p:spPr>
            <a:xfrm>
              <a:off x="0" y="0"/>
              <a:ext cx="654465" cy="654465"/>
            </a:xfrm>
            <a:custGeom>
              <a:avLst/>
              <a:gdLst/>
              <a:ahLst/>
              <a:cxnLst/>
              <a:rect l="l" t="t" r="r" b="b"/>
              <a:pathLst>
                <a:path w="654465" h="654465">
                  <a:moveTo>
                    <a:pt x="0" y="0"/>
                  </a:moveTo>
                  <a:lnTo>
                    <a:pt x="654465" y="0"/>
                  </a:lnTo>
                  <a:lnTo>
                    <a:pt x="654465" y="654465"/>
                  </a:lnTo>
                  <a:lnTo>
                    <a:pt x="0" y="654465"/>
                  </a:lnTo>
                  <a:close/>
                </a:path>
              </a:pathLst>
            </a:custGeom>
            <a:solidFill>
              <a:srgbClr val="003087"/>
            </a:solidFill>
          </p:spPr>
          <p:txBody>
            <a:bodyPr/>
            <a:lstStyle/>
            <a:p>
              <a:endParaRPr lang="en-US"/>
            </a:p>
          </p:txBody>
        </p:sp>
        <p:sp>
          <p:nvSpPr>
            <p:cNvPr id="18" name="TextBox 18"/>
            <p:cNvSpPr txBox="1"/>
            <p:nvPr/>
          </p:nvSpPr>
          <p:spPr>
            <a:xfrm>
              <a:off x="0" y="-66675"/>
              <a:ext cx="654465" cy="721140"/>
            </a:xfrm>
            <a:prstGeom prst="rect">
              <a:avLst/>
            </a:prstGeom>
          </p:spPr>
          <p:txBody>
            <a:bodyPr lIns="50800" tIns="50800" rIns="50800" bIns="50800" rtlCol="0" anchor="ctr"/>
            <a:lstStyle/>
            <a:p>
              <a:pPr algn="ctr">
                <a:lnSpc>
                  <a:spcPts val="3600"/>
                </a:lnSpc>
              </a:pPr>
              <a:endParaRPr/>
            </a:p>
          </p:txBody>
        </p:sp>
      </p:grpSp>
      <p:sp>
        <p:nvSpPr>
          <p:cNvPr id="19" name="Freeform 19"/>
          <p:cNvSpPr/>
          <p:nvPr/>
        </p:nvSpPr>
        <p:spPr>
          <a:xfrm>
            <a:off x="7809362" y="3183213"/>
            <a:ext cx="1130194" cy="285374"/>
          </a:xfrm>
          <a:custGeom>
            <a:avLst/>
            <a:gdLst/>
            <a:ahLst/>
            <a:cxnLst/>
            <a:rect l="l" t="t" r="r" b="b"/>
            <a:pathLst>
              <a:path w="1130194" h="285374">
                <a:moveTo>
                  <a:pt x="0" y="0"/>
                </a:moveTo>
                <a:lnTo>
                  <a:pt x="1130194" y="0"/>
                </a:lnTo>
                <a:lnTo>
                  <a:pt x="1130194" y="285374"/>
                </a:lnTo>
                <a:lnTo>
                  <a:pt x="0" y="2853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0" name="TextBox 20"/>
          <p:cNvSpPr txBox="1"/>
          <p:nvPr/>
        </p:nvSpPr>
        <p:spPr>
          <a:xfrm>
            <a:off x="9648012" y="3218268"/>
            <a:ext cx="4439350" cy="234061"/>
          </a:xfrm>
          <a:prstGeom prst="rect">
            <a:avLst/>
          </a:prstGeom>
        </p:spPr>
        <p:txBody>
          <a:bodyPr lIns="0" tIns="0" rIns="0" bIns="0" rtlCol="0" anchor="t">
            <a:spAutoFit/>
          </a:bodyPr>
          <a:lstStyle/>
          <a:p>
            <a:pPr marL="0" lvl="0" indent="0" algn="l">
              <a:lnSpc>
                <a:spcPts val="1861"/>
              </a:lnSpc>
              <a:spcBef>
                <a:spcPct val="0"/>
              </a:spcBef>
            </a:pPr>
            <a:r>
              <a:rPr lang="en-US" sz="1899" b="1" u="none" strike="noStrike">
                <a:solidFill>
                  <a:srgbClr val="000000"/>
                </a:solidFill>
                <a:latin typeface="KuroTrial Bold"/>
                <a:ea typeface="KuroTrial Bold"/>
                <a:cs typeface="KuroTrial Bold"/>
                <a:sym typeface="KuroTrial Bold"/>
              </a:rPr>
              <a:t>What is Design for Manufacturing(DFM)</a:t>
            </a:r>
          </a:p>
        </p:txBody>
      </p:sp>
      <p:sp>
        <p:nvSpPr>
          <p:cNvPr id="21" name="TextBox 21"/>
          <p:cNvSpPr txBox="1"/>
          <p:nvPr/>
        </p:nvSpPr>
        <p:spPr>
          <a:xfrm>
            <a:off x="16562418" y="3103968"/>
            <a:ext cx="663151" cy="377190"/>
          </a:xfrm>
          <a:prstGeom prst="rect">
            <a:avLst/>
          </a:prstGeom>
        </p:spPr>
        <p:txBody>
          <a:bodyPr lIns="0" tIns="0" rIns="0" bIns="0" rtlCol="0" anchor="t">
            <a:spAutoFit/>
          </a:bodyPr>
          <a:lstStyle/>
          <a:p>
            <a:pPr marL="0" lvl="0" indent="0" algn="ctr">
              <a:lnSpc>
                <a:spcPts val="3149"/>
              </a:lnSpc>
              <a:spcBef>
                <a:spcPct val="0"/>
              </a:spcBef>
            </a:pPr>
            <a:r>
              <a:rPr lang="en-US" sz="2099" spc="41">
                <a:solidFill>
                  <a:srgbClr val="FFFFFF"/>
                </a:solidFill>
                <a:latin typeface="Garet"/>
                <a:ea typeface="Garet"/>
                <a:cs typeface="Garet"/>
                <a:sym typeface="Garet"/>
              </a:rPr>
              <a:t>04</a:t>
            </a:r>
          </a:p>
        </p:txBody>
      </p:sp>
      <p:sp>
        <p:nvSpPr>
          <p:cNvPr id="22" name="AutoShape 22"/>
          <p:cNvSpPr/>
          <p:nvPr/>
        </p:nvSpPr>
        <p:spPr>
          <a:xfrm flipV="1">
            <a:off x="7809362" y="4645657"/>
            <a:ext cx="8474065"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23" name="Group 23"/>
          <p:cNvGrpSpPr/>
          <p:nvPr/>
        </p:nvGrpSpPr>
        <p:grpSpPr>
          <a:xfrm rot="-5400000">
            <a:off x="16528688" y="3915044"/>
            <a:ext cx="730612" cy="730612"/>
            <a:chOff x="0" y="0"/>
            <a:chExt cx="654465" cy="654465"/>
          </a:xfrm>
        </p:grpSpPr>
        <p:sp>
          <p:nvSpPr>
            <p:cNvPr id="24" name="Freeform 24"/>
            <p:cNvSpPr/>
            <p:nvPr/>
          </p:nvSpPr>
          <p:spPr>
            <a:xfrm>
              <a:off x="0" y="0"/>
              <a:ext cx="654465" cy="654465"/>
            </a:xfrm>
            <a:custGeom>
              <a:avLst/>
              <a:gdLst/>
              <a:ahLst/>
              <a:cxnLst/>
              <a:rect l="l" t="t" r="r" b="b"/>
              <a:pathLst>
                <a:path w="654465" h="654465">
                  <a:moveTo>
                    <a:pt x="0" y="0"/>
                  </a:moveTo>
                  <a:lnTo>
                    <a:pt x="654465" y="0"/>
                  </a:lnTo>
                  <a:lnTo>
                    <a:pt x="654465" y="654465"/>
                  </a:lnTo>
                  <a:lnTo>
                    <a:pt x="0" y="654465"/>
                  </a:lnTo>
                  <a:close/>
                </a:path>
              </a:pathLst>
            </a:custGeom>
            <a:solidFill>
              <a:srgbClr val="003087"/>
            </a:solidFill>
          </p:spPr>
          <p:txBody>
            <a:bodyPr/>
            <a:lstStyle/>
            <a:p>
              <a:endParaRPr lang="en-US"/>
            </a:p>
          </p:txBody>
        </p:sp>
        <p:sp>
          <p:nvSpPr>
            <p:cNvPr id="25" name="TextBox 25"/>
            <p:cNvSpPr txBox="1"/>
            <p:nvPr/>
          </p:nvSpPr>
          <p:spPr>
            <a:xfrm>
              <a:off x="0" y="-66675"/>
              <a:ext cx="654465" cy="721140"/>
            </a:xfrm>
            <a:prstGeom prst="rect">
              <a:avLst/>
            </a:prstGeom>
          </p:spPr>
          <p:txBody>
            <a:bodyPr lIns="50800" tIns="50800" rIns="50800" bIns="50800" rtlCol="0" anchor="ctr"/>
            <a:lstStyle/>
            <a:p>
              <a:pPr algn="ctr">
                <a:lnSpc>
                  <a:spcPts val="3600"/>
                </a:lnSpc>
              </a:pPr>
              <a:endParaRPr/>
            </a:p>
          </p:txBody>
        </p:sp>
      </p:grpSp>
      <p:sp>
        <p:nvSpPr>
          <p:cNvPr id="26" name="Freeform 26"/>
          <p:cNvSpPr/>
          <p:nvPr/>
        </p:nvSpPr>
        <p:spPr>
          <a:xfrm>
            <a:off x="7809362" y="4137663"/>
            <a:ext cx="1130194" cy="285374"/>
          </a:xfrm>
          <a:custGeom>
            <a:avLst/>
            <a:gdLst/>
            <a:ahLst/>
            <a:cxnLst/>
            <a:rect l="l" t="t" r="r" b="b"/>
            <a:pathLst>
              <a:path w="1130194" h="285374">
                <a:moveTo>
                  <a:pt x="0" y="0"/>
                </a:moveTo>
                <a:lnTo>
                  <a:pt x="1130194" y="0"/>
                </a:lnTo>
                <a:lnTo>
                  <a:pt x="1130194" y="285374"/>
                </a:lnTo>
                <a:lnTo>
                  <a:pt x="0" y="2853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7" name="TextBox 27"/>
          <p:cNvSpPr txBox="1"/>
          <p:nvPr/>
        </p:nvSpPr>
        <p:spPr>
          <a:xfrm>
            <a:off x="9648012" y="4172718"/>
            <a:ext cx="4439350" cy="234061"/>
          </a:xfrm>
          <a:prstGeom prst="rect">
            <a:avLst/>
          </a:prstGeom>
        </p:spPr>
        <p:txBody>
          <a:bodyPr lIns="0" tIns="0" rIns="0" bIns="0" rtlCol="0" anchor="t">
            <a:spAutoFit/>
          </a:bodyPr>
          <a:lstStyle/>
          <a:p>
            <a:pPr marL="0" lvl="0" indent="0" algn="l">
              <a:lnSpc>
                <a:spcPts val="1861"/>
              </a:lnSpc>
              <a:spcBef>
                <a:spcPct val="0"/>
              </a:spcBef>
            </a:pPr>
            <a:r>
              <a:rPr lang="en-US" sz="1899" b="1">
                <a:solidFill>
                  <a:srgbClr val="000000"/>
                </a:solidFill>
                <a:latin typeface="KuroTrial Bold"/>
                <a:ea typeface="KuroTrial Bold"/>
                <a:cs typeface="KuroTrial Bold"/>
                <a:sym typeface="KuroTrial Bold"/>
              </a:rPr>
              <a:t>Elaboration of the Object of Topic</a:t>
            </a:r>
          </a:p>
        </p:txBody>
      </p:sp>
      <p:sp>
        <p:nvSpPr>
          <p:cNvPr id="28" name="TextBox 28"/>
          <p:cNvSpPr txBox="1"/>
          <p:nvPr/>
        </p:nvSpPr>
        <p:spPr>
          <a:xfrm>
            <a:off x="16562418" y="4058418"/>
            <a:ext cx="663151" cy="377190"/>
          </a:xfrm>
          <a:prstGeom prst="rect">
            <a:avLst/>
          </a:prstGeom>
        </p:spPr>
        <p:txBody>
          <a:bodyPr lIns="0" tIns="0" rIns="0" bIns="0" rtlCol="0" anchor="t">
            <a:spAutoFit/>
          </a:bodyPr>
          <a:lstStyle/>
          <a:p>
            <a:pPr marL="0" lvl="0" indent="0" algn="ctr">
              <a:lnSpc>
                <a:spcPts val="3149"/>
              </a:lnSpc>
              <a:spcBef>
                <a:spcPct val="0"/>
              </a:spcBef>
            </a:pPr>
            <a:r>
              <a:rPr lang="en-US" sz="2099" spc="41">
                <a:solidFill>
                  <a:srgbClr val="FFFFFF"/>
                </a:solidFill>
                <a:latin typeface="Garet"/>
                <a:ea typeface="Garet"/>
                <a:cs typeface="Garet"/>
                <a:sym typeface="Garet"/>
              </a:rPr>
              <a:t>05</a:t>
            </a:r>
          </a:p>
        </p:txBody>
      </p:sp>
      <p:sp>
        <p:nvSpPr>
          <p:cNvPr id="29" name="AutoShape 29"/>
          <p:cNvSpPr/>
          <p:nvPr/>
        </p:nvSpPr>
        <p:spPr>
          <a:xfrm>
            <a:off x="7809362" y="5600106"/>
            <a:ext cx="8474065"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30" name="Group 30"/>
          <p:cNvGrpSpPr/>
          <p:nvPr/>
        </p:nvGrpSpPr>
        <p:grpSpPr>
          <a:xfrm rot="-5400000">
            <a:off x="16528688" y="4869494"/>
            <a:ext cx="730612" cy="730612"/>
            <a:chOff x="0" y="0"/>
            <a:chExt cx="654465" cy="654465"/>
          </a:xfrm>
        </p:grpSpPr>
        <p:sp>
          <p:nvSpPr>
            <p:cNvPr id="31" name="Freeform 31"/>
            <p:cNvSpPr/>
            <p:nvPr/>
          </p:nvSpPr>
          <p:spPr>
            <a:xfrm>
              <a:off x="0" y="0"/>
              <a:ext cx="654465" cy="654465"/>
            </a:xfrm>
            <a:custGeom>
              <a:avLst/>
              <a:gdLst/>
              <a:ahLst/>
              <a:cxnLst/>
              <a:rect l="l" t="t" r="r" b="b"/>
              <a:pathLst>
                <a:path w="654465" h="654465">
                  <a:moveTo>
                    <a:pt x="0" y="0"/>
                  </a:moveTo>
                  <a:lnTo>
                    <a:pt x="654465" y="0"/>
                  </a:lnTo>
                  <a:lnTo>
                    <a:pt x="654465" y="654465"/>
                  </a:lnTo>
                  <a:lnTo>
                    <a:pt x="0" y="654465"/>
                  </a:lnTo>
                  <a:close/>
                </a:path>
              </a:pathLst>
            </a:custGeom>
            <a:solidFill>
              <a:srgbClr val="003087"/>
            </a:solidFill>
          </p:spPr>
          <p:txBody>
            <a:bodyPr/>
            <a:lstStyle/>
            <a:p>
              <a:endParaRPr lang="en-US"/>
            </a:p>
          </p:txBody>
        </p:sp>
        <p:sp>
          <p:nvSpPr>
            <p:cNvPr id="32" name="TextBox 32"/>
            <p:cNvSpPr txBox="1"/>
            <p:nvPr/>
          </p:nvSpPr>
          <p:spPr>
            <a:xfrm>
              <a:off x="0" y="-66675"/>
              <a:ext cx="654465" cy="721140"/>
            </a:xfrm>
            <a:prstGeom prst="rect">
              <a:avLst/>
            </a:prstGeom>
          </p:spPr>
          <p:txBody>
            <a:bodyPr lIns="50800" tIns="50800" rIns="50800" bIns="50800" rtlCol="0" anchor="ctr"/>
            <a:lstStyle/>
            <a:p>
              <a:pPr algn="ctr">
                <a:lnSpc>
                  <a:spcPts val="3600"/>
                </a:lnSpc>
              </a:pPr>
              <a:endParaRPr/>
            </a:p>
          </p:txBody>
        </p:sp>
      </p:grpSp>
      <p:sp>
        <p:nvSpPr>
          <p:cNvPr id="33" name="Freeform 33"/>
          <p:cNvSpPr/>
          <p:nvPr/>
        </p:nvSpPr>
        <p:spPr>
          <a:xfrm>
            <a:off x="7809362" y="5092113"/>
            <a:ext cx="1130194" cy="285374"/>
          </a:xfrm>
          <a:custGeom>
            <a:avLst/>
            <a:gdLst/>
            <a:ahLst/>
            <a:cxnLst/>
            <a:rect l="l" t="t" r="r" b="b"/>
            <a:pathLst>
              <a:path w="1130194" h="285374">
                <a:moveTo>
                  <a:pt x="0" y="0"/>
                </a:moveTo>
                <a:lnTo>
                  <a:pt x="1130194" y="0"/>
                </a:lnTo>
                <a:lnTo>
                  <a:pt x="1130194" y="285374"/>
                </a:lnTo>
                <a:lnTo>
                  <a:pt x="0" y="2853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4" name="TextBox 34"/>
          <p:cNvSpPr txBox="1"/>
          <p:nvPr/>
        </p:nvSpPr>
        <p:spPr>
          <a:xfrm>
            <a:off x="9648012" y="4844296"/>
            <a:ext cx="5766259" cy="528828"/>
          </a:xfrm>
          <a:prstGeom prst="rect">
            <a:avLst/>
          </a:prstGeom>
        </p:spPr>
        <p:txBody>
          <a:bodyPr lIns="0" tIns="0" rIns="0" bIns="0" rtlCol="0" anchor="t">
            <a:spAutoFit/>
          </a:bodyPr>
          <a:lstStyle/>
          <a:p>
            <a:pPr marL="0" lvl="0" indent="0" algn="l">
              <a:lnSpc>
                <a:spcPts val="2165"/>
              </a:lnSpc>
            </a:pPr>
            <a:r>
              <a:rPr lang="en-US" sz="1899" b="1" u="none" strike="noStrike">
                <a:solidFill>
                  <a:srgbClr val="000000"/>
                </a:solidFill>
                <a:latin typeface="KuroTrial Bold"/>
                <a:ea typeface="KuroTrial Bold"/>
                <a:cs typeface="KuroTrial Bold"/>
                <a:sym typeface="KuroTrial Bold"/>
              </a:rPr>
              <a:t>How do we go from emerging industrial economies to Advanced economies?</a:t>
            </a:r>
          </a:p>
        </p:txBody>
      </p:sp>
      <p:sp>
        <p:nvSpPr>
          <p:cNvPr id="35" name="TextBox 35"/>
          <p:cNvSpPr txBox="1"/>
          <p:nvPr/>
        </p:nvSpPr>
        <p:spPr>
          <a:xfrm>
            <a:off x="16562418" y="5012868"/>
            <a:ext cx="663151" cy="377190"/>
          </a:xfrm>
          <a:prstGeom prst="rect">
            <a:avLst/>
          </a:prstGeom>
        </p:spPr>
        <p:txBody>
          <a:bodyPr lIns="0" tIns="0" rIns="0" bIns="0" rtlCol="0" anchor="t">
            <a:spAutoFit/>
          </a:bodyPr>
          <a:lstStyle/>
          <a:p>
            <a:pPr marL="0" lvl="0" indent="0" algn="ctr">
              <a:lnSpc>
                <a:spcPts val="3149"/>
              </a:lnSpc>
              <a:spcBef>
                <a:spcPct val="0"/>
              </a:spcBef>
            </a:pPr>
            <a:r>
              <a:rPr lang="en-US" sz="2099" spc="41">
                <a:solidFill>
                  <a:srgbClr val="FFFFFF"/>
                </a:solidFill>
                <a:latin typeface="Garet"/>
                <a:ea typeface="Garet"/>
                <a:cs typeface="Garet"/>
                <a:sym typeface="Garet"/>
              </a:rPr>
              <a:t>08</a:t>
            </a:r>
          </a:p>
        </p:txBody>
      </p:sp>
      <p:sp>
        <p:nvSpPr>
          <p:cNvPr id="36" name="AutoShape 36"/>
          <p:cNvSpPr/>
          <p:nvPr/>
        </p:nvSpPr>
        <p:spPr>
          <a:xfrm>
            <a:off x="7809362" y="6554556"/>
            <a:ext cx="8474065"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37" name="Group 37"/>
          <p:cNvGrpSpPr/>
          <p:nvPr/>
        </p:nvGrpSpPr>
        <p:grpSpPr>
          <a:xfrm rot="-5400000">
            <a:off x="16528688" y="5823944"/>
            <a:ext cx="730612" cy="730612"/>
            <a:chOff x="0" y="0"/>
            <a:chExt cx="654465" cy="654465"/>
          </a:xfrm>
        </p:grpSpPr>
        <p:sp>
          <p:nvSpPr>
            <p:cNvPr id="38" name="Freeform 38"/>
            <p:cNvSpPr/>
            <p:nvPr/>
          </p:nvSpPr>
          <p:spPr>
            <a:xfrm>
              <a:off x="0" y="0"/>
              <a:ext cx="654465" cy="654465"/>
            </a:xfrm>
            <a:custGeom>
              <a:avLst/>
              <a:gdLst/>
              <a:ahLst/>
              <a:cxnLst/>
              <a:rect l="l" t="t" r="r" b="b"/>
              <a:pathLst>
                <a:path w="654465" h="654465">
                  <a:moveTo>
                    <a:pt x="0" y="0"/>
                  </a:moveTo>
                  <a:lnTo>
                    <a:pt x="654465" y="0"/>
                  </a:lnTo>
                  <a:lnTo>
                    <a:pt x="654465" y="654465"/>
                  </a:lnTo>
                  <a:lnTo>
                    <a:pt x="0" y="654465"/>
                  </a:lnTo>
                  <a:close/>
                </a:path>
              </a:pathLst>
            </a:custGeom>
            <a:solidFill>
              <a:srgbClr val="003087"/>
            </a:solidFill>
          </p:spPr>
          <p:txBody>
            <a:bodyPr/>
            <a:lstStyle/>
            <a:p>
              <a:endParaRPr lang="en-US"/>
            </a:p>
          </p:txBody>
        </p:sp>
        <p:sp>
          <p:nvSpPr>
            <p:cNvPr id="39" name="TextBox 39"/>
            <p:cNvSpPr txBox="1"/>
            <p:nvPr/>
          </p:nvSpPr>
          <p:spPr>
            <a:xfrm>
              <a:off x="0" y="-66675"/>
              <a:ext cx="654465" cy="721140"/>
            </a:xfrm>
            <a:prstGeom prst="rect">
              <a:avLst/>
            </a:prstGeom>
          </p:spPr>
          <p:txBody>
            <a:bodyPr lIns="50800" tIns="50800" rIns="50800" bIns="50800" rtlCol="0" anchor="ctr"/>
            <a:lstStyle/>
            <a:p>
              <a:pPr algn="ctr">
                <a:lnSpc>
                  <a:spcPts val="3600"/>
                </a:lnSpc>
              </a:pPr>
              <a:endParaRPr/>
            </a:p>
          </p:txBody>
        </p:sp>
      </p:grpSp>
      <p:sp>
        <p:nvSpPr>
          <p:cNvPr id="40" name="Freeform 40"/>
          <p:cNvSpPr/>
          <p:nvPr/>
        </p:nvSpPr>
        <p:spPr>
          <a:xfrm>
            <a:off x="7809362" y="6046563"/>
            <a:ext cx="1130194" cy="285374"/>
          </a:xfrm>
          <a:custGeom>
            <a:avLst/>
            <a:gdLst/>
            <a:ahLst/>
            <a:cxnLst/>
            <a:rect l="l" t="t" r="r" b="b"/>
            <a:pathLst>
              <a:path w="1130194" h="285374">
                <a:moveTo>
                  <a:pt x="0" y="0"/>
                </a:moveTo>
                <a:lnTo>
                  <a:pt x="1130194" y="0"/>
                </a:lnTo>
                <a:lnTo>
                  <a:pt x="1130194" y="285374"/>
                </a:lnTo>
                <a:lnTo>
                  <a:pt x="0" y="2853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1" name="TextBox 41"/>
          <p:cNvSpPr txBox="1"/>
          <p:nvPr/>
        </p:nvSpPr>
        <p:spPr>
          <a:xfrm>
            <a:off x="9648012" y="5795369"/>
            <a:ext cx="5237861" cy="528828"/>
          </a:xfrm>
          <a:prstGeom prst="rect">
            <a:avLst/>
          </a:prstGeom>
        </p:spPr>
        <p:txBody>
          <a:bodyPr lIns="0" tIns="0" rIns="0" bIns="0" rtlCol="0" anchor="t">
            <a:spAutoFit/>
          </a:bodyPr>
          <a:lstStyle/>
          <a:p>
            <a:pPr marL="0" lvl="0" indent="0" algn="l">
              <a:lnSpc>
                <a:spcPts val="2165"/>
              </a:lnSpc>
              <a:spcBef>
                <a:spcPct val="0"/>
              </a:spcBef>
            </a:pPr>
            <a:r>
              <a:rPr lang="en-US" sz="1899" b="1" u="none" strike="noStrike">
                <a:solidFill>
                  <a:srgbClr val="000000"/>
                </a:solidFill>
                <a:latin typeface="KuroTrial Bold"/>
                <a:ea typeface="KuroTrial Bold"/>
                <a:cs typeface="KuroTrial Bold"/>
                <a:sym typeface="KuroTrial Bold"/>
              </a:rPr>
              <a:t>What are the Steps that an Engineer must take OR understand</a:t>
            </a:r>
          </a:p>
        </p:txBody>
      </p:sp>
      <p:sp>
        <p:nvSpPr>
          <p:cNvPr id="42" name="TextBox 42"/>
          <p:cNvSpPr txBox="1"/>
          <p:nvPr/>
        </p:nvSpPr>
        <p:spPr>
          <a:xfrm>
            <a:off x="16562418" y="5967318"/>
            <a:ext cx="663151" cy="377190"/>
          </a:xfrm>
          <a:prstGeom prst="rect">
            <a:avLst/>
          </a:prstGeom>
        </p:spPr>
        <p:txBody>
          <a:bodyPr lIns="0" tIns="0" rIns="0" bIns="0" rtlCol="0" anchor="t">
            <a:spAutoFit/>
          </a:bodyPr>
          <a:lstStyle/>
          <a:p>
            <a:pPr marL="0" lvl="0" indent="0" algn="ctr">
              <a:lnSpc>
                <a:spcPts val="3149"/>
              </a:lnSpc>
              <a:spcBef>
                <a:spcPct val="0"/>
              </a:spcBef>
            </a:pPr>
            <a:r>
              <a:rPr lang="en-US" sz="2099" spc="41">
                <a:solidFill>
                  <a:srgbClr val="FFFFFF"/>
                </a:solidFill>
                <a:latin typeface="Garet"/>
                <a:ea typeface="Garet"/>
                <a:cs typeface="Garet"/>
                <a:sym typeface="Garet"/>
              </a:rPr>
              <a:t>09</a:t>
            </a:r>
          </a:p>
        </p:txBody>
      </p:sp>
      <p:sp>
        <p:nvSpPr>
          <p:cNvPr id="43" name="AutoShape 43"/>
          <p:cNvSpPr/>
          <p:nvPr/>
        </p:nvSpPr>
        <p:spPr>
          <a:xfrm>
            <a:off x="7809362" y="7509006"/>
            <a:ext cx="8474065"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44" name="Group 44"/>
          <p:cNvGrpSpPr/>
          <p:nvPr/>
        </p:nvGrpSpPr>
        <p:grpSpPr>
          <a:xfrm rot="-5400000">
            <a:off x="16528688" y="6778394"/>
            <a:ext cx="730612" cy="730612"/>
            <a:chOff x="0" y="0"/>
            <a:chExt cx="654465" cy="654465"/>
          </a:xfrm>
        </p:grpSpPr>
        <p:sp>
          <p:nvSpPr>
            <p:cNvPr id="45" name="Freeform 45"/>
            <p:cNvSpPr/>
            <p:nvPr/>
          </p:nvSpPr>
          <p:spPr>
            <a:xfrm>
              <a:off x="0" y="0"/>
              <a:ext cx="654465" cy="654465"/>
            </a:xfrm>
            <a:custGeom>
              <a:avLst/>
              <a:gdLst/>
              <a:ahLst/>
              <a:cxnLst/>
              <a:rect l="l" t="t" r="r" b="b"/>
              <a:pathLst>
                <a:path w="654465" h="654465">
                  <a:moveTo>
                    <a:pt x="0" y="0"/>
                  </a:moveTo>
                  <a:lnTo>
                    <a:pt x="654465" y="0"/>
                  </a:lnTo>
                  <a:lnTo>
                    <a:pt x="654465" y="654465"/>
                  </a:lnTo>
                  <a:lnTo>
                    <a:pt x="0" y="654465"/>
                  </a:lnTo>
                  <a:close/>
                </a:path>
              </a:pathLst>
            </a:custGeom>
            <a:solidFill>
              <a:srgbClr val="003087"/>
            </a:solidFill>
          </p:spPr>
          <p:txBody>
            <a:bodyPr/>
            <a:lstStyle/>
            <a:p>
              <a:endParaRPr lang="en-US"/>
            </a:p>
          </p:txBody>
        </p:sp>
        <p:sp>
          <p:nvSpPr>
            <p:cNvPr id="46" name="TextBox 46"/>
            <p:cNvSpPr txBox="1"/>
            <p:nvPr/>
          </p:nvSpPr>
          <p:spPr>
            <a:xfrm>
              <a:off x="0" y="-66675"/>
              <a:ext cx="654465" cy="721140"/>
            </a:xfrm>
            <a:prstGeom prst="rect">
              <a:avLst/>
            </a:prstGeom>
          </p:spPr>
          <p:txBody>
            <a:bodyPr lIns="50800" tIns="50800" rIns="50800" bIns="50800" rtlCol="0" anchor="ctr"/>
            <a:lstStyle/>
            <a:p>
              <a:pPr algn="ctr">
                <a:lnSpc>
                  <a:spcPts val="3600"/>
                </a:lnSpc>
              </a:pPr>
              <a:endParaRPr/>
            </a:p>
          </p:txBody>
        </p:sp>
      </p:grpSp>
      <p:sp>
        <p:nvSpPr>
          <p:cNvPr id="47" name="Freeform 47"/>
          <p:cNvSpPr/>
          <p:nvPr/>
        </p:nvSpPr>
        <p:spPr>
          <a:xfrm>
            <a:off x="7809362" y="7001013"/>
            <a:ext cx="1130194" cy="285374"/>
          </a:xfrm>
          <a:custGeom>
            <a:avLst/>
            <a:gdLst/>
            <a:ahLst/>
            <a:cxnLst/>
            <a:rect l="l" t="t" r="r" b="b"/>
            <a:pathLst>
              <a:path w="1130194" h="285374">
                <a:moveTo>
                  <a:pt x="0" y="0"/>
                </a:moveTo>
                <a:lnTo>
                  <a:pt x="1130194" y="0"/>
                </a:lnTo>
                <a:lnTo>
                  <a:pt x="1130194" y="285374"/>
                </a:lnTo>
                <a:lnTo>
                  <a:pt x="0" y="2853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8" name="TextBox 48"/>
          <p:cNvSpPr txBox="1"/>
          <p:nvPr/>
        </p:nvSpPr>
        <p:spPr>
          <a:xfrm>
            <a:off x="9648012" y="7036067"/>
            <a:ext cx="4936302" cy="234061"/>
          </a:xfrm>
          <a:prstGeom prst="rect">
            <a:avLst/>
          </a:prstGeom>
        </p:spPr>
        <p:txBody>
          <a:bodyPr lIns="0" tIns="0" rIns="0" bIns="0" rtlCol="0" anchor="t">
            <a:spAutoFit/>
          </a:bodyPr>
          <a:lstStyle/>
          <a:p>
            <a:pPr marL="0" lvl="0" indent="0" algn="l">
              <a:lnSpc>
                <a:spcPts val="1861"/>
              </a:lnSpc>
              <a:spcBef>
                <a:spcPct val="0"/>
              </a:spcBef>
            </a:pPr>
            <a:r>
              <a:rPr lang="en-US" sz="1899" b="1" spc="62">
                <a:solidFill>
                  <a:srgbClr val="000000"/>
                </a:solidFill>
                <a:latin typeface="KuroTrial Bold"/>
                <a:ea typeface="KuroTrial Bold"/>
                <a:cs typeface="KuroTrial Bold"/>
                <a:sym typeface="KuroTrial Bold"/>
              </a:rPr>
              <a:t>Phases (1-9)</a:t>
            </a:r>
          </a:p>
        </p:txBody>
      </p:sp>
      <p:sp>
        <p:nvSpPr>
          <p:cNvPr id="49" name="TextBox 49"/>
          <p:cNvSpPr txBox="1"/>
          <p:nvPr/>
        </p:nvSpPr>
        <p:spPr>
          <a:xfrm>
            <a:off x="16562418" y="6921767"/>
            <a:ext cx="663151" cy="377190"/>
          </a:xfrm>
          <a:prstGeom prst="rect">
            <a:avLst/>
          </a:prstGeom>
        </p:spPr>
        <p:txBody>
          <a:bodyPr lIns="0" tIns="0" rIns="0" bIns="0" rtlCol="0" anchor="t">
            <a:spAutoFit/>
          </a:bodyPr>
          <a:lstStyle/>
          <a:p>
            <a:pPr marL="0" lvl="0" indent="0" algn="ctr">
              <a:lnSpc>
                <a:spcPts val="3149"/>
              </a:lnSpc>
              <a:spcBef>
                <a:spcPct val="0"/>
              </a:spcBef>
            </a:pPr>
            <a:r>
              <a:rPr lang="en-US" sz="2099" spc="41">
                <a:solidFill>
                  <a:srgbClr val="FFFFFF"/>
                </a:solidFill>
                <a:latin typeface="Garet"/>
                <a:ea typeface="Garet"/>
                <a:cs typeface="Garet"/>
                <a:sym typeface="Garet"/>
              </a:rPr>
              <a:t>10</a:t>
            </a:r>
          </a:p>
        </p:txBody>
      </p:sp>
      <p:sp>
        <p:nvSpPr>
          <p:cNvPr id="50" name="AutoShape 50"/>
          <p:cNvSpPr/>
          <p:nvPr/>
        </p:nvSpPr>
        <p:spPr>
          <a:xfrm>
            <a:off x="7809362" y="8352558"/>
            <a:ext cx="8474065"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51" name="Group 51"/>
          <p:cNvGrpSpPr/>
          <p:nvPr/>
        </p:nvGrpSpPr>
        <p:grpSpPr>
          <a:xfrm rot="-5400000">
            <a:off x="16528688" y="7732844"/>
            <a:ext cx="730612" cy="730612"/>
            <a:chOff x="0" y="0"/>
            <a:chExt cx="654465" cy="654465"/>
          </a:xfrm>
        </p:grpSpPr>
        <p:sp>
          <p:nvSpPr>
            <p:cNvPr id="52" name="Freeform 52"/>
            <p:cNvSpPr/>
            <p:nvPr/>
          </p:nvSpPr>
          <p:spPr>
            <a:xfrm>
              <a:off x="0" y="0"/>
              <a:ext cx="654465" cy="654465"/>
            </a:xfrm>
            <a:custGeom>
              <a:avLst/>
              <a:gdLst/>
              <a:ahLst/>
              <a:cxnLst/>
              <a:rect l="l" t="t" r="r" b="b"/>
              <a:pathLst>
                <a:path w="654465" h="654465">
                  <a:moveTo>
                    <a:pt x="0" y="0"/>
                  </a:moveTo>
                  <a:lnTo>
                    <a:pt x="654465" y="0"/>
                  </a:lnTo>
                  <a:lnTo>
                    <a:pt x="654465" y="654465"/>
                  </a:lnTo>
                  <a:lnTo>
                    <a:pt x="0" y="654465"/>
                  </a:lnTo>
                  <a:close/>
                </a:path>
              </a:pathLst>
            </a:custGeom>
            <a:solidFill>
              <a:srgbClr val="003087"/>
            </a:solidFill>
          </p:spPr>
          <p:txBody>
            <a:bodyPr/>
            <a:lstStyle/>
            <a:p>
              <a:endParaRPr lang="en-US"/>
            </a:p>
          </p:txBody>
        </p:sp>
        <p:sp>
          <p:nvSpPr>
            <p:cNvPr id="53" name="TextBox 53"/>
            <p:cNvSpPr txBox="1"/>
            <p:nvPr/>
          </p:nvSpPr>
          <p:spPr>
            <a:xfrm>
              <a:off x="0" y="-66675"/>
              <a:ext cx="654465" cy="721140"/>
            </a:xfrm>
            <a:prstGeom prst="rect">
              <a:avLst/>
            </a:prstGeom>
          </p:spPr>
          <p:txBody>
            <a:bodyPr lIns="50800" tIns="50800" rIns="50800" bIns="50800" rtlCol="0" anchor="ctr"/>
            <a:lstStyle/>
            <a:p>
              <a:pPr algn="ctr">
                <a:lnSpc>
                  <a:spcPts val="3600"/>
                </a:lnSpc>
              </a:pPr>
              <a:endParaRPr/>
            </a:p>
          </p:txBody>
        </p:sp>
      </p:grpSp>
      <p:sp>
        <p:nvSpPr>
          <p:cNvPr id="54" name="Freeform 54"/>
          <p:cNvSpPr/>
          <p:nvPr/>
        </p:nvSpPr>
        <p:spPr>
          <a:xfrm>
            <a:off x="7809362" y="7955463"/>
            <a:ext cx="1130194" cy="285374"/>
          </a:xfrm>
          <a:custGeom>
            <a:avLst/>
            <a:gdLst/>
            <a:ahLst/>
            <a:cxnLst/>
            <a:rect l="l" t="t" r="r" b="b"/>
            <a:pathLst>
              <a:path w="1130194" h="285374">
                <a:moveTo>
                  <a:pt x="0" y="0"/>
                </a:moveTo>
                <a:lnTo>
                  <a:pt x="1130194" y="0"/>
                </a:lnTo>
                <a:lnTo>
                  <a:pt x="1130194" y="285374"/>
                </a:lnTo>
                <a:lnTo>
                  <a:pt x="0" y="2853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5" name="TextBox 55"/>
          <p:cNvSpPr txBox="1"/>
          <p:nvPr/>
        </p:nvSpPr>
        <p:spPr>
          <a:xfrm>
            <a:off x="9648012" y="7990517"/>
            <a:ext cx="3651940" cy="234061"/>
          </a:xfrm>
          <a:prstGeom prst="rect">
            <a:avLst/>
          </a:prstGeom>
        </p:spPr>
        <p:txBody>
          <a:bodyPr lIns="0" tIns="0" rIns="0" bIns="0" rtlCol="0" anchor="t">
            <a:spAutoFit/>
          </a:bodyPr>
          <a:lstStyle/>
          <a:p>
            <a:pPr marL="0" lvl="0" indent="0" algn="l">
              <a:lnSpc>
                <a:spcPts val="1861"/>
              </a:lnSpc>
              <a:spcBef>
                <a:spcPct val="0"/>
              </a:spcBef>
            </a:pPr>
            <a:r>
              <a:rPr lang="en-US" sz="1899" b="1" spc="62">
                <a:solidFill>
                  <a:srgbClr val="000000"/>
                </a:solidFill>
                <a:latin typeface="KuroTrial Bold"/>
                <a:ea typeface="KuroTrial Bold"/>
                <a:cs typeface="KuroTrial Bold"/>
                <a:sym typeface="KuroTrial Bold"/>
              </a:rPr>
              <a:t>Conclusion &amp; Final Thoughts</a:t>
            </a:r>
          </a:p>
        </p:txBody>
      </p:sp>
      <p:sp>
        <p:nvSpPr>
          <p:cNvPr id="56" name="TextBox 56"/>
          <p:cNvSpPr txBox="1"/>
          <p:nvPr/>
        </p:nvSpPr>
        <p:spPr>
          <a:xfrm>
            <a:off x="16562418" y="7876217"/>
            <a:ext cx="663151" cy="377190"/>
          </a:xfrm>
          <a:prstGeom prst="rect">
            <a:avLst/>
          </a:prstGeom>
        </p:spPr>
        <p:txBody>
          <a:bodyPr lIns="0" tIns="0" rIns="0" bIns="0" rtlCol="0" anchor="t">
            <a:spAutoFit/>
          </a:bodyPr>
          <a:lstStyle/>
          <a:p>
            <a:pPr marL="0" lvl="0" indent="0" algn="ctr">
              <a:lnSpc>
                <a:spcPts val="3149"/>
              </a:lnSpc>
              <a:spcBef>
                <a:spcPct val="0"/>
              </a:spcBef>
            </a:pPr>
            <a:r>
              <a:rPr lang="en-US" sz="2099" spc="41">
                <a:solidFill>
                  <a:srgbClr val="FFFFFF"/>
                </a:solidFill>
                <a:latin typeface="Garet"/>
                <a:ea typeface="Garet"/>
                <a:cs typeface="Garet"/>
                <a:sym typeface="Garet"/>
              </a:rPr>
              <a:t>21</a:t>
            </a:r>
          </a:p>
        </p:txBody>
      </p:sp>
      <p:sp>
        <p:nvSpPr>
          <p:cNvPr id="57" name="Freeform 57"/>
          <p:cNvSpPr/>
          <p:nvPr/>
        </p:nvSpPr>
        <p:spPr>
          <a:xfrm>
            <a:off x="14551040" y="665753"/>
            <a:ext cx="2708260" cy="497123"/>
          </a:xfrm>
          <a:custGeom>
            <a:avLst/>
            <a:gdLst/>
            <a:ahLst/>
            <a:cxnLst/>
            <a:rect l="l" t="t" r="r" b="b"/>
            <a:pathLst>
              <a:path w="2708260" h="497123">
                <a:moveTo>
                  <a:pt x="0" y="0"/>
                </a:moveTo>
                <a:lnTo>
                  <a:pt x="2708260" y="0"/>
                </a:lnTo>
                <a:lnTo>
                  <a:pt x="2708260" y="497124"/>
                </a:lnTo>
                <a:lnTo>
                  <a:pt x="0" y="497124"/>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05425" y="1676817"/>
            <a:ext cx="8611926" cy="6015852"/>
            <a:chOff x="0" y="0"/>
            <a:chExt cx="1772001" cy="1237830"/>
          </a:xfrm>
        </p:grpSpPr>
        <p:sp>
          <p:nvSpPr>
            <p:cNvPr id="3" name="Freeform 3"/>
            <p:cNvSpPr/>
            <p:nvPr/>
          </p:nvSpPr>
          <p:spPr>
            <a:xfrm>
              <a:off x="0" y="0"/>
              <a:ext cx="1772001" cy="1237830"/>
            </a:xfrm>
            <a:custGeom>
              <a:avLst/>
              <a:gdLst/>
              <a:ahLst/>
              <a:cxnLst/>
              <a:rect l="l" t="t" r="r" b="b"/>
              <a:pathLst>
                <a:path w="1772001" h="1237830">
                  <a:moveTo>
                    <a:pt x="17558" y="0"/>
                  </a:moveTo>
                  <a:lnTo>
                    <a:pt x="1754443" y="0"/>
                  </a:lnTo>
                  <a:cubicBezTo>
                    <a:pt x="1764140" y="0"/>
                    <a:pt x="1772001" y="7861"/>
                    <a:pt x="1772001" y="17558"/>
                  </a:cubicBezTo>
                  <a:lnTo>
                    <a:pt x="1772001" y="1220271"/>
                  </a:lnTo>
                  <a:cubicBezTo>
                    <a:pt x="1772001" y="1229969"/>
                    <a:pt x="1764140" y="1237830"/>
                    <a:pt x="1754443" y="1237830"/>
                  </a:cubicBezTo>
                  <a:lnTo>
                    <a:pt x="17558" y="1237830"/>
                  </a:lnTo>
                  <a:cubicBezTo>
                    <a:pt x="7861" y="1237830"/>
                    <a:pt x="0" y="1229969"/>
                    <a:pt x="0" y="1220271"/>
                  </a:cubicBezTo>
                  <a:lnTo>
                    <a:pt x="0" y="17558"/>
                  </a:lnTo>
                  <a:cubicBezTo>
                    <a:pt x="0" y="7861"/>
                    <a:pt x="7861" y="0"/>
                    <a:pt x="17558" y="0"/>
                  </a:cubicBezTo>
                  <a:close/>
                </a:path>
              </a:pathLst>
            </a:custGeom>
            <a:solidFill>
              <a:srgbClr val="003087"/>
            </a:solidFill>
          </p:spPr>
          <p:txBody>
            <a:bodyPr/>
            <a:lstStyle/>
            <a:p>
              <a:endParaRPr lang="en-US"/>
            </a:p>
          </p:txBody>
        </p:sp>
        <p:sp>
          <p:nvSpPr>
            <p:cNvPr id="4" name="TextBox 4"/>
            <p:cNvSpPr txBox="1"/>
            <p:nvPr/>
          </p:nvSpPr>
          <p:spPr>
            <a:xfrm>
              <a:off x="0" y="-38100"/>
              <a:ext cx="1772001" cy="1275930"/>
            </a:xfrm>
            <a:prstGeom prst="rect">
              <a:avLst/>
            </a:prstGeom>
          </p:spPr>
          <p:txBody>
            <a:bodyPr lIns="50800" tIns="50800" rIns="50800" bIns="50800" rtlCol="0" anchor="ctr"/>
            <a:lstStyle/>
            <a:p>
              <a:pPr algn="ctr">
                <a:lnSpc>
                  <a:spcPts val="2400"/>
                </a:lnSpc>
              </a:pPr>
              <a:endParaRPr/>
            </a:p>
          </p:txBody>
        </p:sp>
      </p:grpSp>
      <p:sp>
        <p:nvSpPr>
          <p:cNvPr id="5" name="Freeform 5"/>
          <p:cNvSpPr/>
          <p:nvPr/>
        </p:nvSpPr>
        <p:spPr>
          <a:xfrm>
            <a:off x="14551040" y="665753"/>
            <a:ext cx="2708260" cy="497123"/>
          </a:xfrm>
          <a:custGeom>
            <a:avLst/>
            <a:gdLst/>
            <a:ahLst/>
            <a:cxnLst/>
            <a:rect l="l" t="t" r="r" b="b"/>
            <a:pathLst>
              <a:path w="2708260" h="497123">
                <a:moveTo>
                  <a:pt x="0" y="0"/>
                </a:moveTo>
                <a:lnTo>
                  <a:pt x="2708260" y="0"/>
                </a:lnTo>
                <a:lnTo>
                  <a:pt x="2708260" y="497124"/>
                </a:lnTo>
                <a:lnTo>
                  <a:pt x="0" y="497124"/>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6" name="Group 6"/>
          <p:cNvGrpSpPr/>
          <p:nvPr/>
        </p:nvGrpSpPr>
        <p:grpSpPr>
          <a:xfrm>
            <a:off x="8804130" y="5143500"/>
            <a:ext cx="8317431" cy="4284982"/>
            <a:chOff x="0" y="0"/>
            <a:chExt cx="1288588" cy="663856"/>
          </a:xfrm>
        </p:grpSpPr>
        <p:sp>
          <p:nvSpPr>
            <p:cNvPr id="7" name="Freeform 7"/>
            <p:cNvSpPr/>
            <p:nvPr/>
          </p:nvSpPr>
          <p:spPr>
            <a:xfrm>
              <a:off x="0" y="0"/>
              <a:ext cx="1288588" cy="663856"/>
            </a:xfrm>
            <a:custGeom>
              <a:avLst/>
              <a:gdLst/>
              <a:ahLst/>
              <a:cxnLst/>
              <a:rect l="l" t="t" r="r" b="b"/>
              <a:pathLst>
                <a:path w="1288588" h="663856">
                  <a:moveTo>
                    <a:pt x="21409" y="0"/>
                  </a:moveTo>
                  <a:lnTo>
                    <a:pt x="1267179" y="0"/>
                  </a:lnTo>
                  <a:cubicBezTo>
                    <a:pt x="1272857" y="0"/>
                    <a:pt x="1278302" y="2256"/>
                    <a:pt x="1282317" y="6270"/>
                  </a:cubicBezTo>
                  <a:cubicBezTo>
                    <a:pt x="1286332" y="10285"/>
                    <a:pt x="1288588" y="15731"/>
                    <a:pt x="1288588" y="21409"/>
                  </a:cubicBezTo>
                  <a:lnTo>
                    <a:pt x="1288588" y="642447"/>
                  </a:lnTo>
                  <a:cubicBezTo>
                    <a:pt x="1288588" y="654271"/>
                    <a:pt x="1279003" y="663856"/>
                    <a:pt x="1267179" y="663856"/>
                  </a:cubicBezTo>
                  <a:lnTo>
                    <a:pt x="21409" y="663856"/>
                  </a:lnTo>
                  <a:cubicBezTo>
                    <a:pt x="15731" y="663856"/>
                    <a:pt x="10285" y="661600"/>
                    <a:pt x="6270" y="657585"/>
                  </a:cubicBezTo>
                  <a:cubicBezTo>
                    <a:pt x="2256" y="653571"/>
                    <a:pt x="0" y="648125"/>
                    <a:pt x="0" y="642447"/>
                  </a:cubicBezTo>
                  <a:lnTo>
                    <a:pt x="0" y="21409"/>
                  </a:lnTo>
                  <a:cubicBezTo>
                    <a:pt x="0" y="15731"/>
                    <a:pt x="2256" y="10285"/>
                    <a:pt x="6270" y="6270"/>
                  </a:cubicBezTo>
                  <a:cubicBezTo>
                    <a:pt x="10285" y="2256"/>
                    <a:pt x="15731" y="0"/>
                    <a:pt x="21409" y="0"/>
                  </a:cubicBezTo>
                  <a:close/>
                </a:path>
              </a:pathLst>
            </a:custGeom>
            <a:blipFill>
              <a:blip r:embed="rId3" cstate="email">
                <a:extLst>
                  <a:ext uri="{28A0092B-C50C-407E-A947-70E740481C1C}">
                    <a14:useLocalDpi xmlns:a14="http://schemas.microsoft.com/office/drawing/2010/main"/>
                  </a:ext>
                </a:extLst>
              </a:blip>
              <a:stretch>
                <a:fillRect/>
              </a:stretch>
            </a:blipFill>
            <a:ln w="66675" cap="rnd">
              <a:solidFill>
                <a:srgbClr val="FFFFFF"/>
              </a:solidFill>
              <a:prstDash val="solid"/>
              <a:round/>
            </a:ln>
          </p:spPr>
          <p:txBody>
            <a:bodyPr/>
            <a:lstStyle/>
            <a:p>
              <a:endParaRPr lang="en-US"/>
            </a:p>
          </p:txBody>
        </p:sp>
      </p:grpSp>
      <p:sp>
        <p:nvSpPr>
          <p:cNvPr id="8" name="TextBox 8"/>
          <p:cNvSpPr txBox="1"/>
          <p:nvPr/>
        </p:nvSpPr>
        <p:spPr>
          <a:xfrm>
            <a:off x="10532558" y="1803189"/>
            <a:ext cx="3115547" cy="742950"/>
          </a:xfrm>
          <a:prstGeom prst="rect">
            <a:avLst/>
          </a:prstGeom>
        </p:spPr>
        <p:txBody>
          <a:bodyPr lIns="0" tIns="0" rIns="0" bIns="0" rtlCol="0" anchor="t">
            <a:spAutoFit/>
          </a:bodyPr>
          <a:lstStyle/>
          <a:p>
            <a:pPr marL="0" lvl="0" indent="0" algn="just">
              <a:lnSpc>
                <a:spcPts val="5700"/>
              </a:lnSpc>
              <a:spcBef>
                <a:spcPct val="0"/>
              </a:spcBef>
            </a:pPr>
            <a:r>
              <a:rPr lang="en-US" sz="5000" b="1" u="none" strike="noStrike">
                <a:solidFill>
                  <a:srgbClr val="003087"/>
                </a:solidFill>
                <a:latin typeface="KuroTrial Bold"/>
                <a:ea typeface="KuroTrial Bold"/>
                <a:cs typeface="KuroTrial Bold"/>
                <a:sym typeface="KuroTrial Bold"/>
              </a:rPr>
              <a:t>Phase 9</a:t>
            </a:r>
          </a:p>
        </p:txBody>
      </p:sp>
      <p:sp>
        <p:nvSpPr>
          <p:cNvPr id="9" name="TextBox 9"/>
          <p:cNvSpPr txBox="1"/>
          <p:nvPr/>
        </p:nvSpPr>
        <p:spPr>
          <a:xfrm>
            <a:off x="1952262" y="3071925"/>
            <a:ext cx="6864195" cy="3436620"/>
          </a:xfrm>
          <a:prstGeom prst="rect">
            <a:avLst/>
          </a:prstGeom>
        </p:spPr>
        <p:txBody>
          <a:bodyPr lIns="0" tIns="0" rIns="0" bIns="0" rtlCol="0" anchor="t">
            <a:spAutoFit/>
          </a:bodyPr>
          <a:lstStyle/>
          <a:p>
            <a:pPr marL="0" lvl="0" indent="0" algn="l">
              <a:lnSpc>
                <a:spcPts val="2700"/>
              </a:lnSpc>
              <a:spcBef>
                <a:spcPct val="0"/>
              </a:spcBef>
            </a:pPr>
            <a:r>
              <a:rPr lang="en-US" sz="1800" spc="36">
                <a:solidFill>
                  <a:srgbClr val="FFFFFF"/>
                </a:solidFill>
                <a:latin typeface="Arial"/>
                <a:ea typeface="Arial"/>
                <a:cs typeface="Arial"/>
                <a:sym typeface="Arial"/>
              </a:rPr>
              <a:t>E</a:t>
            </a:r>
            <a:r>
              <a:rPr lang="en-US" sz="1800" u="none" strike="noStrike" spc="36">
                <a:solidFill>
                  <a:srgbClr val="FFFFFF"/>
                </a:solidFill>
                <a:latin typeface="Arial"/>
                <a:ea typeface="Arial"/>
                <a:cs typeface="Arial"/>
                <a:sym typeface="Arial"/>
              </a:rPr>
              <a:t>ngineers must review:</a:t>
            </a:r>
          </a:p>
          <a:p>
            <a:pPr algn="l">
              <a:lnSpc>
                <a:spcPts val="2700"/>
              </a:lnSpc>
            </a:pPr>
            <a:endParaRPr lang="en-US" sz="1800" u="none" strike="noStrike" spc="36">
              <a:solidFill>
                <a:srgbClr val="FFFFFF"/>
              </a:solidFill>
              <a:latin typeface="Arial"/>
              <a:ea typeface="Arial"/>
              <a:cs typeface="Arial"/>
              <a:sym typeface="Arial"/>
            </a:endParaRPr>
          </a:p>
          <a:p>
            <a:pPr marL="388620" lvl="1" indent="-194310" algn="l">
              <a:lnSpc>
                <a:spcPts val="2700"/>
              </a:lnSpc>
              <a:buFont typeface="Arial"/>
              <a:buChar char="•"/>
            </a:pPr>
            <a:r>
              <a:rPr lang="en-US" sz="1800" u="none" strike="noStrike" spc="36">
                <a:solidFill>
                  <a:srgbClr val="FFFFFF"/>
                </a:solidFill>
                <a:latin typeface="Arial"/>
                <a:ea typeface="Arial"/>
                <a:cs typeface="Arial"/>
                <a:sym typeface="Arial"/>
              </a:rPr>
              <a:t>NCR trends</a:t>
            </a:r>
          </a:p>
          <a:p>
            <a:pPr marL="388620" lvl="1" indent="-194310" algn="l">
              <a:lnSpc>
                <a:spcPts val="2700"/>
              </a:lnSpc>
              <a:buFont typeface="Arial"/>
              <a:buChar char="•"/>
            </a:pPr>
            <a:r>
              <a:rPr lang="en-US" sz="1800" u="none" strike="noStrike" spc="36">
                <a:solidFill>
                  <a:srgbClr val="FFFFFF"/>
                </a:solidFill>
                <a:latin typeface="Arial"/>
                <a:ea typeface="Arial"/>
                <a:cs typeface="Arial"/>
                <a:sym typeface="Arial"/>
              </a:rPr>
              <a:t>Field failure data</a:t>
            </a:r>
          </a:p>
          <a:p>
            <a:pPr marL="388620" lvl="1" indent="-194310" algn="l">
              <a:lnSpc>
                <a:spcPts val="2700"/>
              </a:lnSpc>
              <a:buFont typeface="Arial"/>
              <a:buChar char="•"/>
            </a:pPr>
            <a:r>
              <a:rPr lang="en-US" sz="1800" u="none" strike="noStrike" spc="36">
                <a:solidFill>
                  <a:srgbClr val="FFFFFF"/>
                </a:solidFill>
                <a:latin typeface="Arial"/>
                <a:ea typeface="Arial"/>
                <a:cs typeface="Arial"/>
                <a:sym typeface="Arial"/>
              </a:rPr>
              <a:t>Scrap analysis</a:t>
            </a:r>
          </a:p>
          <a:p>
            <a:pPr marL="388620" lvl="1" indent="-194310" algn="l">
              <a:lnSpc>
                <a:spcPts val="2700"/>
              </a:lnSpc>
              <a:buFont typeface="Arial"/>
              <a:buChar char="•"/>
            </a:pPr>
            <a:r>
              <a:rPr lang="en-US" sz="1800" u="none" strike="noStrike" spc="36">
                <a:solidFill>
                  <a:srgbClr val="FFFFFF"/>
                </a:solidFill>
                <a:latin typeface="Arial"/>
                <a:ea typeface="Arial"/>
                <a:cs typeface="Arial"/>
                <a:sym typeface="Arial"/>
              </a:rPr>
              <a:t>Assembly time studies</a:t>
            </a:r>
          </a:p>
          <a:p>
            <a:pPr marL="388620" lvl="1" indent="-194310" algn="l">
              <a:lnSpc>
                <a:spcPts val="2700"/>
              </a:lnSpc>
              <a:buFont typeface="Arial"/>
              <a:buChar char="•"/>
            </a:pPr>
            <a:r>
              <a:rPr lang="en-US" sz="1800" u="none" strike="noStrike" spc="36">
                <a:solidFill>
                  <a:srgbClr val="FFFFFF"/>
                </a:solidFill>
                <a:latin typeface="Arial"/>
                <a:ea typeface="Arial"/>
                <a:cs typeface="Arial"/>
                <a:sym typeface="Arial"/>
              </a:rPr>
              <a:t>Customer complaints</a:t>
            </a:r>
          </a:p>
          <a:p>
            <a:pPr marL="0" lvl="0" indent="0" algn="l">
              <a:lnSpc>
                <a:spcPts val="2700"/>
              </a:lnSpc>
              <a:spcBef>
                <a:spcPct val="0"/>
              </a:spcBef>
            </a:pPr>
            <a:endParaRPr lang="en-US" sz="1800" u="none" strike="noStrike" spc="36">
              <a:solidFill>
                <a:srgbClr val="FFFFFF"/>
              </a:solidFill>
              <a:latin typeface="Arial"/>
              <a:ea typeface="Arial"/>
              <a:cs typeface="Arial"/>
              <a:sym typeface="Arial"/>
            </a:endParaRPr>
          </a:p>
          <a:p>
            <a:pPr marL="0" lvl="0" indent="0" algn="l">
              <a:lnSpc>
                <a:spcPts val="2700"/>
              </a:lnSpc>
              <a:spcBef>
                <a:spcPct val="0"/>
              </a:spcBef>
            </a:pPr>
            <a:r>
              <a:rPr lang="en-US" sz="1800" u="none" strike="noStrike" spc="36">
                <a:solidFill>
                  <a:srgbClr val="FFFFFF"/>
                </a:solidFill>
                <a:latin typeface="Arial"/>
                <a:ea typeface="Arial"/>
                <a:cs typeface="Arial"/>
                <a:sym typeface="Arial"/>
              </a:rPr>
              <a:t>Manufacturability is dynamic — not static.</a:t>
            </a:r>
          </a:p>
          <a:p>
            <a:pPr marL="0" lvl="0" indent="0" algn="l">
              <a:lnSpc>
                <a:spcPts val="2700"/>
              </a:lnSpc>
              <a:spcBef>
                <a:spcPct val="0"/>
              </a:spcBef>
            </a:pPr>
            <a:r>
              <a:rPr lang="en-US" sz="1800" u="none" strike="noStrike" spc="36">
                <a:solidFill>
                  <a:srgbClr val="FFFFFF"/>
                </a:solidFill>
                <a:latin typeface="Arial"/>
                <a:ea typeface="Arial"/>
                <a:cs typeface="Arial"/>
                <a:sym typeface="Arial"/>
              </a:rPr>
              <a:t>Every production cycle should refine future design rules.</a:t>
            </a:r>
          </a:p>
        </p:txBody>
      </p:sp>
      <p:sp>
        <p:nvSpPr>
          <p:cNvPr id="10" name="TextBox 10"/>
          <p:cNvSpPr txBox="1"/>
          <p:nvPr/>
        </p:nvSpPr>
        <p:spPr>
          <a:xfrm>
            <a:off x="1952262" y="2555664"/>
            <a:ext cx="7283307" cy="261366"/>
          </a:xfrm>
          <a:prstGeom prst="rect">
            <a:avLst/>
          </a:prstGeom>
        </p:spPr>
        <p:txBody>
          <a:bodyPr lIns="0" tIns="0" rIns="0" bIns="0" rtlCol="0" anchor="t">
            <a:spAutoFit/>
          </a:bodyPr>
          <a:lstStyle/>
          <a:p>
            <a:pPr marL="0" lvl="0" indent="0" algn="l">
              <a:lnSpc>
                <a:spcPts val="2052"/>
              </a:lnSpc>
              <a:spcBef>
                <a:spcPct val="0"/>
              </a:spcBef>
            </a:pPr>
            <a:r>
              <a:rPr lang="en-US" sz="1800" b="1">
                <a:solidFill>
                  <a:srgbClr val="FFFFFF"/>
                </a:solidFill>
                <a:latin typeface="KuroTrial Bold"/>
                <a:ea typeface="KuroTrial Bold"/>
                <a:cs typeface="KuroTrial Bold"/>
                <a:sym typeface="KuroTrial Bold"/>
              </a:rPr>
              <a:t>CREAT</a:t>
            </a:r>
            <a:r>
              <a:rPr lang="en-US" sz="1800" b="1" u="none" strike="noStrike">
                <a:solidFill>
                  <a:srgbClr val="FFFFFF"/>
                </a:solidFill>
                <a:latin typeface="KuroTrial Bold"/>
                <a:ea typeface="KuroTrial Bold"/>
                <a:cs typeface="KuroTrial Bold"/>
                <a:sym typeface="KuroTrial Bold"/>
              </a:rPr>
              <a:t>E A FEEDBACK LOOP FROM PRODUCTION TO ENGINEERING</a:t>
            </a:r>
          </a:p>
        </p:txBody>
      </p:sp>
      <p:sp>
        <p:nvSpPr>
          <p:cNvPr id="11" name="TextBox 11"/>
          <p:cNvSpPr txBox="1"/>
          <p:nvPr/>
        </p:nvSpPr>
        <p:spPr>
          <a:xfrm>
            <a:off x="10532558" y="2993730"/>
            <a:ext cx="4622042" cy="1336490"/>
          </a:xfrm>
          <a:prstGeom prst="rect">
            <a:avLst/>
          </a:prstGeom>
        </p:spPr>
        <p:txBody>
          <a:bodyPr lIns="0" tIns="0" rIns="0" bIns="0" rtlCol="0" anchor="t">
            <a:spAutoFit/>
          </a:bodyPr>
          <a:lstStyle/>
          <a:p>
            <a:pPr marL="0" lvl="0" indent="0" algn="l">
              <a:lnSpc>
                <a:spcPts val="5228"/>
              </a:lnSpc>
              <a:spcBef>
                <a:spcPct val="0"/>
              </a:spcBef>
            </a:pPr>
            <a:r>
              <a:rPr lang="en-US" sz="4586" b="1" u="none" strike="noStrike">
                <a:solidFill>
                  <a:srgbClr val="000000"/>
                </a:solidFill>
                <a:latin typeface="KuroTrial Bold"/>
                <a:ea typeface="KuroTrial Bold"/>
                <a:cs typeface="KuroTrial Bold"/>
                <a:sym typeface="KuroTrial Bold"/>
              </a:rPr>
              <a:t>Institutionalize Learning</a:t>
            </a:r>
          </a:p>
        </p:txBody>
      </p:sp>
      <p:sp>
        <p:nvSpPr>
          <p:cNvPr id="12" name="TextBox 12"/>
          <p:cNvSpPr txBox="1"/>
          <p:nvPr/>
        </p:nvSpPr>
        <p:spPr>
          <a:xfrm>
            <a:off x="-50051" y="457413"/>
            <a:ext cx="1317340" cy="266699"/>
          </a:xfrm>
          <a:prstGeom prst="rect">
            <a:avLst/>
          </a:prstGeom>
        </p:spPr>
        <p:txBody>
          <a:bodyPr lIns="0" tIns="0" rIns="0" bIns="0" rtlCol="0" anchor="t">
            <a:spAutoFit/>
          </a:bodyPr>
          <a:lstStyle/>
          <a:p>
            <a:pPr algn="r">
              <a:lnSpc>
                <a:spcPts val="2250"/>
              </a:lnSpc>
            </a:pPr>
            <a:r>
              <a:rPr lang="en-US" sz="1500" spc="45">
                <a:solidFill>
                  <a:srgbClr val="000000"/>
                </a:solidFill>
                <a:latin typeface="Garet"/>
                <a:ea typeface="Garet"/>
                <a:cs typeface="Garet"/>
                <a:sym typeface="Garet"/>
              </a:rPr>
              <a:t>Page 20</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8005" y="1967024"/>
            <a:ext cx="10225935" cy="5400789"/>
            <a:chOff x="0" y="0"/>
            <a:chExt cx="2104102" cy="1111273"/>
          </a:xfrm>
        </p:grpSpPr>
        <p:sp>
          <p:nvSpPr>
            <p:cNvPr id="3" name="Freeform 3"/>
            <p:cNvSpPr/>
            <p:nvPr/>
          </p:nvSpPr>
          <p:spPr>
            <a:xfrm>
              <a:off x="0" y="0"/>
              <a:ext cx="2104102" cy="1111273"/>
            </a:xfrm>
            <a:custGeom>
              <a:avLst/>
              <a:gdLst/>
              <a:ahLst/>
              <a:cxnLst/>
              <a:rect l="l" t="t" r="r" b="b"/>
              <a:pathLst>
                <a:path w="2104102" h="1111273">
                  <a:moveTo>
                    <a:pt x="14787" y="0"/>
                  </a:moveTo>
                  <a:lnTo>
                    <a:pt x="2089315" y="0"/>
                  </a:lnTo>
                  <a:cubicBezTo>
                    <a:pt x="2093237" y="0"/>
                    <a:pt x="2096998" y="1558"/>
                    <a:pt x="2099771" y="4331"/>
                  </a:cubicBezTo>
                  <a:cubicBezTo>
                    <a:pt x="2102544" y="7104"/>
                    <a:pt x="2104102" y="10865"/>
                    <a:pt x="2104102" y="14787"/>
                  </a:cubicBezTo>
                  <a:lnTo>
                    <a:pt x="2104102" y="1096486"/>
                  </a:lnTo>
                  <a:cubicBezTo>
                    <a:pt x="2104102" y="1100408"/>
                    <a:pt x="2102544" y="1104169"/>
                    <a:pt x="2099771" y="1106942"/>
                  </a:cubicBezTo>
                  <a:cubicBezTo>
                    <a:pt x="2096998" y="1109716"/>
                    <a:pt x="2093237" y="1111273"/>
                    <a:pt x="2089315" y="1111273"/>
                  </a:cubicBezTo>
                  <a:lnTo>
                    <a:pt x="14787" y="1111273"/>
                  </a:lnTo>
                  <a:cubicBezTo>
                    <a:pt x="10865" y="1111273"/>
                    <a:pt x="7104" y="1109716"/>
                    <a:pt x="4331" y="1106942"/>
                  </a:cubicBezTo>
                  <a:cubicBezTo>
                    <a:pt x="1558" y="1104169"/>
                    <a:pt x="0" y="1100408"/>
                    <a:pt x="0" y="1096486"/>
                  </a:cubicBezTo>
                  <a:lnTo>
                    <a:pt x="0" y="14787"/>
                  </a:lnTo>
                  <a:cubicBezTo>
                    <a:pt x="0" y="10865"/>
                    <a:pt x="1558" y="7104"/>
                    <a:pt x="4331" y="4331"/>
                  </a:cubicBezTo>
                  <a:cubicBezTo>
                    <a:pt x="7104" y="1558"/>
                    <a:pt x="10865" y="0"/>
                    <a:pt x="14787" y="0"/>
                  </a:cubicBezTo>
                  <a:close/>
                </a:path>
              </a:pathLst>
            </a:custGeom>
            <a:solidFill>
              <a:srgbClr val="003087"/>
            </a:solidFill>
          </p:spPr>
          <p:txBody>
            <a:bodyPr/>
            <a:lstStyle/>
            <a:p>
              <a:endParaRPr lang="en-US"/>
            </a:p>
          </p:txBody>
        </p:sp>
        <p:sp>
          <p:nvSpPr>
            <p:cNvPr id="4" name="TextBox 4"/>
            <p:cNvSpPr txBox="1"/>
            <p:nvPr/>
          </p:nvSpPr>
          <p:spPr>
            <a:xfrm>
              <a:off x="0" y="-38100"/>
              <a:ext cx="2104102" cy="1149373"/>
            </a:xfrm>
            <a:prstGeom prst="rect">
              <a:avLst/>
            </a:prstGeom>
          </p:spPr>
          <p:txBody>
            <a:bodyPr lIns="50800" tIns="50800" rIns="50800" bIns="50800" rtlCol="0" anchor="ctr"/>
            <a:lstStyle/>
            <a:p>
              <a:pPr algn="ctr">
                <a:lnSpc>
                  <a:spcPts val="2400"/>
                </a:lnSpc>
              </a:pPr>
              <a:endParaRPr/>
            </a:p>
          </p:txBody>
        </p:sp>
      </p:grpSp>
      <p:grpSp>
        <p:nvGrpSpPr>
          <p:cNvPr id="5" name="Group 5"/>
          <p:cNvGrpSpPr/>
          <p:nvPr/>
        </p:nvGrpSpPr>
        <p:grpSpPr>
          <a:xfrm>
            <a:off x="11430000" y="1967024"/>
            <a:ext cx="5683812" cy="5400789"/>
            <a:chOff x="0" y="0"/>
            <a:chExt cx="1169509" cy="1111273"/>
          </a:xfrm>
        </p:grpSpPr>
        <p:sp>
          <p:nvSpPr>
            <p:cNvPr id="6" name="Freeform 6"/>
            <p:cNvSpPr/>
            <p:nvPr/>
          </p:nvSpPr>
          <p:spPr>
            <a:xfrm>
              <a:off x="0" y="0"/>
              <a:ext cx="1169509" cy="1111273"/>
            </a:xfrm>
            <a:custGeom>
              <a:avLst/>
              <a:gdLst/>
              <a:ahLst/>
              <a:cxnLst/>
              <a:rect l="l" t="t" r="r" b="b"/>
              <a:pathLst>
                <a:path w="1169509" h="1111273">
                  <a:moveTo>
                    <a:pt x="26604" y="0"/>
                  </a:moveTo>
                  <a:lnTo>
                    <a:pt x="1142905" y="0"/>
                  </a:lnTo>
                  <a:cubicBezTo>
                    <a:pt x="1157598" y="0"/>
                    <a:pt x="1169509" y="11911"/>
                    <a:pt x="1169509" y="26604"/>
                  </a:cubicBezTo>
                  <a:lnTo>
                    <a:pt x="1169509" y="1084670"/>
                  </a:lnTo>
                  <a:cubicBezTo>
                    <a:pt x="1169509" y="1099363"/>
                    <a:pt x="1157598" y="1111273"/>
                    <a:pt x="1142905" y="1111273"/>
                  </a:cubicBezTo>
                  <a:lnTo>
                    <a:pt x="26604" y="1111273"/>
                  </a:lnTo>
                  <a:cubicBezTo>
                    <a:pt x="11911" y="1111273"/>
                    <a:pt x="0" y="1099363"/>
                    <a:pt x="0" y="1084670"/>
                  </a:cubicBezTo>
                  <a:lnTo>
                    <a:pt x="0" y="26604"/>
                  </a:lnTo>
                  <a:cubicBezTo>
                    <a:pt x="0" y="11911"/>
                    <a:pt x="11911" y="0"/>
                    <a:pt x="26604" y="0"/>
                  </a:cubicBezTo>
                  <a:close/>
                </a:path>
              </a:pathLst>
            </a:custGeom>
            <a:solidFill>
              <a:srgbClr val="003087"/>
            </a:solidFill>
          </p:spPr>
          <p:txBody>
            <a:bodyPr/>
            <a:lstStyle/>
            <a:p>
              <a:endParaRPr lang="en-US"/>
            </a:p>
          </p:txBody>
        </p:sp>
        <p:sp>
          <p:nvSpPr>
            <p:cNvPr id="7" name="TextBox 7"/>
            <p:cNvSpPr txBox="1"/>
            <p:nvPr/>
          </p:nvSpPr>
          <p:spPr>
            <a:xfrm>
              <a:off x="0" y="-38100"/>
              <a:ext cx="1169509" cy="1149373"/>
            </a:xfrm>
            <a:prstGeom prst="rect">
              <a:avLst/>
            </a:prstGeom>
          </p:spPr>
          <p:txBody>
            <a:bodyPr lIns="50800" tIns="50800" rIns="50800" bIns="50800" rtlCol="0" anchor="ctr"/>
            <a:lstStyle/>
            <a:p>
              <a:pPr algn="ctr">
                <a:lnSpc>
                  <a:spcPts val="2400"/>
                </a:lnSpc>
              </a:pPr>
              <a:endParaRPr/>
            </a:p>
          </p:txBody>
        </p:sp>
      </p:grpSp>
      <p:sp>
        <p:nvSpPr>
          <p:cNvPr id="8" name="Freeform 8"/>
          <p:cNvSpPr/>
          <p:nvPr/>
        </p:nvSpPr>
        <p:spPr>
          <a:xfrm>
            <a:off x="14551040" y="665753"/>
            <a:ext cx="2708260" cy="497123"/>
          </a:xfrm>
          <a:custGeom>
            <a:avLst/>
            <a:gdLst/>
            <a:ahLst/>
            <a:cxnLst/>
            <a:rect l="l" t="t" r="r" b="b"/>
            <a:pathLst>
              <a:path w="2708260" h="497123">
                <a:moveTo>
                  <a:pt x="0" y="0"/>
                </a:moveTo>
                <a:lnTo>
                  <a:pt x="2708260" y="0"/>
                </a:lnTo>
                <a:lnTo>
                  <a:pt x="2708260" y="497124"/>
                </a:lnTo>
                <a:lnTo>
                  <a:pt x="0" y="497124"/>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9" name="Group 9"/>
          <p:cNvGrpSpPr/>
          <p:nvPr/>
        </p:nvGrpSpPr>
        <p:grpSpPr>
          <a:xfrm>
            <a:off x="937976" y="7451446"/>
            <a:ext cx="16412047" cy="2455544"/>
            <a:chOff x="0" y="0"/>
            <a:chExt cx="2542656" cy="380428"/>
          </a:xfrm>
        </p:grpSpPr>
        <p:sp>
          <p:nvSpPr>
            <p:cNvPr id="10" name="Freeform 10"/>
            <p:cNvSpPr/>
            <p:nvPr/>
          </p:nvSpPr>
          <p:spPr>
            <a:xfrm>
              <a:off x="0" y="0"/>
              <a:ext cx="2542655" cy="380428"/>
            </a:xfrm>
            <a:custGeom>
              <a:avLst/>
              <a:gdLst/>
              <a:ahLst/>
              <a:cxnLst/>
              <a:rect l="l" t="t" r="r" b="b"/>
              <a:pathLst>
                <a:path w="2542655" h="380428">
                  <a:moveTo>
                    <a:pt x="10850" y="0"/>
                  </a:moveTo>
                  <a:lnTo>
                    <a:pt x="2531806" y="0"/>
                  </a:lnTo>
                  <a:cubicBezTo>
                    <a:pt x="2537798" y="0"/>
                    <a:pt x="2542655" y="4858"/>
                    <a:pt x="2542655" y="10850"/>
                  </a:cubicBezTo>
                  <a:lnTo>
                    <a:pt x="2542655" y="369578"/>
                  </a:lnTo>
                  <a:cubicBezTo>
                    <a:pt x="2542655" y="375571"/>
                    <a:pt x="2537798" y="380428"/>
                    <a:pt x="2531806" y="380428"/>
                  </a:cubicBezTo>
                  <a:lnTo>
                    <a:pt x="10850" y="380428"/>
                  </a:lnTo>
                  <a:cubicBezTo>
                    <a:pt x="4858" y="380428"/>
                    <a:pt x="0" y="375571"/>
                    <a:pt x="0" y="369578"/>
                  </a:cubicBezTo>
                  <a:lnTo>
                    <a:pt x="0" y="10850"/>
                  </a:lnTo>
                  <a:cubicBezTo>
                    <a:pt x="0" y="4858"/>
                    <a:pt x="4858" y="0"/>
                    <a:pt x="10850" y="0"/>
                  </a:cubicBezTo>
                  <a:close/>
                </a:path>
              </a:pathLst>
            </a:custGeom>
            <a:blipFill>
              <a:blip r:embed="rId4" cstate="email">
                <a:extLst>
                  <a:ext uri="{28A0092B-C50C-407E-A947-70E740481C1C}">
                    <a14:useLocalDpi xmlns:a14="http://schemas.microsoft.com/office/drawing/2010/main"/>
                  </a:ext>
                </a:extLst>
              </a:blip>
              <a:stretch>
                <a:fillRect/>
              </a:stretch>
            </a:blipFill>
            <a:ln w="38100" cap="rnd">
              <a:solidFill>
                <a:srgbClr val="FFFFFF"/>
              </a:solidFill>
              <a:prstDash val="solid"/>
              <a:round/>
            </a:ln>
          </p:spPr>
          <p:txBody>
            <a:bodyPr/>
            <a:lstStyle/>
            <a:p>
              <a:endParaRPr lang="en-US"/>
            </a:p>
          </p:txBody>
        </p:sp>
      </p:grpSp>
      <p:sp>
        <p:nvSpPr>
          <p:cNvPr id="11" name="TextBox 11"/>
          <p:cNvSpPr txBox="1"/>
          <p:nvPr/>
        </p:nvSpPr>
        <p:spPr>
          <a:xfrm>
            <a:off x="1581508" y="2215726"/>
            <a:ext cx="9130104" cy="5228996"/>
          </a:xfrm>
          <a:prstGeom prst="rect">
            <a:avLst/>
          </a:prstGeom>
        </p:spPr>
        <p:txBody>
          <a:bodyPr lIns="0" tIns="0" rIns="0" bIns="0" rtlCol="0" anchor="t">
            <a:spAutoFit/>
          </a:bodyPr>
          <a:lstStyle/>
          <a:p>
            <a:pPr marL="0" lvl="0" indent="0" algn="l">
              <a:lnSpc>
                <a:spcPts val="2700"/>
              </a:lnSpc>
              <a:spcBef>
                <a:spcPct val="0"/>
              </a:spcBef>
            </a:pPr>
            <a:r>
              <a:rPr lang="en-US" sz="1800" spc="36" dirty="0">
                <a:solidFill>
                  <a:srgbClr val="FFFFFF"/>
                </a:solidFill>
                <a:latin typeface="Arial"/>
                <a:ea typeface="Arial"/>
                <a:cs typeface="Arial"/>
                <a:sym typeface="Arial"/>
              </a:rPr>
              <a:t>Now that we have discussed what the engin</a:t>
            </a:r>
            <a:r>
              <a:rPr lang="en-US" sz="1800" u="none" strike="noStrike" spc="36" dirty="0">
                <a:solidFill>
                  <a:srgbClr val="FFFFFF"/>
                </a:solidFill>
                <a:latin typeface="Arial"/>
                <a:ea typeface="Arial"/>
                <a:cs typeface="Arial"/>
                <a:sym typeface="Arial"/>
              </a:rPr>
              <a:t>eers must know and understand, let us look at what we need to do to enhance that, in a bid to have scalable industrial growth:</a:t>
            </a:r>
          </a:p>
          <a:p>
            <a:pPr marL="0" lvl="0" indent="0" algn="l">
              <a:lnSpc>
                <a:spcPts val="2700"/>
              </a:lnSpc>
              <a:spcBef>
                <a:spcPct val="0"/>
              </a:spcBef>
            </a:pPr>
            <a:endParaRPr lang="en-US" sz="1800" u="none" strike="noStrike" spc="36" dirty="0">
              <a:solidFill>
                <a:srgbClr val="FFFFFF"/>
              </a:solidFill>
              <a:latin typeface="Arial"/>
              <a:ea typeface="Arial"/>
              <a:cs typeface="Arial"/>
              <a:sym typeface="Arial"/>
            </a:endParaRPr>
          </a:p>
          <a:p>
            <a:pPr marL="0" lvl="0" indent="0" algn="l">
              <a:lnSpc>
                <a:spcPts val="2700"/>
              </a:lnSpc>
              <a:spcBef>
                <a:spcPct val="0"/>
              </a:spcBef>
            </a:pPr>
            <a:r>
              <a:rPr lang="en-US" sz="1800" u="none" strike="noStrike" spc="36" dirty="0">
                <a:solidFill>
                  <a:srgbClr val="FFFFFF"/>
                </a:solidFill>
                <a:latin typeface="Arial"/>
                <a:ea typeface="Arial"/>
                <a:cs typeface="Arial"/>
                <a:sym typeface="Arial"/>
              </a:rPr>
              <a:t>Invest in design software (CAD tools like Solid Edge, SolidWorks, Creo, Autodesk Inventor etc.).</a:t>
            </a:r>
          </a:p>
          <a:p>
            <a:pPr marL="0" lvl="0" indent="0" algn="l">
              <a:lnSpc>
                <a:spcPts val="2700"/>
              </a:lnSpc>
              <a:spcBef>
                <a:spcPct val="0"/>
              </a:spcBef>
            </a:pPr>
            <a:endParaRPr lang="en-US" sz="1800" u="none" strike="noStrike" spc="36" dirty="0">
              <a:solidFill>
                <a:srgbClr val="FFFFFF"/>
              </a:solidFill>
              <a:latin typeface="Arial"/>
              <a:ea typeface="Arial"/>
              <a:cs typeface="Arial"/>
              <a:sym typeface="Arial"/>
            </a:endParaRPr>
          </a:p>
          <a:p>
            <a:pPr marL="0" lvl="0" indent="0" algn="l">
              <a:lnSpc>
                <a:spcPts val="2700"/>
              </a:lnSpc>
              <a:spcBef>
                <a:spcPct val="0"/>
              </a:spcBef>
            </a:pPr>
            <a:r>
              <a:rPr lang="en-US" sz="1800" u="none" strike="noStrike" spc="36" dirty="0">
                <a:solidFill>
                  <a:srgbClr val="FFFFFF"/>
                </a:solidFill>
                <a:latin typeface="Arial"/>
                <a:ea typeface="Arial"/>
                <a:cs typeface="Arial"/>
                <a:sym typeface="Arial"/>
              </a:rPr>
              <a:t>They enhance quality design due to the various embedded functions and capabilities.</a:t>
            </a:r>
          </a:p>
          <a:p>
            <a:pPr marL="0" lvl="0" indent="0" algn="l">
              <a:lnSpc>
                <a:spcPts val="2700"/>
              </a:lnSpc>
              <a:spcBef>
                <a:spcPct val="0"/>
              </a:spcBef>
            </a:pPr>
            <a:r>
              <a:rPr lang="en-US" sz="1800" u="none" strike="noStrike" spc="36" dirty="0">
                <a:solidFill>
                  <a:srgbClr val="FFFFFF"/>
                </a:solidFill>
                <a:latin typeface="Arial"/>
                <a:ea typeface="Arial"/>
                <a:cs typeface="Arial"/>
                <a:sym typeface="Arial"/>
              </a:rPr>
              <a:t>Some current and future technologies that enhance DFM are</a:t>
            </a:r>
          </a:p>
          <a:p>
            <a:pPr marL="0" lvl="0" indent="0" algn="l">
              <a:lnSpc>
                <a:spcPts val="2700"/>
              </a:lnSpc>
              <a:spcBef>
                <a:spcPct val="0"/>
              </a:spcBef>
            </a:pPr>
            <a:endParaRPr lang="en-US" sz="1800" u="none" strike="noStrike" spc="36" dirty="0">
              <a:solidFill>
                <a:srgbClr val="FFFFFF"/>
              </a:solidFill>
              <a:latin typeface="Arial"/>
              <a:ea typeface="Arial"/>
              <a:cs typeface="Arial"/>
              <a:sym typeface="Arial"/>
            </a:endParaRPr>
          </a:p>
          <a:p>
            <a:pPr algn="l">
              <a:lnSpc>
                <a:spcPts val="2700"/>
              </a:lnSpc>
            </a:pPr>
            <a:r>
              <a:rPr lang="en-US" sz="1800" u="none" strike="noStrike" spc="36" dirty="0">
                <a:solidFill>
                  <a:srgbClr val="FFFFFF"/>
                </a:solidFill>
                <a:latin typeface="Arial"/>
                <a:ea typeface="Arial"/>
                <a:cs typeface="Arial"/>
                <a:sym typeface="Arial"/>
              </a:rPr>
              <a:t>1. Additive manufacturing (3D Printing)</a:t>
            </a:r>
          </a:p>
          <a:p>
            <a:pPr algn="l">
              <a:lnSpc>
                <a:spcPts val="2700"/>
              </a:lnSpc>
            </a:pPr>
            <a:r>
              <a:rPr lang="en-US" sz="1800" u="none" strike="noStrike" spc="36" dirty="0">
                <a:solidFill>
                  <a:srgbClr val="FFFFFF"/>
                </a:solidFill>
                <a:latin typeface="Arial"/>
                <a:ea typeface="Arial"/>
                <a:cs typeface="Arial"/>
                <a:sym typeface="Arial"/>
              </a:rPr>
              <a:t>2. IoT-enabled production lines</a:t>
            </a:r>
          </a:p>
          <a:p>
            <a:pPr algn="l"/>
            <a:r>
              <a:rPr lang="en-US" sz="1800" u="none" strike="noStrike" spc="36" dirty="0">
                <a:solidFill>
                  <a:srgbClr val="FFFFFF"/>
                </a:solidFill>
                <a:latin typeface="Arial"/>
                <a:ea typeface="Arial"/>
                <a:cs typeface="Arial"/>
                <a:sym typeface="Arial"/>
              </a:rPr>
              <a:t>3. AI-driven design optimization</a:t>
            </a:r>
            <a:br>
              <a:rPr lang="en-US" sz="1800" u="none" strike="noStrike" spc="36" dirty="0">
                <a:solidFill>
                  <a:srgbClr val="FFFFFF"/>
                </a:solidFill>
                <a:latin typeface="Arial"/>
                <a:ea typeface="Arial"/>
                <a:cs typeface="Arial"/>
                <a:sym typeface="Arial"/>
              </a:rPr>
            </a:br>
            <a:endParaRPr lang="en-US" sz="1800" u="none" strike="noStrike" spc="36" dirty="0">
              <a:solidFill>
                <a:srgbClr val="FFFFFF"/>
              </a:solidFill>
              <a:latin typeface="Arial"/>
              <a:ea typeface="Arial"/>
              <a:cs typeface="Arial"/>
              <a:sym typeface="Arial"/>
            </a:endParaRPr>
          </a:p>
          <a:p>
            <a:pPr marL="285750" indent="-285750" algn="l">
              <a:buFont typeface="Arial" panose="020B0604020202020204" pitchFamily="34" charset="0"/>
              <a:buChar char="•"/>
            </a:pPr>
            <a:r>
              <a:rPr lang="en-GB" b="0" i="0" dirty="0">
                <a:solidFill>
                  <a:schemeClr val="bg1"/>
                </a:solidFill>
                <a:effectLst/>
                <a:latin typeface="Arial" panose="020B0604020202020204" pitchFamily="34" charset="0"/>
                <a:cs typeface="Arial" panose="020B0604020202020204" pitchFamily="34" charset="0"/>
              </a:rPr>
              <a:t>Fund engineering process audits</a:t>
            </a:r>
          </a:p>
          <a:p>
            <a:pPr marL="285750" indent="-285750" algn="l">
              <a:buFont typeface="Arial" panose="020B0604020202020204" pitchFamily="34" charset="0"/>
              <a:buChar char="•"/>
            </a:pPr>
            <a:r>
              <a:rPr lang="en-GB" b="0" i="0" dirty="0">
                <a:solidFill>
                  <a:schemeClr val="bg1"/>
                </a:solidFill>
                <a:effectLst/>
                <a:latin typeface="Arial" panose="020B0604020202020204" pitchFamily="34" charset="0"/>
                <a:cs typeface="Arial" panose="020B0604020202020204" pitchFamily="34" charset="0"/>
              </a:rPr>
              <a:t>Invest in training on DFM principles</a:t>
            </a:r>
          </a:p>
          <a:p>
            <a:pPr algn="l">
              <a:lnSpc>
                <a:spcPts val="2700"/>
              </a:lnSpc>
            </a:pPr>
            <a:endParaRPr lang="en-US" sz="1800" u="none" strike="noStrike" spc="36" dirty="0">
              <a:solidFill>
                <a:srgbClr val="FFFFFF"/>
              </a:solidFill>
              <a:latin typeface="Arial"/>
              <a:ea typeface="Arial"/>
              <a:cs typeface="Arial"/>
              <a:sym typeface="Arial"/>
            </a:endParaRPr>
          </a:p>
        </p:txBody>
      </p:sp>
      <p:sp>
        <p:nvSpPr>
          <p:cNvPr id="12" name="TextBox 12"/>
          <p:cNvSpPr txBox="1"/>
          <p:nvPr/>
        </p:nvSpPr>
        <p:spPr>
          <a:xfrm>
            <a:off x="12107857" y="2909182"/>
            <a:ext cx="4499373" cy="2750820"/>
          </a:xfrm>
          <a:prstGeom prst="rect">
            <a:avLst/>
          </a:prstGeom>
        </p:spPr>
        <p:txBody>
          <a:bodyPr lIns="0" tIns="0" rIns="0" bIns="0" rtlCol="0" anchor="t">
            <a:spAutoFit/>
          </a:bodyPr>
          <a:lstStyle/>
          <a:p>
            <a:pPr marL="0" lvl="0" indent="0" algn="l">
              <a:lnSpc>
                <a:spcPts val="2700"/>
              </a:lnSpc>
              <a:spcBef>
                <a:spcPct val="0"/>
              </a:spcBef>
            </a:pPr>
            <a:r>
              <a:rPr lang="en-US" sz="1800" u="none" strike="noStrike" spc="36" dirty="0">
                <a:solidFill>
                  <a:srgbClr val="FFFFFF"/>
                </a:solidFill>
                <a:latin typeface="Arial"/>
                <a:ea typeface="Arial"/>
                <a:cs typeface="Arial"/>
                <a:sym typeface="Arial"/>
              </a:rPr>
              <a:t>Here are some of the metrics to measure DFM success.</a:t>
            </a:r>
          </a:p>
          <a:p>
            <a:pPr marL="0" lvl="0" indent="0" algn="l">
              <a:lnSpc>
                <a:spcPts val="2700"/>
              </a:lnSpc>
              <a:spcBef>
                <a:spcPct val="0"/>
              </a:spcBef>
            </a:pPr>
            <a:endParaRPr lang="en-US" sz="1800" u="none" strike="noStrike" spc="36" dirty="0">
              <a:solidFill>
                <a:srgbClr val="FFFFFF"/>
              </a:solidFill>
              <a:latin typeface="Arial"/>
              <a:ea typeface="Arial"/>
              <a:cs typeface="Arial"/>
              <a:sym typeface="Arial"/>
            </a:endParaRPr>
          </a:p>
          <a:p>
            <a:pPr marL="0" lvl="0" indent="0" algn="l">
              <a:lnSpc>
                <a:spcPts val="2700"/>
              </a:lnSpc>
              <a:spcBef>
                <a:spcPct val="0"/>
              </a:spcBef>
            </a:pPr>
            <a:r>
              <a:rPr lang="en-US" sz="1800" u="none" strike="noStrike" spc="36" dirty="0">
                <a:solidFill>
                  <a:srgbClr val="FFFFFF"/>
                </a:solidFill>
                <a:latin typeface="Arial"/>
                <a:ea typeface="Arial"/>
                <a:cs typeface="Arial"/>
                <a:sym typeface="Arial"/>
              </a:rPr>
              <a:t>1. manufacturing cost,</a:t>
            </a:r>
          </a:p>
          <a:p>
            <a:pPr algn="l">
              <a:lnSpc>
                <a:spcPts val="2700"/>
              </a:lnSpc>
            </a:pPr>
            <a:r>
              <a:rPr lang="en-US" sz="1800" u="none" strike="noStrike" spc="36" dirty="0">
                <a:solidFill>
                  <a:srgbClr val="FFFFFF"/>
                </a:solidFill>
                <a:latin typeface="Arial"/>
                <a:ea typeface="Arial"/>
                <a:cs typeface="Arial"/>
                <a:sym typeface="Arial"/>
              </a:rPr>
              <a:t>2. time to production,</a:t>
            </a:r>
          </a:p>
          <a:p>
            <a:pPr algn="l">
              <a:lnSpc>
                <a:spcPts val="2700"/>
              </a:lnSpc>
            </a:pPr>
            <a:r>
              <a:rPr lang="en-US" sz="1800" u="none" strike="noStrike" spc="36" dirty="0">
                <a:solidFill>
                  <a:srgbClr val="FFFFFF"/>
                </a:solidFill>
                <a:latin typeface="Arial"/>
                <a:ea typeface="Arial"/>
                <a:cs typeface="Arial"/>
                <a:sym typeface="Arial"/>
              </a:rPr>
              <a:t>3. first-pass yield,</a:t>
            </a:r>
          </a:p>
          <a:p>
            <a:pPr algn="l">
              <a:lnSpc>
                <a:spcPts val="2700"/>
              </a:lnSpc>
            </a:pPr>
            <a:r>
              <a:rPr lang="en-US" sz="1800" u="none" strike="noStrike" spc="36" dirty="0">
                <a:solidFill>
                  <a:srgbClr val="FFFFFF"/>
                </a:solidFill>
                <a:latin typeface="Arial"/>
                <a:ea typeface="Arial"/>
                <a:cs typeface="Arial"/>
                <a:sym typeface="Arial"/>
              </a:rPr>
              <a:t>4. suppliers’ lead times</a:t>
            </a:r>
          </a:p>
          <a:p>
            <a:pPr algn="l">
              <a:lnSpc>
                <a:spcPts val="2700"/>
              </a:lnSpc>
            </a:pPr>
            <a:endParaRPr lang="en-US" sz="1800" u="none" strike="noStrike" spc="36" dirty="0">
              <a:solidFill>
                <a:srgbClr val="FFFFFF"/>
              </a:solidFill>
              <a:latin typeface="Arial"/>
              <a:ea typeface="Arial"/>
              <a:cs typeface="Arial"/>
              <a:sym typeface="Arial"/>
            </a:endParaRPr>
          </a:p>
        </p:txBody>
      </p:sp>
      <p:sp>
        <p:nvSpPr>
          <p:cNvPr id="13" name="TextBox 13"/>
          <p:cNvSpPr txBox="1"/>
          <p:nvPr/>
        </p:nvSpPr>
        <p:spPr>
          <a:xfrm>
            <a:off x="11855083" y="2215726"/>
            <a:ext cx="4086117" cy="350520"/>
          </a:xfrm>
          <a:prstGeom prst="rect">
            <a:avLst/>
          </a:prstGeom>
        </p:spPr>
        <p:txBody>
          <a:bodyPr lIns="0" tIns="0" rIns="0" bIns="0" rtlCol="0" anchor="t">
            <a:spAutoFit/>
          </a:bodyPr>
          <a:lstStyle/>
          <a:p>
            <a:pPr marL="388620" lvl="1" indent="-194310" algn="l">
              <a:lnSpc>
                <a:spcPts val="2700"/>
              </a:lnSpc>
              <a:buFont typeface="Arial"/>
              <a:buChar char="•"/>
            </a:pPr>
            <a:r>
              <a:rPr lang="en-US" sz="1800" b="1" u="none" strike="noStrike" spc="36" dirty="0">
                <a:solidFill>
                  <a:srgbClr val="FFFFFF"/>
                </a:solidFill>
                <a:latin typeface="Arial Bold"/>
                <a:ea typeface="Arial Bold"/>
                <a:cs typeface="Arial Bold"/>
                <a:sym typeface="Arial Bold"/>
              </a:rPr>
              <a:t>Measure manufacturability KPIs</a:t>
            </a:r>
          </a:p>
        </p:txBody>
      </p:sp>
      <p:sp>
        <p:nvSpPr>
          <p:cNvPr id="14" name="TextBox 14"/>
          <p:cNvSpPr txBox="1"/>
          <p:nvPr/>
        </p:nvSpPr>
        <p:spPr>
          <a:xfrm>
            <a:off x="11855083" y="5666726"/>
            <a:ext cx="4987489" cy="693420"/>
          </a:xfrm>
          <a:prstGeom prst="rect">
            <a:avLst/>
          </a:prstGeom>
        </p:spPr>
        <p:txBody>
          <a:bodyPr lIns="0" tIns="0" rIns="0" bIns="0" rtlCol="0" anchor="t">
            <a:spAutoFit/>
          </a:bodyPr>
          <a:lstStyle/>
          <a:p>
            <a:pPr marL="388620" lvl="1" indent="-194310" algn="l">
              <a:lnSpc>
                <a:spcPts val="2700"/>
              </a:lnSpc>
              <a:buFont typeface="Arial"/>
              <a:buChar char="•"/>
            </a:pPr>
            <a:r>
              <a:rPr lang="en-US" sz="1800" b="1" spc="36" dirty="0">
                <a:solidFill>
                  <a:srgbClr val="FFFFFF"/>
                </a:solidFill>
                <a:latin typeface="Arial Bold"/>
                <a:ea typeface="Arial Bold"/>
                <a:cs typeface="Arial Bold"/>
                <a:sym typeface="Arial Bold"/>
              </a:rPr>
              <a:t>Align d</a:t>
            </a:r>
            <a:r>
              <a:rPr lang="en-US" sz="1800" b="1" u="none" strike="noStrike" spc="36" dirty="0">
                <a:solidFill>
                  <a:srgbClr val="FFFFFF"/>
                </a:solidFill>
                <a:latin typeface="Arial Bold"/>
                <a:ea typeface="Arial Bold"/>
                <a:cs typeface="Arial Bold"/>
                <a:sym typeface="Arial Bold"/>
              </a:rPr>
              <a:t>esign incentives with production success</a:t>
            </a:r>
          </a:p>
        </p:txBody>
      </p:sp>
      <p:sp>
        <p:nvSpPr>
          <p:cNvPr id="15" name="TextBox 15"/>
          <p:cNvSpPr txBox="1"/>
          <p:nvPr/>
        </p:nvSpPr>
        <p:spPr>
          <a:xfrm>
            <a:off x="-50051" y="457413"/>
            <a:ext cx="1317340" cy="266699"/>
          </a:xfrm>
          <a:prstGeom prst="rect">
            <a:avLst/>
          </a:prstGeom>
        </p:spPr>
        <p:txBody>
          <a:bodyPr lIns="0" tIns="0" rIns="0" bIns="0" rtlCol="0" anchor="t">
            <a:spAutoFit/>
          </a:bodyPr>
          <a:lstStyle/>
          <a:p>
            <a:pPr algn="r">
              <a:lnSpc>
                <a:spcPts val="2250"/>
              </a:lnSpc>
            </a:pPr>
            <a:r>
              <a:rPr lang="en-US" sz="1500" spc="45">
                <a:solidFill>
                  <a:srgbClr val="000000"/>
                </a:solidFill>
                <a:latin typeface="Garet"/>
                <a:ea typeface="Garet"/>
                <a:cs typeface="Garet"/>
                <a:sym typeface="Garet"/>
              </a:rPr>
              <a:t>Page 21</a:t>
            </a:r>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551040" y="665753"/>
            <a:ext cx="2708260" cy="497123"/>
          </a:xfrm>
          <a:custGeom>
            <a:avLst/>
            <a:gdLst/>
            <a:ahLst/>
            <a:cxnLst/>
            <a:rect l="l" t="t" r="r" b="b"/>
            <a:pathLst>
              <a:path w="2708260" h="497123">
                <a:moveTo>
                  <a:pt x="0" y="0"/>
                </a:moveTo>
                <a:lnTo>
                  <a:pt x="2708260" y="0"/>
                </a:lnTo>
                <a:lnTo>
                  <a:pt x="2708260" y="497124"/>
                </a:lnTo>
                <a:lnTo>
                  <a:pt x="0" y="497124"/>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p:cNvGrpSpPr/>
          <p:nvPr/>
        </p:nvGrpSpPr>
        <p:grpSpPr>
          <a:xfrm>
            <a:off x="4759001" y="3001729"/>
            <a:ext cx="12668073" cy="6256571"/>
            <a:chOff x="0" y="0"/>
            <a:chExt cx="2606599" cy="1287360"/>
          </a:xfrm>
        </p:grpSpPr>
        <p:sp>
          <p:nvSpPr>
            <p:cNvPr id="4" name="Freeform 4"/>
            <p:cNvSpPr/>
            <p:nvPr/>
          </p:nvSpPr>
          <p:spPr>
            <a:xfrm>
              <a:off x="0" y="0"/>
              <a:ext cx="2606599" cy="1287360"/>
            </a:xfrm>
            <a:custGeom>
              <a:avLst/>
              <a:gdLst/>
              <a:ahLst/>
              <a:cxnLst/>
              <a:rect l="l" t="t" r="r" b="b"/>
              <a:pathLst>
                <a:path w="2606599" h="1287360">
                  <a:moveTo>
                    <a:pt x="11936" y="0"/>
                  </a:moveTo>
                  <a:lnTo>
                    <a:pt x="2594663" y="0"/>
                  </a:lnTo>
                  <a:cubicBezTo>
                    <a:pt x="2601255" y="0"/>
                    <a:pt x="2606599" y="5344"/>
                    <a:pt x="2606599" y="11936"/>
                  </a:cubicBezTo>
                  <a:lnTo>
                    <a:pt x="2606599" y="1275424"/>
                  </a:lnTo>
                  <a:cubicBezTo>
                    <a:pt x="2606599" y="1278590"/>
                    <a:pt x="2605342" y="1281626"/>
                    <a:pt x="2603103" y="1283864"/>
                  </a:cubicBezTo>
                  <a:cubicBezTo>
                    <a:pt x="2600865" y="1286103"/>
                    <a:pt x="2597829" y="1287360"/>
                    <a:pt x="2594663" y="1287360"/>
                  </a:cubicBezTo>
                  <a:lnTo>
                    <a:pt x="11936" y="1287360"/>
                  </a:lnTo>
                  <a:cubicBezTo>
                    <a:pt x="5344" y="1287360"/>
                    <a:pt x="0" y="1282016"/>
                    <a:pt x="0" y="1275424"/>
                  </a:cubicBezTo>
                  <a:lnTo>
                    <a:pt x="0" y="11936"/>
                  </a:lnTo>
                  <a:cubicBezTo>
                    <a:pt x="0" y="5344"/>
                    <a:pt x="5344" y="0"/>
                    <a:pt x="11936" y="0"/>
                  </a:cubicBezTo>
                  <a:close/>
                </a:path>
              </a:pathLst>
            </a:custGeom>
            <a:solidFill>
              <a:srgbClr val="003087"/>
            </a:solidFill>
          </p:spPr>
          <p:txBody>
            <a:bodyPr/>
            <a:lstStyle/>
            <a:p>
              <a:endParaRPr lang="en-US"/>
            </a:p>
          </p:txBody>
        </p:sp>
        <p:sp>
          <p:nvSpPr>
            <p:cNvPr id="5" name="TextBox 5"/>
            <p:cNvSpPr txBox="1"/>
            <p:nvPr/>
          </p:nvSpPr>
          <p:spPr>
            <a:xfrm>
              <a:off x="0" y="-38100"/>
              <a:ext cx="2606599" cy="1325460"/>
            </a:xfrm>
            <a:prstGeom prst="rect">
              <a:avLst/>
            </a:prstGeom>
          </p:spPr>
          <p:txBody>
            <a:bodyPr lIns="50800" tIns="50800" rIns="50800" bIns="50800" rtlCol="0" anchor="ctr"/>
            <a:lstStyle/>
            <a:p>
              <a:pPr algn="ctr">
                <a:lnSpc>
                  <a:spcPts val="2400"/>
                </a:lnSpc>
              </a:pPr>
              <a:endParaRPr/>
            </a:p>
          </p:txBody>
        </p:sp>
      </p:grpSp>
      <p:grpSp>
        <p:nvGrpSpPr>
          <p:cNvPr id="6" name="Group 6"/>
          <p:cNvGrpSpPr/>
          <p:nvPr/>
        </p:nvGrpSpPr>
        <p:grpSpPr>
          <a:xfrm>
            <a:off x="733859" y="3087454"/>
            <a:ext cx="3725094" cy="6170846"/>
            <a:chOff x="0" y="0"/>
            <a:chExt cx="766480" cy="1269721"/>
          </a:xfrm>
        </p:grpSpPr>
        <p:sp>
          <p:nvSpPr>
            <p:cNvPr id="7" name="Freeform 7"/>
            <p:cNvSpPr/>
            <p:nvPr/>
          </p:nvSpPr>
          <p:spPr>
            <a:xfrm>
              <a:off x="0" y="0"/>
              <a:ext cx="766480" cy="1269721"/>
            </a:xfrm>
            <a:custGeom>
              <a:avLst/>
              <a:gdLst/>
              <a:ahLst/>
              <a:cxnLst/>
              <a:rect l="l" t="t" r="r" b="b"/>
              <a:pathLst>
                <a:path w="766480" h="1269721">
                  <a:moveTo>
                    <a:pt x="40592" y="0"/>
                  </a:moveTo>
                  <a:lnTo>
                    <a:pt x="725888" y="0"/>
                  </a:lnTo>
                  <a:cubicBezTo>
                    <a:pt x="748307" y="0"/>
                    <a:pt x="766480" y="18174"/>
                    <a:pt x="766480" y="40592"/>
                  </a:cubicBezTo>
                  <a:lnTo>
                    <a:pt x="766480" y="1229129"/>
                  </a:lnTo>
                  <a:cubicBezTo>
                    <a:pt x="766480" y="1251548"/>
                    <a:pt x="748307" y="1269721"/>
                    <a:pt x="725888" y="1269721"/>
                  </a:cubicBezTo>
                  <a:lnTo>
                    <a:pt x="40592" y="1269721"/>
                  </a:lnTo>
                  <a:cubicBezTo>
                    <a:pt x="18174" y="1269721"/>
                    <a:pt x="0" y="1251548"/>
                    <a:pt x="0" y="1229129"/>
                  </a:cubicBezTo>
                  <a:lnTo>
                    <a:pt x="0" y="40592"/>
                  </a:lnTo>
                  <a:cubicBezTo>
                    <a:pt x="0" y="18174"/>
                    <a:pt x="18174" y="0"/>
                    <a:pt x="40592" y="0"/>
                  </a:cubicBezTo>
                  <a:close/>
                </a:path>
              </a:pathLst>
            </a:custGeom>
            <a:solidFill>
              <a:srgbClr val="EEEFF8"/>
            </a:solidFill>
          </p:spPr>
          <p:txBody>
            <a:bodyPr/>
            <a:lstStyle/>
            <a:p>
              <a:endParaRPr lang="en-US"/>
            </a:p>
          </p:txBody>
        </p:sp>
        <p:sp>
          <p:nvSpPr>
            <p:cNvPr id="8" name="TextBox 8"/>
            <p:cNvSpPr txBox="1"/>
            <p:nvPr/>
          </p:nvSpPr>
          <p:spPr>
            <a:xfrm>
              <a:off x="0" y="-38100"/>
              <a:ext cx="766480" cy="1307821"/>
            </a:xfrm>
            <a:prstGeom prst="rect">
              <a:avLst/>
            </a:prstGeom>
          </p:spPr>
          <p:txBody>
            <a:bodyPr lIns="50800" tIns="50800" rIns="50800" bIns="50800" rtlCol="0" anchor="ctr"/>
            <a:lstStyle/>
            <a:p>
              <a:pPr algn="ctr">
                <a:lnSpc>
                  <a:spcPts val="2400"/>
                </a:lnSpc>
              </a:pPr>
              <a:endParaRPr/>
            </a:p>
          </p:txBody>
        </p:sp>
      </p:grpSp>
      <p:grpSp>
        <p:nvGrpSpPr>
          <p:cNvPr id="15" name="Group 15"/>
          <p:cNvGrpSpPr/>
          <p:nvPr/>
        </p:nvGrpSpPr>
        <p:grpSpPr>
          <a:xfrm rot="21537998">
            <a:off x="7309265" y="5595253"/>
            <a:ext cx="603521" cy="301761"/>
            <a:chOff x="0" y="0"/>
            <a:chExt cx="660400" cy="330200"/>
          </a:xfrm>
        </p:grpSpPr>
        <p:sp>
          <p:nvSpPr>
            <p:cNvPr id="16" name="Freeform 16"/>
            <p:cNvSpPr/>
            <p:nvPr/>
          </p:nvSpPr>
          <p:spPr>
            <a:xfrm>
              <a:off x="0" y="0"/>
              <a:ext cx="660400" cy="330200"/>
            </a:xfrm>
            <a:custGeom>
              <a:avLst/>
              <a:gdLst/>
              <a:ahLst/>
              <a:cxnLst/>
              <a:rect l="l" t="t" r="r" b="b"/>
              <a:pathLst>
                <a:path w="660400" h="330200">
                  <a:moveTo>
                    <a:pt x="660400" y="330200"/>
                  </a:moveTo>
                  <a:cubicBezTo>
                    <a:pt x="660400" y="150345"/>
                    <a:pt x="510055" y="0"/>
                    <a:pt x="330200" y="0"/>
                  </a:cubicBezTo>
                  <a:cubicBezTo>
                    <a:pt x="150345" y="0"/>
                    <a:pt x="0" y="150345"/>
                    <a:pt x="0" y="330200"/>
                  </a:cubicBezTo>
                  <a:lnTo>
                    <a:pt x="183347" y="330200"/>
                  </a:lnTo>
                  <a:cubicBezTo>
                    <a:pt x="183347" y="250212"/>
                    <a:pt x="250212" y="183347"/>
                    <a:pt x="330200" y="183347"/>
                  </a:cubicBezTo>
                  <a:cubicBezTo>
                    <a:pt x="410188" y="183347"/>
                    <a:pt x="477053" y="250212"/>
                    <a:pt x="477053" y="330200"/>
                  </a:cubicBezTo>
                  <a:lnTo>
                    <a:pt x="660400" y="330200"/>
                  </a:lnTo>
                  <a:close/>
                </a:path>
              </a:pathLst>
            </a:custGeom>
            <a:solidFill>
              <a:srgbClr val="38B6FF"/>
            </a:solidFill>
          </p:spPr>
          <p:txBody>
            <a:bodyPr/>
            <a:lstStyle/>
            <a:p>
              <a:endParaRPr lang="en-US"/>
            </a:p>
          </p:txBody>
        </p:sp>
        <p:sp>
          <p:nvSpPr>
            <p:cNvPr id="17" name="TextBox 17"/>
            <p:cNvSpPr txBox="1"/>
            <p:nvPr/>
          </p:nvSpPr>
          <p:spPr>
            <a:xfrm>
              <a:off x="127000" y="6350"/>
              <a:ext cx="406400" cy="184150"/>
            </a:xfrm>
            <a:prstGeom prst="rect">
              <a:avLst/>
            </a:prstGeom>
          </p:spPr>
          <p:txBody>
            <a:bodyPr lIns="50800" tIns="50800" rIns="50800" bIns="50800" rtlCol="0" anchor="ctr"/>
            <a:lstStyle/>
            <a:p>
              <a:pPr algn="ctr">
                <a:lnSpc>
                  <a:spcPts val="2400"/>
                </a:lnSpc>
              </a:pPr>
              <a:endParaRPr/>
            </a:p>
          </p:txBody>
        </p:sp>
      </p:grpSp>
      <p:sp>
        <p:nvSpPr>
          <p:cNvPr id="18" name="TextBox 18"/>
          <p:cNvSpPr txBox="1"/>
          <p:nvPr/>
        </p:nvSpPr>
        <p:spPr>
          <a:xfrm>
            <a:off x="733859" y="1948264"/>
            <a:ext cx="5862867" cy="710565"/>
          </a:xfrm>
          <a:prstGeom prst="rect">
            <a:avLst/>
          </a:prstGeom>
        </p:spPr>
        <p:txBody>
          <a:bodyPr lIns="0" tIns="0" rIns="0" bIns="0" rtlCol="0" anchor="t">
            <a:spAutoFit/>
          </a:bodyPr>
          <a:lstStyle/>
          <a:p>
            <a:pPr marL="0" lvl="0" indent="0" algn="just">
              <a:lnSpc>
                <a:spcPts val="5529"/>
              </a:lnSpc>
              <a:spcBef>
                <a:spcPct val="0"/>
              </a:spcBef>
            </a:pPr>
            <a:r>
              <a:rPr lang="en-US" sz="4850" b="1" u="none" strike="noStrike">
                <a:solidFill>
                  <a:srgbClr val="003087"/>
                </a:solidFill>
                <a:latin typeface="KuroTrial Bold"/>
                <a:ea typeface="KuroTrial Bold"/>
                <a:cs typeface="KuroTrial Bold"/>
                <a:sym typeface="KuroTrial Bold"/>
              </a:rPr>
              <a:t>Final Thoughts...</a:t>
            </a:r>
          </a:p>
        </p:txBody>
      </p:sp>
      <p:sp>
        <p:nvSpPr>
          <p:cNvPr id="20" name="TextBox 20"/>
          <p:cNvSpPr txBox="1"/>
          <p:nvPr/>
        </p:nvSpPr>
        <p:spPr>
          <a:xfrm>
            <a:off x="1030086" y="4551235"/>
            <a:ext cx="3074004" cy="2751582"/>
          </a:xfrm>
          <a:prstGeom prst="rect">
            <a:avLst/>
          </a:prstGeom>
        </p:spPr>
        <p:txBody>
          <a:bodyPr lIns="0" tIns="0" rIns="0" bIns="0" rtlCol="0" anchor="t">
            <a:spAutoFit/>
          </a:bodyPr>
          <a:lstStyle/>
          <a:p>
            <a:pPr marL="0" lvl="0" indent="0" algn="ctr">
              <a:lnSpc>
                <a:spcPts val="3744"/>
              </a:lnSpc>
            </a:pPr>
            <a:r>
              <a:rPr lang="en-US" sz="1800" b="1" spc="19">
                <a:solidFill>
                  <a:srgbClr val="173D90"/>
                </a:solidFill>
                <a:latin typeface="KuroTrial Bold"/>
                <a:ea typeface="KuroTrial Bold"/>
                <a:cs typeface="KuroTrial Bold"/>
                <a:sym typeface="KuroTrial Bold"/>
              </a:rPr>
              <a:t>“THE LONGER AN AR</a:t>
            </a:r>
            <a:r>
              <a:rPr lang="en-US" sz="1800" b="1" u="none" strike="noStrike" spc="19">
                <a:solidFill>
                  <a:srgbClr val="173D90"/>
                </a:solidFill>
                <a:latin typeface="KuroTrial Bold"/>
                <a:ea typeface="KuroTrial Bold"/>
                <a:cs typeface="KuroTrial Bold"/>
                <a:sym typeface="KuroTrial Bold"/>
              </a:rPr>
              <a:t>TICLE IS IN THE PROCESS OF MANUFACTURE AND THE MORE IT IS MOVED ABOUT, THE GREATER ITS ULTIMATE COST.”  </a:t>
            </a:r>
          </a:p>
        </p:txBody>
      </p:sp>
      <p:sp>
        <p:nvSpPr>
          <p:cNvPr id="25" name="TextBox 25"/>
          <p:cNvSpPr txBox="1"/>
          <p:nvPr/>
        </p:nvSpPr>
        <p:spPr>
          <a:xfrm>
            <a:off x="8345622" y="5590918"/>
            <a:ext cx="5995924" cy="1004762"/>
          </a:xfrm>
          <a:prstGeom prst="rect">
            <a:avLst/>
          </a:prstGeom>
        </p:spPr>
        <p:txBody>
          <a:bodyPr wrap="square" lIns="0" tIns="0" rIns="0" bIns="0" rtlCol="0" anchor="t">
            <a:spAutoFit/>
          </a:bodyPr>
          <a:lstStyle/>
          <a:p>
            <a:pPr>
              <a:lnSpc>
                <a:spcPts val="2700"/>
              </a:lnSpc>
              <a:spcBef>
                <a:spcPct val="0"/>
              </a:spcBef>
            </a:pPr>
            <a:r>
              <a:rPr lang="en-US" sz="1800" spc="36">
                <a:solidFill>
                  <a:srgbClr val="FFFFFF"/>
                </a:solidFill>
                <a:latin typeface="Arial"/>
                <a:ea typeface="Arial"/>
                <a:cs typeface="Arial"/>
                <a:sym typeface="Arial"/>
              </a:rPr>
              <a:t>“An </a:t>
            </a:r>
            <a:r>
              <a:rPr lang="en-US" sz="1800" u="none" strike="noStrike" spc="36">
                <a:solidFill>
                  <a:srgbClr val="FFFFFF"/>
                </a:solidFill>
                <a:latin typeface="Arial"/>
                <a:ea typeface="Arial"/>
                <a:cs typeface="Arial"/>
                <a:sym typeface="Arial"/>
              </a:rPr>
              <a:t>exotic and beautiful design that cannot be manufactured at scale is not a product — it is an elaborate</a:t>
            </a:r>
            <a:r>
              <a:rPr lang="en-US" spc="36">
                <a:solidFill>
                  <a:srgbClr val="FFFFFF"/>
                </a:solidFill>
                <a:latin typeface="Arial"/>
                <a:ea typeface="Arial"/>
                <a:cs typeface="Arial"/>
                <a:sym typeface="Arial"/>
              </a:rPr>
              <a:t> CAD</a:t>
            </a:r>
            <a:r>
              <a:rPr lang="en-US" sz="1800" u="none" strike="noStrike" spc="36">
                <a:solidFill>
                  <a:srgbClr val="FFFFFF"/>
                </a:solidFill>
                <a:latin typeface="Arial"/>
                <a:ea typeface="Arial"/>
                <a:cs typeface="Arial"/>
                <a:sym typeface="Arial"/>
              </a:rPr>
              <a:t> toy, and scale will punish it.”</a:t>
            </a:r>
          </a:p>
        </p:txBody>
      </p:sp>
      <p:sp>
        <p:nvSpPr>
          <p:cNvPr id="26" name="TextBox 26"/>
          <p:cNvSpPr txBox="1"/>
          <p:nvPr/>
        </p:nvSpPr>
        <p:spPr>
          <a:xfrm>
            <a:off x="1751694" y="7745518"/>
            <a:ext cx="1462879" cy="352425"/>
          </a:xfrm>
          <a:prstGeom prst="rect">
            <a:avLst/>
          </a:prstGeom>
        </p:spPr>
        <p:txBody>
          <a:bodyPr lIns="0" tIns="0" rIns="0" bIns="0" rtlCol="0" anchor="t">
            <a:spAutoFit/>
          </a:bodyPr>
          <a:lstStyle/>
          <a:p>
            <a:pPr marL="0" lvl="0" indent="0" algn="l">
              <a:lnSpc>
                <a:spcPts val="2999"/>
              </a:lnSpc>
              <a:spcBef>
                <a:spcPct val="0"/>
              </a:spcBef>
            </a:pPr>
            <a:r>
              <a:rPr lang="en-US" sz="1999" i="1" spc="39">
                <a:solidFill>
                  <a:srgbClr val="173D90"/>
                </a:solidFill>
                <a:latin typeface="Arial Italics"/>
                <a:ea typeface="Arial Italics"/>
                <a:cs typeface="Arial Italics"/>
                <a:sym typeface="Arial Italics"/>
              </a:rPr>
              <a:t>H</a:t>
            </a:r>
            <a:r>
              <a:rPr lang="en-US" sz="1999" i="1" u="none" strike="noStrike" spc="39">
                <a:solidFill>
                  <a:srgbClr val="173D90"/>
                </a:solidFill>
                <a:latin typeface="Arial Italics"/>
                <a:ea typeface="Arial Italics"/>
                <a:cs typeface="Arial Italics"/>
                <a:sym typeface="Arial Italics"/>
              </a:rPr>
              <a:t>enry Ford</a:t>
            </a:r>
          </a:p>
        </p:txBody>
      </p:sp>
      <p:sp>
        <p:nvSpPr>
          <p:cNvPr id="27" name="TextBox 27"/>
          <p:cNvSpPr txBox="1"/>
          <p:nvPr/>
        </p:nvSpPr>
        <p:spPr>
          <a:xfrm>
            <a:off x="-50051" y="457413"/>
            <a:ext cx="1317340" cy="266699"/>
          </a:xfrm>
          <a:prstGeom prst="rect">
            <a:avLst/>
          </a:prstGeom>
        </p:spPr>
        <p:txBody>
          <a:bodyPr lIns="0" tIns="0" rIns="0" bIns="0" rtlCol="0" anchor="t">
            <a:spAutoFit/>
          </a:bodyPr>
          <a:lstStyle/>
          <a:p>
            <a:pPr algn="r">
              <a:lnSpc>
                <a:spcPts val="2250"/>
              </a:lnSpc>
            </a:pPr>
            <a:r>
              <a:rPr lang="en-US" sz="1500" spc="45">
                <a:solidFill>
                  <a:srgbClr val="000000"/>
                </a:solidFill>
                <a:latin typeface="Garet"/>
                <a:ea typeface="Garet"/>
                <a:cs typeface="Garet"/>
                <a:sym typeface="Garet"/>
              </a:rPr>
              <a:t>Page 22</a:t>
            </a:r>
          </a:p>
        </p:txBody>
      </p:sp>
      <p:sp>
        <p:nvSpPr>
          <p:cNvPr id="29" name="TextBox 26">
            <a:extLst>
              <a:ext uri="{FF2B5EF4-FFF2-40B4-BE49-F238E27FC236}">
                <a16:creationId xmlns:a16="http://schemas.microsoft.com/office/drawing/2014/main" id="{05CC87EF-8E81-06D9-A0AD-FBE947262E19}"/>
              </a:ext>
            </a:extLst>
          </p:cNvPr>
          <p:cNvSpPr txBox="1"/>
          <p:nvPr/>
        </p:nvSpPr>
        <p:spPr>
          <a:xfrm>
            <a:off x="10045088" y="6695552"/>
            <a:ext cx="2379936" cy="345416"/>
          </a:xfrm>
          <a:prstGeom prst="rect">
            <a:avLst/>
          </a:prstGeom>
        </p:spPr>
        <p:txBody>
          <a:bodyPr wrap="square" lIns="0" tIns="0" rIns="0" bIns="0" rtlCol="0" anchor="t">
            <a:spAutoFit/>
          </a:bodyPr>
          <a:lstStyle/>
          <a:p>
            <a:pPr>
              <a:lnSpc>
                <a:spcPts val="2999"/>
              </a:lnSpc>
              <a:spcBef>
                <a:spcPct val="0"/>
              </a:spcBef>
            </a:pPr>
            <a:r>
              <a:rPr lang="en-US" sz="1950" i="1" spc="39">
                <a:solidFill>
                  <a:schemeClr val="bg1"/>
                </a:solidFill>
                <a:latin typeface="Arial Italics"/>
                <a:ea typeface="Arial Italics"/>
                <a:cs typeface="Arial Italics"/>
              </a:rPr>
              <a:t>Isaac Ibidapo Bisi</a:t>
            </a:r>
            <a:endParaRPr lang="en-US" sz="1950" i="1" u="none" strike="noStrike" spc="39" dirty="0">
              <a:solidFill>
                <a:schemeClr val="bg1"/>
              </a:solidFill>
              <a:latin typeface="Arial Italics"/>
              <a:ea typeface="Arial Italics"/>
              <a:cs typeface="Arial Italics"/>
            </a:endParaRPr>
          </a:p>
        </p:txBody>
      </p:sp>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93635" y="2728513"/>
            <a:ext cx="14522067" cy="5807166"/>
            <a:chOff x="0" y="0"/>
            <a:chExt cx="2988080" cy="1194890"/>
          </a:xfrm>
        </p:grpSpPr>
        <p:sp>
          <p:nvSpPr>
            <p:cNvPr id="3" name="Freeform 3"/>
            <p:cNvSpPr/>
            <p:nvPr/>
          </p:nvSpPr>
          <p:spPr>
            <a:xfrm>
              <a:off x="0" y="0"/>
              <a:ext cx="2988080" cy="1194890"/>
            </a:xfrm>
            <a:custGeom>
              <a:avLst/>
              <a:gdLst/>
              <a:ahLst/>
              <a:cxnLst/>
              <a:rect l="l" t="t" r="r" b="b"/>
              <a:pathLst>
                <a:path w="2988080" h="1194890">
                  <a:moveTo>
                    <a:pt x="10412" y="0"/>
                  </a:moveTo>
                  <a:lnTo>
                    <a:pt x="2977667" y="0"/>
                  </a:lnTo>
                  <a:cubicBezTo>
                    <a:pt x="2983418" y="0"/>
                    <a:pt x="2988080" y="4662"/>
                    <a:pt x="2988080" y="10412"/>
                  </a:cubicBezTo>
                  <a:lnTo>
                    <a:pt x="2988080" y="1184478"/>
                  </a:lnTo>
                  <a:cubicBezTo>
                    <a:pt x="2988080" y="1187239"/>
                    <a:pt x="2986983" y="1189888"/>
                    <a:pt x="2985030" y="1191840"/>
                  </a:cubicBezTo>
                  <a:cubicBezTo>
                    <a:pt x="2983077" y="1193793"/>
                    <a:pt x="2980429" y="1194890"/>
                    <a:pt x="2977667" y="1194890"/>
                  </a:cubicBezTo>
                  <a:lnTo>
                    <a:pt x="10412" y="1194890"/>
                  </a:lnTo>
                  <a:cubicBezTo>
                    <a:pt x="4662" y="1194890"/>
                    <a:pt x="0" y="1190228"/>
                    <a:pt x="0" y="1184478"/>
                  </a:cubicBezTo>
                  <a:lnTo>
                    <a:pt x="0" y="10412"/>
                  </a:lnTo>
                  <a:cubicBezTo>
                    <a:pt x="0" y="4662"/>
                    <a:pt x="4662" y="0"/>
                    <a:pt x="10412" y="0"/>
                  </a:cubicBezTo>
                  <a:close/>
                </a:path>
              </a:pathLst>
            </a:custGeom>
            <a:solidFill>
              <a:srgbClr val="003087"/>
            </a:solidFill>
          </p:spPr>
          <p:txBody>
            <a:bodyPr/>
            <a:lstStyle/>
            <a:p>
              <a:endParaRPr lang="en-US"/>
            </a:p>
          </p:txBody>
        </p:sp>
        <p:sp>
          <p:nvSpPr>
            <p:cNvPr id="4" name="TextBox 4"/>
            <p:cNvSpPr txBox="1"/>
            <p:nvPr/>
          </p:nvSpPr>
          <p:spPr>
            <a:xfrm>
              <a:off x="0" y="-38100"/>
              <a:ext cx="2988080" cy="1232990"/>
            </a:xfrm>
            <a:prstGeom prst="rect">
              <a:avLst/>
            </a:prstGeom>
          </p:spPr>
          <p:txBody>
            <a:bodyPr lIns="50800" tIns="50800" rIns="50800" bIns="50800" rtlCol="0" anchor="ctr"/>
            <a:lstStyle/>
            <a:p>
              <a:pPr algn="ctr">
                <a:lnSpc>
                  <a:spcPts val="2400"/>
                </a:lnSpc>
              </a:pPr>
              <a:endParaRPr/>
            </a:p>
          </p:txBody>
        </p:sp>
      </p:grpSp>
      <p:sp>
        <p:nvSpPr>
          <p:cNvPr id="5" name="Freeform 5"/>
          <p:cNvSpPr/>
          <p:nvPr/>
        </p:nvSpPr>
        <p:spPr>
          <a:xfrm>
            <a:off x="14551040" y="665753"/>
            <a:ext cx="2708260" cy="497123"/>
          </a:xfrm>
          <a:custGeom>
            <a:avLst/>
            <a:gdLst/>
            <a:ahLst/>
            <a:cxnLst/>
            <a:rect l="l" t="t" r="r" b="b"/>
            <a:pathLst>
              <a:path w="2708260" h="497123">
                <a:moveTo>
                  <a:pt x="0" y="0"/>
                </a:moveTo>
                <a:lnTo>
                  <a:pt x="2708260" y="0"/>
                </a:lnTo>
                <a:lnTo>
                  <a:pt x="2708260" y="497124"/>
                </a:lnTo>
                <a:lnTo>
                  <a:pt x="0" y="497124"/>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6" name="Freeform 6"/>
          <p:cNvSpPr/>
          <p:nvPr/>
        </p:nvSpPr>
        <p:spPr>
          <a:xfrm>
            <a:off x="1402819" y="2378400"/>
            <a:ext cx="794416" cy="806514"/>
          </a:xfrm>
          <a:custGeom>
            <a:avLst/>
            <a:gdLst/>
            <a:ahLst/>
            <a:cxnLst/>
            <a:rect l="l" t="t" r="r" b="b"/>
            <a:pathLst>
              <a:path w="794416" h="806514">
                <a:moveTo>
                  <a:pt x="0" y="0"/>
                </a:moveTo>
                <a:lnTo>
                  <a:pt x="794416" y="0"/>
                </a:lnTo>
                <a:lnTo>
                  <a:pt x="794416" y="806514"/>
                </a:lnTo>
                <a:lnTo>
                  <a:pt x="0" y="8065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p:cNvSpPr txBox="1"/>
          <p:nvPr/>
        </p:nvSpPr>
        <p:spPr>
          <a:xfrm>
            <a:off x="3343299" y="4451869"/>
            <a:ext cx="11601402" cy="1433341"/>
          </a:xfrm>
          <a:prstGeom prst="rect">
            <a:avLst/>
          </a:prstGeom>
        </p:spPr>
        <p:txBody>
          <a:bodyPr lIns="0" tIns="0" rIns="0" bIns="0" rtlCol="0" anchor="t">
            <a:spAutoFit/>
          </a:bodyPr>
          <a:lstStyle/>
          <a:p>
            <a:pPr algn="ctr">
              <a:lnSpc>
                <a:spcPts val="5936"/>
              </a:lnSpc>
            </a:pPr>
            <a:r>
              <a:rPr lang="en-US" sz="4800" spc="37">
                <a:solidFill>
                  <a:srgbClr val="FFFFFF"/>
                </a:solidFill>
                <a:latin typeface="KuroTrial"/>
                <a:ea typeface="KuroTrial"/>
                <a:cs typeface="KuroTrial"/>
                <a:sym typeface="KuroTrial"/>
              </a:rPr>
              <a:t>THANK YOU</a:t>
            </a:r>
          </a:p>
          <a:p>
            <a:pPr algn="ctr">
              <a:lnSpc>
                <a:spcPts val="5936"/>
              </a:lnSpc>
            </a:pPr>
            <a:endParaRPr lang="en-US" sz="3350" spc="37" dirty="0">
              <a:solidFill>
                <a:srgbClr val="FFFFFF"/>
              </a:solidFill>
              <a:latin typeface="KuroTrial"/>
              <a:ea typeface="KuroTrial"/>
              <a:cs typeface="KuroTrial"/>
            </a:endParaRPr>
          </a:p>
        </p:txBody>
      </p:sp>
      <p:sp>
        <p:nvSpPr>
          <p:cNvPr id="10" name="TextBox 10"/>
          <p:cNvSpPr txBox="1"/>
          <p:nvPr/>
        </p:nvSpPr>
        <p:spPr>
          <a:xfrm>
            <a:off x="-50051" y="457413"/>
            <a:ext cx="1317340" cy="266699"/>
          </a:xfrm>
          <a:prstGeom prst="rect">
            <a:avLst/>
          </a:prstGeom>
        </p:spPr>
        <p:txBody>
          <a:bodyPr lIns="0" tIns="0" rIns="0" bIns="0" rtlCol="0" anchor="t">
            <a:spAutoFit/>
          </a:bodyPr>
          <a:lstStyle/>
          <a:p>
            <a:pPr algn="r">
              <a:lnSpc>
                <a:spcPts val="2250"/>
              </a:lnSpc>
            </a:pPr>
            <a:r>
              <a:rPr lang="en-US" sz="1500" spc="45">
                <a:solidFill>
                  <a:srgbClr val="000000"/>
                </a:solidFill>
                <a:latin typeface="Garet"/>
                <a:ea typeface="Garet"/>
                <a:cs typeface="Garet"/>
                <a:sym typeface="Garet"/>
              </a:rPr>
              <a:t>Page 23</a:t>
            </a:r>
          </a:p>
        </p:txBody>
      </p:sp>
      <p:sp>
        <p:nvSpPr>
          <p:cNvPr id="11" name="TextBox 7">
            <a:extLst>
              <a:ext uri="{FF2B5EF4-FFF2-40B4-BE49-F238E27FC236}">
                <a16:creationId xmlns:a16="http://schemas.microsoft.com/office/drawing/2014/main" id="{C9DC4E49-3FD1-E2E5-1536-6113D3393FA4}"/>
              </a:ext>
            </a:extLst>
          </p:cNvPr>
          <p:cNvSpPr txBox="1"/>
          <p:nvPr/>
        </p:nvSpPr>
        <p:spPr>
          <a:xfrm>
            <a:off x="4114159" y="6139787"/>
            <a:ext cx="9567925" cy="1433341"/>
          </a:xfrm>
          <a:prstGeom prst="rect">
            <a:avLst/>
          </a:prstGeom>
        </p:spPr>
        <p:txBody>
          <a:bodyPr wrap="square" lIns="0" tIns="0" rIns="0" bIns="0" rtlCol="0" anchor="t">
            <a:spAutoFit/>
          </a:bodyPr>
          <a:lstStyle/>
          <a:p>
            <a:pPr algn="ctr">
              <a:lnSpc>
                <a:spcPts val="5936"/>
              </a:lnSpc>
            </a:pPr>
            <a:r>
              <a:rPr lang="en-US" sz="8000" spc="37">
                <a:solidFill>
                  <a:srgbClr val="FFFFFF"/>
                </a:solidFill>
                <a:latin typeface="Calibri"/>
                <a:ea typeface="Calibri"/>
                <a:cs typeface="Calibri"/>
                <a:sym typeface="KuroTrial"/>
              </a:rPr>
              <a:t>?</a:t>
            </a:r>
          </a:p>
          <a:p>
            <a:pPr algn="ctr">
              <a:lnSpc>
                <a:spcPts val="5936"/>
              </a:lnSpc>
            </a:pPr>
            <a:endParaRPr lang="en-US" sz="3350" spc="37" dirty="0">
              <a:solidFill>
                <a:srgbClr val="FFFFFF"/>
              </a:solidFill>
              <a:latin typeface="KuroTrial"/>
              <a:ea typeface="KuroTrial"/>
              <a:cs typeface="KuroTria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9580" y="665753"/>
            <a:ext cx="11182687" cy="9631157"/>
            <a:chOff x="0" y="0"/>
            <a:chExt cx="2945234" cy="2536601"/>
          </a:xfrm>
        </p:grpSpPr>
        <p:sp>
          <p:nvSpPr>
            <p:cNvPr id="3" name="Freeform 3"/>
            <p:cNvSpPr/>
            <p:nvPr/>
          </p:nvSpPr>
          <p:spPr>
            <a:xfrm>
              <a:off x="0" y="0"/>
              <a:ext cx="2945235" cy="2536601"/>
            </a:xfrm>
            <a:custGeom>
              <a:avLst/>
              <a:gdLst/>
              <a:ahLst/>
              <a:cxnLst/>
              <a:rect l="l" t="t" r="r" b="b"/>
              <a:pathLst>
                <a:path w="2945235" h="2536601">
                  <a:moveTo>
                    <a:pt x="0" y="0"/>
                  </a:moveTo>
                  <a:lnTo>
                    <a:pt x="2945235" y="0"/>
                  </a:lnTo>
                  <a:lnTo>
                    <a:pt x="2945235" y="2536601"/>
                  </a:lnTo>
                  <a:lnTo>
                    <a:pt x="0" y="2536601"/>
                  </a:lnTo>
                  <a:close/>
                </a:path>
              </a:pathLst>
            </a:custGeom>
            <a:solidFill>
              <a:srgbClr val="EEEFF8"/>
            </a:solidFill>
          </p:spPr>
          <p:txBody>
            <a:bodyPr/>
            <a:lstStyle/>
            <a:p>
              <a:endParaRPr lang="en-US"/>
            </a:p>
          </p:txBody>
        </p:sp>
        <p:sp>
          <p:nvSpPr>
            <p:cNvPr id="4" name="TextBox 4"/>
            <p:cNvSpPr txBox="1"/>
            <p:nvPr/>
          </p:nvSpPr>
          <p:spPr>
            <a:xfrm>
              <a:off x="0" y="-66675"/>
              <a:ext cx="2945234" cy="2603276"/>
            </a:xfrm>
            <a:prstGeom prst="rect">
              <a:avLst/>
            </a:prstGeom>
          </p:spPr>
          <p:txBody>
            <a:bodyPr lIns="50800" tIns="50800" rIns="50800" bIns="50800" rtlCol="0" anchor="ctr"/>
            <a:lstStyle/>
            <a:p>
              <a:pPr algn="ctr">
                <a:lnSpc>
                  <a:spcPts val="3600"/>
                </a:lnSpc>
              </a:pPr>
              <a:endParaRPr/>
            </a:p>
          </p:txBody>
        </p:sp>
      </p:grpSp>
      <p:grpSp>
        <p:nvGrpSpPr>
          <p:cNvPr id="5" name="Group 5"/>
          <p:cNvGrpSpPr/>
          <p:nvPr/>
        </p:nvGrpSpPr>
        <p:grpSpPr>
          <a:xfrm>
            <a:off x="10270194" y="3209136"/>
            <a:ext cx="8017806" cy="7087774"/>
            <a:chOff x="0" y="0"/>
            <a:chExt cx="1850889" cy="1636194"/>
          </a:xfrm>
        </p:grpSpPr>
        <p:sp>
          <p:nvSpPr>
            <p:cNvPr id="6" name="Freeform 6"/>
            <p:cNvSpPr/>
            <p:nvPr/>
          </p:nvSpPr>
          <p:spPr>
            <a:xfrm>
              <a:off x="0" y="0"/>
              <a:ext cx="1850889" cy="1636194"/>
            </a:xfrm>
            <a:custGeom>
              <a:avLst/>
              <a:gdLst/>
              <a:ahLst/>
              <a:cxnLst/>
              <a:rect l="l" t="t" r="r" b="b"/>
              <a:pathLst>
                <a:path w="1850889" h="1636194">
                  <a:moveTo>
                    <a:pt x="0" y="0"/>
                  </a:moveTo>
                  <a:lnTo>
                    <a:pt x="1850889" y="0"/>
                  </a:lnTo>
                  <a:lnTo>
                    <a:pt x="1850889" y="1636194"/>
                  </a:lnTo>
                  <a:lnTo>
                    <a:pt x="0" y="1636194"/>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grpSp>
      <p:grpSp>
        <p:nvGrpSpPr>
          <p:cNvPr id="7" name="Group 7"/>
          <p:cNvGrpSpPr/>
          <p:nvPr/>
        </p:nvGrpSpPr>
        <p:grpSpPr>
          <a:xfrm rot="-5400000">
            <a:off x="9539873" y="9180946"/>
            <a:ext cx="1460641" cy="771287"/>
            <a:chOff x="0" y="0"/>
            <a:chExt cx="384696" cy="203137"/>
          </a:xfrm>
        </p:grpSpPr>
        <p:sp>
          <p:nvSpPr>
            <p:cNvPr id="8" name="Freeform 8"/>
            <p:cNvSpPr/>
            <p:nvPr/>
          </p:nvSpPr>
          <p:spPr>
            <a:xfrm>
              <a:off x="0" y="0"/>
              <a:ext cx="384696" cy="203137"/>
            </a:xfrm>
            <a:custGeom>
              <a:avLst/>
              <a:gdLst/>
              <a:ahLst/>
              <a:cxnLst/>
              <a:rect l="l" t="t" r="r" b="b"/>
              <a:pathLst>
                <a:path w="384696" h="203137">
                  <a:moveTo>
                    <a:pt x="0" y="0"/>
                  </a:moveTo>
                  <a:lnTo>
                    <a:pt x="384696" y="0"/>
                  </a:lnTo>
                  <a:lnTo>
                    <a:pt x="384696" y="203137"/>
                  </a:lnTo>
                  <a:lnTo>
                    <a:pt x="0" y="203137"/>
                  </a:lnTo>
                  <a:close/>
                </a:path>
              </a:pathLst>
            </a:custGeom>
            <a:solidFill>
              <a:srgbClr val="003087"/>
            </a:solidFill>
          </p:spPr>
          <p:txBody>
            <a:bodyPr/>
            <a:lstStyle/>
            <a:p>
              <a:endParaRPr lang="en-US"/>
            </a:p>
          </p:txBody>
        </p:sp>
        <p:sp>
          <p:nvSpPr>
            <p:cNvPr id="9" name="TextBox 9"/>
            <p:cNvSpPr txBox="1"/>
            <p:nvPr/>
          </p:nvSpPr>
          <p:spPr>
            <a:xfrm>
              <a:off x="0" y="-66675"/>
              <a:ext cx="384696" cy="269812"/>
            </a:xfrm>
            <a:prstGeom prst="rect">
              <a:avLst/>
            </a:prstGeom>
          </p:spPr>
          <p:txBody>
            <a:bodyPr lIns="50800" tIns="50800" rIns="50800" bIns="50800" rtlCol="0" anchor="ctr"/>
            <a:lstStyle/>
            <a:p>
              <a:pPr algn="ctr">
                <a:lnSpc>
                  <a:spcPts val="3600"/>
                </a:lnSpc>
              </a:pPr>
              <a:endParaRPr/>
            </a:p>
          </p:txBody>
        </p:sp>
      </p:grpSp>
      <p:sp>
        <p:nvSpPr>
          <p:cNvPr id="10" name="Freeform 10"/>
          <p:cNvSpPr/>
          <p:nvPr/>
        </p:nvSpPr>
        <p:spPr>
          <a:xfrm>
            <a:off x="16862971" y="2525225"/>
            <a:ext cx="945449" cy="198544"/>
          </a:xfrm>
          <a:custGeom>
            <a:avLst/>
            <a:gdLst/>
            <a:ahLst/>
            <a:cxnLst/>
            <a:rect l="l" t="t" r="r" b="b"/>
            <a:pathLst>
              <a:path w="945449" h="198544">
                <a:moveTo>
                  <a:pt x="0" y="0"/>
                </a:moveTo>
                <a:lnTo>
                  <a:pt x="945449" y="0"/>
                </a:lnTo>
                <a:lnTo>
                  <a:pt x="945449" y="198544"/>
                </a:lnTo>
                <a:lnTo>
                  <a:pt x="0" y="1985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a:off x="14551040" y="665753"/>
            <a:ext cx="2708260" cy="497123"/>
          </a:xfrm>
          <a:custGeom>
            <a:avLst/>
            <a:gdLst/>
            <a:ahLst/>
            <a:cxnLst/>
            <a:rect l="l" t="t" r="r" b="b"/>
            <a:pathLst>
              <a:path w="2708260" h="497123">
                <a:moveTo>
                  <a:pt x="0" y="0"/>
                </a:moveTo>
                <a:lnTo>
                  <a:pt x="2708260" y="0"/>
                </a:lnTo>
                <a:lnTo>
                  <a:pt x="2708260" y="497124"/>
                </a:lnTo>
                <a:lnTo>
                  <a:pt x="0" y="497124"/>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12" name="TextBox 12"/>
          <p:cNvSpPr txBox="1"/>
          <p:nvPr/>
        </p:nvSpPr>
        <p:spPr>
          <a:xfrm>
            <a:off x="1157328" y="1646252"/>
            <a:ext cx="4138489" cy="793617"/>
          </a:xfrm>
          <a:prstGeom prst="rect">
            <a:avLst/>
          </a:prstGeom>
        </p:spPr>
        <p:txBody>
          <a:bodyPr lIns="0" tIns="0" rIns="0" bIns="0" rtlCol="0" anchor="t">
            <a:spAutoFit/>
          </a:bodyPr>
          <a:lstStyle/>
          <a:p>
            <a:pPr marL="0" lvl="0" indent="0" algn="l">
              <a:lnSpc>
                <a:spcPts val="6155"/>
              </a:lnSpc>
              <a:spcBef>
                <a:spcPct val="0"/>
              </a:spcBef>
            </a:pPr>
            <a:r>
              <a:rPr lang="en-US" sz="5399" b="1" u="none" strike="noStrike">
                <a:solidFill>
                  <a:srgbClr val="003087"/>
                </a:solidFill>
                <a:latin typeface="KuroTrial Bold"/>
                <a:ea typeface="KuroTrial Bold"/>
                <a:cs typeface="KuroTrial Bold"/>
                <a:sym typeface="KuroTrial Bold"/>
              </a:rPr>
              <a:t>Introduction</a:t>
            </a:r>
          </a:p>
        </p:txBody>
      </p:sp>
      <p:sp>
        <p:nvSpPr>
          <p:cNvPr id="13" name="TextBox 13"/>
          <p:cNvSpPr txBox="1"/>
          <p:nvPr/>
        </p:nvSpPr>
        <p:spPr>
          <a:xfrm>
            <a:off x="1157328" y="3392758"/>
            <a:ext cx="8177223" cy="1379220"/>
          </a:xfrm>
          <a:prstGeom prst="rect">
            <a:avLst/>
          </a:prstGeom>
        </p:spPr>
        <p:txBody>
          <a:bodyPr lIns="0" tIns="0" rIns="0" bIns="0" rtlCol="0" anchor="t">
            <a:spAutoFit/>
          </a:bodyPr>
          <a:lstStyle/>
          <a:p>
            <a:pPr marL="0" lvl="0" indent="0" algn="l">
              <a:lnSpc>
                <a:spcPts val="2700"/>
              </a:lnSpc>
              <a:spcBef>
                <a:spcPct val="0"/>
              </a:spcBef>
            </a:pPr>
            <a:r>
              <a:rPr lang="en-US" sz="1800" u="none" strike="noStrike" spc="36">
                <a:solidFill>
                  <a:srgbClr val="000000"/>
                </a:solidFill>
                <a:latin typeface="Arial"/>
                <a:ea typeface="Arial"/>
                <a:cs typeface="Arial"/>
                <a:sym typeface="Arial"/>
              </a:rPr>
              <a:t>There have been cases where a product was designed – appears to be a perfect design. However, the product cannot be produced OR would require extreme effort before it can be produced. Why? Because the design appears to be too theoretical. Design for Manufacturability was not considered</a:t>
            </a:r>
          </a:p>
        </p:txBody>
      </p:sp>
      <p:sp>
        <p:nvSpPr>
          <p:cNvPr id="14" name="TextBox 14"/>
          <p:cNvSpPr txBox="1"/>
          <p:nvPr/>
        </p:nvSpPr>
        <p:spPr>
          <a:xfrm>
            <a:off x="1157328" y="5682955"/>
            <a:ext cx="8177223" cy="1379220"/>
          </a:xfrm>
          <a:prstGeom prst="rect">
            <a:avLst/>
          </a:prstGeom>
        </p:spPr>
        <p:txBody>
          <a:bodyPr lIns="0" tIns="0" rIns="0" bIns="0" rtlCol="0" anchor="t">
            <a:spAutoFit/>
          </a:bodyPr>
          <a:lstStyle/>
          <a:p>
            <a:pPr marL="0" lvl="0" indent="0" algn="l">
              <a:lnSpc>
                <a:spcPts val="2700"/>
              </a:lnSpc>
              <a:spcBef>
                <a:spcPct val="0"/>
              </a:spcBef>
            </a:pPr>
            <a:r>
              <a:rPr lang="en-US" sz="1800" u="none" strike="noStrike" spc="36">
                <a:solidFill>
                  <a:srgbClr val="000000"/>
                </a:solidFill>
                <a:latin typeface="Arial"/>
                <a:ea typeface="Arial"/>
                <a:cs typeface="Arial"/>
                <a:sym typeface="Arial"/>
              </a:rPr>
              <a:t>My friend John was to produce a corn harvester. He called me to check out his design. He was quite proud of the design. On reviewing the design, it was not manufacturable. I gave him my feedback, reminding him that a lot of “T” s have not been crossed. He explained my observations away.</a:t>
            </a:r>
          </a:p>
        </p:txBody>
      </p:sp>
      <p:sp>
        <p:nvSpPr>
          <p:cNvPr id="15" name="TextBox 15"/>
          <p:cNvSpPr txBox="1"/>
          <p:nvPr/>
        </p:nvSpPr>
        <p:spPr>
          <a:xfrm>
            <a:off x="1157328" y="8051257"/>
            <a:ext cx="8342363" cy="1722120"/>
          </a:xfrm>
          <a:prstGeom prst="rect">
            <a:avLst/>
          </a:prstGeom>
        </p:spPr>
        <p:txBody>
          <a:bodyPr lIns="0" tIns="0" rIns="0" bIns="0" rtlCol="0" anchor="t">
            <a:spAutoFit/>
          </a:bodyPr>
          <a:lstStyle/>
          <a:p>
            <a:pPr marL="0" lvl="0" indent="0" algn="l">
              <a:lnSpc>
                <a:spcPts val="2700"/>
              </a:lnSpc>
              <a:spcBef>
                <a:spcPct val="0"/>
              </a:spcBef>
            </a:pPr>
            <a:r>
              <a:rPr lang="en-US" sz="1800" u="none" strike="noStrike" spc="36">
                <a:solidFill>
                  <a:srgbClr val="000000"/>
                </a:solidFill>
                <a:latin typeface="Arial"/>
                <a:ea typeface="Arial"/>
                <a:cs typeface="Arial"/>
                <a:sym typeface="Arial"/>
              </a:rPr>
              <a:t>5 months later, he called me seeking some form of soft loan to complete the prototype. Why? The manufacturing cost had skyrocketed, going extremely out of budget, the quality was looking poor; the machine was not close to deployment and after the patron had injected extra funds into the project, gave up on it. Now, he just wants to complete the job for accomplishment’s sake.</a:t>
            </a:r>
          </a:p>
        </p:txBody>
      </p:sp>
      <p:sp>
        <p:nvSpPr>
          <p:cNvPr id="16" name="TextBox 16"/>
          <p:cNvSpPr txBox="1"/>
          <p:nvPr/>
        </p:nvSpPr>
        <p:spPr>
          <a:xfrm>
            <a:off x="691156" y="1010477"/>
            <a:ext cx="1317340" cy="266699"/>
          </a:xfrm>
          <a:prstGeom prst="rect">
            <a:avLst/>
          </a:prstGeom>
        </p:spPr>
        <p:txBody>
          <a:bodyPr lIns="0" tIns="0" rIns="0" bIns="0" rtlCol="0" anchor="t">
            <a:spAutoFit/>
          </a:bodyPr>
          <a:lstStyle/>
          <a:p>
            <a:pPr algn="r">
              <a:lnSpc>
                <a:spcPts val="2250"/>
              </a:lnSpc>
            </a:pPr>
            <a:r>
              <a:rPr lang="en-US" sz="1500" spc="45">
                <a:solidFill>
                  <a:srgbClr val="000000"/>
                </a:solidFill>
                <a:latin typeface="Garet"/>
                <a:ea typeface="Garet"/>
                <a:cs typeface="Garet"/>
                <a:sym typeface="Garet"/>
              </a:rPr>
              <a:t>Page 03</a:t>
            </a:r>
          </a:p>
        </p:txBody>
      </p:sp>
      <p:sp>
        <p:nvSpPr>
          <p:cNvPr id="17" name="TextBox 17"/>
          <p:cNvSpPr txBox="1"/>
          <p:nvPr/>
        </p:nvSpPr>
        <p:spPr>
          <a:xfrm>
            <a:off x="1157328" y="5353390"/>
            <a:ext cx="1111879" cy="270110"/>
          </a:xfrm>
          <a:prstGeom prst="rect">
            <a:avLst/>
          </a:prstGeom>
        </p:spPr>
        <p:txBody>
          <a:bodyPr lIns="0" tIns="0" rIns="0" bIns="0" rtlCol="0" anchor="t">
            <a:spAutoFit/>
          </a:bodyPr>
          <a:lstStyle/>
          <a:p>
            <a:pPr marL="0" lvl="0" indent="0" algn="l">
              <a:lnSpc>
                <a:spcPts val="2164"/>
              </a:lnSpc>
              <a:spcBef>
                <a:spcPct val="0"/>
              </a:spcBef>
            </a:pPr>
            <a:r>
              <a:rPr lang="en-US" sz="1898" b="1" u="none" strike="noStrike">
                <a:solidFill>
                  <a:srgbClr val="000000"/>
                </a:solidFill>
                <a:latin typeface="KuroTrial Bold"/>
                <a:ea typeface="KuroTrial Bold"/>
                <a:cs typeface="KuroTrial Bold"/>
                <a:sym typeface="KuroTrial Bold"/>
              </a:rPr>
              <a:t>Story</a:t>
            </a:r>
          </a:p>
        </p:txBody>
      </p:sp>
      <p:sp>
        <p:nvSpPr>
          <p:cNvPr id="18" name="TextBox 18"/>
          <p:cNvSpPr txBox="1"/>
          <p:nvPr/>
        </p:nvSpPr>
        <p:spPr>
          <a:xfrm>
            <a:off x="1157328" y="3083606"/>
            <a:ext cx="1111879" cy="270110"/>
          </a:xfrm>
          <a:prstGeom prst="rect">
            <a:avLst/>
          </a:prstGeom>
        </p:spPr>
        <p:txBody>
          <a:bodyPr lIns="0" tIns="0" rIns="0" bIns="0" rtlCol="0" anchor="t">
            <a:spAutoFit/>
          </a:bodyPr>
          <a:lstStyle/>
          <a:p>
            <a:pPr marL="0" lvl="0" indent="0" algn="l">
              <a:lnSpc>
                <a:spcPts val="2164"/>
              </a:lnSpc>
              <a:spcBef>
                <a:spcPct val="0"/>
              </a:spcBef>
            </a:pPr>
            <a:r>
              <a:rPr lang="en-US" sz="1898" b="1">
                <a:solidFill>
                  <a:srgbClr val="000000"/>
                </a:solidFill>
                <a:latin typeface="KuroTrial Bold"/>
                <a:ea typeface="KuroTrial Bold"/>
                <a:cs typeface="KuroTrial Bold"/>
                <a:sym typeface="KuroTrial Bold"/>
              </a:rPr>
              <a:t>Scenario</a:t>
            </a:r>
          </a:p>
        </p:txBody>
      </p:sp>
      <p:sp>
        <p:nvSpPr>
          <p:cNvPr id="19" name="TextBox 19"/>
          <p:cNvSpPr txBox="1"/>
          <p:nvPr/>
        </p:nvSpPr>
        <p:spPr>
          <a:xfrm>
            <a:off x="1157328" y="7719787"/>
            <a:ext cx="3161497" cy="262119"/>
          </a:xfrm>
          <a:prstGeom prst="rect">
            <a:avLst/>
          </a:prstGeom>
        </p:spPr>
        <p:txBody>
          <a:bodyPr lIns="0" tIns="0" rIns="0" bIns="0" rtlCol="0" anchor="t">
            <a:spAutoFit/>
          </a:bodyPr>
          <a:lstStyle/>
          <a:p>
            <a:pPr marL="0" lvl="0" indent="0" algn="l">
              <a:lnSpc>
                <a:spcPts val="2164"/>
              </a:lnSpc>
              <a:spcBef>
                <a:spcPct val="0"/>
              </a:spcBef>
            </a:pPr>
            <a:r>
              <a:rPr lang="en-US" sz="1898" b="1" u="none" strike="noStrike">
                <a:solidFill>
                  <a:srgbClr val="000000"/>
                </a:solidFill>
                <a:latin typeface="KuroTrial Bold"/>
                <a:ea typeface="KuroTrial Bold"/>
                <a:cs typeface="KuroTrial Bold"/>
                <a:sym typeface="KuroTrial Bold"/>
              </a:rPr>
              <a:t>Story</a:t>
            </a: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9580" y="1492296"/>
            <a:ext cx="17328840" cy="1938068"/>
            <a:chOff x="0" y="0"/>
            <a:chExt cx="4563974" cy="510438"/>
          </a:xfrm>
        </p:grpSpPr>
        <p:sp>
          <p:nvSpPr>
            <p:cNvPr id="3" name="Freeform 3"/>
            <p:cNvSpPr/>
            <p:nvPr/>
          </p:nvSpPr>
          <p:spPr>
            <a:xfrm>
              <a:off x="0" y="0"/>
              <a:ext cx="4563975" cy="510438"/>
            </a:xfrm>
            <a:custGeom>
              <a:avLst/>
              <a:gdLst/>
              <a:ahLst/>
              <a:cxnLst/>
              <a:rect l="l" t="t" r="r" b="b"/>
              <a:pathLst>
                <a:path w="4563975" h="510438">
                  <a:moveTo>
                    <a:pt x="0" y="0"/>
                  </a:moveTo>
                  <a:lnTo>
                    <a:pt x="4563975" y="0"/>
                  </a:lnTo>
                  <a:lnTo>
                    <a:pt x="4563975" y="510438"/>
                  </a:lnTo>
                  <a:lnTo>
                    <a:pt x="0" y="510438"/>
                  </a:lnTo>
                  <a:close/>
                </a:path>
              </a:pathLst>
            </a:custGeom>
            <a:solidFill>
              <a:srgbClr val="003087"/>
            </a:solidFill>
          </p:spPr>
          <p:txBody>
            <a:bodyPr/>
            <a:lstStyle/>
            <a:p>
              <a:endParaRPr lang="en-US"/>
            </a:p>
          </p:txBody>
        </p:sp>
        <p:sp>
          <p:nvSpPr>
            <p:cNvPr id="4" name="TextBox 4"/>
            <p:cNvSpPr txBox="1"/>
            <p:nvPr/>
          </p:nvSpPr>
          <p:spPr>
            <a:xfrm>
              <a:off x="0" y="-66675"/>
              <a:ext cx="4563974" cy="577113"/>
            </a:xfrm>
            <a:prstGeom prst="rect">
              <a:avLst/>
            </a:prstGeom>
          </p:spPr>
          <p:txBody>
            <a:bodyPr lIns="50800" tIns="50800" rIns="50800" bIns="50800" rtlCol="0" anchor="ctr"/>
            <a:lstStyle/>
            <a:p>
              <a:pPr algn="ctr">
                <a:lnSpc>
                  <a:spcPts val="3600"/>
                </a:lnSpc>
              </a:pPr>
              <a:endParaRPr/>
            </a:p>
          </p:txBody>
        </p:sp>
      </p:grpSp>
      <p:grpSp>
        <p:nvGrpSpPr>
          <p:cNvPr id="5" name="Group 5"/>
          <p:cNvGrpSpPr/>
          <p:nvPr/>
        </p:nvGrpSpPr>
        <p:grpSpPr>
          <a:xfrm>
            <a:off x="479580" y="3878085"/>
            <a:ext cx="3591707" cy="6408915"/>
            <a:chOff x="0" y="0"/>
            <a:chExt cx="3314504" cy="5914283"/>
          </a:xfrm>
        </p:grpSpPr>
        <p:sp>
          <p:nvSpPr>
            <p:cNvPr id="6" name="Freeform 6"/>
            <p:cNvSpPr/>
            <p:nvPr/>
          </p:nvSpPr>
          <p:spPr>
            <a:xfrm>
              <a:off x="0" y="0"/>
              <a:ext cx="3314504" cy="5914282"/>
            </a:xfrm>
            <a:custGeom>
              <a:avLst/>
              <a:gdLst/>
              <a:ahLst/>
              <a:cxnLst/>
              <a:rect l="l" t="t" r="r" b="b"/>
              <a:pathLst>
                <a:path w="3314504" h="5914282">
                  <a:moveTo>
                    <a:pt x="0" y="0"/>
                  </a:moveTo>
                  <a:lnTo>
                    <a:pt x="3314504" y="0"/>
                  </a:lnTo>
                  <a:lnTo>
                    <a:pt x="3314504" y="5914282"/>
                  </a:lnTo>
                  <a:lnTo>
                    <a:pt x="0" y="5914282"/>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7" name="Freeform 7"/>
          <p:cNvSpPr/>
          <p:nvPr/>
        </p:nvSpPr>
        <p:spPr>
          <a:xfrm>
            <a:off x="15866326" y="2431488"/>
            <a:ext cx="945449" cy="198544"/>
          </a:xfrm>
          <a:custGeom>
            <a:avLst/>
            <a:gdLst/>
            <a:ahLst/>
            <a:cxnLst/>
            <a:rect l="l" t="t" r="r" b="b"/>
            <a:pathLst>
              <a:path w="945449" h="198544">
                <a:moveTo>
                  <a:pt x="0" y="0"/>
                </a:moveTo>
                <a:lnTo>
                  <a:pt x="945449" y="0"/>
                </a:lnTo>
                <a:lnTo>
                  <a:pt x="945449" y="198544"/>
                </a:lnTo>
                <a:lnTo>
                  <a:pt x="0" y="1985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14551040" y="665753"/>
            <a:ext cx="2708260" cy="497123"/>
          </a:xfrm>
          <a:custGeom>
            <a:avLst/>
            <a:gdLst/>
            <a:ahLst/>
            <a:cxnLst/>
            <a:rect l="l" t="t" r="r" b="b"/>
            <a:pathLst>
              <a:path w="2708260" h="497123">
                <a:moveTo>
                  <a:pt x="0" y="0"/>
                </a:moveTo>
                <a:lnTo>
                  <a:pt x="2708260" y="0"/>
                </a:lnTo>
                <a:lnTo>
                  <a:pt x="2708260" y="497124"/>
                </a:lnTo>
                <a:lnTo>
                  <a:pt x="0" y="497124"/>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9" name="AutoShape 9"/>
          <p:cNvSpPr/>
          <p:nvPr/>
        </p:nvSpPr>
        <p:spPr>
          <a:xfrm flipV="1">
            <a:off x="5897880" y="8911025"/>
            <a:ext cx="8919025" cy="0"/>
          </a:xfrm>
          <a:prstGeom prst="line">
            <a:avLst/>
          </a:prstGeom>
          <a:ln w="38100" cap="flat">
            <a:solidFill>
              <a:srgbClr val="003087"/>
            </a:solidFill>
            <a:prstDash val="solid"/>
            <a:headEnd type="none" w="sm" len="sm"/>
            <a:tailEnd type="none" w="sm" len="sm"/>
          </a:ln>
        </p:spPr>
        <p:txBody>
          <a:bodyPr/>
          <a:lstStyle/>
          <a:p>
            <a:endParaRPr lang="en-US"/>
          </a:p>
        </p:txBody>
      </p:sp>
      <p:grpSp>
        <p:nvGrpSpPr>
          <p:cNvPr id="10" name="Group 10"/>
          <p:cNvGrpSpPr/>
          <p:nvPr/>
        </p:nvGrpSpPr>
        <p:grpSpPr>
          <a:xfrm>
            <a:off x="4592022" y="8181610"/>
            <a:ext cx="1937990" cy="1321013"/>
            <a:chOff x="0" y="0"/>
            <a:chExt cx="588953" cy="401454"/>
          </a:xfrm>
        </p:grpSpPr>
        <p:sp>
          <p:nvSpPr>
            <p:cNvPr id="11" name="Freeform 11"/>
            <p:cNvSpPr/>
            <p:nvPr/>
          </p:nvSpPr>
          <p:spPr>
            <a:xfrm>
              <a:off x="0" y="0"/>
              <a:ext cx="588953" cy="401454"/>
            </a:xfrm>
            <a:custGeom>
              <a:avLst/>
              <a:gdLst/>
              <a:ahLst/>
              <a:cxnLst/>
              <a:rect l="l" t="t" r="r" b="b"/>
              <a:pathLst>
                <a:path w="588953" h="401454">
                  <a:moveTo>
                    <a:pt x="200727" y="0"/>
                  </a:moveTo>
                  <a:lnTo>
                    <a:pt x="388226" y="0"/>
                  </a:lnTo>
                  <a:cubicBezTo>
                    <a:pt x="499084" y="0"/>
                    <a:pt x="588953" y="89869"/>
                    <a:pt x="588953" y="200727"/>
                  </a:cubicBezTo>
                  <a:lnTo>
                    <a:pt x="588953" y="200727"/>
                  </a:lnTo>
                  <a:cubicBezTo>
                    <a:pt x="588953" y="311585"/>
                    <a:pt x="499084" y="401454"/>
                    <a:pt x="388226" y="401454"/>
                  </a:cubicBezTo>
                  <a:lnTo>
                    <a:pt x="200727" y="401454"/>
                  </a:lnTo>
                  <a:cubicBezTo>
                    <a:pt x="89869" y="401454"/>
                    <a:pt x="0" y="311585"/>
                    <a:pt x="0" y="200727"/>
                  </a:cubicBezTo>
                  <a:lnTo>
                    <a:pt x="0" y="200727"/>
                  </a:lnTo>
                  <a:cubicBezTo>
                    <a:pt x="0" y="89869"/>
                    <a:pt x="89869" y="0"/>
                    <a:pt x="200727" y="0"/>
                  </a:cubicBezTo>
                  <a:close/>
                </a:path>
              </a:pathLst>
            </a:custGeom>
            <a:solidFill>
              <a:srgbClr val="003087"/>
            </a:solidFill>
          </p:spPr>
          <p:txBody>
            <a:bodyPr/>
            <a:lstStyle/>
            <a:p>
              <a:endParaRPr lang="en-US"/>
            </a:p>
          </p:txBody>
        </p:sp>
        <p:sp>
          <p:nvSpPr>
            <p:cNvPr id="12" name="TextBox 12"/>
            <p:cNvSpPr txBox="1"/>
            <p:nvPr/>
          </p:nvSpPr>
          <p:spPr>
            <a:xfrm>
              <a:off x="0" y="-66675"/>
              <a:ext cx="588953" cy="468129"/>
            </a:xfrm>
            <a:prstGeom prst="rect">
              <a:avLst/>
            </a:prstGeom>
          </p:spPr>
          <p:txBody>
            <a:bodyPr lIns="50800" tIns="50800" rIns="50800" bIns="50800" rtlCol="0" anchor="ctr"/>
            <a:lstStyle/>
            <a:p>
              <a:pPr algn="ctr">
                <a:lnSpc>
                  <a:spcPts val="3600"/>
                </a:lnSpc>
              </a:pPr>
              <a:endParaRPr/>
            </a:p>
          </p:txBody>
        </p:sp>
      </p:grpSp>
      <p:grpSp>
        <p:nvGrpSpPr>
          <p:cNvPr id="13" name="Group 13"/>
          <p:cNvGrpSpPr/>
          <p:nvPr/>
        </p:nvGrpSpPr>
        <p:grpSpPr>
          <a:xfrm>
            <a:off x="6913605" y="8181610"/>
            <a:ext cx="1937990" cy="1321013"/>
            <a:chOff x="0" y="0"/>
            <a:chExt cx="588953" cy="401454"/>
          </a:xfrm>
        </p:grpSpPr>
        <p:sp>
          <p:nvSpPr>
            <p:cNvPr id="14" name="Freeform 14"/>
            <p:cNvSpPr/>
            <p:nvPr/>
          </p:nvSpPr>
          <p:spPr>
            <a:xfrm>
              <a:off x="0" y="0"/>
              <a:ext cx="588953" cy="401454"/>
            </a:xfrm>
            <a:custGeom>
              <a:avLst/>
              <a:gdLst/>
              <a:ahLst/>
              <a:cxnLst/>
              <a:rect l="l" t="t" r="r" b="b"/>
              <a:pathLst>
                <a:path w="588953" h="401454">
                  <a:moveTo>
                    <a:pt x="200727" y="0"/>
                  </a:moveTo>
                  <a:lnTo>
                    <a:pt x="388226" y="0"/>
                  </a:lnTo>
                  <a:cubicBezTo>
                    <a:pt x="499084" y="0"/>
                    <a:pt x="588953" y="89869"/>
                    <a:pt x="588953" y="200727"/>
                  </a:cubicBezTo>
                  <a:lnTo>
                    <a:pt x="588953" y="200727"/>
                  </a:lnTo>
                  <a:cubicBezTo>
                    <a:pt x="588953" y="311585"/>
                    <a:pt x="499084" y="401454"/>
                    <a:pt x="388226" y="401454"/>
                  </a:cubicBezTo>
                  <a:lnTo>
                    <a:pt x="200727" y="401454"/>
                  </a:lnTo>
                  <a:cubicBezTo>
                    <a:pt x="89869" y="401454"/>
                    <a:pt x="0" y="311585"/>
                    <a:pt x="0" y="200727"/>
                  </a:cubicBezTo>
                  <a:lnTo>
                    <a:pt x="0" y="200727"/>
                  </a:lnTo>
                  <a:cubicBezTo>
                    <a:pt x="0" y="89869"/>
                    <a:pt x="89869" y="0"/>
                    <a:pt x="200727" y="0"/>
                  </a:cubicBezTo>
                  <a:close/>
                </a:path>
              </a:pathLst>
            </a:custGeom>
            <a:solidFill>
              <a:srgbClr val="003087"/>
            </a:solidFill>
          </p:spPr>
          <p:txBody>
            <a:bodyPr/>
            <a:lstStyle/>
            <a:p>
              <a:endParaRPr lang="en-US"/>
            </a:p>
          </p:txBody>
        </p:sp>
        <p:sp>
          <p:nvSpPr>
            <p:cNvPr id="15" name="TextBox 15"/>
            <p:cNvSpPr txBox="1"/>
            <p:nvPr/>
          </p:nvSpPr>
          <p:spPr>
            <a:xfrm>
              <a:off x="0" y="-66675"/>
              <a:ext cx="588953" cy="468129"/>
            </a:xfrm>
            <a:prstGeom prst="rect">
              <a:avLst/>
            </a:prstGeom>
          </p:spPr>
          <p:txBody>
            <a:bodyPr lIns="50800" tIns="50800" rIns="50800" bIns="50800" rtlCol="0" anchor="ctr"/>
            <a:lstStyle/>
            <a:p>
              <a:pPr algn="ctr">
                <a:lnSpc>
                  <a:spcPts val="3600"/>
                </a:lnSpc>
              </a:pPr>
              <a:endParaRPr/>
            </a:p>
          </p:txBody>
        </p:sp>
      </p:grpSp>
      <p:grpSp>
        <p:nvGrpSpPr>
          <p:cNvPr id="16" name="Group 16"/>
          <p:cNvGrpSpPr/>
          <p:nvPr/>
        </p:nvGrpSpPr>
        <p:grpSpPr>
          <a:xfrm>
            <a:off x="9144000" y="8151432"/>
            <a:ext cx="1937990" cy="1321013"/>
            <a:chOff x="0" y="0"/>
            <a:chExt cx="588953" cy="401454"/>
          </a:xfrm>
        </p:grpSpPr>
        <p:sp>
          <p:nvSpPr>
            <p:cNvPr id="17" name="Freeform 17"/>
            <p:cNvSpPr/>
            <p:nvPr/>
          </p:nvSpPr>
          <p:spPr>
            <a:xfrm>
              <a:off x="0" y="0"/>
              <a:ext cx="588953" cy="401454"/>
            </a:xfrm>
            <a:custGeom>
              <a:avLst/>
              <a:gdLst/>
              <a:ahLst/>
              <a:cxnLst/>
              <a:rect l="l" t="t" r="r" b="b"/>
              <a:pathLst>
                <a:path w="588953" h="401454">
                  <a:moveTo>
                    <a:pt x="200727" y="0"/>
                  </a:moveTo>
                  <a:lnTo>
                    <a:pt x="388226" y="0"/>
                  </a:lnTo>
                  <a:cubicBezTo>
                    <a:pt x="499084" y="0"/>
                    <a:pt x="588953" y="89869"/>
                    <a:pt x="588953" y="200727"/>
                  </a:cubicBezTo>
                  <a:lnTo>
                    <a:pt x="588953" y="200727"/>
                  </a:lnTo>
                  <a:cubicBezTo>
                    <a:pt x="588953" y="311585"/>
                    <a:pt x="499084" y="401454"/>
                    <a:pt x="388226" y="401454"/>
                  </a:cubicBezTo>
                  <a:lnTo>
                    <a:pt x="200727" y="401454"/>
                  </a:lnTo>
                  <a:cubicBezTo>
                    <a:pt x="89869" y="401454"/>
                    <a:pt x="0" y="311585"/>
                    <a:pt x="0" y="200727"/>
                  </a:cubicBezTo>
                  <a:lnTo>
                    <a:pt x="0" y="200727"/>
                  </a:lnTo>
                  <a:cubicBezTo>
                    <a:pt x="0" y="89869"/>
                    <a:pt x="89869" y="0"/>
                    <a:pt x="200727" y="0"/>
                  </a:cubicBezTo>
                  <a:close/>
                </a:path>
              </a:pathLst>
            </a:custGeom>
            <a:solidFill>
              <a:srgbClr val="003087"/>
            </a:solidFill>
          </p:spPr>
          <p:txBody>
            <a:bodyPr/>
            <a:lstStyle/>
            <a:p>
              <a:endParaRPr lang="en-US"/>
            </a:p>
          </p:txBody>
        </p:sp>
        <p:sp>
          <p:nvSpPr>
            <p:cNvPr id="18" name="TextBox 18"/>
            <p:cNvSpPr txBox="1"/>
            <p:nvPr/>
          </p:nvSpPr>
          <p:spPr>
            <a:xfrm>
              <a:off x="0" y="-66675"/>
              <a:ext cx="588953" cy="468129"/>
            </a:xfrm>
            <a:prstGeom prst="rect">
              <a:avLst/>
            </a:prstGeom>
          </p:spPr>
          <p:txBody>
            <a:bodyPr lIns="50800" tIns="50800" rIns="50800" bIns="50800" rtlCol="0" anchor="ctr"/>
            <a:lstStyle/>
            <a:p>
              <a:pPr algn="ctr">
                <a:lnSpc>
                  <a:spcPts val="3600"/>
                </a:lnSpc>
              </a:pPr>
              <a:endParaRPr/>
            </a:p>
          </p:txBody>
        </p:sp>
      </p:grpSp>
      <p:grpSp>
        <p:nvGrpSpPr>
          <p:cNvPr id="19" name="Group 19"/>
          <p:cNvGrpSpPr/>
          <p:nvPr/>
        </p:nvGrpSpPr>
        <p:grpSpPr>
          <a:xfrm>
            <a:off x="11539190" y="8151432"/>
            <a:ext cx="1937990" cy="1321013"/>
            <a:chOff x="0" y="0"/>
            <a:chExt cx="588953" cy="401454"/>
          </a:xfrm>
        </p:grpSpPr>
        <p:sp>
          <p:nvSpPr>
            <p:cNvPr id="20" name="Freeform 20"/>
            <p:cNvSpPr/>
            <p:nvPr/>
          </p:nvSpPr>
          <p:spPr>
            <a:xfrm>
              <a:off x="0" y="0"/>
              <a:ext cx="588953" cy="401454"/>
            </a:xfrm>
            <a:custGeom>
              <a:avLst/>
              <a:gdLst/>
              <a:ahLst/>
              <a:cxnLst/>
              <a:rect l="l" t="t" r="r" b="b"/>
              <a:pathLst>
                <a:path w="588953" h="401454">
                  <a:moveTo>
                    <a:pt x="200727" y="0"/>
                  </a:moveTo>
                  <a:lnTo>
                    <a:pt x="388226" y="0"/>
                  </a:lnTo>
                  <a:cubicBezTo>
                    <a:pt x="499084" y="0"/>
                    <a:pt x="588953" y="89869"/>
                    <a:pt x="588953" y="200727"/>
                  </a:cubicBezTo>
                  <a:lnTo>
                    <a:pt x="588953" y="200727"/>
                  </a:lnTo>
                  <a:cubicBezTo>
                    <a:pt x="588953" y="311585"/>
                    <a:pt x="499084" y="401454"/>
                    <a:pt x="388226" y="401454"/>
                  </a:cubicBezTo>
                  <a:lnTo>
                    <a:pt x="200727" y="401454"/>
                  </a:lnTo>
                  <a:cubicBezTo>
                    <a:pt x="89869" y="401454"/>
                    <a:pt x="0" y="311585"/>
                    <a:pt x="0" y="200727"/>
                  </a:cubicBezTo>
                  <a:lnTo>
                    <a:pt x="0" y="200727"/>
                  </a:lnTo>
                  <a:cubicBezTo>
                    <a:pt x="0" y="89869"/>
                    <a:pt x="89869" y="0"/>
                    <a:pt x="200727" y="0"/>
                  </a:cubicBezTo>
                  <a:close/>
                </a:path>
              </a:pathLst>
            </a:custGeom>
            <a:solidFill>
              <a:srgbClr val="003087"/>
            </a:solidFill>
          </p:spPr>
          <p:txBody>
            <a:bodyPr/>
            <a:lstStyle/>
            <a:p>
              <a:endParaRPr lang="en-US"/>
            </a:p>
          </p:txBody>
        </p:sp>
        <p:sp>
          <p:nvSpPr>
            <p:cNvPr id="21" name="TextBox 21"/>
            <p:cNvSpPr txBox="1"/>
            <p:nvPr/>
          </p:nvSpPr>
          <p:spPr>
            <a:xfrm>
              <a:off x="0" y="-66675"/>
              <a:ext cx="588953" cy="468129"/>
            </a:xfrm>
            <a:prstGeom prst="rect">
              <a:avLst/>
            </a:prstGeom>
          </p:spPr>
          <p:txBody>
            <a:bodyPr lIns="50800" tIns="50800" rIns="50800" bIns="50800" rtlCol="0" anchor="ctr"/>
            <a:lstStyle/>
            <a:p>
              <a:pPr algn="ctr">
                <a:lnSpc>
                  <a:spcPts val="3600"/>
                </a:lnSpc>
              </a:pPr>
              <a:endParaRPr/>
            </a:p>
          </p:txBody>
        </p:sp>
      </p:grpSp>
      <p:grpSp>
        <p:nvGrpSpPr>
          <p:cNvPr id="22" name="Group 22"/>
          <p:cNvGrpSpPr/>
          <p:nvPr/>
        </p:nvGrpSpPr>
        <p:grpSpPr>
          <a:xfrm>
            <a:off x="13967180" y="8181610"/>
            <a:ext cx="1937990" cy="1321013"/>
            <a:chOff x="0" y="0"/>
            <a:chExt cx="588953" cy="401454"/>
          </a:xfrm>
        </p:grpSpPr>
        <p:sp>
          <p:nvSpPr>
            <p:cNvPr id="23" name="Freeform 23"/>
            <p:cNvSpPr/>
            <p:nvPr/>
          </p:nvSpPr>
          <p:spPr>
            <a:xfrm>
              <a:off x="0" y="0"/>
              <a:ext cx="588953" cy="401454"/>
            </a:xfrm>
            <a:custGeom>
              <a:avLst/>
              <a:gdLst/>
              <a:ahLst/>
              <a:cxnLst/>
              <a:rect l="l" t="t" r="r" b="b"/>
              <a:pathLst>
                <a:path w="588953" h="401454">
                  <a:moveTo>
                    <a:pt x="200727" y="0"/>
                  </a:moveTo>
                  <a:lnTo>
                    <a:pt x="388226" y="0"/>
                  </a:lnTo>
                  <a:cubicBezTo>
                    <a:pt x="499084" y="0"/>
                    <a:pt x="588953" y="89869"/>
                    <a:pt x="588953" y="200727"/>
                  </a:cubicBezTo>
                  <a:lnTo>
                    <a:pt x="588953" y="200727"/>
                  </a:lnTo>
                  <a:cubicBezTo>
                    <a:pt x="588953" y="311585"/>
                    <a:pt x="499084" y="401454"/>
                    <a:pt x="388226" y="401454"/>
                  </a:cubicBezTo>
                  <a:lnTo>
                    <a:pt x="200727" y="401454"/>
                  </a:lnTo>
                  <a:cubicBezTo>
                    <a:pt x="89869" y="401454"/>
                    <a:pt x="0" y="311585"/>
                    <a:pt x="0" y="200727"/>
                  </a:cubicBezTo>
                  <a:lnTo>
                    <a:pt x="0" y="200727"/>
                  </a:lnTo>
                  <a:cubicBezTo>
                    <a:pt x="0" y="89869"/>
                    <a:pt x="89869" y="0"/>
                    <a:pt x="200727" y="0"/>
                  </a:cubicBezTo>
                  <a:close/>
                </a:path>
              </a:pathLst>
            </a:custGeom>
            <a:solidFill>
              <a:srgbClr val="003087"/>
            </a:solidFill>
          </p:spPr>
          <p:txBody>
            <a:bodyPr/>
            <a:lstStyle/>
            <a:p>
              <a:endParaRPr lang="en-US"/>
            </a:p>
          </p:txBody>
        </p:sp>
        <p:sp>
          <p:nvSpPr>
            <p:cNvPr id="24" name="TextBox 24"/>
            <p:cNvSpPr txBox="1"/>
            <p:nvPr/>
          </p:nvSpPr>
          <p:spPr>
            <a:xfrm>
              <a:off x="0" y="-66675"/>
              <a:ext cx="588953" cy="468129"/>
            </a:xfrm>
            <a:prstGeom prst="rect">
              <a:avLst/>
            </a:prstGeom>
          </p:spPr>
          <p:txBody>
            <a:bodyPr lIns="50800" tIns="50800" rIns="50800" bIns="50800" rtlCol="0" anchor="ctr"/>
            <a:lstStyle/>
            <a:p>
              <a:pPr algn="ctr">
                <a:lnSpc>
                  <a:spcPts val="3600"/>
                </a:lnSpc>
              </a:pPr>
              <a:endParaRPr/>
            </a:p>
          </p:txBody>
        </p:sp>
      </p:grpSp>
      <p:sp>
        <p:nvSpPr>
          <p:cNvPr id="25" name="Freeform 25"/>
          <p:cNvSpPr/>
          <p:nvPr/>
        </p:nvSpPr>
        <p:spPr>
          <a:xfrm>
            <a:off x="4669709" y="8109498"/>
            <a:ext cx="340512" cy="340512"/>
          </a:xfrm>
          <a:custGeom>
            <a:avLst/>
            <a:gdLst/>
            <a:ahLst/>
            <a:cxnLst/>
            <a:rect l="l" t="t" r="r" b="b"/>
            <a:pathLst>
              <a:path w="340512" h="340512">
                <a:moveTo>
                  <a:pt x="0" y="0"/>
                </a:moveTo>
                <a:lnTo>
                  <a:pt x="340512" y="0"/>
                </a:lnTo>
                <a:lnTo>
                  <a:pt x="340512" y="340512"/>
                </a:lnTo>
                <a:lnTo>
                  <a:pt x="0" y="340512"/>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26" name="Freeform 26"/>
          <p:cNvSpPr/>
          <p:nvPr/>
        </p:nvSpPr>
        <p:spPr>
          <a:xfrm>
            <a:off x="6952449" y="8109498"/>
            <a:ext cx="340512" cy="340512"/>
          </a:xfrm>
          <a:custGeom>
            <a:avLst/>
            <a:gdLst/>
            <a:ahLst/>
            <a:cxnLst/>
            <a:rect l="l" t="t" r="r" b="b"/>
            <a:pathLst>
              <a:path w="340512" h="340512">
                <a:moveTo>
                  <a:pt x="0" y="0"/>
                </a:moveTo>
                <a:lnTo>
                  <a:pt x="340511" y="0"/>
                </a:lnTo>
                <a:lnTo>
                  <a:pt x="340511" y="340512"/>
                </a:lnTo>
                <a:lnTo>
                  <a:pt x="0" y="340512"/>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27" name="Freeform 27"/>
          <p:cNvSpPr/>
          <p:nvPr/>
        </p:nvSpPr>
        <p:spPr>
          <a:xfrm>
            <a:off x="9182844" y="8109498"/>
            <a:ext cx="340512" cy="340512"/>
          </a:xfrm>
          <a:custGeom>
            <a:avLst/>
            <a:gdLst/>
            <a:ahLst/>
            <a:cxnLst/>
            <a:rect l="l" t="t" r="r" b="b"/>
            <a:pathLst>
              <a:path w="340512" h="340512">
                <a:moveTo>
                  <a:pt x="0" y="0"/>
                </a:moveTo>
                <a:lnTo>
                  <a:pt x="340511" y="0"/>
                </a:lnTo>
                <a:lnTo>
                  <a:pt x="340511" y="340512"/>
                </a:lnTo>
                <a:lnTo>
                  <a:pt x="0" y="340512"/>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28" name="Freeform 28"/>
          <p:cNvSpPr/>
          <p:nvPr/>
        </p:nvSpPr>
        <p:spPr>
          <a:xfrm>
            <a:off x="11539190" y="8109498"/>
            <a:ext cx="340512" cy="340512"/>
          </a:xfrm>
          <a:custGeom>
            <a:avLst/>
            <a:gdLst/>
            <a:ahLst/>
            <a:cxnLst/>
            <a:rect l="l" t="t" r="r" b="b"/>
            <a:pathLst>
              <a:path w="340512" h="340512">
                <a:moveTo>
                  <a:pt x="0" y="0"/>
                </a:moveTo>
                <a:lnTo>
                  <a:pt x="340511" y="0"/>
                </a:lnTo>
                <a:lnTo>
                  <a:pt x="340511" y="340512"/>
                </a:lnTo>
                <a:lnTo>
                  <a:pt x="0" y="340512"/>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29" name="Freeform 29"/>
          <p:cNvSpPr/>
          <p:nvPr/>
        </p:nvSpPr>
        <p:spPr>
          <a:xfrm>
            <a:off x="13972479" y="8109498"/>
            <a:ext cx="340512" cy="340512"/>
          </a:xfrm>
          <a:custGeom>
            <a:avLst/>
            <a:gdLst/>
            <a:ahLst/>
            <a:cxnLst/>
            <a:rect l="l" t="t" r="r" b="b"/>
            <a:pathLst>
              <a:path w="340512" h="340512">
                <a:moveTo>
                  <a:pt x="0" y="0"/>
                </a:moveTo>
                <a:lnTo>
                  <a:pt x="340512" y="0"/>
                </a:lnTo>
                <a:lnTo>
                  <a:pt x="340512" y="340512"/>
                </a:lnTo>
                <a:lnTo>
                  <a:pt x="0" y="340512"/>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30" name="TextBox 30"/>
          <p:cNvSpPr txBox="1"/>
          <p:nvPr/>
        </p:nvSpPr>
        <p:spPr>
          <a:xfrm>
            <a:off x="4669709" y="4070045"/>
            <a:ext cx="8006473" cy="2216632"/>
          </a:xfrm>
          <a:prstGeom prst="rect">
            <a:avLst/>
          </a:prstGeom>
        </p:spPr>
        <p:txBody>
          <a:bodyPr lIns="0" tIns="0" rIns="0" bIns="0" rtlCol="0" anchor="t">
            <a:spAutoFit/>
          </a:bodyPr>
          <a:lstStyle/>
          <a:p>
            <a:pPr marL="0" lvl="0" indent="0" algn="l">
              <a:lnSpc>
                <a:spcPts val="2466"/>
              </a:lnSpc>
            </a:pPr>
            <a:r>
              <a:rPr lang="en-US" sz="1800" spc="36" dirty="0">
                <a:solidFill>
                  <a:srgbClr val="000000"/>
                </a:solidFill>
                <a:latin typeface="Arial"/>
                <a:ea typeface="Arial"/>
                <a:cs typeface="Arial"/>
                <a:sym typeface="Arial"/>
              </a:rPr>
              <a:t>✔ A</a:t>
            </a:r>
            <a:r>
              <a:rPr lang="en-US" sz="1800" u="none" strike="noStrike" spc="36" dirty="0">
                <a:solidFill>
                  <a:srgbClr val="000000"/>
                </a:solidFill>
                <a:latin typeface="Arial"/>
                <a:ea typeface="Arial"/>
                <a:cs typeface="Arial"/>
                <a:sym typeface="Arial"/>
              </a:rPr>
              <a:t> systematic approach to design products that are easy and cost-effective to manufacture </a:t>
            </a:r>
          </a:p>
          <a:p>
            <a:pPr marL="0" lvl="0" indent="0" algn="l">
              <a:lnSpc>
                <a:spcPts val="2466"/>
              </a:lnSpc>
            </a:pPr>
            <a:endParaRPr lang="en-US" sz="1800" u="none" strike="noStrike" spc="36" dirty="0">
              <a:solidFill>
                <a:srgbClr val="000000"/>
              </a:solidFill>
              <a:latin typeface="Arial"/>
              <a:ea typeface="Arial"/>
              <a:cs typeface="Arial"/>
              <a:sym typeface="Arial"/>
            </a:endParaRPr>
          </a:p>
          <a:p>
            <a:pPr marL="0" lvl="0" indent="0" algn="l">
              <a:lnSpc>
                <a:spcPts val="2466"/>
              </a:lnSpc>
            </a:pPr>
            <a:r>
              <a:rPr lang="en-US" sz="1800" u="none" strike="noStrike" spc="36" dirty="0">
                <a:solidFill>
                  <a:schemeClr val="tx1">
                    <a:lumMod val="95000"/>
                    <a:lumOff val="5000"/>
                  </a:schemeClr>
                </a:solidFill>
                <a:latin typeface="Arial"/>
                <a:ea typeface="Arial"/>
                <a:cs typeface="Arial"/>
                <a:sym typeface="Arial"/>
              </a:rPr>
              <a:t>✔</a:t>
            </a:r>
            <a:r>
              <a:rPr lang="en-US" sz="1800" u="none" strike="noStrike" spc="36" dirty="0">
                <a:solidFill>
                  <a:srgbClr val="000000"/>
                </a:solidFill>
                <a:latin typeface="Arial"/>
                <a:ea typeface="Arial"/>
                <a:cs typeface="Arial"/>
                <a:sym typeface="Arial"/>
              </a:rPr>
              <a:t> Reduces complexity, material waste, production time &amp; costs</a:t>
            </a:r>
          </a:p>
          <a:p>
            <a:pPr marL="0" lvl="0" indent="0" algn="l">
              <a:lnSpc>
                <a:spcPts val="2466"/>
              </a:lnSpc>
            </a:pPr>
            <a:endParaRPr lang="en-US" sz="1800" u="none" strike="noStrike" spc="36" dirty="0">
              <a:solidFill>
                <a:srgbClr val="000000"/>
              </a:solidFill>
              <a:latin typeface="Arial"/>
              <a:ea typeface="Arial"/>
              <a:cs typeface="Arial"/>
              <a:sym typeface="Arial"/>
            </a:endParaRPr>
          </a:p>
          <a:p>
            <a:pPr marL="0" lvl="0" indent="0" algn="l">
              <a:lnSpc>
                <a:spcPts val="2466"/>
              </a:lnSpc>
            </a:pPr>
            <a:r>
              <a:rPr lang="en-US" sz="1800" u="none" strike="noStrike" spc="36" dirty="0">
                <a:solidFill>
                  <a:srgbClr val="000000"/>
                </a:solidFill>
                <a:latin typeface="Arial"/>
                <a:ea typeface="Arial"/>
                <a:cs typeface="Arial"/>
                <a:sym typeface="Arial"/>
              </a:rPr>
              <a:t>✔ Ensures higher quality and smoother transitions from prototype to production</a:t>
            </a:r>
          </a:p>
        </p:txBody>
      </p:sp>
      <p:sp>
        <p:nvSpPr>
          <p:cNvPr id="31" name="TextBox 31"/>
          <p:cNvSpPr txBox="1"/>
          <p:nvPr/>
        </p:nvSpPr>
        <p:spPr>
          <a:xfrm>
            <a:off x="4592022" y="8535077"/>
            <a:ext cx="1860302" cy="553051"/>
          </a:xfrm>
          <a:prstGeom prst="rect">
            <a:avLst/>
          </a:prstGeom>
        </p:spPr>
        <p:txBody>
          <a:bodyPr lIns="0" tIns="0" rIns="0" bIns="0" rtlCol="0" anchor="t">
            <a:spAutoFit/>
          </a:bodyPr>
          <a:lstStyle/>
          <a:p>
            <a:pPr marL="0" lvl="0" indent="0" algn="ctr">
              <a:lnSpc>
                <a:spcPts val="2149"/>
              </a:lnSpc>
            </a:pPr>
            <a:r>
              <a:rPr lang="en-US" sz="1733" b="1" spc="34">
                <a:solidFill>
                  <a:srgbClr val="FFFFFF"/>
                </a:solidFill>
                <a:latin typeface="Arial Bold"/>
                <a:ea typeface="Arial Bold"/>
                <a:cs typeface="Arial Bold"/>
                <a:sym typeface="Arial Bold"/>
              </a:rPr>
              <a:t>P</a:t>
            </a:r>
            <a:r>
              <a:rPr lang="en-US" sz="1733" b="1" u="none" strike="noStrike" spc="34">
                <a:solidFill>
                  <a:srgbClr val="FFFFFF"/>
                </a:solidFill>
                <a:latin typeface="Arial Bold"/>
                <a:ea typeface="Arial Bold"/>
                <a:cs typeface="Arial Bold"/>
                <a:sym typeface="Arial Bold"/>
              </a:rPr>
              <a:t>rocess capability</a:t>
            </a:r>
          </a:p>
        </p:txBody>
      </p:sp>
      <p:sp>
        <p:nvSpPr>
          <p:cNvPr id="32" name="TextBox 32"/>
          <p:cNvSpPr txBox="1"/>
          <p:nvPr/>
        </p:nvSpPr>
        <p:spPr>
          <a:xfrm>
            <a:off x="6952449" y="8535077"/>
            <a:ext cx="1860302" cy="553051"/>
          </a:xfrm>
          <a:prstGeom prst="rect">
            <a:avLst/>
          </a:prstGeom>
        </p:spPr>
        <p:txBody>
          <a:bodyPr lIns="0" tIns="0" rIns="0" bIns="0" rtlCol="0" anchor="t">
            <a:spAutoFit/>
          </a:bodyPr>
          <a:lstStyle/>
          <a:p>
            <a:pPr marL="0" lvl="0" indent="0" algn="ctr">
              <a:lnSpc>
                <a:spcPts val="2149"/>
              </a:lnSpc>
            </a:pPr>
            <a:r>
              <a:rPr lang="en-US" sz="1733" b="1" spc="34">
                <a:solidFill>
                  <a:srgbClr val="FFFFFF"/>
                </a:solidFill>
                <a:latin typeface="Arial Bold"/>
                <a:ea typeface="Arial Bold"/>
                <a:cs typeface="Arial Bold"/>
                <a:sym typeface="Arial Bold"/>
              </a:rPr>
              <a:t>T</a:t>
            </a:r>
            <a:r>
              <a:rPr lang="en-US" sz="1733" b="1" u="none" strike="noStrike" spc="34">
                <a:solidFill>
                  <a:srgbClr val="FFFFFF"/>
                </a:solidFill>
                <a:latin typeface="Arial Bold"/>
                <a:ea typeface="Arial Bold"/>
                <a:cs typeface="Arial Bold"/>
                <a:sym typeface="Arial Bold"/>
              </a:rPr>
              <a:t>olerance alignment</a:t>
            </a:r>
          </a:p>
        </p:txBody>
      </p:sp>
      <p:sp>
        <p:nvSpPr>
          <p:cNvPr id="33" name="TextBox 33"/>
          <p:cNvSpPr txBox="1"/>
          <p:nvPr/>
        </p:nvSpPr>
        <p:spPr>
          <a:xfrm>
            <a:off x="9182844" y="8535077"/>
            <a:ext cx="1860302" cy="553170"/>
          </a:xfrm>
          <a:prstGeom prst="rect">
            <a:avLst/>
          </a:prstGeom>
        </p:spPr>
        <p:txBody>
          <a:bodyPr lIns="0" tIns="0" rIns="0" bIns="0" rtlCol="0" anchor="t">
            <a:spAutoFit/>
          </a:bodyPr>
          <a:lstStyle/>
          <a:p>
            <a:pPr marL="0" lvl="0" indent="0" algn="ctr">
              <a:lnSpc>
                <a:spcPts val="2149"/>
              </a:lnSpc>
            </a:pPr>
            <a:r>
              <a:rPr lang="en-US" sz="1733" b="1" spc="34">
                <a:solidFill>
                  <a:srgbClr val="FFFFFF"/>
                </a:solidFill>
                <a:latin typeface="Arial Bold"/>
                <a:ea typeface="Arial Bold"/>
                <a:cs typeface="Arial Bold"/>
                <a:sym typeface="Arial Bold"/>
              </a:rPr>
              <a:t>Tooling f</a:t>
            </a:r>
            <a:r>
              <a:rPr lang="en-US" sz="1733" b="1" u="none" strike="noStrike" spc="34">
                <a:solidFill>
                  <a:srgbClr val="FFFFFF"/>
                </a:solidFill>
                <a:latin typeface="Arial Bold"/>
                <a:ea typeface="Arial Bold"/>
                <a:cs typeface="Arial Bold"/>
                <a:sym typeface="Arial Bold"/>
              </a:rPr>
              <a:t>easibility</a:t>
            </a:r>
          </a:p>
        </p:txBody>
      </p:sp>
      <p:sp>
        <p:nvSpPr>
          <p:cNvPr id="34" name="TextBox 34"/>
          <p:cNvSpPr txBox="1"/>
          <p:nvPr/>
        </p:nvSpPr>
        <p:spPr>
          <a:xfrm>
            <a:off x="11578033" y="8535077"/>
            <a:ext cx="1860302" cy="553051"/>
          </a:xfrm>
          <a:prstGeom prst="rect">
            <a:avLst/>
          </a:prstGeom>
        </p:spPr>
        <p:txBody>
          <a:bodyPr lIns="0" tIns="0" rIns="0" bIns="0" rtlCol="0" anchor="t">
            <a:spAutoFit/>
          </a:bodyPr>
          <a:lstStyle/>
          <a:p>
            <a:pPr marL="0" lvl="0" indent="0" algn="ctr">
              <a:lnSpc>
                <a:spcPts val="2149"/>
              </a:lnSpc>
            </a:pPr>
            <a:r>
              <a:rPr lang="en-US" sz="1733" b="1" u="none" strike="noStrike" spc="34">
                <a:solidFill>
                  <a:srgbClr val="FFFFFF"/>
                </a:solidFill>
                <a:latin typeface="Arial Bold"/>
                <a:ea typeface="Arial Bold"/>
                <a:cs typeface="Arial Bold"/>
                <a:sym typeface="Arial Bold"/>
              </a:rPr>
              <a:t>Material suitability</a:t>
            </a:r>
          </a:p>
        </p:txBody>
      </p:sp>
      <p:sp>
        <p:nvSpPr>
          <p:cNvPr id="35" name="TextBox 35"/>
          <p:cNvSpPr txBox="1"/>
          <p:nvPr/>
        </p:nvSpPr>
        <p:spPr>
          <a:xfrm>
            <a:off x="14006024" y="8603986"/>
            <a:ext cx="1860302" cy="553051"/>
          </a:xfrm>
          <a:prstGeom prst="rect">
            <a:avLst/>
          </a:prstGeom>
        </p:spPr>
        <p:txBody>
          <a:bodyPr lIns="0" tIns="0" rIns="0" bIns="0" rtlCol="0" anchor="t">
            <a:spAutoFit/>
          </a:bodyPr>
          <a:lstStyle/>
          <a:p>
            <a:pPr algn="ctr">
              <a:lnSpc>
                <a:spcPts val="2149"/>
              </a:lnSpc>
            </a:pPr>
            <a:r>
              <a:rPr lang="en-US" sz="1733" b="1" spc="34">
                <a:solidFill>
                  <a:srgbClr val="FFFFFF"/>
                </a:solidFill>
                <a:latin typeface="Arial Bold"/>
                <a:ea typeface="Arial Bold"/>
                <a:cs typeface="Arial Bold"/>
                <a:sym typeface="Arial Bold"/>
              </a:rPr>
              <a:t>Reduction of</a:t>
            </a:r>
          </a:p>
          <a:p>
            <a:pPr marL="0" lvl="0" indent="0" algn="ctr">
              <a:lnSpc>
                <a:spcPts val="2149"/>
              </a:lnSpc>
            </a:pPr>
            <a:r>
              <a:rPr lang="en-US" sz="1733" b="1" spc="34">
                <a:solidFill>
                  <a:srgbClr val="FFFFFF"/>
                </a:solidFill>
                <a:latin typeface="Arial Bold"/>
                <a:ea typeface="Arial Bold"/>
                <a:cs typeface="Arial Bold"/>
                <a:sym typeface="Arial Bold"/>
              </a:rPr>
              <a:t>Complexity</a:t>
            </a:r>
          </a:p>
        </p:txBody>
      </p:sp>
      <p:sp>
        <p:nvSpPr>
          <p:cNvPr id="36" name="TextBox 36"/>
          <p:cNvSpPr txBox="1"/>
          <p:nvPr/>
        </p:nvSpPr>
        <p:spPr>
          <a:xfrm>
            <a:off x="1138250" y="2069538"/>
            <a:ext cx="14083058" cy="742950"/>
          </a:xfrm>
          <a:prstGeom prst="rect">
            <a:avLst/>
          </a:prstGeom>
        </p:spPr>
        <p:txBody>
          <a:bodyPr lIns="0" tIns="0" rIns="0" bIns="0" rtlCol="0" anchor="t">
            <a:spAutoFit/>
          </a:bodyPr>
          <a:lstStyle/>
          <a:p>
            <a:pPr marL="0" lvl="0" indent="0" algn="l">
              <a:lnSpc>
                <a:spcPts val="5700"/>
              </a:lnSpc>
              <a:spcBef>
                <a:spcPct val="0"/>
              </a:spcBef>
            </a:pPr>
            <a:r>
              <a:rPr lang="en-US" sz="5000" b="1" u="none" strike="noStrike" dirty="0">
                <a:solidFill>
                  <a:srgbClr val="EEEFF8"/>
                </a:solidFill>
                <a:latin typeface="KuroTrial Bold"/>
                <a:ea typeface="KuroTrial Bold"/>
                <a:cs typeface="KuroTrial Bold"/>
                <a:sym typeface="KuroTrial Bold"/>
              </a:rPr>
              <a:t>What is Design for Manufacturability </a:t>
            </a:r>
            <a:r>
              <a:rPr lang="en-US" sz="5000" b="1" dirty="0">
                <a:solidFill>
                  <a:srgbClr val="EEEFF8"/>
                </a:solidFill>
                <a:latin typeface="Arial" panose="020B0604020202020204" pitchFamily="34" charset="0"/>
                <a:ea typeface="KuroTrial Bold"/>
                <a:cs typeface="Arial" panose="020B0604020202020204" pitchFamily="34" charset="0"/>
                <a:sym typeface="KuroTrial Bold"/>
              </a:rPr>
              <a:t>(</a:t>
            </a:r>
            <a:r>
              <a:rPr lang="en-US" sz="5000" b="1" u="none" strike="noStrike" dirty="0">
                <a:solidFill>
                  <a:srgbClr val="EEEFF8"/>
                </a:solidFill>
                <a:latin typeface="KuroTrial Bold"/>
                <a:ea typeface="KuroTrial Bold"/>
                <a:cs typeface="KuroTrial Bold"/>
                <a:sym typeface="KuroTrial Bold"/>
              </a:rPr>
              <a:t>DFM</a:t>
            </a:r>
            <a:r>
              <a:rPr lang="en-US" sz="5000" b="1" u="none" strike="noStrike" dirty="0">
                <a:solidFill>
                  <a:srgbClr val="EEEFF8"/>
                </a:solidFill>
                <a:latin typeface="Arial" panose="020B0604020202020204" pitchFamily="34" charset="0"/>
                <a:ea typeface="KuroTrial Bold"/>
                <a:cs typeface="Arial" panose="020B0604020202020204" pitchFamily="34" charset="0"/>
                <a:sym typeface="KuroTrial Bold"/>
              </a:rPr>
              <a:t>)</a:t>
            </a:r>
            <a:endParaRPr lang="en-US" sz="5000" b="1" u="none" strike="noStrike" dirty="0">
              <a:solidFill>
                <a:srgbClr val="EEEFF8"/>
              </a:solidFill>
              <a:latin typeface="KuroTrial Bold"/>
              <a:ea typeface="KuroTrial Bold"/>
              <a:cs typeface="KuroTrial Bold"/>
              <a:sym typeface="KuroTrial Bold"/>
            </a:endParaRPr>
          </a:p>
        </p:txBody>
      </p:sp>
      <p:sp>
        <p:nvSpPr>
          <p:cNvPr id="37" name="TextBox 37"/>
          <p:cNvSpPr txBox="1"/>
          <p:nvPr/>
        </p:nvSpPr>
        <p:spPr>
          <a:xfrm>
            <a:off x="4669709" y="7042664"/>
            <a:ext cx="4474291" cy="677736"/>
          </a:xfrm>
          <a:prstGeom prst="rect">
            <a:avLst/>
          </a:prstGeom>
        </p:spPr>
        <p:txBody>
          <a:bodyPr lIns="0" tIns="0" rIns="0" bIns="0" rtlCol="0" anchor="t">
            <a:spAutoFit/>
          </a:bodyPr>
          <a:lstStyle/>
          <a:p>
            <a:pPr marL="0" lvl="0" indent="0" algn="l">
              <a:lnSpc>
                <a:spcPts val="5287"/>
              </a:lnSpc>
              <a:spcBef>
                <a:spcPct val="0"/>
              </a:spcBef>
            </a:pPr>
            <a:r>
              <a:rPr lang="en-US" sz="4638" b="1" u="none" strike="noStrike">
                <a:solidFill>
                  <a:srgbClr val="003087"/>
                </a:solidFill>
                <a:latin typeface="KuroTrial Bold"/>
                <a:ea typeface="KuroTrial Bold"/>
                <a:cs typeface="KuroTrial Bold"/>
                <a:sym typeface="KuroTrial Bold"/>
              </a:rPr>
              <a:t>DFM Focuses On</a:t>
            </a:r>
          </a:p>
        </p:txBody>
      </p:sp>
      <p:sp>
        <p:nvSpPr>
          <p:cNvPr id="38" name="TextBox 38"/>
          <p:cNvSpPr txBox="1"/>
          <p:nvPr/>
        </p:nvSpPr>
        <p:spPr>
          <a:xfrm>
            <a:off x="479580" y="876215"/>
            <a:ext cx="1317340" cy="266699"/>
          </a:xfrm>
          <a:prstGeom prst="rect">
            <a:avLst/>
          </a:prstGeom>
        </p:spPr>
        <p:txBody>
          <a:bodyPr lIns="0" tIns="0" rIns="0" bIns="0" rtlCol="0" anchor="t">
            <a:spAutoFit/>
          </a:bodyPr>
          <a:lstStyle/>
          <a:p>
            <a:pPr algn="just">
              <a:lnSpc>
                <a:spcPts val="2250"/>
              </a:lnSpc>
            </a:pPr>
            <a:r>
              <a:rPr lang="en-US" sz="1500" spc="45">
                <a:solidFill>
                  <a:srgbClr val="000000"/>
                </a:solidFill>
                <a:latin typeface="Garet"/>
                <a:ea typeface="Garet"/>
                <a:cs typeface="Garet"/>
                <a:sym typeface="Garet"/>
              </a:rPr>
              <a:t>Page 04</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03813" y="1665880"/>
            <a:ext cx="4355487" cy="7968937"/>
            <a:chOff x="0" y="0"/>
            <a:chExt cx="7487587" cy="13699525"/>
          </a:xfrm>
        </p:grpSpPr>
        <p:sp>
          <p:nvSpPr>
            <p:cNvPr id="3" name="Freeform 3"/>
            <p:cNvSpPr/>
            <p:nvPr/>
          </p:nvSpPr>
          <p:spPr>
            <a:xfrm>
              <a:off x="0" y="0"/>
              <a:ext cx="7487587" cy="13699525"/>
            </a:xfrm>
            <a:custGeom>
              <a:avLst/>
              <a:gdLst/>
              <a:ahLst/>
              <a:cxnLst/>
              <a:rect l="l" t="t" r="r" b="b"/>
              <a:pathLst>
                <a:path w="7487587" h="13699525">
                  <a:moveTo>
                    <a:pt x="0" y="0"/>
                  </a:moveTo>
                  <a:lnTo>
                    <a:pt x="7487587" y="0"/>
                  </a:lnTo>
                  <a:lnTo>
                    <a:pt x="7487587" y="13699525"/>
                  </a:lnTo>
                  <a:lnTo>
                    <a:pt x="0" y="13699525"/>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grpSp>
      <p:grpSp>
        <p:nvGrpSpPr>
          <p:cNvPr id="4" name="Group 4"/>
          <p:cNvGrpSpPr/>
          <p:nvPr/>
        </p:nvGrpSpPr>
        <p:grpSpPr>
          <a:xfrm>
            <a:off x="3866272" y="7158665"/>
            <a:ext cx="8832278" cy="2476152"/>
            <a:chOff x="0" y="0"/>
            <a:chExt cx="8150613" cy="2285046"/>
          </a:xfrm>
        </p:grpSpPr>
        <p:sp>
          <p:nvSpPr>
            <p:cNvPr id="5" name="Freeform 5"/>
            <p:cNvSpPr/>
            <p:nvPr/>
          </p:nvSpPr>
          <p:spPr>
            <a:xfrm>
              <a:off x="0" y="0"/>
              <a:ext cx="8150613" cy="2285046"/>
            </a:xfrm>
            <a:custGeom>
              <a:avLst/>
              <a:gdLst/>
              <a:ahLst/>
              <a:cxnLst/>
              <a:rect l="l" t="t" r="r" b="b"/>
              <a:pathLst>
                <a:path w="8150613" h="2285046">
                  <a:moveTo>
                    <a:pt x="0" y="0"/>
                  </a:moveTo>
                  <a:lnTo>
                    <a:pt x="8150613" y="0"/>
                  </a:lnTo>
                  <a:lnTo>
                    <a:pt x="8150613" y="2285046"/>
                  </a:lnTo>
                  <a:lnTo>
                    <a:pt x="0" y="2285046"/>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6" name="Freeform 6"/>
          <p:cNvSpPr/>
          <p:nvPr/>
        </p:nvSpPr>
        <p:spPr>
          <a:xfrm>
            <a:off x="14551040" y="665753"/>
            <a:ext cx="2708260" cy="497123"/>
          </a:xfrm>
          <a:custGeom>
            <a:avLst/>
            <a:gdLst/>
            <a:ahLst/>
            <a:cxnLst/>
            <a:rect l="l" t="t" r="r" b="b"/>
            <a:pathLst>
              <a:path w="2708260" h="497123">
                <a:moveTo>
                  <a:pt x="0" y="0"/>
                </a:moveTo>
                <a:lnTo>
                  <a:pt x="2708260" y="0"/>
                </a:lnTo>
                <a:lnTo>
                  <a:pt x="2708260" y="497124"/>
                </a:lnTo>
                <a:lnTo>
                  <a:pt x="0" y="497124"/>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7" name="Group 7"/>
          <p:cNvGrpSpPr/>
          <p:nvPr/>
        </p:nvGrpSpPr>
        <p:grpSpPr>
          <a:xfrm>
            <a:off x="290752" y="1545840"/>
            <a:ext cx="3086100" cy="8088978"/>
            <a:chOff x="0" y="0"/>
            <a:chExt cx="635000" cy="1664399"/>
          </a:xfrm>
        </p:grpSpPr>
        <p:sp>
          <p:nvSpPr>
            <p:cNvPr id="8" name="Freeform 8"/>
            <p:cNvSpPr/>
            <p:nvPr/>
          </p:nvSpPr>
          <p:spPr>
            <a:xfrm>
              <a:off x="0" y="0"/>
              <a:ext cx="635000" cy="1664399"/>
            </a:xfrm>
            <a:custGeom>
              <a:avLst/>
              <a:gdLst/>
              <a:ahLst/>
              <a:cxnLst/>
              <a:rect l="l" t="t" r="r" b="b"/>
              <a:pathLst>
                <a:path w="635000" h="1664399">
                  <a:moveTo>
                    <a:pt x="48997" y="0"/>
                  </a:moveTo>
                  <a:lnTo>
                    <a:pt x="586003" y="0"/>
                  </a:lnTo>
                  <a:cubicBezTo>
                    <a:pt x="598998" y="0"/>
                    <a:pt x="611460" y="5162"/>
                    <a:pt x="620649" y="14351"/>
                  </a:cubicBezTo>
                  <a:cubicBezTo>
                    <a:pt x="629838" y="23540"/>
                    <a:pt x="635000" y="36002"/>
                    <a:pt x="635000" y="48997"/>
                  </a:cubicBezTo>
                  <a:lnTo>
                    <a:pt x="635000" y="1615402"/>
                  </a:lnTo>
                  <a:cubicBezTo>
                    <a:pt x="635000" y="1642462"/>
                    <a:pt x="613063" y="1664399"/>
                    <a:pt x="586003" y="1664399"/>
                  </a:cubicBezTo>
                  <a:lnTo>
                    <a:pt x="48997" y="1664399"/>
                  </a:lnTo>
                  <a:cubicBezTo>
                    <a:pt x="36002" y="1664399"/>
                    <a:pt x="23540" y="1659237"/>
                    <a:pt x="14351" y="1650048"/>
                  </a:cubicBezTo>
                  <a:cubicBezTo>
                    <a:pt x="5162" y="1640859"/>
                    <a:pt x="0" y="1628397"/>
                    <a:pt x="0" y="1615402"/>
                  </a:cubicBezTo>
                  <a:lnTo>
                    <a:pt x="0" y="48997"/>
                  </a:lnTo>
                  <a:cubicBezTo>
                    <a:pt x="0" y="36002"/>
                    <a:pt x="5162" y="23540"/>
                    <a:pt x="14351" y="14351"/>
                  </a:cubicBezTo>
                  <a:cubicBezTo>
                    <a:pt x="23540" y="5162"/>
                    <a:pt x="36002" y="0"/>
                    <a:pt x="48997" y="0"/>
                  </a:cubicBezTo>
                  <a:close/>
                </a:path>
              </a:pathLst>
            </a:custGeom>
            <a:solidFill>
              <a:srgbClr val="003087"/>
            </a:solidFill>
          </p:spPr>
          <p:txBody>
            <a:bodyPr/>
            <a:lstStyle/>
            <a:p>
              <a:endParaRPr lang="en-US"/>
            </a:p>
          </p:txBody>
        </p:sp>
        <p:sp>
          <p:nvSpPr>
            <p:cNvPr id="9" name="TextBox 9"/>
            <p:cNvSpPr txBox="1"/>
            <p:nvPr/>
          </p:nvSpPr>
          <p:spPr>
            <a:xfrm>
              <a:off x="0" y="-38100"/>
              <a:ext cx="635000" cy="1702499"/>
            </a:xfrm>
            <a:prstGeom prst="rect">
              <a:avLst/>
            </a:prstGeom>
          </p:spPr>
          <p:txBody>
            <a:bodyPr lIns="50800" tIns="50800" rIns="50800" bIns="50800" rtlCol="0" anchor="ctr"/>
            <a:lstStyle/>
            <a:p>
              <a:pPr algn="ctr">
                <a:lnSpc>
                  <a:spcPts val="2400"/>
                </a:lnSpc>
              </a:pPr>
              <a:endParaRPr/>
            </a:p>
          </p:txBody>
        </p:sp>
      </p:grpSp>
      <p:sp>
        <p:nvSpPr>
          <p:cNvPr id="10" name="TextBox 10"/>
          <p:cNvSpPr txBox="1"/>
          <p:nvPr/>
        </p:nvSpPr>
        <p:spPr>
          <a:xfrm rot="-5400000">
            <a:off x="-1158299" y="5099132"/>
            <a:ext cx="6002462" cy="592757"/>
          </a:xfrm>
          <a:prstGeom prst="rect">
            <a:avLst/>
          </a:prstGeom>
        </p:spPr>
        <p:txBody>
          <a:bodyPr lIns="0" tIns="0" rIns="0" bIns="0" rtlCol="0" anchor="t">
            <a:spAutoFit/>
          </a:bodyPr>
          <a:lstStyle/>
          <a:p>
            <a:pPr marL="0" lvl="0" indent="0" algn="l">
              <a:lnSpc>
                <a:spcPts val="4605"/>
              </a:lnSpc>
              <a:spcBef>
                <a:spcPct val="0"/>
              </a:spcBef>
            </a:pPr>
            <a:r>
              <a:rPr lang="en-US" sz="4039" u="none" strike="noStrike">
                <a:solidFill>
                  <a:srgbClr val="FFFFFF"/>
                </a:solidFill>
                <a:latin typeface="KuroTrial"/>
                <a:ea typeface="KuroTrial"/>
                <a:cs typeface="KuroTrial"/>
                <a:sym typeface="KuroTrial"/>
              </a:rPr>
              <a:t>Elaboration on the Topic</a:t>
            </a:r>
          </a:p>
        </p:txBody>
      </p:sp>
      <p:sp>
        <p:nvSpPr>
          <p:cNvPr id="11" name="TextBox 11"/>
          <p:cNvSpPr txBox="1"/>
          <p:nvPr/>
        </p:nvSpPr>
        <p:spPr>
          <a:xfrm>
            <a:off x="3950581" y="1564890"/>
            <a:ext cx="5569092" cy="1154430"/>
          </a:xfrm>
          <a:prstGeom prst="rect">
            <a:avLst/>
          </a:prstGeom>
        </p:spPr>
        <p:txBody>
          <a:bodyPr lIns="0" tIns="0" rIns="0" bIns="0" rtlCol="0" anchor="t">
            <a:spAutoFit/>
          </a:bodyPr>
          <a:lstStyle/>
          <a:p>
            <a:pPr marL="0" lvl="0" indent="0" algn="l">
              <a:lnSpc>
                <a:spcPts val="4559"/>
              </a:lnSpc>
              <a:spcBef>
                <a:spcPct val="0"/>
              </a:spcBef>
            </a:pPr>
            <a:r>
              <a:rPr lang="en-US" sz="3999" b="1" u="none" strike="noStrike">
                <a:solidFill>
                  <a:srgbClr val="003087"/>
                </a:solidFill>
                <a:latin typeface="KuroTrial Bold"/>
                <a:ea typeface="KuroTrial Bold"/>
                <a:cs typeface="KuroTrial Bold"/>
                <a:sym typeface="KuroTrial Bold"/>
              </a:rPr>
              <a:t>What is an Emerging Industrial Economy</a:t>
            </a:r>
          </a:p>
        </p:txBody>
      </p:sp>
      <p:sp>
        <p:nvSpPr>
          <p:cNvPr id="12" name="TextBox 12"/>
          <p:cNvSpPr txBox="1"/>
          <p:nvPr/>
        </p:nvSpPr>
        <p:spPr>
          <a:xfrm>
            <a:off x="3950581" y="3033863"/>
            <a:ext cx="8058568" cy="3779520"/>
          </a:xfrm>
          <a:prstGeom prst="rect">
            <a:avLst/>
          </a:prstGeom>
        </p:spPr>
        <p:txBody>
          <a:bodyPr lIns="0" tIns="0" rIns="0" bIns="0" rtlCol="0" anchor="t">
            <a:spAutoFit/>
          </a:bodyPr>
          <a:lstStyle/>
          <a:p>
            <a:pPr marL="0" lvl="0" indent="0" algn="l">
              <a:lnSpc>
                <a:spcPts val="2700"/>
              </a:lnSpc>
              <a:spcBef>
                <a:spcPct val="0"/>
              </a:spcBef>
            </a:pPr>
            <a:r>
              <a:rPr lang="en-US" sz="1800" spc="36">
                <a:solidFill>
                  <a:srgbClr val="000000"/>
                </a:solidFill>
                <a:latin typeface="Arial"/>
                <a:ea typeface="Arial"/>
                <a:cs typeface="Arial"/>
                <a:sym typeface="Arial"/>
              </a:rPr>
              <a:t>✔</a:t>
            </a:r>
            <a:r>
              <a:rPr lang="en-US" sz="1800" u="none" strike="noStrike" spc="36">
                <a:solidFill>
                  <a:srgbClr val="000000"/>
                </a:solidFill>
                <a:latin typeface="Arial"/>
                <a:ea typeface="Arial"/>
                <a:cs typeface="Arial"/>
                <a:sym typeface="Arial"/>
              </a:rPr>
              <a:t> Rapidly transitioning from agriculture- or resource-based economies toward industrial and manufacturing capacities.</a:t>
            </a:r>
          </a:p>
          <a:p>
            <a:pPr marL="0" lvl="0" indent="0" algn="l">
              <a:lnSpc>
                <a:spcPts val="2700"/>
              </a:lnSpc>
              <a:spcBef>
                <a:spcPct val="0"/>
              </a:spcBef>
            </a:pPr>
            <a:r>
              <a:rPr lang="en-US" sz="1800" u="none" strike="noStrike" spc="36">
                <a:solidFill>
                  <a:srgbClr val="000000"/>
                </a:solidFill>
                <a:latin typeface="Arial"/>
                <a:ea typeface="Arial"/>
                <a:cs typeface="Arial"/>
                <a:sym typeface="Arial"/>
              </a:rPr>
              <a:t> </a:t>
            </a:r>
          </a:p>
          <a:p>
            <a:pPr marL="0" lvl="0" indent="0" algn="l">
              <a:lnSpc>
                <a:spcPts val="2700"/>
              </a:lnSpc>
              <a:spcBef>
                <a:spcPct val="0"/>
              </a:spcBef>
            </a:pPr>
            <a:r>
              <a:rPr lang="en-US" sz="1800" u="none" strike="noStrike" spc="36">
                <a:solidFill>
                  <a:srgbClr val="000000"/>
                </a:solidFill>
                <a:latin typeface="Arial"/>
                <a:ea typeface="Arial"/>
                <a:cs typeface="Arial"/>
                <a:sym typeface="Arial"/>
              </a:rPr>
              <a:t>✔ Building productive industries that add value to raw materials rather than just exporting them. </a:t>
            </a:r>
          </a:p>
          <a:p>
            <a:pPr marL="0" lvl="0" indent="0" algn="l">
              <a:lnSpc>
                <a:spcPts val="2700"/>
              </a:lnSpc>
              <a:spcBef>
                <a:spcPct val="0"/>
              </a:spcBef>
            </a:pPr>
            <a:endParaRPr lang="en-US" sz="1800" u="none" strike="noStrike" spc="36">
              <a:solidFill>
                <a:srgbClr val="000000"/>
              </a:solidFill>
              <a:latin typeface="Arial"/>
              <a:ea typeface="Arial"/>
              <a:cs typeface="Arial"/>
              <a:sym typeface="Arial"/>
            </a:endParaRPr>
          </a:p>
          <a:p>
            <a:pPr marL="0" lvl="0" indent="0" algn="l">
              <a:lnSpc>
                <a:spcPts val="2700"/>
              </a:lnSpc>
              <a:spcBef>
                <a:spcPct val="0"/>
              </a:spcBef>
            </a:pPr>
            <a:r>
              <a:rPr lang="en-US" sz="1800" u="none" strike="noStrike" spc="36">
                <a:solidFill>
                  <a:srgbClr val="000000"/>
                </a:solidFill>
                <a:latin typeface="Arial"/>
                <a:ea typeface="Arial"/>
                <a:cs typeface="Arial"/>
                <a:sym typeface="Arial"/>
              </a:rPr>
              <a:t>✔ Increasing manufacturing’s share of GDP, employment, technological sophistication, and integration into global value chains. </a:t>
            </a:r>
          </a:p>
          <a:p>
            <a:pPr marL="0" lvl="0" indent="0" algn="l">
              <a:lnSpc>
                <a:spcPts val="2700"/>
              </a:lnSpc>
              <a:spcBef>
                <a:spcPct val="0"/>
              </a:spcBef>
            </a:pPr>
            <a:endParaRPr lang="en-US" sz="1800" u="none" strike="noStrike" spc="36">
              <a:solidFill>
                <a:srgbClr val="000000"/>
              </a:solidFill>
              <a:latin typeface="Arial"/>
              <a:ea typeface="Arial"/>
              <a:cs typeface="Arial"/>
              <a:sym typeface="Arial"/>
            </a:endParaRPr>
          </a:p>
          <a:p>
            <a:pPr marL="0" lvl="0" indent="0" algn="l">
              <a:lnSpc>
                <a:spcPts val="2700"/>
              </a:lnSpc>
              <a:spcBef>
                <a:spcPct val="0"/>
              </a:spcBef>
            </a:pPr>
            <a:r>
              <a:rPr lang="en-US" sz="1800" u="none" strike="noStrike" spc="36">
                <a:solidFill>
                  <a:srgbClr val="000000"/>
                </a:solidFill>
                <a:latin typeface="Arial"/>
                <a:ea typeface="Arial"/>
                <a:cs typeface="Arial"/>
                <a:sym typeface="Arial"/>
              </a:rPr>
              <a:t>✔ Investing in policy, infrastructure, and investment climates that attract production-oriented capital.</a:t>
            </a:r>
          </a:p>
        </p:txBody>
      </p:sp>
      <p:sp>
        <p:nvSpPr>
          <p:cNvPr id="13" name="TextBox 13"/>
          <p:cNvSpPr txBox="1"/>
          <p:nvPr/>
        </p:nvSpPr>
        <p:spPr>
          <a:xfrm>
            <a:off x="479580" y="876215"/>
            <a:ext cx="1317340" cy="266699"/>
          </a:xfrm>
          <a:prstGeom prst="rect">
            <a:avLst/>
          </a:prstGeom>
        </p:spPr>
        <p:txBody>
          <a:bodyPr lIns="0" tIns="0" rIns="0" bIns="0" rtlCol="0" anchor="t">
            <a:spAutoFit/>
          </a:bodyPr>
          <a:lstStyle/>
          <a:p>
            <a:pPr algn="just">
              <a:lnSpc>
                <a:spcPts val="2250"/>
              </a:lnSpc>
            </a:pPr>
            <a:r>
              <a:rPr lang="en-US" sz="1500" spc="45">
                <a:solidFill>
                  <a:srgbClr val="000000"/>
                </a:solidFill>
                <a:latin typeface="Garet"/>
                <a:ea typeface="Garet"/>
                <a:cs typeface="Garet"/>
                <a:sym typeface="Garet"/>
              </a:rPr>
              <a:t>Page 05</a:t>
            </a:r>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72972" y="5848977"/>
            <a:ext cx="12435448" cy="3778402"/>
            <a:chOff x="0" y="0"/>
            <a:chExt cx="3275180" cy="995135"/>
          </a:xfrm>
        </p:grpSpPr>
        <p:sp>
          <p:nvSpPr>
            <p:cNvPr id="3" name="Freeform 3"/>
            <p:cNvSpPr/>
            <p:nvPr/>
          </p:nvSpPr>
          <p:spPr>
            <a:xfrm>
              <a:off x="0" y="0"/>
              <a:ext cx="3275180" cy="995135"/>
            </a:xfrm>
            <a:custGeom>
              <a:avLst/>
              <a:gdLst/>
              <a:ahLst/>
              <a:cxnLst/>
              <a:rect l="l" t="t" r="r" b="b"/>
              <a:pathLst>
                <a:path w="3275180" h="995135">
                  <a:moveTo>
                    <a:pt x="0" y="0"/>
                  </a:moveTo>
                  <a:lnTo>
                    <a:pt x="3275180" y="0"/>
                  </a:lnTo>
                  <a:lnTo>
                    <a:pt x="3275180" y="995135"/>
                  </a:lnTo>
                  <a:lnTo>
                    <a:pt x="0" y="995135"/>
                  </a:lnTo>
                  <a:close/>
                </a:path>
              </a:pathLst>
            </a:custGeom>
            <a:solidFill>
              <a:srgbClr val="EEEFF8"/>
            </a:solidFill>
          </p:spPr>
          <p:txBody>
            <a:bodyPr/>
            <a:lstStyle/>
            <a:p>
              <a:endParaRPr lang="en-US"/>
            </a:p>
          </p:txBody>
        </p:sp>
        <p:sp>
          <p:nvSpPr>
            <p:cNvPr id="4" name="TextBox 4"/>
            <p:cNvSpPr txBox="1"/>
            <p:nvPr/>
          </p:nvSpPr>
          <p:spPr>
            <a:xfrm>
              <a:off x="0" y="-66675"/>
              <a:ext cx="3275180" cy="1061810"/>
            </a:xfrm>
            <a:prstGeom prst="rect">
              <a:avLst/>
            </a:prstGeom>
          </p:spPr>
          <p:txBody>
            <a:bodyPr lIns="50800" tIns="50800" rIns="50800" bIns="50800" rtlCol="0" anchor="ctr"/>
            <a:lstStyle/>
            <a:p>
              <a:pPr algn="ctr">
                <a:lnSpc>
                  <a:spcPts val="3600"/>
                </a:lnSpc>
              </a:pPr>
              <a:endParaRPr/>
            </a:p>
          </p:txBody>
        </p:sp>
      </p:grpSp>
      <p:grpSp>
        <p:nvGrpSpPr>
          <p:cNvPr id="5" name="Group 5"/>
          <p:cNvGrpSpPr/>
          <p:nvPr/>
        </p:nvGrpSpPr>
        <p:grpSpPr>
          <a:xfrm>
            <a:off x="661243" y="2811780"/>
            <a:ext cx="4355487" cy="6815599"/>
            <a:chOff x="0" y="0"/>
            <a:chExt cx="7487587" cy="11716803"/>
          </a:xfrm>
        </p:grpSpPr>
        <p:sp>
          <p:nvSpPr>
            <p:cNvPr id="6" name="Freeform 6"/>
            <p:cNvSpPr/>
            <p:nvPr/>
          </p:nvSpPr>
          <p:spPr>
            <a:xfrm>
              <a:off x="0" y="0"/>
              <a:ext cx="7487587" cy="11716803"/>
            </a:xfrm>
            <a:custGeom>
              <a:avLst/>
              <a:gdLst/>
              <a:ahLst/>
              <a:cxnLst/>
              <a:rect l="l" t="t" r="r" b="b"/>
              <a:pathLst>
                <a:path w="7487587" h="11716803">
                  <a:moveTo>
                    <a:pt x="0" y="0"/>
                  </a:moveTo>
                  <a:lnTo>
                    <a:pt x="7487587" y="0"/>
                  </a:lnTo>
                  <a:lnTo>
                    <a:pt x="7487587" y="11716803"/>
                  </a:lnTo>
                  <a:lnTo>
                    <a:pt x="0" y="11716803"/>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7" name="Freeform 7"/>
          <p:cNvSpPr/>
          <p:nvPr/>
        </p:nvSpPr>
        <p:spPr>
          <a:xfrm>
            <a:off x="16755766" y="5044228"/>
            <a:ext cx="945449" cy="198544"/>
          </a:xfrm>
          <a:custGeom>
            <a:avLst/>
            <a:gdLst/>
            <a:ahLst/>
            <a:cxnLst/>
            <a:rect l="l" t="t" r="r" b="b"/>
            <a:pathLst>
              <a:path w="945449" h="198544">
                <a:moveTo>
                  <a:pt x="0" y="0"/>
                </a:moveTo>
                <a:lnTo>
                  <a:pt x="945449" y="0"/>
                </a:lnTo>
                <a:lnTo>
                  <a:pt x="945449" y="198544"/>
                </a:lnTo>
                <a:lnTo>
                  <a:pt x="0" y="1985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8" name="Group 8"/>
          <p:cNvGrpSpPr/>
          <p:nvPr/>
        </p:nvGrpSpPr>
        <p:grpSpPr>
          <a:xfrm rot="-5400000">
            <a:off x="4939269" y="7765680"/>
            <a:ext cx="2166895" cy="82501"/>
            <a:chOff x="0" y="0"/>
            <a:chExt cx="570705" cy="21729"/>
          </a:xfrm>
        </p:grpSpPr>
        <p:sp>
          <p:nvSpPr>
            <p:cNvPr id="9" name="Freeform 9"/>
            <p:cNvSpPr/>
            <p:nvPr/>
          </p:nvSpPr>
          <p:spPr>
            <a:xfrm>
              <a:off x="0" y="0"/>
              <a:ext cx="570705" cy="21729"/>
            </a:xfrm>
            <a:custGeom>
              <a:avLst/>
              <a:gdLst/>
              <a:ahLst/>
              <a:cxnLst/>
              <a:rect l="l" t="t" r="r" b="b"/>
              <a:pathLst>
                <a:path w="570705" h="21729">
                  <a:moveTo>
                    <a:pt x="0" y="0"/>
                  </a:moveTo>
                  <a:lnTo>
                    <a:pt x="570705" y="0"/>
                  </a:lnTo>
                  <a:lnTo>
                    <a:pt x="570705" y="21729"/>
                  </a:lnTo>
                  <a:lnTo>
                    <a:pt x="0" y="21729"/>
                  </a:lnTo>
                  <a:close/>
                </a:path>
              </a:pathLst>
            </a:custGeom>
            <a:solidFill>
              <a:srgbClr val="003087"/>
            </a:solidFill>
          </p:spPr>
          <p:txBody>
            <a:bodyPr/>
            <a:lstStyle/>
            <a:p>
              <a:endParaRPr lang="en-US"/>
            </a:p>
          </p:txBody>
        </p:sp>
        <p:sp>
          <p:nvSpPr>
            <p:cNvPr id="10" name="TextBox 10"/>
            <p:cNvSpPr txBox="1"/>
            <p:nvPr/>
          </p:nvSpPr>
          <p:spPr>
            <a:xfrm>
              <a:off x="0" y="-66675"/>
              <a:ext cx="570705" cy="88404"/>
            </a:xfrm>
            <a:prstGeom prst="rect">
              <a:avLst/>
            </a:prstGeom>
          </p:spPr>
          <p:txBody>
            <a:bodyPr lIns="50800" tIns="50800" rIns="50800" bIns="50800" rtlCol="0" anchor="ctr"/>
            <a:lstStyle/>
            <a:p>
              <a:pPr algn="ctr">
                <a:lnSpc>
                  <a:spcPts val="3600"/>
                </a:lnSpc>
              </a:pPr>
              <a:endParaRPr/>
            </a:p>
          </p:txBody>
        </p:sp>
      </p:grpSp>
      <p:grpSp>
        <p:nvGrpSpPr>
          <p:cNvPr id="11" name="Group 11"/>
          <p:cNvGrpSpPr/>
          <p:nvPr/>
        </p:nvGrpSpPr>
        <p:grpSpPr>
          <a:xfrm>
            <a:off x="13295090" y="2778473"/>
            <a:ext cx="4406124" cy="2036614"/>
            <a:chOff x="0" y="0"/>
            <a:chExt cx="4066065" cy="1879430"/>
          </a:xfrm>
        </p:grpSpPr>
        <p:sp>
          <p:nvSpPr>
            <p:cNvPr id="12" name="Freeform 12"/>
            <p:cNvSpPr/>
            <p:nvPr/>
          </p:nvSpPr>
          <p:spPr>
            <a:xfrm>
              <a:off x="0" y="0"/>
              <a:ext cx="4066065" cy="1879430"/>
            </a:xfrm>
            <a:custGeom>
              <a:avLst/>
              <a:gdLst/>
              <a:ahLst/>
              <a:cxnLst/>
              <a:rect l="l" t="t" r="r" b="b"/>
              <a:pathLst>
                <a:path w="4066065" h="1879430">
                  <a:moveTo>
                    <a:pt x="0" y="0"/>
                  </a:moveTo>
                  <a:lnTo>
                    <a:pt x="4066065" y="0"/>
                  </a:lnTo>
                  <a:lnTo>
                    <a:pt x="4066065" y="1879430"/>
                  </a:lnTo>
                  <a:lnTo>
                    <a:pt x="0" y="187943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grpSp>
      <p:grpSp>
        <p:nvGrpSpPr>
          <p:cNvPr id="13" name="Group 13"/>
          <p:cNvGrpSpPr/>
          <p:nvPr/>
        </p:nvGrpSpPr>
        <p:grpSpPr>
          <a:xfrm rot="-5400000">
            <a:off x="9024316" y="7765680"/>
            <a:ext cx="2166895" cy="82501"/>
            <a:chOff x="0" y="0"/>
            <a:chExt cx="570705" cy="21729"/>
          </a:xfrm>
        </p:grpSpPr>
        <p:sp>
          <p:nvSpPr>
            <p:cNvPr id="14" name="Freeform 14"/>
            <p:cNvSpPr/>
            <p:nvPr/>
          </p:nvSpPr>
          <p:spPr>
            <a:xfrm>
              <a:off x="0" y="0"/>
              <a:ext cx="570705" cy="21729"/>
            </a:xfrm>
            <a:custGeom>
              <a:avLst/>
              <a:gdLst/>
              <a:ahLst/>
              <a:cxnLst/>
              <a:rect l="l" t="t" r="r" b="b"/>
              <a:pathLst>
                <a:path w="570705" h="21729">
                  <a:moveTo>
                    <a:pt x="0" y="0"/>
                  </a:moveTo>
                  <a:lnTo>
                    <a:pt x="570705" y="0"/>
                  </a:lnTo>
                  <a:lnTo>
                    <a:pt x="570705" y="21729"/>
                  </a:lnTo>
                  <a:lnTo>
                    <a:pt x="0" y="21729"/>
                  </a:lnTo>
                  <a:close/>
                </a:path>
              </a:pathLst>
            </a:custGeom>
            <a:solidFill>
              <a:srgbClr val="003087"/>
            </a:solidFill>
          </p:spPr>
          <p:txBody>
            <a:bodyPr/>
            <a:lstStyle/>
            <a:p>
              <a:endParaRPr lang="en-US"/>
            </a:p>
          </p:txBody>
        </p:sp>
        <p:sp>
          <p:nvSpPr>
            <p:cNvPr id="15" name="TextBox 15"/>
            <p:cNvSpPr txBox="1"/>
            <p:nvPr/>
          </p:nvSpPr>
          <p:spPr>
            <a:xfrm>
              <a:off x="0" y="-66675"/>
              <a:ext cx="570705" cy="88404"/>
            </a:xfrm>
            <a:prstGeom prst="rect">
              <a:avLst/>
            </a:prstGeom>
          </p:spPr>
          <p:txBody>
            <a:bodyPr lIns="50800" tIns="50800" rIns="50800" bIns="50800" rtlCol="0" anchor="ctr"/>
            <a:lstStyle/>
            <a:p>
              <a:pPr algn="ctr">
                <a:lnSpc>
                  <a:spcPts val="3600"/>
                </a:lnSpc>
              </a:pPr>
              <a:endParaRPr/>
            </a:p>
          </p:txBody>
        </p:sp>
      </p:grpSp>
      <p:grpSp>
        <p:nvGrpSpPr>
          <p:cNvPr id="16" name="Group 16"/>
          <p:cNvGrpSpPr/>
          <p:nvPr/>
        </p:nvGrpSpPr>
        <p:grpSpPr>
          <a:xfrm rot="-5400000">
            <a:off x="13109363" y="7765680"/>
            <a:ext cx="2166895" cy="82501"/>
            <a:chOff x="0" y="0"/>
            <a:chExt cx="570705" cy="21729"/>
          </a:xfrm>
        </p:grpSpPr>
        <p:sp>
          <p:nvSpPr>
            <p:cNvPr id="17" name="Freeform 17"/>
            <p:cNvSpPr/>
            <p:nvPr/>
          </p:nvSpPr>
          <p:spPr>
            <a:xfrm>
              <a:off x="0" y="0"/>
              <a:ext cx="570705" cy="21729"/>
            </a:xfrm>
            <a:custGeom>
              <a:avLst/>
              <a:gdLst/>
              <a:ahLst/>
              <a:cxnLst/>
              <a:rect l="l" t="t" r="r" b="b"/>
              <a:pathLst>
                <a:path w="570705" h="21729">
                  <a:moveTo>
                    <a:pt x="0" y="0"/>
                  </a:moveTo>
                  <a:lnTo>
                    <a:pt x="570705" y="0"/>
                  </a:lnTo>
                  <a:lnTo>
                    <a:pt x="570705" y="21729"/>
                  </a:lnTo>
                  <a:lnTo>
                    <a:pt x="0" y="21729"/>
                  </a:lnTo>
                  <a:close/>
                </a:path>
              </a:pathLst>
            </a:custGeom>
            <a:solidFill>
              <a:srgbClr val="003087"/>
            </a:solidFill>
          </p:spPr>
          <p:txBody>
            <a:bodyPr/>
            <a:lstStyle/>
            <a:p>
              <a:endParaRPr lang="en-US"/>
            </a:p>
          </p:txBody>
        </p:sp>
        <p:sp>
          <p:nvSpPr>
            <p:cNvPr id="18" name="TextBox 18"/>
            <p:cNvSpPr txBox="1"/>
            <p:nvPr/>
          </p:nvSpPr>
          <p:spPr>
            <a:xfrm>
              <a:off x="0" y="-66675"/>
              <a:ext cx="570705" cy="88404"/>
            </a:xfrm>
            <a:prstGeom prst="rect">
              <a:avLst/>
            </a:prstGeom>
          </p:spPr>
          <p:txBody>
            <a:bodyPr lIns="50800" tIns="50800" rIns="50800" bIns="50800" rtlCol="0" anchor="ctr"/>
            <a:lstStyle/>
            <a:p>
              <a:pPr algn="ctr">
                <a:lnSpc>
                  <a:spcPts val="3600"/>
                </a:lnSpc>
              </a:pPr>
              <a:endParaRPr/>
            </a:p>
          </p:txBody>
        </p:sp>
      </p:grpSp>
      <p:sp>
        <p:nvSpPr>
          <p:cNvPr id="19" name="Freeform 19"/>
          <p:cNvSpPr/>
          <p:nvPr/>
        </p:nvSpPr>
        <p:spPr>
          <a:xfrm>
            <a:off x="14551040" y="665753"/>
            <a:ext cx="2708260" cy="497123"/>
          </a:xfrm>
          <a:custGeom>
            <a:avLst/>
            <a:gdLst/>
            <a:ahLst/>
            <a:cxnLst/>
            <a:rect l="l" t="t" r="r" b="b"/>
            <a:pathLst>
              <a:path w="2708260" h="497123">
                <a:moveTo>
                  <a:pt x="0" y="0"/>
                </a:moveTo>
                <a:lnTo>
                  <a:pt x="2708260" y="0"/>
                </a:lnTo>
                <a:lnTo>
                  <a:pt x="2708260" y="497124"/>
                </a:lnTo>
                <a:lnTo>
                  <a:pt x="0" y="497124"/>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20" name="TextBox 20"/>
          <p:cNvSpPr txBox="1"/>
          <p:nvPr/>
        </p:nvSpPr>
        <p:spPr>
          <a:xfrm>
            <a:off x="661243" y="1625023"/>
            <a:ext cx="4868973" cy="758161"/>
          </a:xfrm>
          <a:prstGeom prst="rect">
            <a:avLst/>
          </a:prstGeom>
        </p:spPr>
        <p:txBody>
          <a:bodyPr lIns="0" tIns="0" rIns="0" bIns="0" rtlCol="0" anchor="t">
            <a:spAutoFit/>
          </a:bodyPr>
          <a:lstStyle/>
          <a:p>
            <a:pPr marL="0" lvl="0" indent="0" algn="l">
              <a:lnSpc>
                <a:spcPts val="5914"/>
              </a:lnSpc>
              <a:spcBef>
                <a:spcPct val="0"/>
              </a:spcBef>
            </a:pPr>
            <a:r>
              <a:rPr lang="en-US" sz="5187" b="1" u="none" strike="noStrike">
                <a:solidFill>
                  <a:srgbClr val="003087"/>
                </a:solidFill>
                <a:latin typeface="KuroTrial Bold"/>
                <a:ea typeface="KuroTrial Bold"/>
                <a:cs typeface="KuroTrial Bold"/>
                <a:sym typeface="KuroTrial Bold"/>
              </a:rPr>
              <a:t>Why The Topic</a:t>
            </a:r>
          </a:p>
        </p:txBody>
      </p:sp>
      <p:sp>
        <p:nvSpPr>
          <p:cNvPr id="21" name="TextBox 21"/>
          <p:cNvSpPr txBox="1"/>
          <p:nvPr/>
        </p:nvSpPr>
        <p:spPr>
          <a:xfrm>
            <a:off x="194872" y="627653"/>
            <a:ext cx="1317340" cy="266699"/>
          </a:xfrm>
          <a:prstGeom prst="rect">
            <a:avLst/>
          </a:prstGeom>
        </p:spPr>
        <p:txBody>
          <a:bodyPr lIns="0" tIns="0" rIns="0" bIns="0" rtlCol="0" anchor="t">
            <a:spAutoFit/>
          </a:bodyPr>
          <a:lstStyle/>
          <a:p>
            <a:pPr algn="r">
              <a:lnSpc>
                <a:spcPts val="2250"/>
              </a:lnSpc>
            </a:pPr>
            <a:r>
              <a:rPr lang="en-US" sz="1500" spc="45">
                <a:solidFill>
                  <a:srgbClr val="000000"/>
                </a:solidFill>
                <a:latin typeface="Garet"/>
                <a:ea typeface="Garet"/>
                <a:cs typeface="Garet"/>
                <a:sym typeface="Garet"/>
              </a:rPr>
              <a:t>Page 06</a:t>
            </a:r>
          </a:p>
        </p:txBody>
      </p:sp>
      <p:sp>
        <p:nvSpPr>
          <p:cNvPr id="22" name="TextBox 22"/>
          <p:cNvSpPr txBox="1"/>
          <p:nvPr/>
        </p:nvSpPr>
        <p:spPr>
          <a:xfrm>
            <a:off x="6271724" y="6667568"/>
            <a:ext cx="2927495" cy="1721957"/>
          </a:xfrm>
          <a:prstGeom prst="rect">
            <a:avLst/>
          </a:prstGeom>
        </p:spPr>
        <p:txBody>
          <a:bodyPr lIns="0" tIns="0" rIns="0" bIns="0" rtlCol="0" anchor="t">
            <a:spAutoFit/>
          </a:bodyPr>
          <a:lstStyle/>
          <a:p>
            <a:pPr marL="0" lvl="0" indent="0" algn="l">
              <a:lnSpc>
                <a:spcPts val="2706"/>
              </a:lnSpc>
              <a:spcBef>
                <a:spcPct val="0"/>
              </a:spcBef>
            </a:pPr>
            <a:r>
              <a:rPr lang="en-US" sz="1804" b="1" u="none" strike="noStrike" spc="36">
                <a:solidFill>
                  <a:srgbClr val="003087"/>
                </a:solidFill>
                <a:latin typeface="Arial Bold"/>
                <a:ea typeface="Arial Bold"/>
                <a:cs typeface="Arial Bold"/>
                <a:sym typeface="Arial Bold"/>
              </a:rPr>
              <a:t>Ghana: </a:t>
            </a:r>
          </a:p>
          <a:p>
            <a:pPr marL="0" lvl="0" indent="0" algn="l">
              <a:lnSpc>
                <a:spcPts val="2706"/>
              </a:lnSpc>
              <a:spcBef>
                <a:spcPct val="0"/>
              </a:spcBef>
            </a:pPr>
            <a:endParaRPr lang="en-US" sz="1804" b="1" u="none" strike="noStrike" spc="36">
              <a:solidFill>
                <a:srgbClr val="003087"/>
              </a:solidFill>
              <a:latin typeface="Arial Bold"/>
              <a:ea typeface="Arial Bold"/>
              <a:cs typeface="Arial Bold"/>
              <a:sym typeface="Arial Bold"/>
            </a:endParaRPr>
          </a:p>
          <a:p>
            <a:pPr marL="0" lvl="0" indent="0" algn="l">
              <a:lnSpc>
                <a:spcPts val="2706"/>
              </a:lnSpc>
              <a:spcBef>
                <a:spcPct val="0"/>
              </a:spcBef>
            </a:pPr>
            <a:r>
              <a:rPr lang="en-US" sz="1804" u="none" strike="noStrike" spc="36">
                <a:solidFill>
                  <a:srgbClr val="000000"/>
                </a:solidFill>
                <a:latin typeface="Arial"/>
                <a:ea typeface="Arial"/>
                <a:cs typeface="Arial"/>
                <a:sym typeface="Arial"/>
              </a:rPr>
              <a:t>Industrial sector accounted for between </a:t>
            </a:r>
            <a:r>
              <a:rPr lang="en-US" sz="1804" b="1" u="none" strike="noStrike" spc="36">
                <a:solidFill>
                  <a:srgbClr val="000000"/>
                </a:solidFill>
                <a:latin typeface="Arial Bold"/>
                <a:ea typeface="Arial Bold"/>
                <a:cs typeface="Arial Bold"/>
                <a:sym typeface="Arial Bold"/>
              </a:rPr>
              <a:t>24.5%</a:t>
            </a:r>
            <a:r>
              <a:rPr lang="en-US" sz="1804" u="none" strike="noStrike" spc="36">
                <a:solidFill>
                  <a:srgbClr val="000000"/>
                </a:solidFill>
                <a:latin typeface="Arial"/>
                <a:ea typeface="Arial"/>
                <a:cs typeface="Arial"/>
                <a:sym typeface="Arial"/>
              </a:rPr>
              <a:t> and </a:t>
            </a:r>
            <a:r>
              <a:rPr lang="en-US" sz="1804" b="1" u="none" strike="noStrike" spc="36">
                <a:solidFill>
                  <a:srgbClr val="000000"/>
                </a:solidFill>
                <a:latin typeface="Arial Bold"/>
                <a:ea typeface="Arial Bold"/>
                <a:cs typeface="Arial Bold"/>
                <a:sym typeface="Arial Bold"/>
              </a:rPr>
              <a:t>33.2%</a:t>
            </a:r>
            <a:r>
              <a:rPr lang="en-US" sz="1804" u="none" strike="noStrike" spc="36">
                <a:solidFill>
                  <a:srgbClr val="000000"/>
                </a:solidFill>
                <a:latin typeface="Arial"/>
                <a:ea typeface="Arial"/>
                <a:cs typeface="Arial"/>
                <a:sym typeface="Arial"/>
              </a:rPr>
              <a:t> of the GDP</a:t>
            </a:r>
          </a:p>
        </p:txBody>
      </p:sp>
      <p:sp>
        <p:nvSpPr>
          <p:cNvPr id="23" name="TextBox 23"/>
          <p:cNvSpPr txBox="1"/>
          <p:nvPr/>
        </p:nvSpPr>
        <p:spPr>
          <a:xfrm>
            <a:off x="5981466" y="2735580"/>
            <a:ext cx="7009477" cy="2407920"/>
          </a:xfrm>
          <a:prstGeom prst="rect">
            <a:avLst/>
          </a:prstGeom>
        </p:spPr>
        <p:txBody>
          <a:bodyPr lIns="0" tIns="0" rIns="0" bIns="0" rtlCol="0" anchor="t">
            <a:spAutoFit/>
          </a:bodyPr>
          <a:lstStyle/>
          <a:p>
            <a:pPr marL="0" lvl="0" indent="0" algn="l">
              <a:lnSpc>
                <a:spcPts val="2700"/>
              </a:lnSpc>
              <a:spcBef>
                <a:spcPct val="0"/>
              </a:spcBef>
            </a:pPr>
            <a:r>
              <a:rPr lang="en-US" sz="1800" spc="36">
                <a:solidFill>
                  <a:srgbClr val="000000"/>
                </a:solidFill>
                <a:latin typeface="Arial"/>
                <a:ea typeface="Arial"/>
                <a:cs typeface="Arial"/>
                <a:sym typeface="Arial"/>
              </a:rPr>
              <a:t>Curr</a:t>
            </a:r>
            <a:r>
              <a:rPr lang="en-US" sz="1800" u="none" strike="noStrike" spc="36">
                <a:solidFill>
                  <a:srgbClr val="000000"/>
                </a:solidFill>
                <a:latin typeface="Arial"/>
                <a:ea typeface="Arial"/>
                <a:cs typeface="Arial"/>
                <a:sym typeface="Arial"/>
              </a:rPr>
              <a:t>ently, the three biggest emerging industrial economies in West Africa are Ghana, Nigeria, and Senegal.</a:t>
            </a:r>
          </a:p>
          <a:p>
            <a:pPr marL="0" lvl="0" indent="0" algn="l">
              <a:lnSpc>
                <a:spcPts val="2700"/>
              </a:lnSpc>
              <a:spcBef>
                <a:spcPct val="0"/>
              </a:spcBef>
            </a:pPr>
            <a:endParaRPr lang="en-US" sz="1800" u="none" strike="noStrike" spc="36">
              <a:solidFill>
                <a:srgbClr val="000000"/>
              </a:solidFill>
              <a:latin typeface="Arial"/>
              <a:ea typeface="Arial"/>
              <a:cs typeface="Arial"/>
              <a:sym typeface="Arial"/>
            </a:endParaRPr>
          </a:p>
          <a:p>
            <a:pPr marL="0" lvl="0" indent="0" algn="l">
              <a:lnSpc>
                <a:spcPts val="2700"/>
              </a:lnSpc>
              <a:spcBef>
                <a:spcPct val="0"/>
              </a:spcBef>
            </a:pPr>
            <a:r>
              <a:rPr lang="en-US" sz="1800" u="none" strike="noStrike" spc="36">
                <a:solidFill>
                  <a:srgbClr val="000000"/>
                </a:solidFill>
                <a:latin typeface="Arial"/>
                <a:ea typeface="Arial"/>
                <a:cs typeface="Arial"/>
                <a:sym typeface="Arial"/>
              </a:rPr>
              <a:t>It must be said that the contributions of the industrial sector to these countries ' GDP—and to West African countries at large - are quite small.</a:t>
            </a:r>
          </a:p>
          <a:p>
            <a:pPr marL="0" lvl="0" indent="0" algn="l">
              <a:lnSpc>
                <a:spcPts val="2700"/>
              </a:lnSpc>
              <a:spcBef>
                <a:spcPct val="0"/>
              </a:spcBef>
            </a:pPr>
            <a:endParaRPr lang="en-US" sz="1800" u="none" strike="noStrike" spc="36">
              <a:solidFill>
                <a:srgbClr val="000000"/>
              </a:solidFill>
              <a:latin typeface="Arial"/>
              <a:ea typeface="Arial"/>
              <a:cs typeface="Arial"/>
              <a:sym typeface="Arial"/>
            </a:endParaRPr>
          </a:p>
        </p:txBody>
      </p:sp>
      <p:sp>
        <p:nvSpPr>
          <p:cNvPr id="24" name="TextBox 24"/>
          <p:cNvSpPr txBox="1"/>
          <p:nvPr/>
        </p:nvSpPr>
        <p:spPr>
          <a:xfrm>
            <a:off x="10356134" y="6667568"/>
            <a:ext cx="3474098" cy="2065020"/>
          </a:xfrm>
          <a:prstGeom prst="rect">
            <a:avLst/>
          </a:prstGeom>
        </p:spPr>
        <p:txBody>
          <a:bodyPr lIns="0" tIns="0" rIns="0" bIns="0" rtlCol="0" anchor="t">
            <a:spAutoFit/>
          </a:bodyPr>
          <a:lstStyle/>
          <a:p>
            <a:pPr algn="l">
              <a:lnSpc>
                <a:spcPts val="2700"/>
              </a:lnSpc>
            </a:pPr>
            <a:r>
              <a:rPr lang="en-US" sz="1800" b="1" spc="36">
                <a:solidFill>
                  <a:srgbClr val="003087"/>
                </a:solidFill>
                <a:latin typeface="Arial Bold"/>
                <a:ea typeface="Arial Bold"/>
                <a:cs typeface="Arial Bold"/>
                <a:sym typeface="Arial Bold"/>
              </a:rPr>
              <a:t>Nigeria:</a:t>
            </a:r>
            <a:r>
              <a:rPr lang="en-US" sz="1800" spc="36">
                <a:solidFill>
                  <a:srgbClr val="000000"/>
                </a:solidFill>
                <a:latin typeface="Arial"/>
                <a:ea typeface="Arial"/>
                <a:cs typeface="Arial"/>
                <a:sym typeface="Arial"/>
              </a:rPr>
              <a:t> </a:t>
            </a:r>
          </a:p>
          <a:p>
            <a:pPr algn="l">
              <a:lnSpc>
                <a:spcPts val="2700"/>
              </a:lnSpc>
            </a:pPr>
            <a:endParaRPr lang="en-US" sz="1800" spc="36">
              <a:solidFill>
                <a:srgbClr val="000000"/>
              </a:solidFill>
              <a:latin typeface="Arial"/>
              <a:ea typeface="Arial"/>
              <a:cs typeface="Arial"/>
              <a:sym typeface="Arial"/>
            </a:endParaRPr>
          </a:p>
          <a:p>
            <a:pPr marL="0" lvl="0" indent="0" algn="l">
              <a:lnSpc>
                <a:spcPts val="2700"/>
              </a:lnSpc>
              <a:spcBef>
                <a:spcPct val="0"/>
              </a:spcBef>
            </a:pPr>
            <a:r>
              <a:rPr lang="en-US" sz="1800" spc="36">
                <a:solidFill>
                  <a:srgbClr val="000000"/>
                </a:solidFill>
                <a:latin typeface="Arial"/>
                <a:ea typeface="Arial"/>
                <a:cs typeface="Arial"/>
                <a:sym typeface="Arial"/>
              </a:rPr>
              <a:t>As o</a:t>
            </a:r>
            <a:r>
              <a:rPr lang="en-US" sz="1800" u="none" strike="noStrike" spc="36">
                <a:solidFill>
                  <a:srgbClr val="000000"/>
                </a:solidFill>
                <a:latin typeface="Arial"/>
                <a:ea typeface="Arial"/>
                <a:cs typeface="Arial"/>
                <a:sym typeface="Arial"/>
              </a:rPr>
              <a:t>ne of the largest economies in Africa, yet the industrial sector accounted for only about </a:t>
            </a:r>
            <a:r>
              <a:rPr lang="en-US" sz="1800" b="1" u="none" strike="noStrike" spc="36">
                <a:solidFill>
                  <a:srgbClr val="000000"/>
                </a:solidFill>
                <a:latin typeface="Arial Bold"/>
                <a:ea typeface="Arial Bold"/>
                <a:cs typeface="Arial Bold"/>
                <a:sym typeface="Arial Bold"/>
              </a:rPr>
              <a:t>9.62%</a:t>
            </a:r>
            <a:r>
              <a:rPr lang="en-US" sz="1800" u="none" strike="noStrike" spc="36">
                <a:solidFill>
                  <a:srgbClr val="000000"/>
                </a:solidFill>
                <a:latin typeface="Arial"/>
                <a:ea typeface="Arial"/>
                <a:cs typeface="Arial"/>
                <a:sym typeface="Arial"/>
              </a:rPr>
              <a:t> of the GDP)</a:t>
            </a:r>
          </a:p>
        </p:txBody>
      </p:sp>
      <p:sp>
        <p:nvSpPr>
          <p:cNvPr id="25" name="TextBox 25"/>
          <p:cNvSpPr txBox="1"/>
          <p:nvPr/>
        </p:nvSpPr>
        <p:spPr>
          <a:xfrm>
            <a:off x="14437560" y="6667568"/>
            <a:ext cx="2472109" cy="1722120"/>
          </a:xfrm>
          <a:prstGeom prst="rect">
            <a:avLst/>
          </a:prstGeom>
        </p:spPr>
        <p:txBody>
          <a:bodyPr lIns="0" tIns="0" rIns="0" bIns="0" rtlCol="0" anchor="t">
            <a:spAutoFit/>
          </a:bodyPr>
          <a:lstStyle/>
          <a:p>
            <a:pPr algn="l">
              <a:lnSpc>
                <a:spcPts val="2700"/>
              </a:lnSpc>
            </a:pPr>
            <a:r>
              <a:rPr lang="en-US" sz="1800" b="1" spc="36">
                <a:solidFill>
                  <a:srgbClr val="003087"/>
                </a:solidFill>
                <a:latin typeface="Arial Bold"/>
                <a:ea typeface="Arial Bold"/>
                <a:cs typeface="Arial Bold"/>
                <a:sym typeface="Arial Bold"/>
              </a:rPr>
              <a:t>Senegal:</a:t>
            </a:r>
            <a:r>
              <a:rPr lang="en-US" sz="1800" b="1" spc="36">
                <a:solidFill>
                  <a:srgbClr val="000000"/>
                </a:solidFill>
                <a:latin typeface="Arial Bold"/>
                <a:ea typeface="Arial Bold"/>
                <a:cs typeface="Arial Bold"/>
                <a:sym typeface="Arial Bold"/>
              </a:rPr>
              <a:t> </a:t>
            </a:r>
          </a:p>
          <a:p>
            <a:pPr algn="l">
              <a:lnSpc>
                <a:spcPts val="2700"/>
              </a:lnSpc>
            </a:pPr>
            <a:endParaRPr lang="en-US" sz="1800" b="1" spc="36">
              <a:solidFill>
                <a:srgbClr val="000000"/>
              </a:solidFill>
              <a:latin typeface="Arial Bold"/>
              <a:ea typeface="Arial Bold"/>
              <a:cs typeface="Arial Bold"/>
              <a:sym typeface="Arial Bold"/>
            </a:endParaRPr>
          </a:p>
          <a:p>
            <a:pPr marL="0" lvl="0" indent="0" algn="l">
              <a:lnSpc>
                <a:spcPts val="2700"/>
              </a:lnSpc>
              <a:spcBef>
                <a:spcPct val="0"/>
              </a:spcBef>
            </a:pPr>
            <a:r>
              <a:rPr lang="en-US" sz="1800" spc="36">
                <a:solidFill>
                  <a:srgbClr val="000000"/>
                </a:solidFill>
                <a:latin typeface="Arial"/>
                <a:ea typeface="Arial"/>
                <a:cs typeface="Arial"/>
                <a:sym typeface="Arial"/>
              </a:rPr>
              <a:t>Industr</a:t>
            </a:r>
            <a:r>
              <a:rPr lang="en-US" sz="1800" u="none" strike="noStrike" spc="36">
                <a:solidFill>
                  <a:srgbClr val="000000"/>
                </a:solidFill>
                <a:latin typeface="Arial"/>
                <a:ea typeface="Arial"/>
                <a:cs typeface="Arial"/>
                <a:sym typeface="Arial"/>
              </a:rPr>
              <a:t>ial sector accounted for roughly </a:t>
            </a:r>
            <a:r>
              <a:rPr lang="en-US" sz="1800" b="1" u="none" strike="noStrike" spc="36">
                <a:solidFill>
                  <a:srgbClr val="000000"/>
                </a:solidFill>
                <a:latin typeface="Arial Bold"/>
                <a:ea typeface="Arial Bold"/>
                <a:cs typeface="Arial Bold"/>
                <a:sym typeface="Arial Bold"/>
              </a:rPr>
              <a:t>25.4%</a:t>
            </a:r>
            <a:r>
              <a:rPr lang="en-US" sz="1800" u="none" strike="noStrike" spc="36">
                <a:solidFill>
                  <a:srgbClr val="000000"/>
                </a:solidFill>
                <a:latin typeface="Arial"/>
                <a:ea typeface="Arial"/>
                <a:cs typeface="Arial"/>
                <a:sym typeface="Arial"/>
              </a:rPr>
              <a:t> of the GDP</a:t>
            </a:r>
          </a:p>
        </p:txBody>
      </p:sp>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222311" y="1492296"/>
            <a:ext cx="6586109" cy="8794704"/>
            <a:chOff x="0" y="0"/>
            <a:chExt cx="1734613" cy="2316301"/>
          </a:xfrm>
        </p:grpSpPr>
        <p:sp>
          <p:nvSpPr>
            <p:cNvPr id="3" name="Freeform 3"/>
            <p:cNvSpPr/>
            <p:nvPr/>
          </p:nvSpPr>
          <p:spPr>
            <a:xfrm>
              <a:off x="0" y="0"/>
              <a:ext cx="1734613" cy="2316301"/>
            </a:xfrm>
            <a:custGeom>
              <a:avLst/>
              <a:gdLst/>
              <a:ahLst/>
              <a:cxnLst/>
              <a:rect l="l" t="t" r="r" b="b"/>
              <a:pathLst>
                <a:path w="1734613" h="2316301">
                  <a:moveTo>
                    <a:pt x="0" y="0"/>
                  </a:moveTo>
                  <a:lnTo>
                    <a:pt x="1734613" y="0"/>
                  </a:lnTo>
                  <a:lnTo>
                    <a:pt x="1734613" y="2316301"/>
                  </a:lnTo>
                  <a:lnTo>
                    <a:pt x="0" y="2316301"/>
                  </a:lnTo>
                  <a:close/>
                </a:path>
              </a:pathLst>
            </a:custGeom>
            <a:solidFill>
              <a:srgbClr val="EEEFF8"/>
            </a:solidFill>
          </p:spPr>
          <p:txBody>
            <a:bodyPr/>
            <a:lstStyle/>
            <a:p>
              <a:endParaRPr lang="en-US"/>
            </a:p>
          </p:txBody>
        </p:sp>
        <p:sp>
          <p:nvSpPr>
            <p:cNvPr id="4" name="TextBox 4"/>
            <p:cNvSpPr txBox="1"/>
            <p:nvPr/>
          </p:nvSpPr>
          <p:spPr>
            <a:xfrm>
              <a:off x="0" y="-66675"/>
              <a:ext cx="1734613" cy="2382976"/>
            </a:xfrm>
            <a:prstGeom prst="rect">
              <a:avLst/>
            </a:prstGeom>
          </p:spPr>
          <p:txBody>
            <a:bodyPr lIns="50800" tIns="50800" rIns="50800" bIns="50800" rtlCol="0" anchor="ctr"/>
            <a:lstStyle/>
            <a:p>
              <a:pPr algn="ctr">
                <a:lnSpc>
                  <a:spcPts val="3600"/>
                </a:lnSpc>
              </a:pPr>
              <a:endParaRPr/>
            </a:p>
          </p:txBody>
        </p:sp>
      </p:grpSp>
      <p:grpSp>
        <p:nvGrpSpPr>
          <p:cNvPr id="5" name="Group 5"/>
          <p:cNvGrpSpPr/>
          <p:nvPr/>
        </p:nvGrpSpPr>
        <p:grpSpPr>
          <a:xfrm>
            <a:off x="479580" y="1492296"/>
            <a:ext cx="3022131" cy="3188492"/>
            <a:chOff x="0" y="0"/>
            <a:chExt cx="5195394" cy="5481387"/>
          </a:xfrm>
        </p:grpSpPr>
        <p:sp>
          <p:nvSpPr>
            <p:cNvPr id="6" name="Freeform 6"/>
            <p:cNvSpPr/>
            <p:nvPr/>
          </p:nvSpPr>
          <p:spPr>
            <a:xfrm>
              <a:off x="0" y="0"/>
              <a:ext cx="5195394" cy="5481387"/>
            </a:xfrm>
            <a:custGeom>
              <a:avLst/>
              <a:gdLst/>
              <a:ahLst/>
              <a:cxnLst/>
              <a:rect l="l" t="t" r="r" b="b"/>
              <a:pathLst>
                <a:path w="5195394" h="5481387">
                  <a:moveTo>
                    <a:pt x="0" y="0"/>
                  </a:moveTo>
                  <a:lnTo>
                    <a:pt x="5195394" y="0"/>
                  </a:lnTo>
                  <a:lnTo>
                    <a:pt x="5195394" y="5481387"/>
                  </a:lnTo>
                  <a:lnTo>
                    <a:pt x="0" y="5481387"/>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7" name="Freeform 7"/>
          <p:cNvSpPr/>
          <p:nvPr/>
        </p:nvSpPr>
        <p:spPr>
          <a:xfrm>
            <a:off x="16313851" y="3990877"/>
            <a:ext cx="945449" cy="198544"/>
          </a:xfrm>
          <a:custGeom>
            <a:avLst/>
            <a:gdLst/>
            <a:ahLst/>
            <a:cxnLst/>
            <a:rect l="l" t="t" r="r" b="b"/>
            <a:pathLst>
              <a:path w="945449" h="198544">
                <a:moveTo>
                  <a:pt x="0" y="0"/>
                </a:moveTo>
                <a:lnTo>
                  <a:pt x="945449" y="0"/>
                </a:lnTo>
                <a:lnTo>
                  <a:pt x="945449" y="198545"/>
                </a:lnTo>
                <a:lnTo>
                  <a:pt x="0" y="1985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8" name="Group 8"/>
          <p:cNvGrpSpPr/>
          <p:nvPr/>
        </p:nvGrpSpPr>
        <p:grpSpPr>
          <a:xfrm>
            <a:off x="9278784" y="5225738"/>
            <a:ext cx="7980516" cy="4646454"/>
            <a:chOff x="0" y="0"/>
            <a:chExt cx="7364589" cy="4287847"/>
          </a:xfrm>
        </p:grpSpPr>
        <p:sp>
          <p:nvSpPr>
            <p:cNvPr id="9" name="Freeform 9"/>
            <p:cNvSpPr/>
            <p:nvPr/>
          </p:nvSpPr>
          <p:spPr>
            <a:xfrm>
              <a:off x="0" y="0"/>
              <a:ext cx="7364589" cy="4287846"/>
            </a:xfrm>
            <a:custGeom>
              <a:avLst/>
              <a:gdLst/>
              <a:ahLst/>
              <a:cxnLst/>
              <a:rect l="l" t="t" r="r" b="b"/>
              <a:pathLst>
                <a:path w="7364589" h="4287846">
                  <a:moveTo>
                    <a:pt x="0" y="0"/>
                  </a:moveTo>
                  <a:lnTo>
                    <a:pt x="7364589" y="0"/>
                  </a:lnTo>
                  <a:lnTo>
                    <a:pt x="7364589" y="4287846"/>
                  </a:lnTo>
                  <a:lnTo>
                    <a:pt x="0" y="4287846"/>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grpSp>
      <p:grpSp>
        <p:nvGrpSpPr>
          <p:cNvPr id="10" name="Group 10"/>
          <p:cNvGrpSpPr/>
          <p:nvPr/>
        </p:nvGrpSpPr>
        <p:grpSpPr>
          <a:xfrm rot="-5400000">
            <a:off x="935441" y="5452340"/>
            <a:ext cx="479382" cy="729556"/>
            <a:chOff x="0" y="0"/>
            <a:chExt cx="167018" cy="254180"/>
          </a:xfrm>
        </p:grpSpPr>
        <p:sp>
          <p:nvSpPr>
            <p:cNvPr id="11" name="Freeform 11"/>
            <p:cNvSpPr/>
            <p:nvPr/>
          </p:nvSpPr>
          <p:spPr>
            <a:xfrm>
              <a:off x="0" y="0"/>
              <a:ext cx="167018" cy="254180"/>
            </a:xfrm>
            <a:custGeom>
              <a:avLst/>
              <a:gdLst/>
              <a:ahLst/>
              <a:cxnLst/>
              <a:rect l="l" t="t" r="r" b="b"/>
              <a:pathLst>
                <a:path w="167018" h="254180">
                  <a:moveTo>
                    <a:pt x="83509" y="0"/>
                  </a:moveTo>
                  <a:lnTo>
                    <a:pt x="83509" y="0"/>
                  </a:lnTo>
                  <a:cubicBezTo>
                    <a:pt x="129630" y="0"/>
                    <a:pt x="167018" y="37388"/>
                    <a:pt x="167018" y="83509"/>
                  </a:cubicBezTo>
                  <a:lnTo>
                    <a:pt x="167018" y="170671"/>
                  </a:lnTo>
                  <a:cubicBezTo>
                    <a:pt x="167018" y="192819"/>
                    <a:pt x="158220" y="214060"/>
                    <a:pt x="142559" y="229721"/>
                  </a:cubicBezTo>
                  <a:cubicBezTo>
                    <a:pt x="126898" y="245382"/>
                    <a:pt x="105657" y="254180"/>
                    <a:pt x="83509" y="254180"/>
                  </a:cubicBezTo>
                  <a:lnTo>
                    <a:pt x="83509" y="254180"/>
                  </a:lnTo>
                  <a:cubicBezTo>
                    <a:pt x="61361" y="254180"/>
                    <a:pt x="40120" y="245382"/>
                    <a:pt x="24459" y="229721"/>
                  </a:cubicBezTo>
                  <a:cubicBezTo>
                    <a:pt x="8798" y="214060"/>
                    <a:pt x="0" y="192819"/>
                    <a:pt x="0" y="170671"/>
                  </a:cubicBezTo>
                  <a:lnTo>
                    <a:pt x="0" y="83509"/>
                  </a:lnTo>
                  <a:cubicBezTo>
                    <a:pt x="0" y="61361"/>
                    <a:pt x="8798" y="40120"/>
                    <a:pt x="24459" y="24459"/>
                  </a:cubicBezTo>
                  <a:cubicBezTo>
                    <a:pt x="40120" y="8798"/>
                    <a:pt x="61361" y="0"/>
                    <a:pt x="83509" y="0"/>
                  </a:cubicBezTo>
                  <a:close/>
                </a:path>
              </a:pathLst>
            </a:custGeom>
            <a:solidFill>
              <a:srgbClr val="003087"/>
            </a:solidFill>
          </p:spPr>
          <p:txBody>
            <a:bodyPr/>
            <a:lstStyle/>
            <a:p>
              <a:endParaRPr lang="en-US"/>
            </a:p>
          </p:txBody>
        </p:sp>
        <p:sp>
          <p:nvSpPr>
            <p:cNvPr id="12" name="TextBox 12"/>
            <p:cNvSpPr txBox="1"/>
            <p:nvPr/>
          </p:nvSpPr>
          <p:spPr>
            <a:xfrm>
              <a:off x="0" y="-66675"/>
              <a:ext cx="167018" cy="320855"/>
            </a:xfrm>
            <a:prstGeom prst="rect">
              <a:avLst/>
            </a:prstGeom>
          </p:spPr>
          <p:txBody>
            <a:bodyPr lIns="50800" tIns="50800" rIns="50800" bIns="50800" rtlCol="0" anchor="ctr"/>
            <a:lstStyle/>
            <a:p>
              <a:pPr algn="ctr">
                <a:lnSpc>
                  <a:spcPts val="3600"/>
                </a:lnSpc>
              </a:pPr>
              <a:endParaRPr/>
            </a:p>
          </p:txBody>
        </p:sp>
      </p:grpSp>
      <p:grpSp>
        <p:nvGrpSpPr>
          <p:cNvPr id="13" name="Group 13"/>
          <p:cNvGrpSpPr/>
          <p:nvPr/>
        </p:nvGrpSpPr>
        <p:grpSpPr>
          <a:xfrm rot="-5400000">
            <a:off x="934233" y="6392404"/>
            <a:ext cx="479382" cy="729556"/>
            <a:chOff x="0" y="0"/>
            <a:chExt cx="167018" cy="254180"/>
          </a:xfrm>
        </p:grpSpPr>
        <p:sp>
          <p:nvSpPr>
            <p:cNvPr id="14" name="Freeform 14"/>
            <p:cNvSpPr/>
            <p:nvPr/>
          </p:nvSpPr>
          <p:spPr>
            <a:xfrm>
              <a:off x="0" y="0"/>
              <a:ext cx="167018" cy="254180"/>
            </a:xfrm>
            <a:custGeom>
              <a:avLst/>
              <a:gdLst/>
              <a:ahLst/>
              <a:cxnLst/>
              <a:rect l="l" t="t" r="r" b="b"/>
              <a:pathLst>
                <a:path w="167018" h="254180">
                  <a:moveTo>
                    <a:pt x="83509" y="0"/>
                  </a:moveTo>
                  <a:lnTo>
                    <a:pt x="83509" y="0"/>
                  </a:lnTo>
                  <a:cubicBezTo>
                    <a:pt x="129630" y="0"/>
                    <a:pt x="167018" y="37388"/>
                    <a:pt x="167018" y="83509"/>
                  </a:cubicBezTo>
                  <a:lnTo>
                    <a:pt x="167018" y="170671"/>
                  </a:lnTo>
                  <a:cubicBezTo>
                    <a:pt x="167018" y="192819"/>
                    <a:pt x="158220" y="214060"/>
                    <a:pt x="142559" y="229721"/>
                  </a:cubicBezTo>
                  <a:cubicBezTo>
                    <a:pt x="126898" y="245382"/>
                    <a:pt x="105657" y="254180"/>
                    <a:pt x="83509" y="254180"/>
                  </a:cubicBezTo>
                  <a:lnTo>
                    <a:pt x="83509" y="254180"/>
                  </a:lnTo>
                  <a:cubicBezTo>
                    <a:pt x="61361" y="254180"/>
                    <a:pt x="40120" y="245382"/>
                    <a:pt x="24459" y="229721"/>
                  </a:cubicBezTo>
                  <a:cubicBezTo>
                    <a:pt x="8798" y="214060"/>
                    <a:pt x="0" y="192819"/>
                    <a:pt x="0" y="170671"/>
                  </a:cubicBezTo>
                  <a:lnTo>
                    <a:pt x="0" y="83509"/>
                  </a:lnTo>
                  <a:cubicBezTo>
                    <a:pt x="0" y="61361"/>
                    <a:pt x="8798" y="40120"/>
                    <a:pt x="24459" y="24459"/>
                  </a:cubicBezTo>
                  <a:cubicBezTo>
                    <a:pt x="40120" y="8798"/>
                    <a:pt x="61361" y="0"/>
                    <a:pt x="83509" y="0"/>
                  </a:cubicBezTo>
                  <a:close/>
                </a:path>
              </a:pathLst>
            </a:custGeom>
            <a:solidFill>
              <a:srgbClr val="003087"/>
            </a:solidFill>
            <a:ln cap="sq">
              <a:noFill/>
              <a:prstDash val="solid"/>
              <a:miter/>
            </a:ln>
          </p:spPr>
          <p:txBody>
            <a:bodyPr/>
            <a:lstStyle/>
            <a:p>
              <a:endParaRPr lang="en-US"/>
            </a:p>
          </p:txBody>
        </p:sp>
        <p:sp>
          <p:nvSpPr>
            <p:cNvPr id="15" name="TextBox 15"/>
            <p:cNvSpPr txBox="1"/>
            <p:nvPr/>
          </p:nvSpPr>
          <p:spPr>
            <a:xfrm>
              <a:off x="0" y="-66675"/>
              <a:ext cx="167018" cy="320855"/>
            </a:xfrm>
            <a:prstGeom prst="rect">
              <a:avLst/>
            </a:prstGeom>
          </p:spPr>
          <p:txBody>
            <a:bodyPr lIns="50800" tIns="50800" rIns="50800" bIns="50800" rtlCol="0" anchor="ctr"/>
            <a:lstStyle/>
            <a:p>
              <a:pPr marL="0" lvl="0" indent="0" algn="ctr">
                <a:lnSpc>
                  <a:spcPts val="3600"/>
                </a:lnSpc>
                <a:spcBef>
                  <a:spcPct val="0"/>
                </a:spcBef>
              </a:pPr>
              <a:endParaRPr/>
            </a:p>
          </p:txBody>
        </p:sp>
      </p:grpSp>
      <p:grpSp>
        <p:nvGrpSpPr>
          <p:cNvPr id="16" name="Group 16"/>
          <p:cNvGrpSpPr/>
          <p:nvPr/>
        </p:nvGrpSpPr>
        <p:grpSpPr>
          <a:xfrm rot="-5400000">
            <a:off x="935441" y="7133793"/>
            <a:ext cx="479382" cy="729556"/>
            <a:chOff x="0" y="0"/>
            <a:chExt cx="167018" cy="254180"/>
          </a:xfrm>
        </p:grpSpPr>
        <p:sp>
          <p:nvSpPr>
            <p:cNvPr id="17" name="Freeform 17"/>
            <p:cNvSpPr/>
            <p:nvPr/>
          </p:nvSpPr>
          <p:spPr>
            <a:xfrm>
              <a:off x="0" y="0"/>
              <a:ext cx="167018" cy="254180"/>
            </a:xfrm>
            <a:custGeom>
              <a:avLst/>
              <a:gdLst/>
              <a:ahLst/>
              <a:cxnLst/>
              <a:rect l="l" t="t" r="r" b="b"/>
              <a:pathLst>
                <a:path w="167018" h="254180">
                  <a:moveTo>
                    <a:pt x="83509" y="0"/>
                  </a:moveTo>
                  <a:lnTo>
                    <a:pt x="83509" y="0"/>
                  </a:lnTo>
                  <a:cubicBezTo>
                    <a:pt x="129630" y="0"/>
                    <a:pt x="167018" y="37388"/>
                    <a:pt x="167018" y="83509"/>
                  </a:cubicBezTo>
                  <a:lnTo>
                    <a:pt x="167018" y="170671"/>
                  </a:lnTo>
                  <a:cubicBezTo>
                    <a:pt x="167018" y="192819"/>
                    <a:pt x="158220" y="214060"/>
                    <a:pt x="142559" y="229721"/>
                  </a:cubicBezTo>
                  <a:cubicBezTo>
                    <a:pt x="126898" y="245382"/>
                    <a:pt x="105657" y="254180"/>
                    <a:pt x="83509" y="254180"/>
                  </a:cubicBezTo>
                  <a:lnTo>
                    <a:pt x="83509" y="254180"/>
                  </a:lnTo>
                  <a:cubicBezTo>
                    <a:pt x="61361" y="254180"/>
                    <a:pt x="40120" y="245382"/>
                    <a:pt x="24459" y="229721"/>
                  </a:cubicBezTo>
                  <a:cubicBezTo>
                    <a:pt x="8798" y="214060"/>
                    <a:pt x="0" y="192819"/>
                    <a:pt x="0" y="170671"/>
                  </a:cubicBezTo>
                  <a:lnTo>
                    <a:pt x="0" y="83509"/>
                  </a:lnTo>
                  <a:cubicBezTo>
                    <a:pt x="0" y="61361"/>
                    <a:pt x="8798" y="40120"/>
                    <a:pt x="24459" y="24459"/>
                  </a:cubicBezTo>
                  <a:cubicBezTo>
                    <a:pt x="40120" y="8798"/>
                    <a:pt x="61361" y="0"/>
                    <a:pt x="83509" y="0"/>
                  </a:cubicBezTo>
                  <a:close/>
                </a:path>
              </a:pathLst>
            </a:custGeom>
            <a:solidFill>
              <a:srgbClr val="003087"/>
            </a:solidFill>
            <a:ln cap="sq">
              <a:noFill/>
              <a:prstDash val="solid"/>
              <a:miter/>
            </a:ln>
          </p:spPr>
          <p:txBody>
            <a:bodyPr/>
            <a:lstStyle/>
            <a:p>
              <a:endParaRPr lang="en-US"/>
            </a:p>
          </p:txBody>
        </p:sp>
        <p:sp>
          <p:nvSpPr>
            <p:cNvPr id="18" name="TextBox 18"/>
            <p:cNvSpPr txBox="1"/>
            <p:nvPr/>
          </p:nvSpPr>
          <p:spPr>
            <a:xfrm>
              <a:off x="0" y="-66675"/>
              <a:ext cx="167018" cy="320855"/>
            </a:xfrm>
            <a:prstGeom prst="rect">
              <a:avLst/>
            </a:prstGeom>
          </p:spPr>
          <p:txBody>
            <a:bodyPr lIns="50800" tIns="50800" rIns="50800" bIns="50800" rtlCol="0" anchor="ctr"/>
            <a:lstStyle/>
            <a:p>
              <a:pPr marL="0" lvl="0" indent="0" algn="ctr">
                <a:lnSpc>
                  <a:spcPts val="3600"/>
                </a:lnSpc>
                <a:spcBef>
                  <a:spcPct val="0"/>
                </a:spcBef>
              </a:pPr>
              <a:endParaRPr/>
            </a:p>
          </p:txBody>
        </p:sp>
      </p:grpSp>
      <p:grpSp>
        <p:nvGrpSpPr>
          <p:cNvPr id="19" name="Group 19"/>
          <p:cNvGrpSpPr/>
          <p:nvPr/>
        </p:nvGrpSpPr>
        <p:grpSpPr>
          <a:xfrm rot="-5400000">
            <a:off x="935441" y="8827047"/>
            <a:ext cx="479382" cy="729556"/>
            <a:chOff x="0" y="0"/>
            <a:chExt cx="167018" cy="254180"/>
          </a:xfrm>
        </p:grpSpPr>
        <p:sp>
          <p:nvSpPr>
            <p:cNvPr id="20" name="Freeform 20"/>
            <p:cNvSpPr/>
            <p:nvPr/>
          </p:nvSpPr>
          <p:spPr>
            <a:xfrm>
              <a:off x="0" y="0"/>
              <a:ext cx="167018" cy="254180"/>
            </a:xfrm>
            <a:custGeom>
              <a:avLst/>
              <a:gdLst/>
              <a:ahLst/>
              <a:cxnLst/>
              <a:rect l="l" t="t" r="r" b="b"/>
              <a:pathLst>
                <a:path w="167018" h="254180">
                  <a:moveTo>
                    <a:pt x="83509" y="0"/>
                  </a:moveTo>
                  <a:lnTo>
                    <a:pt x="83509" y="0"/>
                  </a:lnTo>
                  <a:cubicBezTo>
                    <a:pt x="129630" y="0"/>
                    <a:pt x="167018" y="37388"/>
                    <a:pt x="167018" y="83509"/>
                  </a:cubicBezTo>
                  <a:lnTo>
                    <a:pt x="167018" y="170671"/>
                  </a:lnTo>
                  <a:cubicBezTo>
                    <a:pt x="167018" y="192819"/>
                    <a:pt x="158220" y="214060"/>
                    <a:pt x="142559" y="229721"/>
                  </a:cubicBezTo>
                  <a:cubicBezTo>
                    <a:pt x="126898" y="245382"/>
                    <a:pt x="105657" y="254180"/>
                    <a:pt x="83509" y="254180"/>
                  </a:cubicBezTo>
                  <a:lnTo>
                    <a:pt x="83509" y="254180"/>
                  </a:lnTo>
                  <a:cubicBezTo>
                    <a:pt x="61361" y="254180"/>
                    <a:pt x="40120" y="245382"/>
                    <a:pt x="24459" y="229721"/>
                  </a:cubicBezTo>
                  <a:cubicBezTo>
                    <a:pt x="8798" y="214060"/>
                    <a:pt x="0" y="192819"/>
                    <a:pt x="0" y="170671"/>
                  </a:cubicBezTo>
                  <a:lnTo>
                    <a:pt x="0" y="83509"/>
                  </a:lnTo>
                  <a:cubicBezTo>
                    <a:pt x="0" y="61361"/>
                    <a:pt x="8798" y="40120"/>
                    <a:pt x="24459" y="24459"/>
                  </a:cubicBezTo>
                  <a:cubicBezTo>
                    <a:pt x="40120" y="8798"/>
                    <a:pt x="61361" y="0"/>
                    <a:pt x="83509" y="0"/>
                  </a:cubicBezTo>
                  <a:close/>
                </a:path>
              </a:pathLst>
            </a:custGeom>
            <a:solidFill>
              <a:srgbClr val="003087"/>
            </a:solidFill>
            <a:ln cap="sq">
              <a:noFill/>
              <a:prstDash val="solid"/>
              <a:miter/>
            </a:ln>
          </p:spPr>
          <p:txBody>
            <a:bodyPr/>
            <a:lstStyle/>
            <a:p>
              <a:endParaRPr lang="en-US"/>
            </a:p>
          </p:txBody>
        </p:sp>
        <p:sp>
          <p:nvSpPr>
            <p:cNvPr id="21" name="TextBox 21"/>
            <p:cNvSpPr txBox="1"/>
            <p:nvPr/>
          </p:nvSpPr>
          <p:spPr>
            <a:xfrm>
              <a:off x="0" y="-66675"/>
              <a:ext cx="167018" cy="320855"/>
            </a:xfrm>
            <a:prstGeom prst="rect">
              <a:avLst/>
            </a:prstGeom>
          </p:spPr>
          <p:txBody>
            <a:bodyPr lIns="50800" tIns="50800" rIns="50800" bIns="50800" rtlCol="0" anchor="ctr"/>
            <a:lstStyle/>
            <a:p>
              <a:pPr marL="0" lvl="0" indent="0" algn="ctr">
                <a:lnSpc>
                  <a:spcPts val="3600"/>
                </a:lnSpc>
                <a:spcBef>
                  <a:spcPct val="0"/>
                </a:spcBef>
              </a:pPr>
              <a:endParaRPr/>
            </a:p>
          </p:txBody>
        </p:sp>
      </p:grpSp>
      <p:sp>
        <p:nvSpPr>
          <p:cNvPr id="22" name="Freeform 22"/>
          <p:cNvSpPr/>
          <p:nvPr/>
        </p:nvSpPr>
        <p:spPr>
          <a:xfrm>
            <a:off x="1028700" y="5690773"/>
            <a:ext cx="290447" cy="252689"/>
          </a:xfrm>
          <a:custGeom>
            <a:avLst/>
            <a:gdLst/>
            <a:ahLst/>
            <a:cxnLst/>
            <a:rect l="l" t="t" r="r" b="b"/>
            <a:pathLst>
              <a:path w="290447" h="252689">
                <a:moveTo>
                  <a:pt x="0" y="0"/>
                </a:moveTo>
                <a:lnTo>
                  <a:pt x="290447" y="0"/>
                </a:lnTo>
                <a:lnTo>
                  <a:pt x="290447" y="252689"/>
                </a:lnTo>
                <a:lnTo>
                  <a:pt x="0" y="2526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3" name="Freeform 23"/>
          <p:cNvSpPr/>
          <p:nvPr/>
        </p:nvSpPr>
        <p:spPr>
          <a:xfrm>
            <a:off x="1027491" y="6630837"/>
            <a:ext cx="290447" cy="252689"/>
          </a:xfrm>
          <a:custGeom>
            <a:avLst/>
            <a:gdLst/>
            <a:ahLst/>
            <a:cxnLst/>
            <a:rect l="l" t="t" r="r" b="b"/>
            <a:pathLst>
              <a:path w="290447" h="252689">
                <a:moveTo>
                  <a:pt x="0" y="0"/>
                </a:moveTo>
                <a:lnTo>
                  <a:pt x="290447" y="0"/>
                </a:lnTo>
                <a:lnTo>
                  <a:pt x="290447" y="252689"/>
                </a:lnTo>
                <a:lnTo>
                  <a:pt x="0" y="2526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4" name="Freeform 24"/>
          <p:cNvSpPr/>
          <p:nvPr/>
        </p:nvSpPr>
        <p:spPr>
          <a:xfrm>
            <a:off x="1029909" y="7365694"/>
            <a:ext cx="290447" cy="252689"/>
          </a:xfrm>
          <a:custGeom>
            <a:avLst/>
            <a:gdLst/>
            <a:ahLst/>
            <a:cxnLst/>
            <a:rect l="l" t="t" r="r" b="b"/>
            <a:pathLst>
              <a:path w="290447" h="252689">
                <a:moveTo>
                  <a:pt x="0" y="0"/>
                </a:moveTo>
                <a:lnTo>
                  <a:pt x="290447" y="0"/>
                </a:lnTo>
                <a:lnTo>
                  <a:pt x="290447" y="252689"/>
                </a:lnTo>
                <a:lnTo>
                  <a:pt x="0" y="2526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25" name="Group 25"/>
          <p:cNvGrpSpPr/>
          <p:nvPr/>
        </p:nvGrpSpPr>
        <p:grpSpPr>
          <a:xfrm>
            <a:off x="810354" y="8090686"/>
            <a:ext cx="729556" cy="479382"/>
            <a:chOff x="0" y="0"/>
            <a:chExt cx="972741" cy="639175"/>
          </a:xfrm>
        </p:grpSpPr>
        <p:grpSp>
          <p:nvGrpSpPr>
            <p:cNvPr id="26" name="Group 26"/>
            <p:cNvGrpSpPr/>
            <p:nvPr/>
          </p:nvGrpSpPr>
          <p:grpSpPr>
            <a:xfrm rot="-5400000">
              <a:off x="166783" y="-166783"/>
              <a:ext cx="639175" cy="972741"/>
              <a:chOff x="0" y="0"/>
              <a:chExt cx="167018" cy="254180"/>
            </a:xfrm>
          </p:grpSpPr>
          <p:sp>
            <p:nvSpPr>
              <p:cNvPr id="27" name="Freeform 27"/>
              <p:cNvSpPr/>
              <p:nvPr/>
            </p:nvSpPr>
            <p:spPr>
              <a:xfrm>
                <a:off x="0" y="0"/>
                <a:ext cx="167018" cy="254180"/>
              </a:xfrm>
              <a:custGeom>
                <a:avLst/>
                <a:gdLst/>
                <a:ahLst/>
                <a:cxnLst/>
                <a:rect l="l" t="t" r="r" b="b"/>
                <a:pathLst>
                  <a:path w="167018" h="254180">
                    <a:moveTo>
                      <a:pt x="83509" y="0"/>
                    </a:moveTo>
                    <a:lnTo>
                      <a:pt x="83509" y="0"/>
                    </a:lnTo>
                    <a:cubicBezTo>
                      <a:pt x="129630" y="0"/>
                      <a:pt x="167018" y="37388"/>
                      <a:pt x="167018" y="83509"/>
                    </a:cubicBezTo>
                    <a:lnTo>
                      <a:pt x="167018" y="170671"/>
                    </a:lnTo>
                    <a:cubicBezTo>
                      <a:pt x="167018" y="192819"/>
                      <a:pt x="158220" y="214060"/>
                      <a:pt x="142559" y="229721"/>
                    </a:cubicBezTo>
                    <a:cubicBezTo>
                      <a:pt x="126898" y="245382"/>
                      <a:pt x="105657" y="254180"/>
                      <a:pt x="83509" y="254180"/>
                    </a:cubicBezTo>
                    <a:lnTo>
                      <a:pt x="83509" y="254180"/>
                    </a:lnTo>
                    <a:cubicBezTo>
                      <a:pt x="61361" y="254180"/>
                      <a:pt x="40120" y="245382"/>
                      <a:pt x="24459" y="229721"/>
                    </a:cubicBezTo>
                    <a:cubicBezTo>
                      <a:pt x="8798" y="214060"/>
                      <a:pt x="0" y="192819"/>
                      <a:pt x="0" y="170671"/>
                    </a:cubicBezTo>
                    <a:lnTo>
                      <a:pt x="0" y="83509"/>
                    </a:lnTo>
                    <a:cubicBezTo>
                      <a:pt x="0" y="61361"/>
                      <a:pt x="8798" y="40120"/>
                      <a:pt x="24459" y="24459"/>
                    </a:cubicBezTo>
                    <a:cubicBezTo>
                      <a:pt x="40120" y="8798"/>
                      <a:pt x="61361" y="0"/>
                      <a:pt x="83509" y="0"/>
                    </a:cubicBezTo>
                    <a:close/>
                  </a:path>
                </a:pathLst>
              </a:custGeom>
              <a:solidFill>
                <a:srgbClr val="003087"/>
              </a:solidFill>
              <a:ln cap="sq">
                <a:noFill/>
                <a:prstDash val="solid"/>
                <a:miter/>
              </a:ln>
            </p:spPr>
            <p:txBody>
              <a:bodyPr/>
              <a:lstStyle/>
              <a:p>
                <a:endParaRPr lang="en-US"/>
              </a:p>
            </p:txBody>
          </p:sp>
          <p:sp>
            <p:nvSpPr>
              <p:cNvPr id="28" name="TextBox 28"/>
              <p:cNvSpPr txBox="1"/>
              <p:nvPr/>
            </p:nvSpPr>
            <p:spPr>
              <a:xfrm>
                <a:off x="0" y="-66675"/>
                <a:ext cx="167018" cy="320855"/>
              </a:xfrm>
              <a:prstGeom prst="rect">
                <a:avLst/>
              </a:prstGeom>
            </p:spPr>
            <p:txBody>
              <a:bodyPr lIns="50800" tIns="50800" rIns="50800" bIns="50800" rtlCol="0" anchor="ctr"/>
              <a:lstStyle/>
              <a:p>
                <a:pPr marL="0" lvl="0" indent="0" algn="ctr">
                  <a:lnSpc>
                    <a:spcPts val="3600"/>
                  </a:lnSpc>
                  <a:spcBef>
                    <a:spcPct val="0"/>
                  </a:spcBef>
                </a:pPr>
                <a:endParaRPr/>
              </a:p>
            </p:txBody>
          </p:sp>
        </p:grpSp>
        <p:sp>
          <p:nvSpPr>
            <p:cNvPr id="29" name="Freeform 29"/>
            <p:cNvSpPr/>
            <p:nvPr/>
          </p:nvSpPr>
          <p:spPr>
            <a:xfrm>
              <a:off x="291128" y="152400"/>
              <a:ext cx="387262" cy="336918"/>
            </a:xfrm>
            <a:custGeom>
              <a:avLst/>
              <a:gdLst/>
              <a:ahLst/>
              <a:cxnLst/>
              <a:rect l="l" t="t" r="r" b="b"/>
              <a:pathLst>
                <a:path w="387262" h="336918">
                  <a:moveTo>
                    <a:pt x="0" y="0"/>
                  </a:moveTo>
                  <a:lnTo>
                    <a:pt x="387262" y="0"/>
                  </a:lnTo>
                  <a:lnTo>
                    <a:pt x="387262" y="336918"/>
                  </a:lnTo>
                  <a:lnTo>
                    <a:pt x="0" y="3369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sp>
        <p:nvSpPr>
          <p:cNvPr id="30" name="Freeform 30"/>
          <p:cNvSpPr/>
          <p:nvPr/>
        </p:nvSpPr>
        <p:spPr>
          <a:xfrm>
            <a:off x="1028700" y="9066434"/>
            <a:ext cx="290447" cy="252689"/>
          </a:xfrm>
          <a:custGeom>
            <a:avLst/>
            <a:gdLst/>
            <a:ahLst/>
            <a:cxnLst/>
            <a:rect l="l" t="t" r="r" b="b"/>
            <a:pathLst>
              <a:path w="290447" h="252689">
                <a:moveTo>
                  <a:pt x="0" y="0"/>
                </a:moveTo>
                <a:lnTo>
                  <a:pt x="290447" y="0"/>
                </a:lnTo>
                <a:lnTo>
                  <a:pt x="290447" y="252688"/>
                </a:lnTo>
                <a:lnTo>
                  <a:pt x="0" y="2526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1" name="Freeform 31"/>
          <p:cNvSpPr/>
          <p:nvPr/>
        </p:nvSpPr>
        <p:spPr>
          <a:xfrm>
            <a:off x="14551040" y="507217"/>
            <a:ext cx="2708260" cy="497123"/>
          </a:xfrm>
          <a:custGeom>
            <a:avLst/>
            <a:gdLst/>
            <a:ahLst/>
            <a:cxnLst/>
            <a:rect l="l" t="t" r="r" b="b"/>
            <a:pathLst>
              <a:path w="2708260" h="497123">
                <a:moveTo>
                  <a:pt x="0" y="0"/>
                </a:moveTo>
                <a:lnTo>
                  <a:pt x="2708260" y="0"/>
                </a:lnTo>
                <a:lnTo>
                  <a:pt x="2708260" y="497123"/>
                </a:lnTo>
                <a:lnTo>
                  <a:pt x="0" y="497123"/>
                </a:lnTo>
                <a:lnTo>
                  <a:pt x="0" y="0"/>
                </a:lnTo>
                <a:close/>
              </a:path>
            </a:pathLst>
          </a:custGeom>
          <a:blipFill>
            <a:blip r:embed="rId8"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32" name="TextBox 32"/>
          <p:cNvSpPr txBox="1"/>
          <p:nvPr/>
        </p:nvSpPr>
        <p:spPr>
          <a:xfrm>
            <a:off x="12239642" y="2731838"/>
            <a:ext cx="4074209" cy="1457584"/>
          </a:xfrm>
          <a:prstGeom prst="rect">
            <a:avLst/>
          </a:prstGeom>
        </p:spPr>
        <p:txBody>
          <a:bodyPr lIns="0" tIns="0" rIns="0" bIns="0" rtlCol="0" anchor="t">
            <a:spAutoFit/>
          </a:bodyPr>
          <a:lstStyle/>
          <a:p>
            <a:pPr marL="0" lvl="0" indent="0" algn="l">
              <a:lnSpc>
                <a:spcPts val="5738"/>
              </a:lnSpc>
              <a:spcBef>
                <a:spcPct val="0"/>
              </a:spcBef>
            </a:pPr>
            <a:r>
              <a:rPr lang="en-US" sz="5033" b="1" u="none" strike="noStrike">
                <a:solidFill>
                  <a:srgbClr val="003087"/>
                </a:solidFill>
                <a:latin typeface="KuroTrial Bold"/>
                <a:ea typeface="KuroTrial Bold"/>
                <a:cs typeface="KuroTrial Bold"/>
                <a:sym typeface="KuroTrial Bold"/>
              </a:rPr>
              <a:t>Government</a:t>
            </a:r>
          </a:p>
          <a:p>
            <a:pPr marL="0" lvl="0" indent="0" algn="l">
              <a:lnSpc>
                <a:spcPts val="5738"/>
              </a:lnSpc>
              <a:spcBef>
                <a:spcPct val="0"/>
              </a:spcBef>
            </a:pPr>
            <a:r>
              <a:rPr lang="en-US" sz="5033" b="1" u="none" strike="noStrike">
                <a:solidFill>
                  <a:srgbClr val="003087"/>
                </a:solidFill>
                <a:latin typeface="KuroTrial Bold"/>
                <a:ea typeface="KuroTrial Bold"/>
                <a:cs typeface="KuroTrial Bold"/>
                <a:sym typeface="KuroTrial Bold"/>
              </a:rPr>
              <a:t>Efforts</a:t>
            </a:r>
          </a:p>
        </p:txBody>
      </p:sp>
      <p:sp>
        <p:nvSpPr>
          <p:cNvPr id="33" name="TextBox 33"/>
          <p:cNvSpPr txBox="1"/>
          <p:nvPr/>
        </p:nvSpPr>
        <p:spPr>
          <a:xfrm>
            <a:off x="3996121" y="1591864"/>
            <a:ext cx="5778228" cy="3436620"/>
          </a:xfrm>
          <a:prstGeom prst="rect">
            <a:avLst/>
          </a:prstGeom>
        </p:spPr>
        <p:txBody>
          <a:bodyPr lIns="0" tIns="0" rIns="0" bIns="0" rtlCol="0" anchor="t">
            <a:spAutoFit/>
          </a:bodyPr>
          <a:lstStyle/>
          <a:p>
            <a:pPr marL="0" lvl="0" indent="0" algn="l">
              <a:lnSpc>
                <a:spcPts val="2700"/>
              </a:lnSpc>
              <a:spcBef>
                <a:spcPct val="0"/>
              </a:spcBef>
            </a:pPr>
            <a:r>
              <a:rPr lang="en-US" sz="1800" spc="36">
                <a:solidFill>
                  <a:srgbClr val="000000"/>
                </a:solidFill>
                <a:latin typeface="Arial"/>
                <a:ea typeface="Arial"/>
                <a:cs typeface="Arial"/>
                <a:sym typeface="Arial"/>
              </a:rPr>
              <a:t>H</a:t>
            </a:r>
            <a:r>
              <a:rPr lang="en-US" sz="1800" u="none" strike="noStrike" spc="36">
                <a:solidFill>
                  <a:srgbClr val="000000"/>
                </a:solidFill>
                <a:latin typeface="Arial"/>
                <a:ea typeface="Arial"/>
                <a:cs typeface="Arial"/>
                <a:sym typeface="Arial"/>
              </a:rPr>
              <a:t>owever, West African nations are increasingly pursuing industrial agendas focused on value addition, manufacturing expansion, and economic diversification</a:t>
            </a:r>
          </a:p>
          <a:p>
            <a:pPr marL="0" lvl="0" indent="0" algn="l">
              <a:lnSpc>
                <a:spcPts val="2700"/>
              </a:lnSpc>
              <a:spcBef>
                <a:spcPct val="0"/>
              </a:spcBef>
            </a:pPr>
            <a:endParaRPr lang="en-US" sz="1800" u="none" strike="noStrike" spc="36">
              <a:solidFill>
                <a:srgbClr val="000000"/>
              </a:solidFill>
              <a:latin typeface="Arial"/>
              <a:ea typeface="Arial"/>
              <a:cs typeface="Arial"/>
              <a:sym typeface="Arial"/>
            </a:endParaRPr>
          </a:p>
          <a:p>
            <a:pPr marL="0" lvl="0" indent="0" algn="l">
              <a:lnSpc>
                <a:spcPts val="2700"/>
              </a:lnSpc>
              <a:spcBef>
                <a:spcPct val="0"/>
              </a:spcBef>
            </a:pPr>
            <a:r>
              <a:rPr lang="en-US" sz="1800" u="none" strike="noStrike" spc="36">
                <a:solidFill>
                  <a:srgbClr val="000000"/>
                </a:solidFill>
                <a:latin typeface="Arial"/>
                <a:ea typeface="Arial"/>
                <a:cs typeface="Arial"/>
                <a:sym typeface="Arial"/>
              </a:rPr>
              <a:t>More specifically, President Bola Tinubu’s administration has launched the Nigeria Industrial Policy 2025, signaling a structured national strategy to transform Nigeria’s industrial base. The policy aims to:</a:t>
            </a:r>
          </a:p>
          <a:p>
            <a:pPr marL="0" lvl="0" indent="0" algn="l">
              <a:lnSpc>
                <a:spcPts val="2700"/>
              </a:lnSpc>
              <a:spcBef>
                <a:spcPct val="0"/>
              </a:spcBef>
            </a:pPr>
            <a:endParaRPr lang="en-US" sz="1800" u="none" strike="noStrike" spc="36">
              <a:solidFill>
                <a:srgbClr val="000000"/>
              </a:solidFill>
              <a:latin typeface="Arial"/>
              <a:ea typeface="Arial"/>
              <a:cs typeface="Arial"/>
              <a:sym typeface="Arial"/>
            </a:endParaRPr>
          </a:p>
        </p:txBody>
      </p:sp>
      <p:sp>
        <p:nvSpPr>
          <p:cNvPr id="34" name="TextBox 34"/>
          <p:cNvSpPr txBox="1"/>
          <p:nvPr/>
        </p:nvSpPr>
        <p:spPr>
          <a:xfrm>
            <a:off x="1990646" y="5501227"/>
            <a:ext cx="6070340" cy="3770376"/>
          </a:xfrm>
          <a:prstGeom prst="rect">
            <a:avLst/>
          </a:prstGeom>
        </p:spPr>
        <p:txBody>
          <a:bodyPr lIns="0" tIns="0" rIns="0" bIns="0" rtlCol="0" anchor="t">
            <a:spAutoFit/>
          </a:bodyPr>
          <a:lstStyle/>
          <a:p>
            <a:pPr marL="0" lvl="0" indent="0" algn="l">
              <a:lnSpc>
                <a:spcPts val="2772"/>
              </a:lnSpc>
            </a:pPr>
            <a:r>
              <a:rPr lang="en-US" sz="1800" spc="36">
                <a:solidFill>
                  <a:srgbClr val="000000"/>
                </a:solidFill>
                <a:latin typeface="Arial"/>
                <a:ea typeface="Arial"/>
                <a:cs typeface="Arial"/>
                <a:sym typeface="Arial"/>
              </a:rPr>
              <a:t>Transitio</a:t>
            </a:r>
            <a:r>
              <a:rPr lang="en-US" sz="1800" u="none" strike="noStrike" spc="36">
                <a:solidFill>
                  <a:srgbClr val="000000"/>
                </a:solidFill>
                <a:latin typeface="Arial"/>
                <a:ea typeface="Arial"/>
                <a:cs typeface="Arial"/>
                <a:sym typeface="Arial"/>
              </a:rPr>
              <a:t>n from exporting raw materials to producing finished goods</a:t>
            </a:r>
          </a:p>
          <a:p>
            <a:pPr marL="0" lvl="0" indent="0" algn="l">
              <a:lnSpc>
                <a:spcPts val="2772"/>
              </a:lnSpc>
            </a:pPr>
            <a:endParaRPr lang="en-US" sz="1800" u="none" strike="noStrike" spc="36">
              <a:solidFill>
                <a:srgbClr val="000000"/>
              </a:solidFill>
              <a:latin typeface="Arial"/>
              <a:ea typeface="Arial"/>
              <a:cs typeface="Arial"/>
              <a:sym typeface="Arial"/>
            </a:endParaRPr>
          </a:p>
          <a:p>
            <a:pPr marL="0" lvl="0" indent="0" algn="l">
              <a:lnSpc>
                <a:spcPts val="2772"/>
              </a:lnSpc>
            </a:pPr>
            <a:r>
              <a:rPr lang="en-US" sz="1800" u="none" strike="noStrike" spc="36">
                <a:solidFill>
                  <a:srgbClr val="000000"/>
                </a:solidFill>
                <a:latin typeface="Arial"/>
                <a:ea typeface="Arial"/>
                <a:cs typeface="Arial"/>
                <a:sym typeface="Arial"/>
              </a:rPr>
              <a:t>Strengthen value chains</a:t>
            </a:r>
          </a:p>
          <a:p>
            <a:pPr marL="0" lvl="0" indent="0" algn="l">
              <a:lnSpc>
                <a:spcPts val="2772"/>
              </a:lnSpc>
            </a:pPr>
            <a:endParaRPr lang="en-US" sz="1800" u="none" strike="noStrike" spc="36">
              <a:solidFill>
                <a:srgbClr val="000000"/>
              </a:solidFill>
              <a:latin typeface="Arial"/>
              <a:ea typeface="Arial"/>
              <a:cs typeface="Arial"/>
              <a:sym typeface="Arial"/>
            </a:endParaRPr>
          </a:p>
          <a:p>
            <a:pPr marL="0" lvl="0" indent="0" algn="l">
              <a:lnSpc>
                <a:spcPts val="2772"/>
              </a:lnSpc>
            </a:pPr>
            <a:r>
              <a:rPr lang="en-US" sz="1800" u="none" strike="noStrike" spc="36">
                <a:solidFill>
                  <a:srgbClr val="000000"/>
                </a:solidFill>
                <a:latin typeface="Arial"/>
                <a:ea typeface="Arial"/>
                <a:cs typeface="Arial"/>
                <a:sym typeface="Arial"/>
              </a:rPr>
              <a:t>Build manufacturing capacity </a:t>
            </a:r>
          </a:p>
          <a:p>
            <a:pPr marL="0" lvl="0" indent="0" algn="l">
              <a:lnSpc>
                <a:spcPts val="2772"/>
              </a:lnSpc>
            </a:pPr>
            <a:endParaRPr lang="en-US" sz="1800" u="none" strike="noStrike" spc="36">
              <a:solidFill>
                <a:srgbClr val="000000"/>
              </a:solidFill>
              <a:latin typeface="Arial"/>
              <a:ea typeface="Arial"/>
              <a:cs typeface="Arial"/>
              <a:sym typeface="Arial"/>
            </a:endParaRPr>
          </a:p>
          <a:p>
            <a:pPr marL="0" lvl="0" indent="0" algn="l">
              <a:lnSpc>
                <a:spcPts val="2772"/>
              </a:lnSpc>
            </a:pPr>
            <a:r>
              <a:rPr lang="en-US" sz="1800" u="none" strike="noStrike" spc="36">
                <a:solidFill>
                  <a:srgbClr val="000000"/>
                </a:solidFill>
                <a:latin typeface="Arial"/>
                <a:ea typeface="Arial"/>
                <a:cs typeface="Arial"/>
                <a:sym typeface="Arial"/>
              </a:rPr>
              <a:t>Integrate small and medium enterprises (MSMEs) into industrial growth </a:t>
            </a:r>
          </a:p>
          <a:p>
            <a:pPr marL="0" lvl="0" indent="0" algn="l">
              <a:lnSpc>
                <a:spcPts val="2772"/>
              </a:lnSpc>
            </a:pPr>
            <a:endParaRPr lang="en-US" sz="1800" u="none" strike="noStrike" spc="36">
              <a:solidFill>
                <a:srgbClr val="000000"/>
              </a:solidFill>
              <a:latin typeface="Arial"/>
              <a:ea typeface="Arial"/>
              <a:cs typeface="Arial"/>
              <a:sym typeface="Arial"/>
            </a:endParaRPr>
          </a:p>
          <a:p>
            <a:pPr marL="0" lvl="0" indent="0" algn="l">
              <a:lnSpc>
                <a:spcPts val="2772"/>
              </a:lnSpc>
            </a:pPr>
            <a:r>
              <a:rPr lang="en-US" sz="1800" u="none" strike="noStrike" spc="36">
                <a:solidFill>
                  <a:srgbClr val="000000"/>
                </a:solidFill>
                <a:latin typeface="Arial"/>
                <a:ea typeface="Arial"/>
                <a:cs typeface="Arial"/>
                <a:sym typeface="Arial"/>
              </a:rPr>
              <a:t>Align infrastructure and energy with industrial ambition</a:t>
            </a:r>
          </a:p>
        </p:txBody>
      </p:sp>
      <p:sp>
        <p:nvSpPr>
          <p:cNvPr id="35" name="TextBox 35"/>
          <p:cNvSpPr txBox="1"/>
          <p:nvPr/>
        </p:nvSpPr>
        <p:spPr>
          <a:xfrm>
            <a:off x="479580" y="876215"/>
            <a:ext cx="1317340" cy="266699"/>
          </a:xfrm>
          <a:prstGeom prst="rect">
            <a:avLst/>
          </a:prstGeom>
        </p:spPr>
        <p:txBody>
          <a:bodyPr lIns="0" tIns="0" rIns="0" bIns="0" rtlCol="0" anchor="t">
            <a:spAutoFit/>
          </a:bodyPr>
          <a:lstStyle/>
          <a:p>
            <a:pPr algn="just">
              <a:lnSpc>
                <a:spcPts val="2250"/>
              </a:lnSpc>
            </a:pPr>
            <a:r>
              <a:rPr lang="en-US" sz="1500" spc="45">
                <a:solidFill>
                  <a:srgbClr val="000000"/>
                </a:solidFill>
                <a:latin typeface="Garet"/>
                <a:ea typeface="Garet"/>
                <a:cs typeface="Garet"/>
                <a:sym typeface="Garet"/>
              </a:rPr>
              <a:t>Page 07</a:t>
            </a:r>
          </a:p>
        </p:txBody>
      </p:sp>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074566" y="1948649"/>
            <a:ext cx="945449" cy="198544"/>
          </a:xfrm>
          <a:custGeom>
            <a:avLst/>
            <a:gdLst/>
            <a:ahLst/>
            <a:cxnLst/>
            <a:rect l="l" t="t" r="r" b="b"/>
            <a:pathLst>
              <a:path w="945449" h="198544">
                <a:moveTo>
                  <a:pt x="0" y="0"/>
                </a:moveTo>
                <a:lnTo>
                  <a:pt x="945449" y="0"/>
                </a:lnTo>
                <a:lnTo>
                  <a:pt x="945449" y="198544"/>
                </a:lnTo>
                <a:lnTo>
                  <a:pt x="0" y="1985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2074566" y="2650555"/>
            <a:ext cx="11700981" cy="5687796"/>
            <a:chOff x="0" y="0"/>
            <a:chExt cx="2407609" cy="1170328"/>
          </a:xfrm>
        </p:grpSpPr>
        <p:sp>
          <p:nvSpPr>
            <p:cNvPr id="4" name="Freeform 4"/>
            <p:cNvSpPr/>
            <p:nvPr/>
          </p:nvSpPr>
          <p:spPr>
            <a:xfrm>
              <a:off x="0" y="0"/>
              <a:ext cx="2407609" cy="1170328"/>
            </a:xfrm>
            <a:custGeom>
              <a:avLst/>
              <a:gdLst/>
              <a:ahLst/>
              <a:cxnLst/>
              <a:rect l="l" t="t" r="r" b="b"/>
              <a:pathLst>
                <a:path w="2407609" h="1170328">
                  <a:moveTo>
                    <a:pt x="12923" y="0"/>
                  </a:moveTo>
                  <a:lnTo>
                    <a:pt x="2394686" y="0"/>
                  </a:lnTo>
                  <a:cubicBezTo>
                    <a:pt x="2398114" y="0"/>
                    <a:pt x="2401401" y="1362"/>
                    <a:pt x="2403824" y="3785"/>
                  </a:cubicBezTo>
                  <a:cubicBezTo>
                    <a:pt x="2406248" y="6208"/>
                    <a:pt x="2407609" y="9495"/>
                    <a:pt x="2407609" y="12923"/>
                  </a:cubicBezTo>
                  <a:lnTo>
                    <a:pt x="2407609" y="1157406"/>
                  </a:lnTo>
                  <a:cubicBezTo>
                    <a:pt x="2407609" y="1160833"/>
                    <a:pt x="2406248" y="1164120"/>
                    <a:pt x="2403824" y="1166543"/>
                  </a:cubicBezTo>
                  <a:cubicBezTo>
                    <a:pt x="2401401" y="1168967"/>
                    <a:pt x="2398114" y="1170328"/>
                    <a:pt x="2394686" y="1170328"/>
                  </a:cubicBezTo>
                  <a:lnTo>
                    <a:pt x="12923" y="1170328"/>
                  </a:lnTo>
                  <a:cubicBezTo>
                    <a:pt x="9495" y="1170328"/>
                    <a:pt x="6208" y="1168967"/>
                    <a:pt x="3785" y="1166543"/>
                  </a:cubicBezTo>
                  <a:cubicBezTo>
                    <a:pt x="1362" y="1164120"/>
                    <a:pt x="0" y="1160833"/>
                    <a:pt x="0" y="1157406"/>
                  </a:cubicBezTo>
                  <a:lnTo>
                    <a:pt x="0" y="12923"/>
                  </a:lnTo>
                  <a:cubicBezTo>
                    <a:pt x="0" y="9495"/>
                    <a:pt x="1362" y="6208"/>
                    <a:pt x="3785" y="3785"/>
                  </a:cubicBezTo>
                  <a:cubicBezTo>
                    <a:pt x="6208" y="1362"/>
                    <a:pt x="9495" y="0"/>
                    <a:pt x="12923" y="0"/>
                  </a:cubicBezTo>
                  <a:close/>
                </a:path>
              </a:pathLst>
            </a:custGeom>
            <a:solidFill>
              <a:srgbClr val="003087"/>
            </a:solidFill>
          </p:spPr>
          <p:txBody>
            <a:bodyPr/>
            <a:lstStyle/>
            <a:p>
              <a:endParaRPr lang="en-US"/>
            </a:p>
          </p:txBody>
        </p:sp>
        <p:sp>
          <p:nvSpPr>
            <p:cNvPr id="5" name="TextBox 5"/>
            <p:cNvSpPr txBox="1"/>
            <p:nvPr/>
          </p:nvSpPr>
          <p:spPr>
            <a:xfrm>
              <a:off x="0" y="-66675"/>
              <a:ext cx="2407609" cy="1237003"/>
            </a:xfrm>
            <a:prstGeom prst="rect">
              <a:avLst/>
            </a:prstGeom>
          </p:spPr>
          <p:txBody>
            <a:bodyPr lIns="50800" tIns="50800" rIns="50800" bIns="50800" rtlCol="0" anchor="ctr"/>
            <a:lstStyle/>
            <a:p>
              <a:pPr algn="ctr">
                <a:lnSpc>
                  <a:spcPts val="3600"/>
                </a:lnSpc>
              </a:pPr>
              <a:endParaRPr/>
            </a:p>
          </p:txBody>
        </p:sp>
      </p:grpSp>
      <p:sp>
        <p:nvSpPr>
          <p:cNvPr id="6" name="Freeform 6"/>
          <p:cNvSpPr/>
          <p:nvPr/>
        </p:nvSpPr>
        <p:spPr>
          <a:xfrm>
            <a:off x="14551040" y="665753"/>
            <a:ext cx="2708260" cy="497123"/>
          </a:xfrm>
          <a:custGeom>
            <a:avLst/>
            <a:gdLst/>
            <a:ahLst/>
            <a:cxnLst/>
            <a:rect l="l" t="t" r="r" b="b"/>
            <a:pathLst>
              <a:path w="2708260" h="497123">
                <a:moveTo>
                  <a:pt x="0" y="0"/>
                </a:moveTo>
                <a:lnTo>
                  <a:pt x="2708260" y="0"/>
                </a:lnTo>
                <a:lnTo>
                  <a:pt x="2708260" y="497124"/>
                </a:lnTo>
                <a:lnTo>
                  <a:pt x="0" y="497124"/>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7" name="Group 7"/>
          <p:cNvGrpSpPr/>
          <p:nvPr/>
        </p:nvGrpSpPr>
        <p:grpSpPr>
          <a:xfrm>
            <a:off x="8503709" y="3383867"/>
            <a:ext cx="8755591" cy="4149397"/>
            <a:chOff x="0" y="0"/>
            <a:chExt cx="1482553" cy="702603"/>
          </a:xfrm>
        </p:grpSpPr>
        <p:sp>
          <p:nvSpPr>
            <p:cNvPr id="8" name="Freeform 8"/>
            <p:cNvSpPr/>
            <p:nvPr/>
          </p:nvSpPr>
          <p:spPr>
            <a:xfrm>
              <a:off x="0" y="0"/>
              <a:ext cx="1482553" cy="702603"/>
            </a:xfrm>
            <a:custGeom>
              <a:avLst/>
              <a:gdLst/>
              <a:ahLst/>
              <a:cxnLst/>
              <a:rect l="l" t="t" r="r" b="b"/>
              <a:pathLst>
                <a:path w="1482553" h="702603">
                  <a:moveTo>
                    <a:pt x="20337" y="0"/>
                  </a:moveTo>
                  <a:lnTo>
                    <a:pt x="1462216" y="0"/>
                  </a:lnTo>
                  <a:cubicBezTo>
                    <a:pt x="1467609" y="0"/>
                    <a:pt x="1472782" y="2143"/>
                    <a:pt x="1476596" y="5957"/>
                  </a:cubicBezTo>
                  <a:cubicBezTo>
                    <a:pt x="1480410" y="9771"/>
                    <a:pt x="1482553" y="14943"/>
                    <a:pt x="1482553" y="20337"/>
                  </a:cubicBezTo>
                  <a:lnTo>
                    <a:pt x="1482553" y="682265"/>
                  </a:lnTo>
                  <a:cubicBezTo>
                    <a:pt x="1482553" y="693497"/>
                    <a:pt x="1473448" y="702603"/>
                    <a:pt x="1462216" y="702603"/>
                  </a:cubicBezTo>
                  <a:lnTo>
                    <a:pt x="20337" y="702603"/>
                  </a:lnTo>
                  <a:cubicBezTo>
                    <a:pt x="9105" y="702603"/>
                    <a:pt x="0" y="693497"/>
                    <a:pt x="0" y="682265"/>
                  </a:cubicBezTo>
                  <a:lnTo>
                    <a:pt x="0" y="20337"/>
                  </a:lnTo>
                  <a:cubicBezTo>
                    <a:pt x="0" y="9105"/>
                    <a:pt x="9105" y="0"/>
                    <a:pt x="20337" y="0"/>
                  </a:cubicBezTo>
                  <a:close/>
                </a:path>
              </a:pathLst>
            </a:custGeom>
            <a:blipFill>
              <a:blip r:embed="rId5" cstate="email">
                <a:extLst>
                  <a:ext uri="{28A0092B-C50C-407E-A947-70E740481C1C}">
                    <a14:useLocalDpi xmlns:a14="http://schemas.microsoft.com/office/drawing/2010/main"/>
                  </a:ext>
                </a:extLst>
              </a:blip>
              <a:stretch>
                <a:fillRect/>
              </a:stretch>
            </a:blipFill>
            <a:ln w="38100" cap="rnd">
              <a:solidFill>
                <a:srgbClr val="000000"/>
              </a:solidFill>
              <a:prstDash val="solid"/>
              <a:round/>
            </a:ln>
          </p:spPr>
          <p:txBody>
            <a:bodyPr/>
            <a:lstStyle/>
            <a:p>
              <a:endParaRPr lang="en-US"/>
            </a:p>
          </p:txBody>
        </p:sp>
      </p:grpSp>
      <p:sp>
        <p:nvSpPr>
          <p:cNvPr id="9" name="TextBox 9"/>
          <p:cNvSpPr txBox="1"/>
          <p:nvPr/>
        </p:nvSpPr>
        <p:spPr>
          <a:xfrm>
            <a:off x="1028700" y="3111969"/>
            <a:ext cx="6896733" cy="2347070"/>
          </a:xfrm>
          <a:prstGeom prst="rect">
            <a:avLst/>
          </a:prstGeom>
        </p:spPr>
        <p:txBody>
          <a:bodyPr lIns="0" tIns="0" rIns="0" bIns="0" rtlCol="0" anchor="t">
            <a:spAutoFit/>
          </a:bodyPr>
          <a:lstStyle/>
          <a:p>
            <a:pPr marL="0" lvl="0" indent="0" algn="l">
              <a:lnSpc>
                <a:spcPts val="4644"/>
              </a:lnSpc>
              <a:spcBef>
                <a:spcPct val="0"/>
              </a:spcBef>
            </a:pPr>
            <a:r>
              <a:rPr lang="en-US" sz="4073" b="1" u="none" strike="noStrike" dirty="0">
                <a:solidFill>
                  <a:srgbClr val="003087"/>
                </a:solidFill>
                <a:latin typeface="KuroTrial Bold"/>
                <a:ea typeface="KuroTrial Bold"/>
                <a:cs typeface="KuroTrial Bold"/>
                <a:sym typeface="KuroTrial Bold"/>
              </a:rPr>
              <a:t>How do we go from Emerging Industrial Economies to Advanced Economies</a:t>
            </a:r>
          </a:p>
        </p:txBody>
      </p:sp>
      <p:sp>
        <p:nvSpPr>
          <p:cNvPr id="10" name="TextBox 10"/>
          <p:cNvSpPr txBox="1"/>
          <p:nvPr/>
        </p:nvSpPr>
        <p:spPr>
          <a:xfrm>
            <a:off x="1028700" y="5778422"/>
            <a:ext cx="6235638" cy="2407920"/>
          </a:xfrm>
          <a:prstGeom prst="rect">
            <a:avLst/>
          </a:prstGeom>
        </p:spPr>
        <p:txBody>
          <a:bodyPr lIns="0" tIns="0" rIns="0" bIns="0" rtlCol="0" anchor="t">
            <a:spAutoFit/>
          </a:bodyPr>
          <a:lstStyle/>
          <a:p>
            <a:pPr marL="0" lvl="0" indent="0" algn="l">
              <a:lnSpc>
                <a:spcPts val="2700"/>
              </a:lnSpc>
              <a:spcBef>
                <a:spcPct val="0"/>
              </a:spcBef>
            </a:pPr>
            <a:r>
              <a:rPr lang="en-US" sz="1800" spc="36" dirty="0">
                <a:solidFill>
                  <a:srgbClr val="000000"/>
                </a:solidFill>
                <a:latin typeface="Arial"/>
                <a:ea typeface="Arial"/>
                <a:cs typeface="Arial"/>
                <a:sym typeface="Arial"/>
              </a:rPr>
              <a:t>One of the vehicles that will take us the</a:t>
            </a:r>
            <a:r>
              <a:rPr lang="en-US" sz="1800" u="none" strike="noStrike" spc="36" dirty="0">
                <a:solidFill>
                  <a:srgbClr val="000000"/>
                </a:solidFill>
                <a:latin typeface="Arial"/>
                <a:ea typeface="Arial"/>
                <a:cs typeface="Arial"/>
                <a:sym typeface="Arial"/>
              </a:rPr>
              <a:t>re is designing engineering solutions which are – they must be – tailored to current industrial capability. From there, we can develop deeper industrial capabilities.</a:t>
            </a:r>
          </a:p>
          <a:p>
            <a:pPr marL="0" lvl="0" indent="0" algn="l">
              <a:lnSpc>
                <a:spcPts val="2700"/>
              </a:lnSpc>
              <a:spcBef>
                <a:spcPct val="0"/>
              </a:spcBef>
            </a:pPr>
            <a:endParaRPr lang="en-US" sz="1800" u="none" strike="noStrike" spc="36" dirty="0">
              <a:solidFill>
                <a:srgbClr val="000000"/>
              </a:solidFill>
              <a:latin typeface="Arial"/>
              <a:ea typeface="Arial"/>
              <a:cs typeface="Arial"/>
              <a:sym typeface="Arial"/>
            </a:endParaRPr>
          </a:p>
          <a:p>
            <a:pPr marL="0" lvl="0" indent="0" algn="l">
              <a:lnSpc>
                <a:spcPts val="2700"/>
              </a:lnSpc>
              <a:spcBef>
                <a:spcPct val="0"/>
              </a:spcBef>
            </a:pPr>
            <a:r>
              <a:rPr lang="en-US" sz="1800" u="none" strike="noStrike" spc="36" dirty="0">
                <a:solidFill>
                  <a:srgbClr val="000000"/>
                </a:solidFill>
                <a:latin typeface="Arial"/>
                <a:ea typeface="Arial"/>
                <a:cs typeface="Arial"/>
                <a:sym typeface="Arial"/>
              </a:rPr>
              <a:t>This is where Engineering Design - Design for manufacturability become very important.</a:t>
            </a:r>
          </a:p>
        </p:txBody>
      </p:sp>
      <p:sp>
        <p:nvSpPr>
          <p:cNvPr id="11" name="TextBox 11"/>
          <p:cNvSpPr txBox="1"/>
          <p:nvPr/>
        </p:nvSpPr>
        <p:spPr>
          <a:xfrm>
            <a:off x="479580" y="876215"/>
            <a:ext cx="1317340" cy="266699"/>
          </a:xfrm>
          <a:prstGeom prst="rect">
            <a:avLst/>
          </a:prstGeom>
        </p:spPr>
        <p:txBody>
          <a:bodyPr lIns="0" tIns="0" rIns="0" bIns="0" rtlCol="0" anchor="t">
            <a:spAutoFit/>
          </a:bodyPr>
          <a:lstStyle/>
          <a:p>
            <a:pPr algn="just">
              <a:lnSpc>
                <a:spcPts val="2250"/>
              </a:lnSpc>
            </a:pPr>
            <a:r>
              <a:rPr lang="en-US" sz="1500" spc="45">
                <a:solidFill>
                  <a:srgbClr val="000000"/>
                </a:solidFill>
                <a:latin typeface="Garet"/>
                <a:ea typeface="Garet"/>
                <a:cs typeface="Garet"/>
                <a:sym typeface="Garet"/>
              </a:rPr>
              <a:t>Page 08</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9580" y="4371465"/>
            <a:ext cx="5129921" cy="5915535"/>
            <a:chOff x="0" y="0"/>
            <a:chExt cx="1351090" cy="1558001"/>
          </a:xfrm>
        </p:grpSpPr>
        <p:sp>
          <p:nvSpPr>
            <p:cNvPr id="3" name="Freeform 3"/>
            <p:cNvSpPr/>
            <p:nvPr/>
          </p:nvSpPr>
          <p:spPr>
            <a:xfrm>
              <a:off x="0" y="0"/>
              <a:ext cx="1351090" cy="1558001"/>
            </a:xfrm>
            <a:custGeom>
              <a:avLst/>
              <a:gdLst/>
              <a:ahLst/>
              <a:cxnLst/>
              <a:rect l="l" t="t" r="r" b="b"/>
              <a:pathLst>
                <a:path w="1351090" h="1558001">
                  <a:moveTo>
                    <a:pt x="0" y="0"/>
                  </a:moveTo>
                  <a:lnTo>
                    <a:pt x="1351090" y="0"/>
                  </a:lnTo>
                  <a:lnTo>
                    <a:pt x="1351090" y="1558001"/>
                  </a:lnTo>
                  <a:lnTo>
                    <a:pt x="0" y="1558001"/>
                  </a:lnTo>
                  <a:close/>
                </a:path>
              </a:pathLst>
            </a:custGeom>
            <a:solidFill>
              <a:srgbClr val="EEEFF8"/>
            </a:solidFill>
          </p:spPr>
          <p:txBody>
            <a:bodyPr/>
            <a:lstStyle/>
            <a:p>
              <a:endParaRPr lang="en-US"/>
            </a:p>
          </p:txBody>
        </p:sp>
        <p:sp>
          <p:nvSpPr>
            <p:cNvPr id="4" name="TextBox 4"/>
            <p:cNvSpPr txBox="1"/>
            <p:nvPr/>
          </p:nvSpPr>
          <p:spPr>
            <a:xfrm>
              <a:off x="0" y="-66675"/>
              <a:ext cx="1351090" cy="1624676"/>
            </a:xfrm>
            <a:prstGeom prst="rect">
              <a:avLst/>
            </a:prstGeom>
          </p:spPr>
          <p:txBody>
            <a:bodyPr lIns="50800" tIns="50800" rIns="50800" bIns="50800" rtlCol="0" anchor="ctr"/>
            <a:lstStyle/>
            <a:p>
              <a:pPr algn="ctr">
                <a:lnSpc>
                  <a:spcPts val="3600"/>
                </a:lnSpc>
              </a:pPr>
              <a:endParaRPr/>
            </a:p>
          </p:txBody>
        </p:sp>
      </p:grpSp>
      <p:grpSp>
        <p:nvGrpSpPr>
          <p:cNvPr id="5" name="Group 5"/>
          <p:cNvGrpSpPr/>
          <p:nvPr/>
        </p:nvGrpSpPr>
        <p:grpSpPr>
          <a:xfrm>
            <a:off x="479580" y="1492296"/>
            <a:ext cx="5129921" cy="2568469"/>
            <a:chOff x="0" y="0"/>
            <a:chExt cx="8818928" cy="4415496"/>
          </a:xfrm>
        </p:grpSpPr>
        <p:sp>
          <p:nvSpPr>
            <p:cNvPr id="6" name="Freeform 6"/>
            <p:cNvSpPr/>
            <p:nvPr/>
          </p:nvSpPr>
          <p:spPr>
            <a:xfrm>
              <a:off x="0" y="0"/>
              <a:ext cx="8818928" cy="4415496"/>
            </a:xfrm>
            <a:custGeom>
              <a:avLst/>
              <a:gdLst/>
              <a:ahLst/>
              <a:cxnLst/>
              <a:rect l="l" t="t" r="r" b="b"/>
              <a:pathLst>
                <a:path w="8818928" h="4415496">
                  <a:moveTo>
                    <a:pt x="0" y="0"/>
                  </a:moveTo>
                  <a:lnTo>
                    <a:pt x="8818928" y="0"/>
                  </a:lnTo>
                  <a:lnTo>
                    <a:pt x="8818928" y="4415496"/>
                  </a:lnTo>
                  <a:lnTo>
                    <a:pt x="0" y="4415496"/>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7" name="Freeform 7"/>
          <p:cNvSpPr/>
          <p:nvPr/>
        </p:nvSpPr>
        <p:spPr>
          <a:xfrm>
            <a:off x="14551040" y="665753"/>
            <a:ext cx="2708260" cy="497123"/>
          </a:xfrm>
          <a:custGeom>
            <a:avLst/>
            <a:gdLst/>
            <a:ahLst/>
            <a:cxnLst/>
            <a:rect l="l" t="t" r="r" b="b"/>
            <a:pathLst>
              <a:path w="2708260" h="497123">
                <a:moveTo>
                  <a:pt x="0" y="0"/>
                </a:moveTo>
                <a:lnTo>
                  <a:pt x="2708260" y="0"/>
                </a:lnTo>
                <a:lnTo>
                  <a:pt x="2708260" y="497124"/>
                </a:lnTo>
                <a:lnTo>
                  <a:pt x="0" y="497124"/>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8" name="Group 8"/>
          <p:cNvGrpSpPr/>
          <p:nvPr/>
        </p:nvGrpSpPr>
        <p:grpSpPr>
          <a:xfrm rot="-5400000">
            <a:off x="6357477" y="4799220"/>
            <a:ext cx="479382" cy="729556"/>
            <a:chOff x="0" y="0"/>
            <a:chExt cx="167018" cy="254180"/>
          </a:xfrm>
        </p:grpSpPr>
        <p:sp>
          <p:nvSpPr>
            <p:cNvPr id="9" name="Freeform 9"/>
            <p:cNvSpPr/>
            <p:nvPr/>
          </p:nvSpPr>
          <p:spPr>
            <a:xfrm>
              <a:off x="0" y="0"/>
              <a:ext cx="167018" cy="254180"/>
            </a:xfrm>
            <a:custGeom>
              <a:avLst/>
              <a:gdLst/>
              <a:ahLst/>
              <a:cxnLst/>
              <a:rect l="l" t="t" r="r" b="b"/>
              <a:pathLst>
                <a:path w="167018" h="254180">
                  <a:moveTo>
                    <a:pt x="83509" y="0"/>
                  </a:moveTo>
                  <a:lnTo>
                    <a:pt x="83509" y="0"/>
                  </a:lnTo>
                  <a:cubicBezTo>
                    <a:pt x="129630" y="0"/>
                    <a:pt x="167018" y="37388"/>
                    <a:pt x="167018" y="83509"/>
                  </a:cubicBezTo>
                  <a:lnTo>
                    <a:pt x="167018" y="170671"/>
                  </a:lnTo>
                  <a:cubicBezTo>
                    <a:pt x="167018" y="192819"/>
                    <a:pt x="158220" y="214060"/>
                    <a:pt x="142559" y="229721"/>
                  </a:cubicBezTo>
                  <a:cubicBezTo>
                    <a:pt x="126898" y="245382"/>
                    <a:pt x="105657" y="254180"/>
                    <a:pt x="83509" y="254180"/>
                  </a:cubicBezTo>
                  <a:lnTo>
                    <a:pt x="83509" y="254180"/>
                  </a:lnTo>
                  <a:cubicBezTo>
                    <a:pt x="61361" y="254180"/>
                    <a:pt x="40120" y="245382"/>
                    <a:pt x="24459" y="229721"/>
                  </a:cubicBezTo>
                  <a:cubicBezTo>
                    <a:pt x="8798" y="214060"/>
                    <a:pt x="0" y="192819"/>
                    <a:pt x="0" y="170671"/>
                  </a:cubicBezTo>
                  <a:lnTo>
                    <a:pt x="0" y="83509"/>
                  </a:lnTo>
                  <a:cubicBezTo>
                    <a:pt x="0" y="61361"/>
                    <a:pt x="8798" y="40120"/>
                    <a:pt x="24459" y="24459"/>
                  </a:cubicBezTo>
                  <a:cubicBezTo>
                    <a:pt x="40120" y="8798"/>
                    <a:pt x="61361" y="0"/>
                    <a:pt x="83509" y="0"/>
                  </a:cubicBezTo>
                  <a:close/>
                </a:path>
              </a:pathLst>
            </a:custGeom>
            <a:solidFill>
              <a:srgbClr val="003087"/>
            </a:solidFill>
            <a:ln cap="sq">
              <a:noFill/>
              <a:prstDash val="solid"/>
              <a:miter/>
            </a:ln>
          </p:spPr>
          <p:txBody>
            <a:bodyPr/>
            <a:lstStyle/>
            <a:p>
              <a:endParaRPr lang="en-US"/>
            </a:p>
          </p:txBody>
        </p:sp>
        <p:sp>
          <p:nvSpPr>
            <p:cNvPr id="10" name="TextBox 10"/>
            <p:cNvSpPr txBox="1"/>
            <p:nvPr/>
          </p:nvSpPr>
          <p:spPr>
            <a:xfrm>
              <a:off x="0" y="-66675"/>
              <a:ext cx="167018" cy="320855"/>
            </a:xfrm>
            <a:prstGeom prst="rect">
              <a:avLst/>
            </a:prstGeom>
          </p:spPr>
          <p:txBody>
            <a:bodyPr lIns="50800" tIns="50800" rIns="50800" bIns="50800" rtlCol="0" anchor="ctr"/>
            <a:lstStyle/>
            <a:p>
              <a:pPr marL="0" lvl="0" indent="0" algn="ctr">
                <a:lnSpc>
                  <a:spcPts val="3600"/>
                </a:lnSpc>
                <a:spcBef>
                  <a:spcPct val="0"/>
                </a:spcBef>
              </a:pPr>
              <a:endParaRPr/>
            </a:p>
          </p:txBody>
        </p:sp>
      </p:grpSp>
      <p:grpSp>
        <p:nvGrpSpPr>
          <p:cNvPr id="11" name="Group 11"/>
          <p:cNvGrpSpPr/>
          <p:nvPr/>
        </p:nvGrpSpPr>
        <p:grpSpPr>
          <a:xfrm rot="-5400000">
            <a:off x="6356268" y="6386876"/>
            <a:ext cx="479382" cy="729556"/>
            <a:chOff x="0" y="0"/>
            <a:chExt cx="167018" cy="254180"/>
          </a:xfrm>
        </p:grpSpPr>
        <p:sp>
          <p:nvSpPr>
            <p:cNvPr id="12" name="Freeform 12"/>
            <p:cNvSpPr/>
            <p:nvPr/>
          </p:nvSpPr>
          <p:spPr>
            <a:xfrm>
              <a:off x="0" y="0"/>
              <a:ext cx="167018" cy="254180"/>
            </a:xfrm>
            <a:custGeom>
              <a:avLst/>
              <a:gdLst/>
              <a:ahLst/>
              <a:cxnLst/>
              <a:rect l="l" t="t" r="r" b="b"/>
              <a:pathLst>
                <a:path w="167018" h="254180">
                  <a:moveTo>
                    <a:pt x="83509" y="0"/>
                  </a:moveTo>
                  <a:lnTo>
                    <a:pt x="83509" y="0"/>
                  </a:lnTo>
                  <a:cubicBezTo>
                    <a:pt x="129630" y="0"/>
                    <a:pt x="167018" y="37388"/>
                    <a:pt x="167018" y="83509"/>
                  </a:cubicBezTo>
                  <a:lnTo>
                    <a:pt x="167018" y="170671"/>
                  </a:lnTo>
                  <a:cubicBezTo>
                    <a:pt x="167018" y="192819"/>
                    <a:pt x="158220" y="214060"/>
                    <a:pt x="142559" y="229721"/>
                  </a:cubicBezTo>
                  <a:cubicBezTo>
                    <a:pt x="126898" y="245382"/>
                    <a:pt x="105657" y="254180"/>
                    <a:pt x="83509" y="254180"/>
                  </a:cubicBezTo>
                  <a:lnTo>
                    <a:pt x="83509" y="254180"/>
                  </a:lnTo>
                  <a:cubicBezTo>
                    <a:pt x="61361" y="254180"/>
                    <a:pt x="40120" y="245382"/>
                    <a:pt x="24459" y="229721"/>
                  </a:cubicBezTo>
                  <a:cubicBezTo>
                    <a:pt x="8798" y="214060"/>
                    <a:pt x="0" y="192819"/>
                    <a:pt x="0" y="170671"/>
                  </a:cubicBezTo>
                  <a:lnTo>
                    <a:pt x="0" y="83509"/>
                  </a:lnTo>
                  <a:cubicBezTo>
                    <a:pt x="0" y="61361"/>
                    <a:pt x="8798" y="40120"/>
                    <a:pt x="24459" y="24459"/>
                  </a:cubicBezTo>
                  <a:cubicBezTo>
                    <a:pt x="40120" y="8798"/>
                    <a:pt x="61361" y="0"/>
                    <a:pt x="83509" y="0"/>
                  </a:cubicBezTo>
                  <a:close/>
                </a:path>
              </a:pathLst>
            </a:custGeom>
            <a:solidFill>
              <a:srgbClr val="003087"/>
            </a:solidFill>
            <a:ln cap="sq">
              <a:noFill/>
              <a:prstDash val="solid"/>
              <a:miter/>
            </a:ln>
          </p:spPr>
          <p:txBody>
            <a:bodyPr/>
            <a:lstStyle/>
            <a:p>
              <a:endParaRPr lang="en-US"/>
            </a:p>
          </p:txBody>
        </p:sp>
        <p:sp>
          <p:nvSpPr>
            <p:cNvPr id="13" name="TextBox 13"/>
            <p:cNvSpPr txBox="1"/>
            <p:nvPr/>
          </p:nvSpPr>
          <p:spPr>
            <a:xfrm>
              <a:off x="0" y="-66675"/>
              <a:ext cx="167018" cy="320855"/>
            </a:xfrm>
            <a:prstGeom prst="rect">
              <a:avLst/>
            </a:prstGeom>
          </p:spPr>
          <p:txBody>
            <a:bodyPr lIns="50800" tIns="50800" rIns="50800" bIns="50800" rtlCol="0" anchor="ctr"/>
            <a:lstStyle/>
            <a:p>
              <a:pPr marL="0" lvl="0" indent="0" algn="ctr">
                <a:lnSpc>
                  <a:spcPts val="3600"/>
                </a:lnSpc>
                <a:spcBef>
                  <a:spcPct val="0"/>
                </a:spcBef>
              </a:pPr>
              <a:endParaRPr/>
            </a:p>
          </p:txBody>
        </p:sp>
      </p:grpSp>
      <p:grpSp>
        <p:nvGrpSpPr>
          <p:cNvPr id="14" name="Group 14"/>
          <p:cNvGrpSpPr/>
          <p:nvPr/>
        </p:nvGrpSpPr>
        <p:grpSpPr>
          <a:xfrm rot="-5400000">
            <a:off x="11573000" y="4779109"/>
            <a:ext cx="479382" cy="729556"/>
            <a:chOff x="0" y="0"/>
            <a:chExt cx="167018" cy="254180"/>
          </a:xfrm>
        </p:grpSpPr>
        <p:sp>
          <p:nvSpPr>
            <p:cNvPr id="15" name="Freeform 15"/>
            <p:cNvSpPr/>
            <p:nvPr/>
          </p:nvSpPr>
          <p:spPr>
            <a:xfrm>
              <a:off x="0" y="0"/>
              <a:ext cx="167018" cy="254180"/>
            </a:xfrm>
            <a:custGeom>
              <a:avLst/>
              <a:gdLst/>
              <a:ahLst/>
              <a:cxnLst/>
              <a:rect l="l" t="t" r="r" b="b"/>
              <a:pathLst>
                <a:path w="167018" h="254180">
                  <a:moveTo>
                    <a:pt x="83509" y="0"/>
                  </a:moveTo>
                  <a:lnTo>
                    <a:pt x="83509" y="0"/>
                  </a:lnTo>
                  <a:cubicBezTo>
                    <a:pt x="129630" y="0"/>
                    <a:pt x="167018" y="37388"/>
                    <a:pt x="167018" y="83509"/>
                  </a:cubicBezTo>
                  <a:lnTo>
                    <a:pt x="167018" y="170671"/>
                  </a:lnTo>
                  <a:cubicBezTo>
                    <a:pt x="167018" y="192819"/>
                    <a:pt x="158220" y="214060"/>
                    <a:pt x="142559" y="229721"/>
                  </a:cubicBezTo>
                  <a:cubicBezTo>
                    <a:pt x="126898" y="245382"/>
                    <a:pt x="105657" y="254180"/>
                    <a:pt x="83509" y="254180"/>
                  </a:cubicBezTo>
                  <a:lnTo>
                    <a:pt x="83509" y="254180"/>
                  </a:lnTo>
                  <a:cubicBezTo>
                    <a:pt x="61361" y="254180"/>
                    <a:pt x="40120" y="245382"/>
                    <a:pt x="24459" y="229721"/>
                  </a:cubicBezTo>
                  <a:cubicBezTo>
                    <a:pt x="8798" y="214060"/>
                    <a:pt x="0" y="192819"/>
                    <a:pt x="0" y="170671"/>
                  </a:cubicBezTo>
                  <a:lnTo>
                    <a:pt x="0" y="83509"/>
                  </a:lnTo>
                  <a:cubicBezTo>
                    <a:pt x="0" y="61361"/>
                    <a:pt x="8798" y="40120"/>
                    <a:pt x="24459" y="24459"/>
                  </a:cubicBezTo>
                  <a:cubicBezTo>
                    <a:pt x="40120" y="8798"/>
                    <a:pt x="61361" y="0"/>
                    <a:pt x="83509" y="0"/>
                  </a:cubicBezTo>
                  <a:close/>
                </a:path>
              </a:pathLst>
            </a:custGeom>
            <a:solidFill>
              <a:srgbClr val="003087"/>
            </a:solidFill>
            <a:ln cap="sq">
              <a:noFill/>
              <a:prstDash val="solid"/>
              <a:miter/>
            </a:ln>
          </p:spPr>
          <p:txBody>
            <a:bodyPr/>
            <a:lstStyle/>
            <a:p>
              <a:endParaRPr lang="en-US"/>
            </a:p>
          </p:txBody>
        </p:sp>
        <p:sp>
          <p:nvSpPr>
            <p:cNvPr id="16" name="TextBox 16"/>
            <p:cNvSpPr txBox="1"/>
            <p:nvPr/>
          </p:nvSpPr>
          <p:spPr>
            <a:xfrm>
              <a:off x="0" y="-66675"/>
              <a:ext cx="167018" cy="320855"/>
            </a:xfrm>
            <a:prstGeom prst="rect">
              <a:avLst/>
            </a:prstGeom>
          </p:spPr>
          <p:txBody>
            <a:bodyPr lIns="50800" tIns="50800" rIns="50800" bIns="50800" rtlCol="0" anchor="ctr"/>
            <a:lstStyle/>
            <a:p>
              <a:pPr marL="0" lvl="0" indent="0" algn="ctr">
                <a:lnSpc>
                  <a:spcPts val="3600"/>
                </a:lnSpc>
                <a:spcBef>
                  <a:spcPct val="0"/>
                </a:spcBef>
              </a:pPr>
              <a:endParaRPr/>
            </a:p>
          </p:txBody>
        </p:sp>
      </p:grpSp>
      <p:grpSp>
        <p:nvGrpSpPr>
          <p:cNvPr id="17" name="Group 17"/>
          <p:cNvGrpSpPr/>
          <p:nvPr/>
        </p:nvGrpSpPr>
        <p:grpSpPr>
          <a:xfrm rot="-5400000">
            <a:off x="11573000" y="6386876"/>
            <a:ext cx="479382" cy="729556"/>
            <a:chOff x="0" y="0"/>
            <a:chExt cx="167018" cy="254180"/>
          </a:xfrm>
        </p:grpSpPr>
        <p:sp>
          <p:nvSpPr>
            <p:cNvPr id="18" name="Freeform 18"/>
            <p:cNvSpPr/>
            <p:nvPr/>
          </p:nvSpPr>
          <p:spPr>
            <a:xfrm>
              <a:off x="0" y="0"/>
              <a:ext cx="167018" cy="254180"/>
            </a:xfrm>
            <a:custGeom>
              <a:avLst/>
              <a:gdLst/>
              <a:ahLst/>
              <a:cxnLst/>
              <a:rect l="l" t="t" r="r" b="b"/>
              <a:pathLst>
                <a:path w="167018" h="254180">
                  <a:moveTo>
                    <a:pt x="83509" y="0"/>
                  </a:moveTo>
                  <a:lnTo>
                    <a:pt x="83509" y="0"/>
                  </a:lnTo>
                  <a:cubicBezTo>
                    <a:pt x="129630" y="0"/>
                    <a:pt x="167018" y="37388"/>
                    <a:pt x="167018" y="83509"/>
                  </a:cubicBezTo>
                  <a:lnTo>
                    <a:pt x="167018" y="170671"/>
                  </a:lnTo>
                  <a:cubicBezTo>
                    <a:pt x="167018" y="192819"/>
                    <a:pt x="158220" y="214060"/>
                    <a:pt x="142559" y="229721"/>
                  </a:cubicBezTo>
                  <a:cubicBezTo>
                    <a:pt x="126898" y="245382"/>
                    <a:pt x="105657" y="254180"/>
                    <a:pt x="83509" y="254180"/>
                  </a:cubicBezTo>
                  <a:lnTo>
                    <a:pt x="83509" y="254180"/>
                  </a:lnTo>
                  <a:cubicBezTo>
                    <a:pt x="61361" y="254180"/>
                    <a:pt x="40120" y="245382"/>
                    <a:pt x="24459" y="229721"/>
                  </a:cubicBezTo>
                  <a:cubicBezTo>
                    <a:pt x="8798" y="214060"/>
                    <a:pt x="0" y="192819"/>
                    <a:pt x="0" y="170671"/>
                  </a:cubicBezTo>
                  <a:lnTo>
                    <a:pt x="0" y="83509"/>
                  </a:lnTo>
                  <a:cubicBezTo>
                    <a:pt x="0" y="61361"/>
                    <a:pt x="8798" y="40120"/>
                    <a:pt x="24459" y="24459"/>
                  </a:cubicBezTo>
                  <a:cubicBezTo>
                    <a:pt x="40120" y="8798"/>
                    <a:pt x="61361" y="0"/>
                    <a:pt x="83509" y="0"/>
                  </a:cubicBezTo>
                  <a:close/>
                </a:path>
              </a:pathLst>
            </a:custGeom>
            <a:solidFill>
              <a:srgbClr val="003087"/>
            </a:solidFill>
            <a:ln cap="sq">
              <a:noFill/>
              <a:prstDash val="solid"/>
              <a:miter/>
            </a:ln>
          </p:spPr>
          <p:txBody>
            <a:bodyPr/>
            <a:lstStyle/>
            <a:p>
              <a:endParaRPr lang="en-US"/>
            </a:p>
          </p:txBody>
        </p:sp>
        <p:sp>
          <p:nvSpPr>
            <p:cNvPr id="19" name="TextBox 19"/>
            <p:cNvSpPr txBox="1"/>
            <p:nvPr/>
          </p:nvSpPr>
          <p:spPr>
            <a:xfrm>
              <a:off x="0" y="-66675"/>
              <a:ext cx="167018" cy="320855"/>
            </a:xfrm>
            <a:prstGeom prst="rect">
              <a:avLst/>
            </a:prstGeom>
          </p:spPr>
          <p:txBody>
            <a:bodyPr lIns="50800" tIns="50800" rIns="50800" bIns="50800" rtlCol="0" anchor="ctr"/>
            <a:lstStyle/>
            <a:p>
              <a:pPr marL="0" lvl="0" indent="0" algn="ctr">
                <a:lnSpc>
                  <a:spcPts val="3600"/>
                </a:lnSpc>
                <a:spcBef>
                  <a:spcPct val="0"/>
                </a:spcBef>
              </a:pPr>
              <a:endParaRPr/>
            </a:p>
          </p:txBody>
        </p:sp>
      </p:grpSp>
      <p:sp>
        <p:nvSpPr>
          <p:cNvPr id="20" name="Freeform 20"/>
          <p:cNvSpPr/>
          <p:nvPr/>
        </p:nvSpPr>
        <p:spPr>
          <a:xfrm>
            <a:off x="6450736" y="5037654"/>
            <a:ext cx="290447" cy="252689"/>
          </a:xfrm>
          <a:custGeom>
            <a:avLst/>
            <a:gdLst/>
            <a:ahLst/>
            <a:cxnLst/>
            <a:rect l="l" t="t" r="r" b="b"/>
            <a:pathLst>
              <a:path w="290447" h="252689">
                <a:moveTo>
                  <a:pt x="0" y="0"/>
                </a:moveTo>
                <a:lnTo>
                  <a:pt x="290447" y="0"/>
                </a:lnTo>
                <a:lnTo>
                  <a:pt x="290447" y="252688"/>
                </a:lnTo>
                <a:lnTo>
                  <a:pt x="0" y="2526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1" name="Freeform 21"/>
          <p:cNvSpPr/>
          <p:nvPr/>
        </p:nvSpPr>
        <p:spPr>
          <a:xfrm>
            <a:off x="6449527" y="6625310"/>
            <a:ext cx="290447" cy="252689"/>
          </a:xfrm>
          <a:custGeom>
            <a:avLst/>
            <a:gdLst/>
            <a:ahLst/>
            <a:cxnLst/>
            <a:rect l="l" t="t" r="r" b="b"/>
            <a:pathLst>
              <a:path w="290447" h="252689">
                <a:moveTo>
                  <a:pt x="0" y="0"/>
                </a:moveTo>
                <a:lnTo>
                  <a:pt x="290447" y="0"/>
                </a:lnTo>
                <a:lnTo>
                  <a:pt x="290447" y="252689"/>
                </a:lnTo>
                <a:lnTo>
                  <a:pt x="0" y="2526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Freeform 22"/>
          <p:cNvSpPr/>
          <p:nvPr/>
        </p:nvSpPr>
        <p:spPr>
          <a:xfrm>
            <a:off x="11667467" y="5028358"/>
            <a:ext cx="290447" cy="252689"/>
          </a:xfrm>
          <a:custGeom>
            <a:avLst/>
            <a:gdLst/>
            <a:ahLst/>
            <a:cxnLst/>
            <a:rect l="l" t="t" r="r" b="b"/>
            <a:pathLst>
              <a:path w="290447" h="252689">
                <a:moveTo>
                  <a:pt x="0" y="0"/>
                </a:moveTo>
                <a:lnTo>
                  <a:pt x="290447" y="0"/>
                </a:lnTo>
                <a:lnTo>
                  <a:pt x="290447" y="252689"/>
                </a:lnTo>
                <a:lnTo>
                  <a:pt x="0" y="2526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3" name="Freeform 23"/>
          <p:cNvSpPr/>
          <p:nvPr/>
        </p:nvSpPr>
        <p:spPr>
          <a:xfrm>
            <a:off x="11666258" y="6626264"/>
            <a:ext cx="290447" cy="252689"/>
          </a:xfrm>
          <a:custGeom>
            <a:avLst/>
            <a:gdLst/>
            <a:ahLst/>
            <a:cxnLst/>
            <a:rect l="l" t="t" r="r" b="b"/>
            <a:pathLst>
              <a:path w="290447" h="252689">
                <a:moveTo>
                  <a:pt x="0" y="0"/>
                </a:moveTo>
                <a:lnTo>
                  <a:pt x="290447" y="0"/>
                </a:lnTo>
                <a:lnTo>
                  <a:pt x="290447" y="252688"/>
                </a:lnTo>
                <a:lnTo>
                  <a:pt x="0" y="2526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24" name="Group 24"/>
          <p:cNvGrpSpPr/>
          <p:nvPr/>
        </p:nvGrpSpPr>
        <p:grpSpPr>
          <a:xfrm>
            <a:off x="6232390" y="8534521"/>
            <a:ext cx="2980737" cy="1321013"/>
            <a:chOff x="0" y="0"/>
            <a:chExt cx="905842" cy="401454"/>
          </a:xfrm>
        </p:grpSpPr>
        <p:sp>
          <p:nvSpPr>
            <p:cNvPr id="25" name="Freeform 25"/>
            <p:cNvSpPr/>
            <p:nvPr/>
          </p:nvSpPr>
          <p:spPr>
            <a:xfrm>
              <a:off x="0" y="0"/>
              <a:ext cx="905842" cy="401454"/>
            </a:xfrm>
            <a:custGeom>
              <a:avLst/>
              <a:gdLst/>
              <a:ahLst/>
              <a:cxnLst/>
              <a:rect l="l" t="t" r="r" b="b"/>
              <a:pathLst>
                <a:path w="905842" h="401454">
                  <a:moveTo>
                    <a:pt x="132463" y="0"/>
                  </a:moveTo>
                  <a:lnTo>
                    <a:pt x="773379" y="0"/>
                  </a:lnTo>
                  <a:cubicBezTo>
                    <a:pt x="808511" y="0"/>
                    <a:pt x="842203" y="13956"/>
                    <a:pt x="867045" y="38798"/>
                  </a:cubicBezTo>
                  <a:cubicBezTo>
                    <a:pt x="891886" y="63639"/>
                    <a:pt x="905842" y="97332"/>
                    <a:pt x="905842" y="132463"/>
                  </a:cubicBezTo>
                  <a:lnTo>
                    <a:pt x="905842" y="268991"/>
                  </a:lnTo>
                  <a:cubicBezTo>
                    <a:pt x="905842" y="342148"/>
                    <a:pt x="846537" y="401454"/>
                    <a:pt x="773379" y="401454"/>
                  </a:cubicBezTo>
                  <a:lnTo>
                    <a:pt x="132463" y="401454"/>
                  </a:lnTo>
                  <a:cubicBezTo>
                    <a:pt x="59306" y="401454"/>
                    <a:pt x="0" y="342148"/>
                    <a:pt x="0" y="268991"/>
                  </a:cubicBezTo>
                  <a:lnTo>
                    <a:pt x="0" y="132463"/>
                  </a:lnTo>
                  <a:cubicBezTo>
                    <a:pt x="0" y="59306"/>
                    <a:pt x="59306" y="0"/>
                    <a:pt x="132463" y="0"/>
                  </a:cubicBezTo>
                  <a:close/>
                </a:path>
              </a:pathLst>
            </a:custGeom>
            <a:solidFill>
              <a:srgbClr val="003087"/>
            </a:solidFill>
          </p:spPr>
          <p:txBody>
            <a:bodyPr/>
            <a:lstStyle/>
            <a:p>
              <a:endParaRPr lang="en-US"/>
            </a:p>
          </p:txBody>
        </p:sp>
        <p:sp>
          <p:nvSpPr>
            <p:cNvPr id="26" name="TextBox 26"/>
            <p:cNvSpPr txBox="1"/>
            <p:nvPr/>
          </p:nvSpPr>
          <p:spPr>
            <a:xfrm>
              <a:off x="0" y="-66675"/>
              <a:ext cx="905842" cy="468129"/>
            </a:xfrm>
            <a:prstGeom prst="rect">
              <a:avLst/>
            </a:prstGeom>
          </p:spPr>
          <p:txBody>
            <a:bodyPr lIns="50800" tIns="50800" rIns="50800" bIns="50800" rtlCol="0" anchor="ctr"/>
            <a:lstStyle/>
            <a:p>
              <a:pPr algn="ctr">
                <a:lnSpc>
                  <a:spcPts val="3600"/>
                </a:lnSpc>
              </a:pPr>
              <a:endParaRPr/>
            </a:p>
          </p:txBody>
        </p:sp>
      </p:grpSp>
      <p:grpSp>
        <p:nvGrpSpPr>
          <p:cNvPr id="27" name="Group 27"/>
          <p:cNvGrpSpPr/>
          <p:nvPr/>
        </p:nvGrpSpPr>
        <p:grpSpPr>
          <a:xfrm>
            <a:off x="9775103" y="8585536"/>
            <a:ext cx="2980737" cy="1321013"/>
            <a:chOff x="0" y="0"/>
            <a:chExt cx="905842" cy="401454"/>
          </a:xfrm>
        </p:grpSpPr>
        <p:sp>
          <p:nvSpPr>
            <p:cNvPr id="28" name="Freeform 28"/>
            <p:cNvSpPr/>
            <p:nvPr/>
          </p:nvSpPr>
          <p:spPr>
            <a:xfrm>
              <a:off x="0" y="0"/>
              <a:ext cx="905842" cy="401454"/>
            </a:xfrm>
            <a:custGeom>
              <a:avLst/>
              <a:gdLst/>
              <a:ahLst/>
              <a:cxnLst/>
              <a:rect l="l" t="t" r="r" b="b"/>
              <a:pathLst>
                <a:path w="905842" h="401454">
                  <a:moveTo>
                    <a:pt x="132463" y="0"/>
                  </a:moveTo>
                  <a:lnTo>
                    <a:pt x="773379" y="0"/>
                  </a:lnTo>
                  <a:cubicBezTo>
                    <a:pt x="808511" y="0"/>
                    <a:pt x="842203" y="13956"/>
                    <a:pt x="867045" y="38798"/>
                  </a:cubicBezTo>
                  <a:cubicBezTo>
                    <a:pt x="891886" y="63639"/>
                    <a:pt x="905842" y="97332"/>
                    <a:pt x="905842" y="132463"/>
                  </a:cubicBezTo>
                  <a:lnTo>
                    <a:pt x="905842" y="268991"/>
                  </a:lnTo>
                  <a:cubicBezTo>
                    <a:pt x="905842" y="342148"/>
                    <a:pt x="846537" y="401454"/>
                    <a:pt x="773379" y="401454"/>
                  </a:cubicBezTo>
                  <a:lnTo>
                    <a:pt x="132463" y="401454"/>
                  </a:lnTo>
                  <a:cubicBezTo>
                    <a:pt x="59306" y="401454"/>
                    <a:pt x="0" y="342148"/>
                    <a:pt x="0" y="268991"/>
                  </a:cubicBezTo>
                  <a:lnTo>
                    <a:pt x="0" y="132463"/>
                  </a:lnTo>
                  <a:cubicBezTo>
                    <a:pt x="0" y="59306"/>
                    <a:pt x="59306" y="0"/>
                    <a:pt x="132463" y="0"/>
                  </a:cubicBezTo>
                  <a:close/>
                </a:path>
              </a:pathLst>
            </a:custGeom>
            <a:solidFill>
              <a:srgbClr val="003087"/>
            </a:solidFill>
          </p:spPr>
          <p:txBody>
            <a:bodyPr/>
            <a:lstStyle/>
            <a:p>
              <a:endParaRPr lang="en-US"/>
            </a:p>
          </p:txBody>
        </p:sp>
        <p:sp>
          <p:nvSpPr>
            <p:cNvPr id="29" name="TextBox 29"/>
            <p:cNvSpPr txBox="1"/>
            <p:nvPr/>
          </p:nvSpPr>
          <p:spPr>
            <a:xfrm>
              <a:off x="0" y="-66675"/>
              <a:ext cx="905842" cy="468129"/>
            </a:xfrm>
            <a:prstGeom prst="rect">
              <a:avLst/>
            </a:prstGeom>
          </p:spPr>
          <p:txBody>
            <a:bodyPr lIns="50800" tIns="50800" rIns="50800" bIns="50800" rtlCol="0" anchor="ctr"/>
            <a:lstStyle/>
            <a:p>
              <a:pPr algn="ctr">
                <a:lnSpc>
                  <a:spcPts val="3600"/>
                </a:lnSpc>
              </a:pPr>
              <a:endParaRPr/>
            </a:p>
          </p:txBody>
        </p:sp>
      </p:grpSp>
      <p:grpSp>
        <p:nvGrpSpPr>
          <p:cNvPr id="30" name="Group 30"/>
          <p:cNvGrpSpPr/>
          <p:nvPr/>
        </p:nvGrpSpPr>
        <p:grpSpPr>
          <a:xfrm>
            <a:off x="13389517" y="8585536"/>
            <a:ext cx="2980737" cy="1321013"/>
            <a:chOff x="0" y="0"/>
            <a:chExt cx="905842" cy="401454"/>
          </a:xfrm>
        </p:grpSpPr>
        <p:sp>
          <p:nvSpPr>
            <p:cNvPr id="31" name="Freeform 31"/>
            <p:cNvSpPr/>
            <p:nvPr/>
          </p:nvSpPr>
          <p:spPr>
            <a:xfrm>
              <a:off x="0" y="0"/>
              <a:ext cx="905842" cy="401454"/>
            </a:xfrm>
            <a:custGeom>
              <a:avLst/>
              <a:gdLst/>
              <a:ahLst/>
              <a:cxnLst/>
              <a:rect l="l" t="t" r="r" b="b"/>
              <a:pathLst>
                <a:path w="905842" h="401454">
                  <a:moveTo>
                    <a:pt x="132463" y="0"/>
                  </a:moveTo>
                  <a:lnTo>
                    <a:pt x="773379" y="0"/>
                  </a:lnTo>
                  <a:cubicBezTo>
                    <a:pt x="808511" y="0"/>
                    <a:pt x="842203" y="13956"/>
                    <a:pt x="867045" y="38798"/>
                  </a:cubicBezTo>
                  <a:cubicBezTo>
                    <a:pt x="891886" y="63639"/>
                    <a:pt x="905842" y="97332"/>
                    <a:pt x="905842" y="132463"/>
                  </a:cubicBezTo>
                  <a:lnTo>
                    <a:pt x="905842" y="268991"/>
                  </a:lnTo>
                  <a:cubicBezTo>
                    <a:pt x="905842" y="342148"/>
                    <a:pt x="846537" y="401454"/>
                    <a:pt x="773379" y="401454"/>
                  </a:cubicBezTo>
                  <a:lnTo>
                    <a:pt x="132463" y="401454"/>
                  </a:lnTo>
                  <a:cubicBezTo>
                    <a:pt x="59306" y="401454"/>
                    <a:pt x="0" y="342148"/>
                    <a:pt x="0" y="268991"/>
                  </a:cubicBezTo>
                  <a:lnTo>
                    <a:pt x="0" y="132463"/>
                  </a:lnTo>
                  <a:cubicBezTo>
                    <a:pt x="0" y="59306"/>
                    <a:pt x="59306" y="0"/>
                    <a:pt x="132463" y="0"/>
                  </a:cubicBezTo>
                  <a:close/>
                </a:path>
              </a:pathLst>
            </a:custGeom>
            <a:solidFill>
              <a:srgbClr val="003087"/>
            </a:solidFill>
          </p:spPr>
          <p:txBody>
            <a:bodyPr/>
            <a:lstStyle/>
            <a:p>
              <a:endParaRPr lang="en-US"/>
            </a:p>
          </p:txBody>
        </p:sp>
        <p:sp>
          <p:nvSpPr>
            <p:cNvPr id="32" name="TextBox 32"/>
            <p:cNvSpPr txBox="1"/>
            <p:nvPr/>
          </p:nvSpPr>
          <p:spPr>
            <a:xfrm>
              <a:off x="0" y="-66675"/>
              <a:ext cx="905842" cy="468129"/>
            </a:xfrm>
            <a:prstGeom prst="rect">
              <a:avLst/>
            </a:prstGeom>
          </p:spPr>
          <p:txBody>
            <a:bodyPr lIns="50800" tIns="50800" rIns="50800" bIns="50800" rtlCol="0" anchor="ctr"/>
            <a:lstStyle/>
            <a:p>
              <a:pPr algn="ctr">
                <a:lnSpc>
                  <a:spcPts val="3600"/>
                </a:lnSpc>
              </a:pPr>
              <a:endParaRPr/>
            </a:p>
          </p:txBody>
        </p:sp>
      </p:grpSp>
      <p:sp>
        <p:nvSpPr>
          <p:cNvPr id="33" name="Freeform 33"/>
          <p:cNvSpPr/>
          <p:nvPr/>
        </p:nvSpPr>
        <p:spPr>
          <a:xfrm>
            <a:off x="6276004" y="8415280"/>
            <a:ext cx="340512" cy="340512"/>
          </a:xfrm>
          <a:custGeom>
            <a:avLst/>
            <a:gdLst/>
            <a:ahLst/>
            <a:cxnLst/>
            <a:rect l="l" t="t" r="r" b="b"/>
            <a:pathLst>
              <a:path w="340512" h="340512">
                <a:moveTo>
                  <a:pt x="0" y="0"/>
                </a:moveTo>
                <a:lnTo>
                  <a:pt x="340512" y="0"/>
                </a:lnTo>
                <a:lnTo>
                  <a:pt x="340512" y="340512"/>
                </a:lnTo>
                <a:lnTo>
                  <a:pt x="0" y="340512"/>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34" name="Freeform 34"/>
          <p:cNvSpPr/>
          <p:nvPr/>
        </p:nvSpPr>
        <p:spPr>
          <a:xfrm>
            <a:off x="9832253" y="8415280"/>
            <a:ext cx="340512" cy="340512"/>
          </a:xfrm>
          <a:custGeom>
            <a:avLst/>
            <a:gdLst/>
            <a:ahLst/>
            <a:cxnLst/>
            <a:rect l="l" t="t" r="r" b="b"/>
            <a:pathLst>
              <a:path w="340512" h="340512">
                <a:moveTo>
                  <a:pt x="0" y="0"/>
                </a:moveTo>
                <a:lnTo>
                  <a:pt x="340511" y="0"/>
                </a:lnTo>
                <a:lnTo>
                  <a:pt x="340511" y="340512"/>
                </a:lnTo>
                <a:lnTo>
                  <a:pt x="0" y="340512"/>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35" name="Freeform 35"/>
          <p:cNvSpPr/>
          <p:nvPr/>
        </p:nvSpPr>
        <p:spPr>
          <a:xfrm>
            <a:off x="13450722" y="8415280"/>
            <a:ext cx="340512" cy="340512"/>
          </a:xfrm>
          <a:custGeom>
            <a:avLst/>
            <a:gdLst/>
            <a:ahLst/>
            <a:cxnLst/>
            <a:rect l="l" t="t" r="r" b="b"/>
            <a:pathLst>
              <a:path w="340512" h="340512">
                <a:moveTo>
                  <a:pt x="0" y="0"/>
                </a:moveTo>
                <a:lnTo>
                  <a:pt x="340512" y="0"/>
                </a:lnTo>
                <a:lnTo>
                  <a:pt x="340512" y="340512"/>
                </a:lnTo>
                <a:lnTo>
                  <a:pt x="0" y="340512"/>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36" name="TextBox 36"/>
          <p:cNvSpPr txBox="1"/>
          <p:nvPr/>
        </p:nvSpPr>
        <p:spPr>
          <a:xfrm>
            <a:off x="1028700" y="5605242"/>
            <a:ext cx="3707056" cy="3206006"/>
          </a:xfrm>
          <a:prstGeom prst="rect">
            <a:avLst/>
          </a:prstGeom>
        </p:spPr>
        <p:txBody>
          <a:bodyPr lIns="0" tIns="0" rIns="0" bIns="0" rtlCol="0" anchor="t">
            <a:spAutoFit/>
          </a:bodyPr>
          <a:lstStyle/>
          <a:p>
            <a:pPr marL="0" lvl="0" indent="0" algn="l">
              <a:lnSpc>
                <a:spcPts val="4981"/>
              </a:lnSpc>
              <a:spcBef>
                <a:spcPct val="0"/>
              </a:spcBef>
            </a:pPr>
            <a:r>
              <a:rPr lang="en-GB" sz="4400" b="1" dirty="0">
                <a:solidFill>
                  <a:srgbClr val="003087"/>
                </a:solidFill>
                <a:latin typeface="Kuro Bold" panose="00000800000000000000" pitchFamily="50" charset="0"/>
              </a:rPr>
              <a:t>What Are the Steps That an Engineer Must Take or Understand</a:t>
            </a:r>
            <a:endParaRPr lang="en-US" sz="4370" b="1" u="none" strike="noStrike" dirty="0">
              <a:solidFill>
                <a:srgbClr val="003087"/>
              </a:solidFill>
              <a:latin typeface="Kuro Bold" panose="00000800000000000000" pitchFamily="50" charset="0"/>
              <a:ea typeface="KuroTrial Bold"/>
              <a:cs typeface="KuroTrial Bold"/>
              <a:sym typeface="KuroTrial Bold"/>
            </a:endParaRPr>
          </a:p>
        </p:txBody>
      </p:sp>
      <p:sp>
        <p:nvSpPr>
          <p:cNvPr id="37" name="TextBox 37"/>
          <p:cNvSpPr txBox="1"/>
          <p:nvPr/>
        </p:nvSpPr>
        <p:spPr>
          <a:xfrm>
            <a:off x="-50051" y="457413"/>
            <a:ext cx="1317340" cy="266699"/>
          </a:xfrm>
          <a:prstGeom prst="rect">
            <a:avLst/>
          </a:prstGeom>
        </p:spPr>
        <p:txBody>
          <a:bodyPr lIns="0" tIns="0" rIns="0" bIns="0" rtlCol="0" anchor="t">
            <a:spAutoFit/>
          </a:bodyPr>
          <a:lstStyle/>
          <a:p>
            <a:pPr algn="r">
              <a:lnSpc>
                <a:spcPts val="2250"/>
              </a:lnSpc>
            </a:pPr>
            <a:r>
              <a:rPr lang="en-US" sz="1500" spc="45">
                <a:solidFill>
                  <a:srgbClr val="000000"/>
                </a:solidFill>
                <a:latin typeface="Garet"/>
                <a:ea typeface="Garet"/>
                <a:cs typeface="Garet"/>
                <a:sym typeface="Garet"/>
              </a:rPr>
              <a:t>Page 09</a:t>
            </a:r>
          </a:p>
        </p:txBody>
      </p:sp>
      <p:sp>
        <p:nvSpPr>
          <p:cNvPr id="38" name="TextBox 38"/>
          <p:cNvSpPr txBox="1"/>
          <p:nvPr/>
        </p:nvSpPr>
        <p:spPr>
          <a:xfrm>
            <a:off x="6232390" y="2850279"/>
            <a:ext cx="8285400" cy="693420"/>
          </a:xfrm>
          <a:prstGeom prst="rect">
            <a:avLst/>
          </a:prstGeom>
        </p:spPr>
        <p:txBody>
          <a:bodyPr lIns="0" tIns="0" rIns="0" bIns="0" rtlCol="0" anchor="t">
            <a:spAutoFit/>
          </a:bodyPr>
          <a:lstStyle/>
          <a:p>
            <a:pPr marL="0" lvl="0" indent="0" algn="l">
              <a:lnSpc>
                <a:spcPts val="2700"/>
              </a:lnSpc>
              <a:spcBef>
                <a:spcPct val="0"/>
              </a:spcBef>
            </a:pPr>
            <a:r>
              <a:rPr lang="en-US" sz="1800" u="none" strike="noStrike" spc="-32">
                <a:solidFill>
                  <a:srgbClr val="000000"/>
                </a:solidFill>
                <a:latin typeface="Arial"/>
                <a:ea typeface="Arial"/>
                <a:cs typeface="Arial"/>
                <a:sym typeface="Arial"/>
              </a:rPr>
              <a:t>Manufacturability is not something we “check” after design. It is something we design into the product from Day 1.</a:t>
            </a:r>
          </a:p>
        </p:txBody>
      </p:sp>
      <p:sp>
        <p:nvSpPr>
          <p:cNvPr id="39" name="TextBox 39"/>
          <p:cNvSpPr txBox="1"/>
          <p:nvPr/>
        </p:nvSpPr>
        <p:spPr>
          <a:xfrm>
            <a:off x="6276004" y="4019040"/>
            <a:ext cx="8285400" cy="352425"/>
          </a:xfrm>
          <a:prstGeom prst="rect">
            <a:avLst/>
          </a:prstGeom>
        </p:spPr>
        <p:txBody>
          <a:bodyPr lIns="0" tIns="0" rIns="0" bIns="0" rtlCol="0" anchor="t">
            <a:spAutoFit/>
          </a:bodyPr>
          <a:lstStyle/>
          <a:p>
            <a:pPr marL="0" lvl="0" indent="0" algn="l">
              <a:lnSpc>
                <a:spcPts val="2999"/>
              </a:lnSpc>
              <a:spcBef>
                <a:spcPct val="0"/>
              </a:spcBef>
            </a:pPr>
            <a:r>
              <a:rPr lang="en-US" sz="1999" b="1" spc="-35">
                <a:solidFill>
                  <a:srgbClr val="000000"/>
                </a:solidFill>
                <a:latin typeface="Arial Bold"/>
                <a:ea typeface="Arial Bold"/>
                <a:cs typeface="Arial Bold"/>
                <a:sym typeface="Arial Bold"/>
              </a:rPr>
              <a:t>I</a:t>
            </a:r>
            <a:r>
              <a:rPr lang="en-US" sz="1999" b="1" u="none" strike="noStrike" spc="-35">
                <a:solidFill>
                  <a:srgbClr val="000000"/>
                </a:solidFill>
                <a:latin typeface="Arial Bold"/>
                <a:ea typeface="Arial Bold"/>
                <a:cs typeface="Arial Bold"/>
                <a:sym typeface="Arial Bold"/>
              </a:rPr>
              <a:t>f we treat DFM as an afterthought, we will:</a:t>
            </a:r>
          </a:p>
        </p:txBody>
      </p:sp>
      <p:sp>
        <p:nvSpPr>
          <p:cNvPr id="40" name="TextBox 40"/>
          <p:cNvSpPr txBox="1"/>
          <p:nvPr/>
        </p:nvSpPr>
        <p:spPr>
          <a:xfrm>
            <a:off x="7296605" y="4930527"/>
            <a:ext cx="2777456" cy="350520"/>
          </a:xfrm>
          <a:prstGeom prst="rect">
            <a:avLst/>
          </a:prstGeom>
        </p:spPr>
        <p:txBody>
          <a:bodyPr lIns="0" tIns="0" rIns="0" bIns="0" rtlCol="0" anchor="t">
            <a:spAutoFit/>
          </a:bodyPr>
          <a:lstStyle/>
          <a:p>
            <a:pPr marL="0" lvl="0" indent="0" algn="l">
              <a:lnSpc>
                <a:spcPts val="2700"/>
              </a:lnSpc>
              <a:spcBef>
                <a:spcPct val="0"/>
              </a:spcBef>
            </a:pPr>
            <a:r>
              <a:rPr lang="en-US" sz="1800" u="none" strike="noStrike" spc="-32">
                <a:solidFill>
                  <a:srgbClr val="000000"/>
                </a:solidFill>
                <a:latin typeface="Arial"/>
                <a:ea typeface="Arial"/>
                <a:cs typeface="Arial"/>
                <a:sym typeface="Arial"/>
              </a:rPr>
              <a:t>Redesign under pressure</a:t>
            </a:r>
          </a:p>
        </p:txBody>
      </p:sp>
      <p:sp>
        <p:nvSpPr>
          <p:cNvPr id="41" name="TextBox 41"/>
          <p:cNvSpPr txBox="1"/>
          <p:nvPr/>
        </p:nvSpPr>
        <p:spPr>
          <a:xfrm>
            <a:off x="7296605" y="6387864"/>
            <a:ext cx="3833045" cy="1379220"/>
          </a:xfrm>
          <a:prstGeom prst="rect">
            <a:avLst/>
          </a:prstGeom>
        </p:spPr>
        <p:txBody>
          <a:bodyPr lIns="0" tIns="0" rIns="0" bIns="0" rtlCol="0" anchor="t">
            <a:spAutoFit/>
          </a:bodyPr>
          <a:lstStyle/>
          <a:p>
            <a:pPr marL="0" lvl="0" indent="0" algn="l">
              <a:lnSpc>
                <a:spcPts val="2700"/>
              </a:lnSpc>
              <a:spcBef>
                <a:spcPct val="0"/>
              </a:spcBef>
            </a:pPr>
            <a:r>
              <a:rPr lang="en-US" sz="1800" spc="-32">
                <a:solidFill>
                  <a:srgbClr val="000000"/>
                </a:solidFill>
                <a:latin typeface="Arial"/>
                <a:ea typeface="Arial"/>
                <a:cs typeface="Arial"/>
                <a:sym typeface="Arial"/>
              </a:rPr>
              <a:t>Bleed margins – gradually, your estimated profit erodes due to errors, defective products, rejects and repetition.</a:t>
            </a:r>
          </a:p>
        </p:txBody>
      </p:sp>
      <p:sp>
        <p:nvSpPr>
          <p:cNvPr id="42" name="TextBox 42"/>
          <p:cNvSpPr txBox="1"/>
          <p:nvPr/>
        </p:nvSpPr>
        <p:spPr>
          <a:xfrm>
            <a:off x="12710868" y="4751469"/>
            <a:ext cx="4186336" cy="1379220"/>
          </a:xfrm>
          <a:prstGeom prst="rect">
            <a:avLst/>
          </a:prstGeom>
        </p:spPr>
        <p:txBody>
          <a:bodyPr lIns="0" tIns="0" rIns="0" bIns="0" rtlCol="0" anchor="t">
            <a:spAutoFit/>
          </a:bodyPr>
          <a:lstStyle/>
          <a:p>
            <a:pPr marL="0" lvl="0" indent="0" algn="l">
              <a:lnSpc>
                <a:spcPts val="2700"/>
              </a:lnSpc>
              <a:spcBef>
                <a:spcPct val="0"/>
              </a:spcBef>
            </a:pPr>
            <a:r>
              <a:rPr lang="en-US" sz="1800" b="1" spc="-32">
                <a:solidFill>
                  <a:srgbClr val="000000"/>
                </a:solidFill>
                <a:latin typeface="Arial Bold"/>
                <a:ea typeface="Arial Bold"/>
                <a:cs typeface="Arial Bold"/>
                <a:sym typeface="Arial Bold"/>
              </a:rPr>
              <a:t>Delay customer</a:t>
            </a:r>
            <a:r>
              <a:rPr lang="en-US" sz="1800" spc="-32">
                <a:solidFill>
                  <a:srgbClr val="000000"/>
                </a:solidFill>
                <a:latin typeface="Arial"/>
                <a:ea typeface="Arial"/>
                <a:cs typeface="Arial"/>
                <a:sym typeface="Arial"/>
              </a:rPr>
              <a:t>s – this becomes a threat to the business itself, dissatisfied customers can decide to change their suppliers.</a:t>
            </a:r>
          </a:p>
        </p:txBody>
      </p:sp>
      <p:sp>
        <p:nvSpPr>
          <p:cNvPr id="43" name="TextBox 43"/>
          <p:cNvSpPr txBox="1"/>
          <p:nvPr/>
        </p:nvSpPr>
        <p:spPr>
          <a:xfrm>
            <a:off x="12710868" y="6435764"/>
            <a:ext cx="4338035" cy="1379220"/>
          </a:xfrm>
          <a:prstGeom prst="rect">
            <a:avLst/>
          </a:prstGeom>
        </p:spPr>
        <p:txBody>
          <a:bodyPr lIns="0" tIns="0" rIns="0" bIns="0" rtlCol="0" anchor="t">
            <a:spAutoFit/>
          </a:bodyPr>
          <a:lstStyle/>
          <a:p>
            <a:pPr marL="0" lvl="0" indent="0" algn="l">
              <a:lnSpc>
                <a:spcPts val="2700"/>
              </a:lnSpc>
              <a:spcBef>
                <a:spcPct val="0"/>
              </a:spcBef>
            </a:pPr>
            <a:r>
              <a:rPr lang="en-US" sz="1800" spc="-32">
                <a:solidFill>
                  <a:srgbClr val="000000"/>
                </a:solidFill>
                <a:latin typeface="Arial"/>
                <a:ea typeface="Arial"/>
                <a:cs typeface="Arial"/>
                <a:sym typeface="Arial"/>
              </a:rPr>
              <a:t>In Nigeria and West Africa, this can have a more devastating effect on the region – because the customers may decide to procure from foreign nations.</a:t>
            </a:r>
          </a:p>
        </p:txBody>
      </p:sp>
      <p:sp>
        <p:nvSpPr>
          <p:cNvPr id="44" name="TextBox 44"/>
          <p:cNvSpPr txBox="1"/>
          <p:nvPr/>
        </p:nvSpPr>
        <p:spPr>
          <a:xfrm>
            <a:off x="6276004" y="1600940"/>
            <a:ext cx="6793463" cy="753745"/>
          </a:xfrm>
          <a:prstGeom prst="rect">
            <a:avLst/>
          </a:prstGeom>
        </p:spPr>
        <p:txBody>
          <a:bodyPr lIns="0" tIns="0" rIns="0" bIns="0" rtlCol="0" anchor="t">
            <a:spAutoFit/>
          </a:bodyPr>
          <a:lstStyle/>
          <a:p>
            <a:pPr marL="0" lvl="0" indent="0" algn="just">
              <a:lnSpc>
                <a:spcPts val="3079"/>
              </a:lnSpc>
            </a:pPr>
            <a:r>
              <a:rPr lang="en-US" sz="2199" b="1" u="none" strike="noStrike">
                <a:solidFill>
                  <a:srgbClr val="000000"/>
                </a:solidFill>
                <a:latin typeface="KuroTrial Bold"/>
                <a:ea typeface="KuroTrial Bold"/>
                <a:cs typeface="KuroTrial Bold"/>
                <a:sym typeface="KuroTrial Bold"/>
              </a:rPr>
              <a:t>Start With a Strategic Position: </a:t>
            </a:r>
          </a:p>
          <a:p>
            <a:pPr marL="0" lvl="0" indent="0" algn="just">
              <a:lnSpc>
                <a:spcPts val="3079"/>
              </a:lnSpc>
            </a:pPr>
            <a:r>
              <a:rPr lang="en-US" sz="2199" b="1" u="none" strike="noStrike">
                <a:solidFill>
                  <a:srgbClr val="000000"/>
                </a:solidFill>
                <a:latin typeface="KuroTrial Bold"/>
                <a:ea typeface="KuroTrial Bold"/>
                <a:cs typeface="KuroTrial Bold"/>
                <a:sym typeface="KuroTrial Bold"/>
              </a:rPr>
              <a:t>DFM Is Not a Tool — It Is a Discipline</a:t>
            </a:r>
          </a:p>
        </p:txBody>
      </p:sp>
      <p:sp>
        <p:nvSpPr>
          <p:cNvPr id="45" name="TextBox 45"/>
          <p:cNvSpPr txBox="1"/>
          <p:nvPr/>
        </p:nvSpPr>
        <p:spPr>
          <a:xfrm>
            <a:off x="6741183" y="8941983"/>
            <a:ext cx="1860302" cy="520353"/>
          </a:xfrm>
          <a:prstGeom prst="rect">
            <a:avLst/>
          </a:prstGeom>
        </p:spPr>
        <p:txBody>
          <a:bodyPr lIns="0" tIns="0" rIns="0" bIns="0" rtlCol="0" anchor="t">
            <a:spAutoFit/>
          </a:bodyPr>
          <a:lstStyle/>
          <a:p>
            <a:pPr marL="0" lvl="0" indent="0" algn="ctr">
              <a:lnSpc>
                <a:spcPts val="1958"/>
              </a:lnSpc>
            </a:pPr>
            <a:r>
              <a:rPr lang="en-US" sz="1733" b="1" u="none" strike="noStrike" spc="-31">
                <a:solidFill>
                  <a:srgbClr val="FFFFFF"/>
                </a:solidFill>
                <a:latin typeface="Arial Bold"/>
                <a:ea typeface="Arial Bold"/>
                <a:cs typeface="Arial Bold"/>
                <a:sym typeface="Arial Bold"/>
              </a:rPr>
              <a:t>Scale </a:t>
            </a:r>
          </a:p>
          <a:p>
            <a:pPr marL="0" lvl="0" indent="0" algn="ctr">
              <a:lnSpc>
                <a:spcPts val="1958"/>
              </a:lnSpc>
            </a:pPr>
            <a:r>
              <a:rPr lang="en-US" sz="1733" b="1" u="none" strike="noStrike" spc="-31">
                <a:solidFill>
                  <a:srgbClr val="FFFFFF"/>
                </a:solidFill>
                <a:latin typeface="Arial Bold"/>
                <a:ea typeface="Arial Bold"/>
                <a:cs typeface="Arial Bold"/>
                <a:sym typeface="Arial Bold"/>
              </a:rPr>
              <a:t>Smoothly</a:t>
            </a:r>
          </a:p>
        </p:txBody>
      </p:sp>
      <p:sp>
        <p:nvSpPr>
          <p:cNvPr id="46" name="TextBox 46"/>
          <p:cNvSpPr txBox="1"/>
          <p:nvPr/>
        </p:nvSpPr>
        <p:spPr>
          <a:xfrm>
            <a:off x="10317166" y="8995809"/>
            <a:ext cx="1860302" cy="520353"/>
          </a:xfrm>
          <a:prstGeom prst="rect">
            <a:avLst/>
          </a:prstGeom>
        </p:spPr>
        <p:txBody>
          <a:bodyPr lIns="0" tIns="0" rIns="0" bIns="0" rtlCol="0" anchor="t">
            <a:spAutoFit/>
          </a:bodyPr>
          <a:lstStyle/>
          <a:p>
            <a:pPr marL="0" lvl="0" indent="0" algn="ctr">
              <a:lnSpc>
                <a:spcPts val="1958"/>
              </a:lnSpc>
            </a:pPr>
            <a:r>
              <a:rPr lang="en-US" sz="1733" b="1" u="none" strike="noStrike" spc="-31">
                <a:solidFill>
                  <a:srgbClr val="FFFFFF"/>
                </a:solidFill>
                <a:latin typeface="Arial Bold"/>
                <a:ea typeface="Arial Bold"/>
                <a:cs typeface="Arial Bold"/>
                <a:sym typeface="Arial Bold"/>
              </a:rPr>
              <a:t>Protect</a:t>
            </a:r>
          </a:p>
          <a:p>
            <a:pPr marL="0" lvl="0" indent="0" algn="ctr">
              <a:lnSpc>
                <a:spcPts val="1958"/>
              </a:lnSpc>
            </a:pPr>
            <a:r>
              <a:rPr lang="en-US" sz="1733" b="1" u="none" strike="noStrike" spc="-31">
                <a:solidFill>
                  <a:srgbClr val="FFFFFF"/>
                </a:solidFill>
                <a:latin typeface="Arial Bold"/>
                <a:ea typeface="Arial Bold"/>
                <a:cs typeface="Arial Bold"/>
                <a:sym typeface="Arial Bold"/>
              </a:rPr>
              <a:t>Margin</a:t>
            </a:r>
          </a:p>
        </p:txBody>
      </p:sp>
      <p:sp>
        <p:nvSpPr>
          <p:cNvPr id="47" name="TextBox 47"/>
          <p:cNvSpPr txBox="1"/>
          <p:nvPr/>
        </p:nvSpPr>
        <p:spPr>
          <a:xfrm>
            <a:off x="13450722" y="8995809"/>
            <a:ext cx="2858328" cy="520353"/>
          </a:xfrm>
          <a:prstGeom prst="rect">
            <a:avLst/>
          </a:prstGeom>
        </p:spPr>
        <p:txBody>
          <a:bodyPr lIns="0" tIns="0" rIns="0" bIns="0" rtlCol="0" anchor="t">
            <a:spAutoFit/>
          </a:bodyPr>
          <a:lstStyle/>
          <a:p>
            <a:pPr algn="ctr">
              <a:lnSpc>
                <a:spcPts val="1958"/>
              </a:lnSpc>
            </a:pPr>
            <a:r>
              <a:rPr lang="en-US" sz="1733" b="1" spc="34">
                <a:solidFill>
                  <a:srgbClr val="FFFFFF"/>
                </a:solidFill>
                <a:latin typeface="Arial Bold"/>
                <a:ea typeface="Arial Bold"/>
                <a:cs typeface="Arial Bold"/>
                <a:sym typeface="Arial Bold"/>
              </a:rPr>
              <a:t>Built</a:t>
            </a:r>
          </a:p>
          <a:p>
            <a:pPr marL="0" lvl="0" indent="0" algn="ctr">
              <a:lnSpc>
                <a:spcPts val="1958"/>
              </a:lnSpc>
            </a:pPr>
            <a:r>
              <a:rPr lang="en-US" sz="1733" b="1" spc="-31">
                <a:solidFill>
                  <a:srgbClr val="FFFFFF"/>
                </a:solidFill>
                <a:latin typeface="Arial Bold"/>
                <a:ea typeface="Arial Bold"/>
                <a:cs typeface="Arial Bold"/>
                <a:sym typeface="Arial Bold"/>
              </a:rPr>
              <a:t>Industrial Credibility</a:t>
            </a:r>
          </a:p>
        </p:txBody>
      </p:sp>
    </p:spTree>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1812</Words>
  <Application>Microsoft Office PowerPoint</Application>
  <PresentationFormat>Custom</PresentationFormat>
  <Paragraphs>284</Paragraphs>
  <Slides>23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KuroTrial</vt:lpstr>
      <vt:lpstr>Arial Italics</vt:lpstr>
      <vt:lpstr>Arial Bold</vt:lpstr>
      <vt:lpstr>Kuro Bold</vt:lpstr>
      <vt:lpstr>KuroTrial Bold</vt:lpstr>
      <vt:lpstr>Garet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Project</dc:title>
  <cp:lastModifiedBy>Isaac Ibidapo Bisi</cp:lastModifiedBy>
  <cp:revision>46</cp:revision>
  <dcterms:created xsi:type="dcterms:W3CDTF">2006-08-16T00:00:00Z</dcterms:created>
  <dcterms:modified xsi:type="dcterms:W3CDTF">2026-03-11T09:55:02Z</dcterms:modified>
  <dc:identifier>DAHCzUj5whE</dc:identifier>
</cp:coreProperties>
</file>