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</p:sldIdLst>
  <p:sldSz cx="18288000" cy="10287000"/>
  <p:notesSz cx="6858000" cy="9144000"/>
  <p:embeddedFontLst>
    <p:embeddedFont>
      <p:font typeface="Aileron Bold" panose="020B0604020202020204" charset="0"/>
      <p:bold r:id="rId24"/>
    </p:embeddedFont>
    <p:embeddedFont>
      <p:font typeface="Atkinson Hyperlegible" panose="020B0604020202020204" charset="0"/>
      <p:regular r:id="rId25"/>
    </p:embeddedFont>
    <p:embeddedFont>
      <p:font typeface="Atkinson Hyperlegible Bold" panose="020B0604020202020204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aro Abusomwan" initials="O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5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mma Steyn" userId="346960d3-593a-4a89-a69b-c272e5e4190c" providerId="ADAL" clId="{5C6BC1E2-D990-46E8-9813-A1358BB258ED}"/>
    <pc:docChg chg="modSld">
      <pc:chgData name="Gemma Steyn" userId="346960d3-593a-4a89-a69b-c272e5e4190c" providerId="ADAL" clId="{5C6BC1E2-D990-46E8-9813-A1358BB258ED}" dt="2026-03-03T16:05:21.971" v="1" actId="14100"/>
      <pc:docMkLst>
        <pc:docMk/>
      </pc:docMkLst>
      <pc:sldChg chg="modSp mod">
        <pc:chgData name="Gemma Steyn" userId="346960d3-593a-4a89-a69b-c272e5e4190c" providerId="ADAL" clId="{5C6BC1E2-D990-46E8-9813-A1358BB258ED}" dt="2026-03-03T16:05:21.971" v="1" actId="14100"/>
        <pc:sldMkLst>
          <pc:docMk/>
          <pc:sldMk cId="0" sldId="256"/>
        </pc:sldMkLst>
        <pc:spChg chg="mod">
          <ac:chgData name="Gemma Steyn" userId="346960d3-593a-4a89-a69b-c272e5e4190c" providerId="ADAL" clId="{5C6BC1E2-D990-46E8-9813-A1358BB258ED}" dt="2026-03-03T16:05:21.971" v="1" actId="14100"/>
          <ac:spMkLst>
            <pc:docMk/>
            <pc:sldMk cId="0" sldId="256"/>
            <ac:spMk id="2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8.sv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9.svg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5" Type="http://schemas.openxmlformats.org/officeDocument/2006/relationships/image" Target="../media/image47.png"/><Relationship Id="rId10" Type="http://schemas.openxmlformats.org/officeDocument/2006/relationships/image" Target="../media/image50.svg"/><Relationship Id="rId4" Type="http://schemas.openxmlformats.org/officeDocument/2006/relationships/image" Target="../media/image26.sv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8.svg"/><Relationship Id="rId7" Type="http://schemas.openxmlformats.org/officeDocument/2006/relationships/image" Target="../media/image2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1.png"/><Relationship Id="rId7" Type="http://schemas.openxmlformats.org/officeDocument/2006/relationships/image" Target="../media/image60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0.png"/><Relationship Id="rId10" Type="http://schemas.openxmlformats.org/officeDocument/2006/relationships/image" Target="../media/image63.png"/><Relationship Id="rId4" Type="http://schemas.openxmlformats.org/officeDocument/2006/relationships/image" Target="../media/image22.svg"/><Relationship Id="rId9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583970" cy="10287000"/>
            <a:chOff x="0" y="0"/>
            <a:chExt cx="812800" cy="12699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269944"/>
            </a:xfrm>
            <a:custGeom>
              <a:avLst/>
              <a:gdLst/>
              <a:ahLst/>
              <a:cxnLst/>
              <a:rect l="l" t="t" r="r" b="b"/>
              <a:pathLst>
                <a:path w="812800" h="1269944">
                  <a:moveTo>
                    <a:pt x="0" y="0"/>
                  </a:moveTo>
                  <a:lnTo>
                    <a:pt x="812800" y="0"/>
                  </a:lnTo>
                  <a:lnTo>
                    <a:pt x="812800" y="1269944"/>
                  </a:lnTo>
                  <a:lnTo>
                    <a:pt x="0" y="1269944"/>
                  </a:lnTo>
                  <a:close/>
                </a:path>
              </a:pathLst>
            </a:custGeom>
            <a:blipFill>
              <a:blip r:embed="rId2"/>
              <a:stretch>
                <a:fillRect l="-3160" t="-31882" r="-20669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09871" y="6847315"/>
            <a:ext cx="4821970" cy="48219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3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0521637" y="7213814"/>
            <a:ext cx="7976546" cy="2381857"/>
            <a:chOff x="0" y="0"/>
            <a:chExt cx="1360983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0983" cy="406400"/>
            </a:xfrm>
            <a:custGeom>
              <a:avLst/>
              <a:gdLst/>
              <a:ahLst/>
              <a:cxnLst/>
              <a:rect l="l" t="t" r="r" b="b"/>
              <a:pathLst>
                <a:path w="1360983" h="406400">
                  <a:moveTo>
                    <a:pt x="1157783" y="0"/>
                  </a:moveTo>
                  <a:cubicBezTo>
                    <a:pt x="1270008" y="0"/>
                    <a:pt x="1360983" y="90976"/>
                    <a:pt x="1360983" y="203200"/>
                  </a:cubicBezTo>
                  <a:cubicBezTo>
                    <a:pt x="1360983" y="315424"/>
                    <a:pt x="1270008" y="406400"/>
                    <a:pt x="115778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33880"/>
                  </a:srgbClr>
                </a:gs>
                <a:gs pos="100000">
                  <a:srgbClr val="FFBE3A">
                    <a:alpha val="8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6098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3017223" y="2861815"/>
            <a:ext cx="5040808" cy="1374578"/>
            <a:chOff x="0" y="0"/>
            <a:chExt cx="1490336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90336" cy="406400"/>
            </a:xfrm>
            <a:custGeom>
              <a:avLst/>
              <a:gdLst/>
              <a:ahLst/>
              <a:cxnLst/>
              <a:rect l="l" t="t" r="r" b="b"/>
              <a:pathLst>
                <a:path w="1490336" h="406400">
                  <a:moveTo>
                    <a:pt x="1287136" y="0"/>
                  </a:moveTo>
                  <a:cubicBezTo>
                    <a:pt x="1399361" y="0"/>
                    <a:pt x="1490336" y="90976"/>
                    <a:pt x="1490336" y="203200"/>
                  </a:cubicBezTo>
                  <a:cubicBezTo>
                    <a:pt x="1490336" y="315424"/>
                    <a:pt x="1399361" y="406400"/>
                    <a:pt x="128713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33880"/>
                  </a:srgbClr>
                </a:gs>
                <a:gs pos="100000">
                  <a:srgbClr val="FFFFFF">
                    <a:alpha val="8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49033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17316" y="2880715"/>
            <a:ext cx="9264354" cy="6377585"/>
            <a:chOff x="0" y="0"/>
            <a:chExt cx="2439994" cy="16796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39994" cy="1679693"/>
            </a:xfrm>
            <a:custGeom>
              <a:avLst/>
              <a:gdLst/>
              <a:ahLst/>
              <a:cxnLst/>
              <a:rect l="l" t="t" r="r" b="b"/>
              <a:pathLst>
                <a:path w="2439994" h="1679693">
                  <a:moveTo>
                    <a:pt x="27577" y="0"/>
                  </a:moveTo>
                  <a:lnTo>
                    <a:pt x="2412417" y="0"/>
                  </a:lnTo>
                  <a:cubicBezTo>
                    <a:pt x="2427648" y="0"/>
                    <a:pt x="2439994" y="12347"/>
                    <a:pt x="2439994" y="27577"/>
                  </a:cubicBezTo>
                  <a:lnTo>
                    <a:pt x="2439994" y="1652116"/>
                  </a:lnTo>
                  <a:cubicBezTo>
                    <a:pt x="2439994" y="1667346"/>
                    <a:pt x="2427648" y="1679693"/>
                    <a:pt x="2412417" y="1679693"/>
                  </a:cubicBezTo>
                  <a:lnTo>
                    <a:pt x="27577" y="1679693"/>
                  </a:lnTo>
                  <a:cubicBezTo>
                    <a:pt x="12347" y="1679693"/>
                    <a:pt x="0" y="1667346"/>
                    <a:pt x="0" y="1652116"/>
                  </a:cubicBezTo>
                  <a:lnTo>
                    <a:pt x="0" y="27577"/>
                  </a:lnTo>
                  <a:cubicBezTo>
                    <a:pt x="0" y="12347"/>
                    <a:pt x="12347" y="0"/>
                    <a:pt x="27577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439994" cy="1727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174842" y="2066794"/>
            <a:ext cx="1614234" cy="250206"/>
          </a:xfrm>
          <a:custGeom>
            <a:avLst/>
            <a:gdLst/>
            <a:ahLst/>
            <a:cxnLst/>
            <a:rect l="l" t="t" r="r" b="b"/>
            <a:pathLst>
              <a:path w="1614234" h="250206">
                <a:moveTo>
                  <a:pt x="0" y="0"/>
                </a:moveTo>
                <a:lnTo>
                  <a:pt x="1614234" y="0"/>
                </a:lnTo>
                <a:lnTo>
                  <a:pt x="1614234" y="250206"/>
                </a:lnTo>
                <a:lnTo>
                  <a:pt x="0" y="250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AutoShape 17"/>
          <p:cNvSpPr/>
          <p:nvPr/>
        </p:nvSpPr>
        <p:spPr>
          <a:xfrm flipV="1">
            <a:off x="9392365" y="2191897"/>
            <a:ext cx="7866935" cy="19050"/>
          </a:xfrm>
          <a:prstGeom prst="line">
            <a:avLst/>
          </a:prstGeom>
          <a:ln w="76200" cap="rnd">
            <a:solidFill>
              <a:srgbClr val="006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028700" y="7264076"/>
            <a:ext cx="1919986" cy="3025766"/>
          </a:xfrm>
          <a:custGeom>
            <a:avLst/>
            <a:gdLst/>
            <a:ahLst/>
            <a:cxnLst/>
            <a:rect l="l" t="t" r="r" b="b"/>
            <a:pathLst>
              <a:path w="1919986" h="3025766">
                <a:moveTo>
                  <a:pt x="0" y="0"/>
                </a:moveTo>
                <a:lnTo>
                  <a:pt x="1919986" y="0"/>
                </a:lnTo>
                <a:lnTo>
                  <a:pt x="1919986" y="3025766"/>
                </a:lnTo>
                <a:lnTo>
                  <a:pt x="0" y="30257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15341120" y="8493881"/>
            <a:ext cx="1918180" cy="764419"/>
            <a:chOff x="0" y="0"/>
            <a:chExt cx="505200" cy="20132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05200" cy="201329"/>
            </a:xfrm>
            <a:custGeom>
              <a:avLst/>
              <a:gdLst/>
              <a:ahLst/>
              <a:cxnLst/>
              <a:rect l="l" t="t" r="r" b="b"/>
              <a:pathLst>
                <a:path w="505200" h="201329">
                  <a:moveTo>
                    <a:pt x="100664" y="0"/>
                  </a:moveTo>
                  <a:lnTo>
                    <a:pt x="404535" y="0"/>
                  </a:lnTo>
                  <a:cubicBezTo>
                    <a:pt x="460131" y="0"/>
                    <a:pt x="505200" y="45069"/>
                    <a:pt x="505200" y="100664"/>
                  </a:cubicBezTo>
                  <a:lnTo>
                    <a:pt x="505200" y="100664"/>
                  </a:lnTo>
                  <a:cubicBezTo>
                    <a:pt x="505200" y="127362"/>
                    <a:pt x="494594" y="152966"/>
                    <a:pt x="475716" y="171845"/>
                  </a:cubicBezTo>
                  <a:cubicBezTo>
                    <a:pt x="456838" y="190723"/>
                    <a:pt x="431233" y="201329"/>
                    <a:pt x="404535" y="201329"/>
                  </a:cubicBezTo>
                  <a:lnTo>
                    <a:pt x="100664" y="201329"/>
                  </a:lnTo>
                  <a:cubicBezTo>
                    <a:pt x="73966" y="201329"/>
                    <a:pt x="48362" y="190723"/>
                    <a:pt x="29484" y="171845"/>
                  </a:cubicBezTo>
                  <a:cubicBezTo>
                    <a:pt x="10606" y="152966"/>
                    <a:pt x="0" y="127362"/>
                    <a:pt x="0" y="100664"/>
                  </a:cubicBezTo>
                  <a:lnTo>
                    <a:pt x="0" y="100664"/>
                  </a:lnTo>
                  <a:cubicBezTo>
                    <a:pt x="0" y="73966"/>
                    <a:pt x="10606" y="48362"/>
                    <a:pt x="29484" y="29484"/>
                  </a:cubicBezTo>
                  <a:cubicBezTo>
                    <a:pt x="48362" y="10606"/>
                    <a:pt x="73966" y="0"/>
                    <a:pt x="100664" y="0"/>
                  </a:cubicBezTo>
                  <a:close/>
                </a:path>
              </a:pathLst>
            </a:custGeom>
            <a:solidFill>
              <a:srgbClr val="FFBE3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505200" cy="248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727647" y="8699298"/>
            <a:ext cx="353585" cy="353585"/>
          </a:xfrm>
          <a:custGeom>
            <a:avLst/>
            <a:gdLst/>
            <a:ahLst/>
            <a:cxnLst/>
            <a:rect l="l" t="t" r="r" b="b"/>
            <a:pathLst>
              <a:path w="353585" h="353585">
                <a:moveTo>
                  <a:pt x="0" y="0"/>
                </a:moveTo>
                <a:lnTo>
                  <a:pt x="353585" y="0"/>
                </a:lnTo>
                <a:lnTo>
                  <a:pt x="353585" y="353585"/>
                </a:lnTo>
                <a:lnTo>
                  <a:pt x="0" y="353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 rot="-5400000">
            <a:off x="15851314" y="5346392"/>
            <a:ext cx="2003062" cy="812909"/>
          </a:xfrm>
          <a:custGeom>
            <a:avLst/>
            <a:gdLst/>
            <a:ahLst/>
            <a:cxnLst/>
            <a:rect l="l" t="t" r="r" b="b"/>
            <a:pathLst>
              <a:path w="2003062" h="812909">
                <a:moveTo>
                  <a:pt x="0" y="0"/>
                </a:moveTo>
                <a:lnTo>
                  <a:pt x="2003062" y="0"/>
                </a:lnTo>
                <a:lnTo>
                  <a:pt x="2003062" y="812909"/>
                </a:lnTo>
                <a:lnTo>
                  <a:pt x="0" y="8129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3673944" y="-120846"/>
            <a:ext cx="3929901" cy="2778768"/>
          </a:xfrm>
          <a:custGeom>
            <a:avLst/>
            <a:gdLst/>
            <a:ahLst/>
            <a:cxnLst/>
            <a:rect l="l" t="t" r="r" b="b"/>
            <a:pathLst>
              <a:path w="3929901" h="2778768">
                <a:moveTo>
                  <a:pt x="0" y="0"/>
                </a:moveTo>
                <a:lnTo>
                  <a:pt x="3929901" y="0"/>
                </a:lnTo>
                <a:lnTo>
                  <a:pt x="3929901" y="2778768"/>
                </a:lnTo>
                <a:lnTo>
                  <a:pt x="0" y="2778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6825185" y="2933396"/>
            <a:ext cx="7024485" cy="125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20"/>
              </a:lnSpc>
            </a:pPr>
            <a:r>
              <a:rPr lang="en-US" sz="7300" b="1">
                <a:solidFill>
                  <a:srgbClr val="FFF3BE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SUSTAINABLE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24992" y="4242131"/>
            <a:ext cx="5602532" cy="187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105"/>
              </a:lnSpc>
            </a:pPr>
            <a:r>
              <a:rPr lang="en-US" sz="8455" b="1" dirty="0">
                <a:solidFill>
                  <a:srgbClr val="FFFFFF"/>
                </a:solidFill>
                <a:latin typeface="Agrandir Ultra-Bold" panose="00000A00000000000000"/>
                <a:ea typeface="Agrandir Ultra-Bold" panose="00000A00000000000000"/>
                <a:cs typeface="Agrandir Ultra-Bold" panose="00000A00000000000000"/>
                <a:sym typeface="Agrandir Ultra-Bold" panose="00000A00000000000000"/>
              </a:rPr>
              <a:t>INDUSTRIA</a:t>
            </a:r>
          </a:p>
          <a:p>
            <a:pPr algn="just">
              <a:lnSpc>
                <a:spcPts val="7105"/>
              </a:lnSpc>
            </a:pPr>
            <a:r>
              <a:rPr lang="en-US" sz="8455" b="1" dirty="0">
                <a:solidFill>
                  <a:srgbClr val="FFFFFF"/>
                </a:solidFill>
                <a:latin typeface="Agrandir Ultra-Bold" panose="00000A00000000000000"/>
                <a:ea typeface="Agrandir Ultra-Bold" panose="00000A00000000000000"/>
                <a:cs typeface="Agrandir Ultra-Bold" panose="00000A00000000000000"/>
                <a:sym typeface="Agrandir Ultra-Bold" panose="00000A00000000000000"/>
              </a:rPr>
              <a:t>LIZATION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837250" y="6946517"/>
            <a:ext cx="5834285" cy="1669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500" b="1" i="1" dirty="0">
                <a:solidFill>
                  <a:srgbClr val="FFF3BE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Pathways for Steel Manufacturing and Solid Minerals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638894" y="8699190"/>
            <a:ext cx="1265545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023927"/>
                </a:solidFill>
                <a:latin typeface="Aileron Heavy" panose="00000A00000000000000"/>
                <a:ea typeface="Aileron Heavy" panose="00000A00000000000000"/>
                <a:cs typeface="Aileron Heavy" panose="00000A00000000000000"/>
                <a:sym typeface="Aileron Heavy" panose="00000A00000000000000"/>
              </a:rPr>
              <a:t>START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837250" y="5964733"/>
            <a:ext cx="6864966" cy="100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5895" b="1" dirty="0">
                <a:solidFill>
                  <a:srgbClr val="FFF3BE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IN WEST AFRICA: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063715" y="-4623835"/>
            <a:ext cx="12389274" cy="4975168"/>
            <a:chOff x="0" y="0"/>
            <a:chExt cx="1012026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2026" cy="406400"/>
            </a:xfrm>
            <a:custGeom>
              <a:avLst/>
              <a:gdLst/>
              <a:ahLst/>
              <a:cxnLst/>
              <a:rect l="l" t="t" r="r" b="b"/>
              <a:pathLst>
                <a:path w="1012026" h="406400">
                  <a:moveTo>
                    <a:pt x="808826" y="0"/>
                  </a:moveTo>
                  <a:cubicBezTo>
                    <a:pt x="921051" y="0"/>
                    <a:pt x="1012026" y="90976"/>
                    <a:pt x="1012026" y="203200"/>
                  </a:cubicBezTo>
                  <a:cubicBezTo>
                    <a:pt x="1012026" y="315424"/>
                    <a:pt x="921051" y="406400"/>
                    <a:pt x="8088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0BB9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120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11222" y="8532377"/>
            <a:ext cx="7103991" cy="86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An "Eco-Industrial Park" where mining waste is used for construction materials.</a:t>
            </a:r>
          </a:p>
        </p:txBody>
      </p:sp>
      <p:sp>
        <p:nvSpPr>
          <p:cNvPr id="7" name="Freeform 7"/>
          <p:cNvSpPr/>
          <p:nvPr/>
        </p:nvSpPr>
        <p:spPr>
          <a:xfrm>
            <a:off x="15300979" y="8141894"/>
            <a:ext cx="1614234" cy="250206"/>
          </a:xfrm>
          <a:custGeom>
            <a:avLst/>
            <a:gdLst/>
            <a:ahLst/>
            <a:cxnLst/>
            <a:rect l="l" t="t" r="r" b="b"/>
            <a:pathLst>
              <a:path w="1614234" h="250206">
                <a:moveTo>
                  <a:pt x="0" y="0"/>
                </a:moveTo>
                <a:lnTo>
                  <a:pt x="1614234" y="0"/>
                </a:lnTo>
                <a:lnTo>
                  <a:pt x="1614234" y="250206"/>
                </a:lnTo>
                <a:lnTo>
                  <a:pt x="0" y="250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767405" y="3806444"/>
            <a:ext cx="3787101" cy="0"/>
          </a:xfrm>
          <a:prstGeom prst="line">
            <a:avLst/>
          </a:prstGeom>
          <a:ln w="152400" cap="rnd">
            <a:solidFill>
              <a:srgbClr val="72C53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246370" cy="10287000"/>
            <a:chOff x="0" y="0"/>
            <a:chExt cx="812800" cy="1593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593725"/>
            </a:xfrm>
            <a:custGeom>
              <a:avLst/>
              <a:gdLst/>
              <a:ahLst/>
              <a:cxnLst/>
              <a:rect l="l" t="t" r="r" b="b"/>
              <a:pathLst>
                <a:path w="812800" h="1593725">
                  <a:moveTo>
                    <a:pt x="0" y="0"/>
                  </a:moveTo>
                  <a:lnTo>
                    <a:pt x="812800" y="0"/>
                  </a:lnTo>
                  <a:lnTo>
                    <a:pt x="81280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97150" r="-9715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475264" y="1677022"/>
            <a:ext cx="8924371" cy="89243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88000"/>
                  </a:srgbClr>
                </a:gs>
                <a:gs pos="100000">
                  <a:srgbClr val="FFFFFF">
                    <a:alpha val="3388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13165" y="5143500"/>
            <a:ext cx="8061325" cy="2044700"/>
            <a:chOff x="0" y="0"/>
            <a:chExt cx="1947988" cy="5385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47988" cy="538545"/>
            </a:xfrm>
            <a:custGeom>
              <a:avLst/>
              <a:gdLst/>
              <a:ahLst/>
              <a:cxnLst/>
              <a:rect l="l" t="t" r="r" b="b"/>
              <a:pathLst>
                <a:path w="1947988" h="538545">
                  <a:moveTo>
                    <a:pt x="15701" y="0"/>
                  </a:moveTo>
                  <a:lnTo>
                    <a:pt x="1932287" y="0"/>
                  </a:lnTo>
                  <a:cubicBezTo>
                    <a:pt x="1936451" y="0"/>
                    <a:pt x="1940445" y="1654"/>
                    <a:pt x="1943390" y="4599"/>
                  </a:cubicBezTo>
                  <a:cubicBezTo>
                    <a:pt x="1946334" y="7543"/>
                    <a:pt x="1947988" y="11537"/>
                    <a:pt x="1947988" y="15701"/>
                  </a:cubicBezTo>
                  <a:lnTo>
                    <a:pt x="1947988" y="522844"/>
                  </a:lnTo>
                  <a:cubicBezTo>
                    <a:pt x="1947988" y="527008"/>
                    <a:pt x="1946334" y="531002"/>
                    <a:pt x="1943390" y="533947"/>
                  </a:cubicBezTo>
                  <a:cubicBezTo>
                    <a:pt x="1940445" y="536891"/>
                    <a:pt x="1936451" y="538545"/>
                    <a:pt x="1932287" y="538545"/>
                  </a:cubicBezTo>
                  <a:lnTo>
                    <a:pt x="15701" y="538545"/>
                  </a:lnTo>
                  <a:cubicBezTo>
                    <a:pt x="11537" y="538545"/>
                    <a:pt x="7543" y="536891"/>
                    <a:pt x="4599" y="533947"/>
                  </a:cubicBezTo>
                  <a:cubicBezTo>
                    <a:pt x="1654" y="531002"/>
                    <a:pt x="0" y="527008"/>
                    <a:pt x="0" y="522844"/>
                  </a:cubicBezTo>
                  <a:lnTo>
                    <a:pt x="0" y="15701"/>
                  </a:lnTo>
                  <a:cubicBezTo>
                    <a:pt x="0" y="11537"/>
                    <a:pt x="1654" y="7543"/>
                    <a:pt x="4599" y="4599"/>
                  </a:cubicBezTo>
                  <a:cubicBezTo>
                    <a:pt x="7543" y="1654"/>
                    <a:pt x="11537" y="0"/>
                    <a:pt x="15701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947988" cy="586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372832" y="5905329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7535420"/>
            <a:ext cx="7396268" cy="1892375"/>
            <a:chOff x="0" y="0"/>
            <a:chExt cx="1947988" cy="4984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47988" cy="498403"/>
            </a:xfrm>
            <a:custGeom>
              <a:avLst/>
              <a:gdLst/>
              <a:ahLst/>
              <a:cxnLst/>
              <a:rect l="l" t="t" r="r" b="b"/>
              <a:pathLst>
                <a:path w="1947988" h="498403">
                  <a:moveTo>
                    <a:pt x="15701" y="0"/>
                  </a:moveTo>
                  <a:lnTo>
                    <a:pt x="1932287" y="0"/>
                  </a:lnTo>
                  <a:cubicBezTo>
                    <a:pt x="1936451" y="0"/>
                    <a:pt x="1940445" y="1654"/>
                    <a:pt x="1943390" y="4599"/>
                  </a:cubicBezTo>
                  <a:cubicBezTo>
                    <a:pt x="1946334" y="7543"/>
                    <a:pt x="1947988" y="11537"/>
                    <a:pt x="1947988" y="15701"/>
                  </a:cubicBezTo>
                  <a:lnTo>
                    <a:pt x="1947988" y="482702"/>
                  </a:lnTo>
                  <a:cubicBezTo>
                    <a:pt x="1947988" y="486866"/>
                    <a:pt x="1946334" y="490860"/>
                    <a:pt x="1943390" y="493805"/>
                  </a:cubicBezTo>
                  <a:cubicBezTo>
                    <a:pt x="1940445" y="496749"/>
                    <a:pt x="1936451" y="498403"/>
                    <a:pt x="1932287" y="498403"/>
                  </a:cubicBezTo>
                  <a:lnTo>
                    <a:pt x="15701" y="498403"/>
                  </a:lnTo>
                  <a:cubicBezTo>
                    <a:pt x="11537" y="498403"/>
                    <a:pt x="7543" y="496749"/>
                    <a:pt x="4599" y="493805"/>
                  </a:cubicBezTo>
                  <a:cubicBezTo>
                    <a:pt x="1654" y="490860"/>
                    <a:pt x="0" y="486866"/>
                    <a:pt x="0" y="482702"/>
                  </a:cubicBezTo>
                  <a:lnTo>
                    <a:pt x="0" y="15701"/>
                  </a:lnTo>
                  <a:cubicBezTo>
                    <a:pt x="0" y="11537"/>
                    <a:pt x="1654" y="7543"/>
                    <a:pt x="4599" y="4599"/>
                  </a:cubicBezTo>
                  <a:cubicBezTo>
                    <a:pt x="7543" y="1654"/>
                    <a:pt x="11537" y="0"/>
                    <a:pt x="15701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947988" cy="54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35658" y="8250886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5143500"/>
            <a:ext cx="7396268" cy="2044789"/>
            <a:chOff x="0" y="0"/>
            <a:chExt cx="1947988" cy="5385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47988" cy="538545"/>
            </a:xfrm>
            <a:custGeom>
              <a:avLst/>
              <a:gdLst/>
              <a:ahLst/>
              <a:cxnLst/>
              <a:rect l="l" t="t" r="r" b="b"/>
              <a:pathLst>
                <a:path w="1947988" h="538545">
                  <a:moveTo>
                    <a:pt x="15701" y="0"/>
                  </a:moveTo>
                  <a:lnTo>
                    <a:pt x="1932287" y="0"/>
                  </a:lnTo>
                  <a:cubicBezTo>
                    <a:pt x="1936451" y="0"/>
                    <a:pt x="1940445" y="1654"/>
                    <a:pt x="1943390" y="4599"/>
                  </a:cubicBezTo>
                  <a:cubicBezTo>
                    <a:pt x="1946334" y="7543"/>
                    <a:pt x="1947988" y="11537"/>
                    <a:pt x="1947988" y="15701"/>
                  </a:cubicBezTo>
                  <a:lnTo>
                    <a:pt x="1947988" y="522844"/>
                  </a:lnTo>
                  <a:cubicBezTo>
                    <a:pt x="1947988" y="527008"/>
                    <a:pt x="1946334" y="531002"/>
                    <a:pt x="1943390" y="533947"/>
                  </a:cubicBezTo>
                  <a:cubicBezTo>
                    <a:pt x="1940445" y="536891"/>
                    <a:pt x="1936451" y="538545"/>
                    <a:pt x="1932287" y="538545"/>
                  </a:cubicBezTo>
                  <a:lnTo>
                    <a:pt x="15701" y="538545"/>
                  </a:lnTo>
                  <a:cubicBezTo>
                    <a:pt x="11537" y="538545"/>
                    <a:pt x="7543" y="536891"/>
                    <a:pt x="4599" y="533947"/>
                  </a:cubicBezTo>
                  <a:cubicBezTo>
                    <a:pt x="1654" y="531002"/>
                    <a:pt x="0" y="527008"/>
                    <a:pt x="0" y="522844"/>
                  </a:cubicBezTo>
                  <a:lnTo>
                    <a:pt x="0" y="15701"/>
                  </a:lnTo>
                  <a:cubicBezTo>
                    <a:pt x="0" y="11537"/>
                    <a:pt x="1654" y="7543"/>
                    <a:pt x="4599" y="4599"/>
                  </a:cubicBezTo>
                  <a:cubicBezTo>
                    <a:pt x="7543" y="1654"/>
                    <a:pt x="11537" y="0"/>
                    <a:pt x="15701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947988" cy="586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435658" y="5935174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444701" y="1354496"/>
            <a:ext cx="2699299" cy="1062849"/>
          </a:xfrm>
          <a:custGeom>
            <a:avLst/>
            <a:gdLst/>
            <a:ahLst/>
            <a:cxnLst/>
            <a:rect l="l" t="t" r="r" b="b"/>
            <a:pathLst>
              <a:path w="2699299" h="1062849">
                <a:moveTo>
                  <a:pt x="0" y="0"/>
                </a:moveTo>
                <a:lnTo>
                  <a:pt x="2699299" y="0"/>
                </a:lnTo>
                <a:lnTo>
                  <a:pt x="2699299" y="1062849"/>
                </a:lnTo>
                <a:lnTo>
                  <a:pt x="0" y="1062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TextBox 21"/>
          <p:cNvSpPr txBox="1"/>
          <p:nvPr/>
        </p:nvSpPr>
        <p:spPr>
          <a:xfrm>
            <a:off x="6444701" y="2602738"/>
            <a:ext cx="9147243" cy="219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705"/>
              </a:lnSpc>
            </a:pPr>
            <a:r>
              <a:rPr lang="en-US" sz="6800" b="1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Practical Pathways for Policy Makers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34600" y="5544820"/>
            <a:ext cx="6101080" cy="1246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500" b="1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Infrastructure Corridors: </a:t>
            </a:r>
            <a:r>
              <a:rPr lang="en-US" sz="250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Building rail and power links that connect mineral deposits to industrial zones and ports.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99625" y="7716622"/>
            <a:ext cx="5867954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50"/>
              </a:lnSpc>
            </a:pPr>
            <a:r>
              <a:rPr lang="en-US" sz="2500" b="1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Beneficiation Incentives: </a:t>
            </a:r>
            <a:r>
              <a:rPr lang="en-US" sz="250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Tax breaks for companies that process minerals domestically rather than exporting raw ore.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74804" y="5484667"/>
            <a:ext cx="5792775" cy="1359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5"/>
              </a:lnSpc>
            </a:pPr>
            <a:r>
              <a:rPr lang="en-US" sz="2500" b="1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Local Content Laws: </a:t>
            </a:r>
            <a:r>
              <a:rPr lang="en-US" sz="250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Enforcing mandates that infrastructure projects use West African steel and cement.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806642" y="-3089302"/>
            <a:ext cx="12389274" cy="4975168"/>
            <a:chOff x="0" y="0"/>
            <a:chExt cx="1012026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12026" cy="406400"/>
            </a:xfrm>
            <a:custGeom>
              <a:avLst/>
              <a:gdLst/>
              <a:ahLst/>
              <a:cxnLst/>
              <a:rect l="l" t="t" r="r" b="b"/>
              <a:pathLst>
                <a:path w="1012026" h="406400">
                  <a:moveTo>
                    <a:pt x="808826" y="0"/>
                  </a:moveTo>
                  <a:cubicBezTo>
                    <a:pt x="921051" y="0"/>
                    <a:pt x="1012026" y="90976"/>
                    <a:pt x="1012026" y="203200"/>
                  </a:cubicBezTo>
                  <a:cubicBezTo>
                    <a:pt x="1012026" y="315424"/>
                    <a:pt x="921051" y="406400"/>
                    <a:pt x="8088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0BB9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10120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813800" y="7535545"/>
            <a:ext cx="8424545" cy="2354580"/>
            <a:chOff x="0" y="0"/>
            <a:chExt cx="1947988" cy="49840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47988" cy="498403"/>
            </a:xfrm>
            <a:custGeom>
              <a:avLst/>
              <a:gdLst/>
              <a:ahLst/>
              <a:cxnLst/>
              <a:rect l="l" t="t" r="r" b="b"/>
              <a:pathLst>
                <a:path w="1947988" h="498403">
                  <a:moveTo>
                    <a:pt x="15701" y="0"/>
                  </a:moveTo>
                  <a:lnTo>
                    <a:pt x="1932287" y="0"/>
                  </a:lnTo>
                  <a:cubicBezTo>
                    <a:pt x="1936451" y="0"/>
                    <a:pt x="1940445" y="1654"/>
                    <a:pt x="1943390" y="4599"/>
                  </a:cubicBezTo>
                  <a:cubicBezTo>
                    <a:pt x="1946334" y="7543"/>
                    <a:pt x="1947988" y="11537"/>
                    <a:pt x="1947988" y="15701"/>
                  </a:cubicBezTo>
                  <a:lnTo>
                    <a:pt x="1947988" y="482702"/>
                  </a:lnTo>
                  <a:cubicBezTo>
                    <a:pt x="1947988" y="486866"/>
                    <a:pt x="1946334" y="490860"/>
                    <a:pt x="1943390" y="493805"/>
                  </a:cubicBezTo>
                  <a:cubicBezTo>
                    <a:pt x="1940445" y="496749"/>
                    <a:pt x="1936451" y="498403"/>
                    <a:pt x="1932287" y="498403"/>
                  </a:cubicBezTo>
                  <a:lnTo>
                    <a:pt x="15701" y="498403"/>
                  </a:lnTo>
                  <a:cubicBezTo>
                    <a:pt x="11537" y="498403"/>
                    <a:pt x="7543" y="496749"/>
                    <a:pt x="4599" y="493805"/>
                  </a:cubicBezTo>
                  <a:cubicBezTo>
                    <a:pt x="1654" y="490860"/>
                    <a:pt x="0" y="486866"/>
                    <a:pt x="0" y="482702"/>
                  </a:cubicBezTo>
                  <a:lnTo>
                    <a:pt x="0" y="15701"/>
                  </a:lnTo>
                  <a:cubicBezTo>
                    <a:pt x="0" y="11537"/>
                    <a:pt x="1654" y="7543"/>
                    <a:pt x="4599" y="4599"/>
                  </a:cubicBezTo>
                  <a:cubicBezTo>
                    <a:pt x="7543" y="1654"/>
                    <a:pt x="11537" y="0"/>
                    <a:pt x="15701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1947988" cy="54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9296632" y="8267888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9982200" y="7642225"/>
            <a:ext cx="6732905" cy="2138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20" b="1" dirty="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Regional Alignment: </a:t>
            </a:r>
            <a:r>
              <a:rPr lang="en-US" sz="2320" dirty="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ECOWAS-wide mining codes to prevent a "race to the bottom" on royalties. We may need to consider regional manufacturing hubs (Regional Free Trade Zones) that provide linkages between raw materials and processing/production , cleaner and cost-effective energy.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075714"/>
            <a:ext cx="6097344" cy="1634875"/>
            <a:chOff x="0" y="0"/>
            <a:chExt cx="1605885" cy="4305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5885" cy="430584"/>
            </a:xfrm>
            <a:custGeom>
              <a:avLst/>
              <a:gdLst/>
              <a:ahLst/>
              <a:cxnLst/>
              <a:rect l="l" t="t" r="r" b="b"/>
              <a:pathLst>
                <a:path w="1605885" h="430584">
                  <a:moveTo>
                    <a:pt x="19046" y="0"/>
                  </a:moveTo>
                  <a:lnTo>
                    <a:pt x="1586839" y="0"/>
                  </a:lnTo>
                  <a:cubicBezTo>
                    <a:pt x="1591890" y="0"/>
                    <a:pt x="1596735" y="2007"/>
                    <a:pt x="1600306" y="5578"/>
                  </a:cubicBezTo>
                  <a:cubicBezTo>
                    <a:pt x="1603878" y="9150"/>
                    <a:pt x="1605885" y="13995"/>
                    <a:pt x="1605885" y="19046"/>
                  </a:cubicBezTo>
                  <a:lnTo>
                    <a:pt x="1605885" y="411539"/>
                  </a:lnTo>
                  <a:cubicBezTo>
                    <a:pt x="1605885" y="416590"/>
                    <a:pt x="1603878" y="421434"/>
                    <a:pt x="1600306" y="425006"/>
                  </a:cubicBezTo>
                  <a:cubicBezTo>
                    <a:pt x="1596735" y="428578"/>
                    <a:pt x="1591890" y="430584"/>
                    <a:pt x="1586839" y="430584"/>
                  </a:cubicBezTo>
                  <a:lnTo>
                    <a:pt x="19046" y="430584"/>
                  </a:lnTo>
                  <a:cubicBezTo>
                    <a:pt x="8527" y="430584"/>
                    <a:pt x="0" y="422057"/>
                    <a:pt x="0" y="411539"/>
                  </a:cubicBezTo>
                  <a:lnTo>
                    <a:pt x="0" y="19046"/>
                  </a:lnTo>
                  <a:cubicBezTo>
                    <a:pt x="0" y="13995"/>
                    <a:pt x="2007" y="9150"/>
                    <a:pt x="5578" y="5578"/>
                  </a:cubicBezTo>
                  <a:cubicBezTo>
                    <a:pt x="9150" y="2007"/>
                    <a:pt x="13995" y="0"/>
                    <a:pt x="19046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05885" cy="478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5347" y="5784567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028700" y="6909910"/>
            <a:ext cx="6097344" cy="1691710"/>
            <a:chOff x="0" y="0"/>
            <a:chExt cx="1605885" cy="4455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5885" cy="445553"/>
            </a:xfrm>
            <a:custGeom>
              <a:avLst/>
              <a:gdLst/>
              <a:ahLst/>
              <a:cxnLst/>
              <a:rect l="l" t="t" r="r" b="b"/>
              <a:pathLst>
                <a:path w="1605885" h="445553">
                  <a:moveTo>
                    <a:pt x="19046" y="0"/>
                  </a:moveTo>
                  <a:lnTo>
                    <a:pt x="1586839" y="0"/>
                  </a:lnTo>
                  <a:cubicBezTo>
                    <a:pt x="1591890" y="0"/>
                    <a:pt x="1596735" y="2007"/>
                    <a:pt x="1600306" y="5578"/>
                  </a:cubicBezTo>
                  <a:cubicBezTo>
                    <a:pt x="1603878" y="9150"/>
                    <a:pt x="1605885" y="13995"/>
                    <a:pt x="1605885" y="19046"/>
                  </a:cubicBezTo>
                  <a:lnTo>
                    <a:pt x="1605885" y="426507"/>
                  </a:lnTo>
                  <a:cubicBezTo>
                    <a:pt x="1605885" y="437026"/>
                    <a:pt x="1597358" y="445553"/>
                    <a:pt x="1586839" y="445553"/>
                  </a:cubicBezTo>
                  <a:lnTo>
                    <a:pt x="19046" y="445553"/>
                  </a:lnTo>
                  <a:cubicBezTo>
                    <a:pt x="13995" y="445553"/>
                    <a:pt x="9150" y="443547"/>
                    <a:pt x="5578" y="439975"/>
                  </a:cubicBezTo>
                  <a:cubicBezTo>
                    <a:pt x="2007" y="436403"/>
                    <a:pt x="0" y="431559"/>
                    <a:pt x="0" y="426507"/>
                  </a:cubicBezTo>
                  <a:lnTo>
                    <a:pt x="0" y="19046"/>
                  </a:lnTo>
                  <a:cubicBezTo>
                    <a:pt x="0" y="13995"/>
                    <a:pt x="2007" y="9150"/>
                    <a:pt x="5578" y="5578"/>
                  </a:cubicBezTo>
                  <a:cubicBezTo>
                    <a:pt x="9150" y="2007"/>
                    <a:pt x="13995" y="0"/>
                    <a:pt x="19046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605885" cy="49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85347" y="7571729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9852250" y="1851250"/>
            <a:ext cx="8435750" cy="8435750"/>
            <a:chOff x="0" y="0"/>
            <a:chExt cx="3331210" cy="33312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3331210" y="3331210"/>
                  </a:moveTo>
                  <a:lnTo>
                    <a:pt x="0" y="3331210"/>
                  </a:lnTo>
                  <a:cubicBezTo>
                    <a:pt x="0" y="1490980"/>
                    <a:pt x="1490980" y="0"/>
                    <a:pt x="3331210" y="0"/>
                  </a:cubicBezTo>
                  <a:lnTo>
                    <a:pt x="3331210" y="3331210"/>
                  </a:lnTo>
                  <a:close/>
                </a:path>
              </a:pathLst>
            </a:custGeom>
            <a:blipFill>
              <a:blip r:embed="rId4"/>
              <a:stretch>
                <a:fillRect l="-13092" r="-3700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74740" y="4845067"/>
            <a:ext cx="4413233" cy="44132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33880"/>
                  </a:srgbClr>
                </a:gs>
                <a:gs pos="100000">
                  <a:srgbClr val="FFBE3A">
                    <a:alpha val="8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345119" y="5075714"/>
            <a:ext cx="6725007" cy="1634875"/>
            <a:chOff x="0" y="0"/>
            <a:chExt cx="1771195" cy="4305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71195" cy="430584"/>
            </a:xfrm>
            <a:custGeom>
              <a:avLst/>
              <a:gdLst/>
              <a:ahLst/>
              <a:cxnLst/>
              <a:rect l="l" t="t" r="r" b="b"/>
              <a:pathLst>
                <a:path w="1771195" h="430584">
                  <a:moveTo>
                    <a:pt x="17268" y="0"/>
                  </a:moveTo>
                  <a:lnTo>
                    <a:pt x="1753927" y="0"/>
                  </a:lnTo>
                  <a:cubicBezTo>
                    <a:pt x="1763464" y="0"/>
                    <a:pt x="1771195" y="7731"/>
                    <a:pt x="1771195" y="17268"/>
                  </a:cubicBezTo>
                  <a:lnTo>
                    <a:pt x="1771195" y="413316"/>
                  </a:lnTo>
                  <a:cubicBezTo>
                    <a:pt x="1771195" y="417896"/>
                    <a:pt x="1769376" y="422288"/>
                    <a:pt x="1766138" y="425527"/>
                  </a:cubicBezTo>
                  <a:cubicBezTo>
                    <a:pt x="1762899" y="428765"/>
                    <a:pt x="1758507" y="430584"/>
                    <a:pt x="1753927" y="430584"/>
                  </a:cubicBezTo>
                  <a:lnTo>
                    <a:pt x="17268" y="430584"/>
                  </a:lnTo>
                  <a:cubicBezTo>
                    <a:pt x="12688" y="430584"/>
                    <a:pt x="8296" y="428765"/>
                    <a:pt x="5058" y="425527"/>
                  </a:cubicBezTo>
                  <a:cubicBezTo>
                    <a:pt x="1819" y="422288"/>
                    <a:pt x="0" y="417896"/>
                    <a:pt x="0" y="413316"/>
                  </a:cubicBezTo>
                  <a:lnTo>
                    <a:pt x="0" y="17268"/>
                  </a:lnTo>
                  <a:cubicBezTo>
                    <a:pt x="0" y="12688"/>
                    <a:pt x="1819" y="8296"/>
                    <a:pt x="5058" y="5058"/>
                  </a:cubicBezTo>
                  <a:cubicBezTo>
                    <a:pt x="8296" y="1819"/>
                    <a:pt x="12688" y="0"/>
                    <a:pt x="17268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771195" cy="478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782716" y="5784567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7326069" y="6909910"/>
            <a:ext cx="6744057" cy="1691710"/>
            <a:chOff x="0" y="0"/>
            <a:chExt cx="1776212" cy="44555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76213" cy="445553"/>
            </a:xfrm>
            <a:custGeom>
              <a:avLst/>
              <a:gdLst/>
              <a:ahLst/>
              <a:cxnLst/>
              <a:rect l="l" t="t" r="r" b="b"/>
              <a:pathLst>
                <a:path w="1776213" h="445553">
                  <a:moveTo>
                    <a:pt x="17219" y="0"/>
                  </a:moveTo>
                  <a:lnTo>
                    <a:pt x="1758993" y="0"/>
                  </a:lnTo>
                  <a:cubicBezTo>
                    <a:pt x="1763560" y="0"/>
                    <a:pt x="1767940" y="1814"/>
                    <a:pt x="1771169" y="5043"/>
                  </a:cubicBezTo>
                  <a:cubicBezTo>
                    <a:pt x="1774398" y="8273"/>
                    <a:pt x="1776213" y="12653"/>
                    <a:pt x="1776213" y="17219"/>
                  </a:cubicBezTo>
                  <a:lnTo>
                    <a:pt x="1776213" y="428334"/>
                  </a:lnTo>
                  <a:cubicBezTo>
                    <a:pt x="1776213" y="432901"/>
                    <a:pt x="1774398" y="437280"/>
                    <a:pt x="1771169" y="440510"/>
                  </a:cubicBezTo>
                  <a:cubicBezTo>
                    <a:pt x="1767940" y="443739"/>
                    <a:pt x="1763560" y="445553"/>
                    <a:pt x="1758993" y="445553"/>
                  </a:cubicBezTo>
                  <a:lnTo>
                    <a:pt x="17219" y="445553"/>
                  </a:lnTo>
                  <a:cubicBezTo>
                    <a:pt x="12653" y="445553"/>
                    <a:pt x="8273" y="443739"/>
                    <a:pt x="5043" y="440510"/>
                  </a:cubicBezTo>
                  <a:cubicBezTo>
                    <a:pt x="1814" y="437280"/>
                    <a:pt x="0" y="432901"/>
                    <a:pt x="0" y="428334"/>
                  </a:cubicBezTo>
                  <a:lnTo>
                    <a:pt x="0" y="17219"/>
                  </a:lnTo>
                  <a:cubicBezTo>
                    <a:pt x="0" y="12653"/>
                    <a:pt x="1814" y="8273"/>
                    <a:pt x="5043" y="5043"/>
                  </a:cubicBezTo>
                  <a:cubicBezTo>
                    <a:pt x="8273" y="1814"/>
                    <a:pt x="12653" y="0"/>
                    <a:pt x="17219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776212" cy="49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782716" y="7537649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AutoShape 23"/>
          <p:cNvSpPr/>
          <p:nvPr/>
        </p:nvSpPr>
        <p:spPr>
          <a:xfrm>
            <a:off x="1028700" y="9182100"/>
            <a:ext cx="8115300" cy="0"/>
          </a:xfrm>
          <a:prstGeom prst="line">
            <a:avLst/>
          </a:prstGeom>
          <a:ln w="152400" cap="rnd">
            <a:solidFill>
              <a:srgbClr val="FFB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374740" y="-4844439"/>
            <a:ext cx="10513234" cy="7433733"/>
          </a:xfrm>
          <a:custGeom>
            <a:avLst/>
            <a:gdLst/>
            <a:ahLst/>
            <a:cxnLst/>
            <a:rect l="l" t="t" r="r" b="b"/>
            <a:pathLst>
              <a:path w="10513234" h="7433733">
                <a:moveTo>
                  <a:pt x="0" y="0"/>
                </a:moveTo>
                <a:lnTo>
                  <a:pt x="10513235" y="0"/>
                </a:lnTo>
                <a:lnTo>
                  <a:pt x="10513235" y="7433733"/>
                </a:lnTo>
                <a:lnTo>
                  <a:pt x="0" y="7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-5400000">
            <a:off x="9705861" y="1026586"/>
            <a:ext cx="3711031" cy="1506060"/>
          </a:xfrm>
          <a:custGeom>
            <a:avLst/>
            <a:gdLst/>
            <a:ahLst/>
            <a:cxnLst/>
            <a:rect l="l" t="t" r="r" b="b"/>
            <a:pathLst>
              <a:path w="3711031" h="1506060">
                <a:moveTo>
                  <a:pt x="0" y="0"/>
                </a:moveTo>
                <a:lnTo>
                  <a:pt x="3711032" y="0"/>
                </a:lnTo>
                <a:lnTo>
                  <a:pt x="3711032" y="1506061"/>
                </a:lnTo>
                <a:lnTo>
                  <a:pt x="0" y="1506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1028700" y="694829"/>
            <a:ext cx="9346040" cy="277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6800" b="1">
                <a:solidFill>
                  <a:srgbClr val="72C538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Practical Pathways for Financing Institutions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66832" y="3517463"/>
            <a:ext cx="9069776" cy="118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dirty="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Sustainable mining requires a multi-faceted approach that includes reducing carbon footprints, fostering community development, ensuring worker safety, and planning for post-mining land use.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076335" y="5247358"/>
            <a:ext cx="4869286" cy="124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Project Finance: </a:t>
            </a:r>
            <a:r>
              <a:rPr lang="en-US" sz="2400">
                <a:solidFill>
                  <a:srgbClr val="FFFFFF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Long-term capital for capital-intensive smelters and refineries.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55101" y="7109971"/>
            <a:ext cx="4869286" cy="124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Risk Mitigation:</a:t>
            </a:r>
            <a:r>
              <a:rPr lang="en-US" sz="2400">
                <a:solidFill>
                  <a:srgbClr val="FFFFFF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 Blended finance to cover exploration risks and early-stage industrial setu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369863" y="5247358"/>
            <a:ext cx="5502985" cy="124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ESG-Linked Loans: </a:t>
            </a:r>
            <a:r>
              <a:rPr lang="en-US" sz="2400">
                <a:solidFill>
                  <a:srgbClr val="FFFFFF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Lower interest rates for mines and factories that meet high environmental and social standards.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73704" y="7109971"/>
            <a:ext cx="5143889" cy="124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Trade Finance: </a:t>
            </a:r>
            <a:r>
              <a:rPr lang="en-US" sz="2400">
                <a:solidFill>
                  <a:srgbClr val="FFFFFF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Supporting intra-regional trade of steel and mineral products.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580072" y="1015478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1" y="0"/>
                </a:lnTo>
                <a:lnTo>
                  <a:pt x="368071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374740" y="-4844439"/>
            <a:ext cx="10513234" cy="7433733"/>
          </a:xfrm>
          <a:custGeom>
            <a:avLst/>
            <a:gdLst/>
            <a:ahLst/>
            <a:cxnLst/>
            <a:rect l="l" t="t" r="r" b="b"/>
            <a:pathLst>
              <a:path w="10513234" h="7433733">
                <a:moveTo>
                  <a:pt x="0" y="0"/>
                </a:moveTo>
                <a:lnTo>
                  <a:pt x="10513235" y="0"/>
                </a:lnTo>
                <a:lnTo>
                  <a:pt x="10513235" y="7433733"/>
                </a:lnTo>
                <a:lnTo>
                  <a:pt x="0" y="7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5400000">
            <a:off x="9705861" y="1026586"/>
            <a:ext cx="3711031" cy="1506060"/>
          </a:xfrm>
          <a:custGeom>
            <a:avLst/>
            <a:gdLst/>
            <a:ahLst/>
            <a:cxnLst/>
            <a:rect l="l" t="t" r="r" b="b"/>
            <a:pathLst>
              <a:path w="3711031" h="1506060">
                <a:moveTo>
                  <a:pt x="0" y="0"/>
                </a:moveTo>
                <a:lnTo>
                  <a:pt x="3711032" y="0"/>
                </a:lnTo>
                <a:lnTo>
                  <a:pt x="3711032" y="1506061"/>
                </a:lnTo>
                <a:lnTo>
                  <a:pt x="0" y="1506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089612" y="981075"/>
            <a:ext cx="4977687" cy="38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Financing funnel from exploration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648774" y="7223904"/>
            <a:ext cx="7976546" cy="2381857"/>
            <a:chOff x="0" y="0"/>
            <a:chExt cx="1360983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0983" cy="406400"/>
            </a:xfrm>
            <a:custGeom>
              <a:avLst/>
              <a:gdLst/>
              <a:ahLst/>
              <a:cxnLst/>
              <a:rect l="l" t="t" r="r" b="b"/>
              <a:pathLst>
                <a:path w="1360983" h="406400">
                  <a:moveTo>
                    <a:pt x="1157783" y="0"/>
                  </a:moveTo>
                  <a:cubicBezTo>
                    <a:pt x="1270008" y="0"/>
                    <a:pt x="1360983" y="90976"/>
                    <a:pt x="1360983" y="203200"/>
                  </a:cubicBezTo>
                  <a:cubicBezTo>
                    <a:pt x="1360983" y="315424"/>
                    <a:pt x="1270008" y="406400"/>
                    <a:pt x="115778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33880"/>
                  </a:srgbClr>
                </a:gs>
                <a:gs pos="100000">
                  <a:srgbClr val="FFBE3A">
                    <a:alpha val="8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6098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45607" y="4316973"/>
            <a:ext cx="9882654" cy="988265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415032"/>
            <a:ext cx="5334040" cy="1843268"/>
            <a:chOff x="0" y="0"/>
            <a:chExt cx="1404850" cy="4854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4850" cy="485470"/>
            </a:xfrm>
            <a:custGeom>
              <a:avLst/>
              <a:gdLst/>
              <a:ahLst/>
              <a:cxnLst/>
              <a:rect l="l" t="t" r="r" b="b"/>
              <a:pathLst>
                <a:path w="1404850" h="485470">
                  <a:moveTo>
                    <a:pt x="21771" y="0"/>
                  </a:moveTo>
                  <a:lnTo>
                    <a:pt x="1383079" y="0"/>
                  </a:lnTo>
                  <a:cubicBezTo>
                    <a:pt x="1388853" y="0"/>
                    <a:pt x="1394390" y="2294"/>
                    <a:pt x="1398473" y="6377"/>
                  </a:cubicBezTo>
                  <a:cubicBezTo>
                    <a:pt x="1402556" y="10460"/>
                    <a:pt x="1404850" y="15997"/>
                    <a:pt x="1404850" y="21771"/>
                  </a:cubicBezTo>
                  <a:lnTo>
                    <a:pt x="1404850" y="463699"/>
                  </a:lnTo>
                  <a:cubicBezTo>
                    <a:pt x="1404850" y="475723"/>
                    <a:pt x="1395103" y="485470"/>
                    <a:pt x="1383079" y="485470"/>
                  </a:cubicBezTo>
                  <a:lnTo>
                    <a:pt x="21771" y="485470"/>
                  </a:lnTo>
                  <a:cubicBezTo>
                    <a:pt x="9747" y="485470"/>
                    <a:pt x="0" y="475723"/>
                    <a:pt x="0" y="463699"/>
                  </a:cubicBezTo>
                  <a:lnTo>
                    <a:pt x="0" y="21771"/>
                  </a:lnTo>
                  <a:cubicBezTo>
                    <a:pt x="0" y="9747"/>
                    <a:pt x="9747" y="0"/>
                    <a:pt x="21771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04850" cy="533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37055" y="8105945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6500686" y="7415032"/>
            <a:ext cx="5334040" cy="1843268"/>
            <a:chOff x="0" y="0"/>
            <a:chExt cx="1404850" cy="4854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04850" cy="485470"/>
            </a:xfrm>
            <a:custGeom>
              <a:avLst/>
              <a:gdLst/>
              <a:ahLst/>
              <a:cxnLst/>
              <a:rect l="l" t="t" r="r" b="b"/>
              <a:pathLst>
                <a:path w="1404850" h="485470">
                  <a:moveTo>
                    <a:pt x="21771" y="0"/>
                  </a:moveTo>
                  <a:lnTo>
                    <a:pt x="1383079" y="0"/>
                  </a:lnTo>
                  <a:cubicBezTo>
                    <a:pt x="1388853" y="0"/>
                    <a:pt x="1394390" y="2294"/>
                    <a:pt x="1398473" y="6377"/>
                  </a:cubicBezTo>
                  <a:cubicBezTo>
                    <a:pt x="1402556" y="10460"/>
                    <a:pt x="1404850" y="15997"/>
                    <a:pt x="1404850" y="21771"/>
                  </a:cubicBezTo>
                  <a:lnTo>
                    <a:pt x="1404850" y="463699"/>
                  </a:lnTo>
                  <a:cubicBezTo>
                    <a:pt x="1404850" y="475723"/>
                    <a:pt x="1395103" y="485470"/>
                    <a:pt x="1383079" y="485470"/>
                  </a:cubicBezTo>
                  <a:lnTo>
                    <a:pt x="21771" y="485470"/>
                  </a:lnTo>
                  <a:cubicBezTo>
                    <a:pt x="9747" y="485470"/>
                    <a:pt x="0" y="475723"/>
                    <a:pt x="0" y="463699"/>
                  </a:cubicBezTo>
                  <a:lnTo>
                    <a:pt x="0" y="21771"/>
                  </a:lnTo>
                  <a:cubicBezTo>
                    <a:pt x="0" y="9747"/>
                    <a:pt x="9747" y="0"/>
                    <a:pt x="21771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404850" cy="533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888303" y="8121507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1972672" y="7415032"/>
            <a:ext cx="5334040" cy="1843268"/>
            <a:chOff x="0" y="0"/>
            <a:chExt cx="1404850" cy="4854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04850" cy="485470"/>
            </a:xfrm>
            <a:custGeom>
              <a:avLst/>
              <a:gdLst/>
              <a:ahLst/>
              <a:cxnLst/>
              <a:rect l="l" t="t" r="r" b="b"/>
              <a:pathLst>
                <a:path w="1404850" h="485470">
                  <a:moveTo>
                    <a:pt x="21771" y="0"/>
                  </a:moveTo>
                  <a:lnTo>
                    <a:pt x="1383079" y="0"/>
                  </a:lnTo>
                  <a:cubicBezTo>
                    <a:pt x="1388853" y="0"/>
                    <a:pt x="1394390" y="2294"/>
                    <a:pt x="1398473" y="6377"/>
                  </a:cubicBezTo>
                  <a:cubicBezTo>
                    <a:pt x="1402556" y="10460"/>
                    <a:pt x="1404850" y="15997"/>
                    <a:pt x="1404850" y="21771"/>
                  </a:cubicBezTo>
                  <a:lnTo>
                    <a:pt x="1404850" y="463699"/>
                  </a:lnTo>
                  <a:cubicBezTo>
                    <a:pt x="1404850" y="475723"/>
                    <a:pt x="1395103" y="485470"/>
                    <a:pt x="1383079" y="485470"/>
                  </a:cubicBezTo>
                  <a:lnTo>
                    <a:pt x="21771" y="485470"/>
                  </a:lnTo>
                  <a:cubicBezTo>
                    <a:pt x="9747" y="485470"/>
                    <a:pt x="0" y="475723"/>
                    <a:pt x="0" y="463699"/>
                  </a:cubicBezTo>
                  <a:lnTo>
                    <a:pt x="0" y="21771"/>
                  </a:lnTo>
                  <a:cubicBezTo>
                    <a:pt x="0" y="9747"/>
                    <a:pt x="9747" y="0"/>
                    <a:pt x="21771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404850" cy="533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330026" y="8105945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028700" y="0"/>
            <a:ext cx="6193039" cy="7168488"/>
            <a:chOff x="0" y="0"/>
            <a:chExt cx="660400" cy="76441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0400" cy="764418"/>
            </a:xfrm>
            <a:custGeom>
              <a:avLst/>
              <a:gdLst/>
              <a:ahLst/>
              <a:cxnLst/>
              <a:rect l="l" t="t" r="r" b="b"/>
              <a:pathLst>
                <a:path w="660400" h="764418">
                  <a:moveTo>
                    <a:pt x="220252" y="745349"/>
                  </a:moveTo>
                  <a:cubicBezTo>
                    <a:pt x="254109" y="756863"/>
                    <a:pt x="292600" y="764418"/>
                    <a:pt x="330378" y="764418"/>
                  </a:cubicBezTo>
                  <a:cubicBezTo>
                    <a:pt x="368157" y="764418"/>
                    <a:pt x="404509" y="757941"/>
                    <a:pt x="438009" y="746427"/>
                  </a:cubicBezTo>
                  <a:cubicBezTo>
                    <a:pt x="438723" y="746068"/>
                    <a:pt x="439435" y="746068"/>
                    <a:pt x="440148" y="745708"/>
                  </a:cubicBezTo>
                  <a:cubicBezTo>
                    <a:pt x="565955" y="699653"/>
                    <a:pt x="658618" y="578039"/>
                    <a:pt x="660400" y="436991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36666"/>
                  </a:lnTo>
                  <a:cubicBezTo>
                    <a:pt x="1782" y="578758"/>
                    <a:pt x="93019" y="700373"/>
                    <a:pt x="220252" y="745349"/>
                  </a:cubicBezTo>
                  <a:close/>
                </a:path>
              </a:pathLst>
            </a:custGeom>
            <a:blipFill>
              <a:blip r:embed="rId4"/>
              <a:stretch>
                <a:fillRect l="-91956" t="-2378" r="-80485" b="-2857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Freeform 22"/>
          <p:cNvSpPr/>
          <p:nvPr/>
        </p:nvSpPr>
        <p:spPr>
          <a:xfrm>
            <a:off x="9144000" y="5789743"/>
            <a:ext cx="2198573" cy="547645"/>
          </a:xfrm>
          <a:custGeom>
            <a:avLst/>
            <a:gdLst/>
            <a:ahLst/>
            <a:cxnLst/>
            <a:rect l="l" t="t" r="r" b="b"/>
            <a:pathLst>
              <a:path w="2198573" h="547645">
                <a:moveTo>
                  <a:pt x="0" y="0"/>
                </a:moveTo>
                <a:lnTo>
                  <a:pt x="2198573" y="0"/>
                </a:lnTo>
                <a:lnTo>
                  <a:pt x="2198573" y="547645"/>
                </a:lnTo>
                <a:lnTo>
                  <a:pt x="0" y="547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9827976" y="-3434344"/>
            <a:ext cx="8986792" cy="6354411"/>
          </a:xfrm>
          <a:custGeom>
            <a:avLst/>
            <a:gdLst/>
            <a:ahLst/>
            <a:cxnLst/>
            <a:rect l="l" t="t" r="r" b="b"/>
            <a:pathLst>
              <a:path w="8986792" h="6354411">
                <a:moveTo>
                  <a:pt x="0" y="0"/>
                </a:moveTo>
                <a:lnTo>
                  <a:pt x="8986792" y="0"/>
                </a:lnTo>
                <a:lnTo>
                  <a:pt x="8986792" y="6354411"/>
                </a:lnTo>
                <a:lnTo>
                  <a:pt x="0" y="63544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8438971" y="1462991"/>
            <a:ext cx="8844035" cy="313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0"/>
              </a:lnSpc>
            </a:pPr>
            <a:r>
              <a:rPr lang="en-US" sz="6500" b="1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Practical Pathways for Public and Civil Society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96378" y="5245051"/>
            <a:ext cx="5286628" cy="1589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Modern technologies are transforming mining into a cleaner and more efficient industry. Innovations such as renewable energy adoption,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27097" y="7496884"/>
            <a:ext cx="4095967" cy="166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Transparency:</a:t>
            </a:r>
            <a:r>
              <a:rPr lang="en-US" sz="240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 Monitoring mining revenue usage and environmental impact assessments (EIAs).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43961" y="7690872"/>
            <a:ext cx="4200111" cy="124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Community Rights:</a:t>
            </a:r>
            <a:r>
              <a:rPr lang="en-US" sz="240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 Ensuring Free, Prior, and Informed Consent (FPIC) for land use.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015947" y="7481322"/>
            <a:ext cx="4290765" cy="166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Artisanal Inclusion:</a:t>
            </a:r>
            <a:r>
              <a:rPr lang="en-US" sz="240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 Advocating for the integration of artisanal miners into the formal industrial supply chain.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258300"/>
            <a:ext cx="16230600" cy="1725923"/>
            <a:chOff x="0" y="0"/>
            <a:chExt cx="4274726" cy="4545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454564"/>
            </a:xfrm>
            <a:custGeom>
              <a:avLst/>
              <a:gdLst/>
              <a:ahLst/>
              <a:cxnLst/>
              <a:rect l="l" t="t" r="r" b="b"/>
              <a:pathLst>
                <a:path w="4274726" h="454564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406865"/>
                  </a:lnTo>
                  <a:cubicBezTo>
                    <a:pt x="4274726" y="419515"/>
                    <a:pt x="4269700" y="431648"/>
                    <a:pt x="4260755" y="440593"/>
                  </a:cubicBezTo>
                  <a:cubicBezTo>
                    <a:pt x="4251809" y="449539"/>
                    <a:pt x="4239677" y="454564"/>
                    <a:pt x="4227026" y="454564"/>
                  </a:cubicBezTo>
                  <a:lnTo>
                    <a:pt x="47700" y="454564"/>
                  </a:lnTo>
                  <a:cubicBezTo>
                    <a:pt x="35049" y="454564"/>
                    <a:pt x="22916" y="449539"/>
                    <a:pt x="13971" y="440593"/>
                  </a:cubicBezTo>
                  <a:cubicBezTo>
                    <a:pt x="5025" y="431648"/>
                    <a:pt x="0" y="419515"/>
                    <a:pt x="0" y="406865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80BB9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502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69513" y="7456439"/>
            <a:ext cx="6331026" cy="1350702"/>
            <a:chOff x="0" y="0"/>
            <a:chExt cx="1667431" cy="355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7431" cy="355740"/>
            </a:xfrm>
            <a:custGeom>
              <a:avLst/>
              <a:gdLst/>
              <a:ahLst/>
              <a:cxnLst/>
              <a:rect l="l" t="t" r="r" b="b"/>
              <a:pathLst>
                <a:path w="1667431" h="355740">
                  <a:moveTo>
                    <a:pt x="18343" y="0"/>
                  </a:moveTo>
                  <a:lnTo>
                    <a:pt x="1649088" y="0"/>
                  </a:lnTo>
                  <a:cubicBezTo>
                    <a:pt x="1659218" y="0"/>
                    <a:pt x="1667431" y="8212"/>
                    <a:pt x="1667431" y="18343"/>
                  </a:cubicBezTo>
                  <a:lnTo>
                    <a:pt x="1667431" y="337398"/>
                  </a:lnTo>
                  <a:cubicBezTo>
                    <a:pt x="1667431" y="347528"/>
                    <a:pt x="1659218" y="355740"/>
                    <a:pt x="1649088" y="355740"/>
                  </a:cubicBezTo>
                  <a:lnTo>
                    <a:pt x="18343" y="355740"/>
                  </a:lnTo>
                  <a:cubicBezTo>
                    <a:pt x="8212" y="355740"/>
                    <a:pt x="0" y="347528"/>
                    <a:pt x="0" y="337398"/>
                  </a:cubicBezTo>
                  <a:lnTo>
                    <a:pt x="0" y="18343"/>
                  </a:lnTo>
                  <a:cubicBezTo>
                    <a:pt x="0" y="8212"/>
                    <a:pt x="8212" y="0"/>
                    <a:pt x="18343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67431" cy="403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177417" y="7875762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0101803" y="-2610716"/>
            <a:ext cx="9901457" cy="990145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r="-100224" b="-3339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69513" y="5940040"/>
            <a:ext cx="6331026" cy="1350702"/>
            <a:chOff x="0" y="0"/>
            <a:chExt cx="1667431" cy="3557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67431" cy="355740"/>
            </a:xfrm>
            <a:custGeom>
              <a:avLst/>
              <a:gdLst/>
              <a:ahLst/>
              <a:cxnLst/>
              <a:rect l="l" t="t" r="r" b="b"/>
              <a:pathLst>
                <a:path w="1667431" h="355740">
                  <a:moveTo>
                    <a:pt x="18343" y="0"/>
                  </a:moveTo>
                  <a:lnTo>
                    <a:pt x="1649088" y="0"/>
                  </a:lnTo>
                  <a:cubicBezTo>
                    <a:pt x="1659218" y="0"/>
                    <a:pt x="1667431" y="8212"/>
                    <a:pt x="1667431" y="18343"/>
                  </a:cubicBezTo>
                  <a:lnTo>
                    <a:pt x="1667431" y="337398"/>
                  </a:lnTo>
                  <a:cubicBezTo>
                    <a:pt x="1667431" y="347528"/>
                    <a:pt x="1659218" y="355740"/>
                    <a:pt x="1649088" y="355740"/>
                  </a:cubicBezTo>
                  <a:lnTo>
                    <a:pt x="18343" y="355740"/>
                  </a:lnTo>
                  <a:cubicBezTo>
                    <a:pt x="8212" y="355740"/>
                    <a:pt x="0" y="347528"/>
                    <a:pt x="0" y="337398"/>
                  </a:cubicBezTo>
                  <a:lnTo>
                    <a:pt x="0" y="18343"/>
                  </a:lnTo>
                  <a:cubicBezTo>
                    <a:pt x="0" y="8212"/>
                    <a:pt x="8212" y="0"/>
                    <a:pt x="18343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667431" cy="403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77417" y="6431355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1"/>
                </a:lnTo>
                <a:lnTo>
                  <a:pt x="0" y="368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028700" y="5940040"/>
            <a:ext cx="6312081" cy="1350702"/>
            <a:chOff x="0" y="0"/>
            <a:chExt cx="1662441" cy="3557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62441" cy="355740"/>
            </a:xfrm>
            <a:custGeom>
              <a:avLst/>
              <a:gdLst/>
              <a:ahLst/>
              <a:cxnLst/>
              <a:rect l="l" t="t" r="r" b="b"/>
              <a:pathLst>
                <a:path w="1662441" h="355740">
                  <a:moveTo>
                    <a:pt x="18398" y="0"/>
                  </a:moveTo>
                  <a:lnTo>
                    <a:pt x="1644043" y="0"/>
                  </a:lnTo>
                  <a:cubicBezTo>
                    <a:pt x="1648923" y="0"/>
                    <a:pt x="1653602" y="1938"/>
                    <a:pt x="1657053" y="5389"/>
                  </a:cubicBezTo>
                  <a:cubicBezTo>
                    <a:pt x="1660503" y="8839"/>
                    <a:pt x="1662441" y="13518"/>
                    <a:pt x="1662441" y="18398"/>
                  </a:cubicBezTo>
                  <a:lnTo>
                    <a:pt x="1662441" y="337343"/>
                  </a:lnTo>
                  <a:cubicBezTo>
                    <a:pt x="1662441" y="342222"/>
                    <a:pt x="1660503" y="346902"/>
                    <a:pt x="1657053" y="350352"/>
                  </a:cubicBezTo>
                  <a:cubicBezTo>
                    <a:pt x="1653602" y="353802"/>
                    <a:pt x="1648923" y="355740"/>
                    <a:pt x="1644043" y="355740"/>
                  </a:cubicBezTo>
                  <a:lnTo>
                    <a:pt x="18398" y="355740"/>
                  </a:lnTo>
                  <a:cubicBezTo>
                    <a:pt x="13518" y="355740"/>
                    <a:pt x="8839" y="353802"/>
                    <a:pt x="5389" y="350352"/>
                  </a:cubicBezTo>
                  <a:cubicBezTo>
                    <a:pt x="1938" y="346902"/>
                    <a:pt x="0" y="342222"/>
                    <a:pt x="0" y="337343"/>
                  </a:cubicBezTo>
                  <a:lnTo>
                    <a:pt x="0" y="18398"/>
                  </a:lnTo>
                  <a:cubicBezTo>
                    <a:pt x="0" y="13518"/>
                    <a:pt x="1938" y="8839"/>
                    <a:pt x="5389" y="5389"/>
                  </a:cubicBezTo>
                  <a:cubicBezTo>
                    <a:pt x="8839" y="1938"/>
                    <a:pt x="13518" y="0"/>
                    <a:pt x="18398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662441" cy="403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369707" y="6431355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1"/>
                </a:lnTo>
                <a:lnTo>
                  <a:pt x="0" y="368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1028700" y="2085405"/>
            <a:ext cx="1642631" cy="254608"/>
          </a:xfrm>
          <a:custGeom>
            <a:avLst/>
            <a:gdLst/>
            <a:ahLst/>
            <a:cxnLst/>
            <a:rect l="l" t="t" r="r" b="b"/>
            <a:pathLst>
              <a:path w="1642631" h="254608">
                <a:moveTo>
                  <a:pt x="0" y="0"/>
                </a:moveTo>
                <a:lnTo>
                  <a:pt x="1642631" y="0"/>
                </a:lnTo>
                <a:lnTo>
                  <a:pt x="1642631" y="254608"/>
                </a:lnTo>
                <a:lnTo>
                  <a:pt x="0" y="2546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028700" y="7446914"/>
            <a:ext cx="6312081" cy="1350702"/>
            <a:chOff x="0" y="0"/>
            <a:chExt cx="1662441" cy="35574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2441" cy="355740"/>
            </a:xfrm>
            <a:custGeom>
              <a:avLst/>
              <a:gdLst/>
              <a:ahLst/>
              <a:cxnLst/>
              <a:rect l="l" t="t" r="r" b="b"/>
              <a:pathLst>
                <a:path w="1662441" h="355740">
                  <a:moveTo>
                    <a:pt x="18398" y="0"/>
                  </a:moveTo>
                  <a:lnTo>
                    <a:pt x="1644043" y="0"/>
                  </a:lnTo>
                  <a:cubicBezTo>
                    <a:pt x="1648923" y="0"/>
                    <a:pt x="1653602" y="1938"/>
                    <a:pt x="1657053" y="5389"/>
                  </a:cubicBezTo>
                  <a:cubicBezTo>
                    <a:pt x="1660503" y="8839"/>
                    <a:pt x="1662441" y="13518"/>
                    <a:pt x="1662441" y="18398"/>
                  </a:cubicBezTo>
                  <a:lnTo>
                    <a:pt x="1662441" y="337343"/>
                  </a:lnTo>
                  <a:cubicBezTo>
                    <a:pt x="1662441" y="342222"/>
                    <a:pt x="1660503" y="346902"/>
                    <a:pt x="1657053" y="350352"/>
                  </a:cubicBezTo>
                  <a:cubicBezTo>
                    <a:pt x="1653602" y="353802"/>
                    <a:pt x="1648923" y="355740"/>
                    <a:pt x="1644043" y="355740"/>
                  </a:cubicBezTo>
                  <a:lnTo>
                    <a:pt x="18398" y="355740"/>
                  </a:lnTo>
                  <a:cubicBezTo>
                    <a:pt x="13518" y="355740"/>
                    <a:pt x="8839" y="353802"/>
                    <a:pt x="5389" y="350352"/>
                  </a:cubicBezTo>
                  <a:cubicBezTo>
                    <a:pt x="1938" y="346902"/>
                    <a:pt x="0" y="342222"/>
                    <a:pt x="0" y="337343"/>
                  </a:cubicBezTo>
                  <a:lnTo>
                    <a:pt x="0" y="18398"/>
                  </a:lnTo>
                  <a:cubicBezTo>
                    <a:pt x="0" y="13518"/>
                    <a:pt x="1938" y="8839"/>
                    <a:pt x="5389" y="5389"/>
                  </a:cubicBezTo>
                  <a:cubicBezTo>
                    <a:pt x="8839" y="1938"/>
                    <a:pt x="13518" y="0"/>
                    <a:pt x="18398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662441" cy="403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69707" y="7875762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 flipH="1">
            <a:off x="2339676" y="-2610716"/>
            <a:ext cx="8986792" cy="6354411"/>
          </a:xfrm>
          <a:custGeom>
            <a:avLst/>
            <a:gdLst/>
            <a:ahLst/>
            <a:cxnLst/>
            <a:rect l="l" t="t" r="r" b="b"/>
            <a:pathLst>
              <a:path w="8986792" h="6354411">
                <a:moveTo>
                  <a:pt x="8986793" y="0"/>
                </a:moveTo>
                <a:lnTo>
                  <a:pt x="0" y="0"/>
                </a:lnTo>
                <a:lnTo>
                  <a:pt x="0" y="6354412"/>
                </a:lnTo>
                <a:lnTo>
                  <a:pt x="8986793" y="6354412"/>
                </a:lnTo>
                <a:lnTo>
                  <a:pt x="8986793" y="0"/>
                </a:lnTo>
                <a:close/>
              </a:path>
            </a:pathLst>
          </a:custGeom>
          <a:blipFill>
            <a:blip r:embed="rId9">
              <a:alphaModFix amt="31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1028700" y="2886972"/>
            <a:ext cx="6782820" cy="25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15"/>
              </a:lnSpc>
              <a:spcBef>
                <a:spcPct val="0"/>
              </a:spcBef>
            </a:pPr>
            <a:r>
              <a:rPr lang="en-US" sz="8060" b="1">
                <a:solidFill>
                  <a:srgbClr val="72C538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M</a:t>
            </a:r>
            <a:r>
              <a:rPr lang="en-US" sz="8060" b="1" u="none" strike="noStrike">
                <a:solidFill>
                  <a:srgbClr val="72C538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etrics and Indicators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73841" y="6196927"/>
            <a:ext cx="4859232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Production:</a:t>
            </a:r>
            <a:r>
              <a:rPr lang="en-US" sz="2300">
                <a:solidFill>
                  <a:srgbClr val="FFFFFF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 Tonnage of minerals processed locally vs. exported raw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783614" y="7485996"/>
            <a:ext cx="4869286" cy="124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Social:</a:t>
            </a:r>
            <a:r>
              <a:rPr lang="en-US" sz="2400">
                <a:solidFill>
                  <a:srgbClr val="FFFFFF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 Number of direct vs. indirect jobs; Reduction in mining-related conflicts.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783614" y="5969596"/>
            <a:ext cx="5058734" cy="124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023927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Economic:</a:t>
            </a:r>
            <a:r>
              <a:rPr lang="en-US" sz="2400">
                <a:solidFill>
                  <a:srgbClr val="023927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 Percentage of local procurement; Contribution to GDP beyond royalties.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73841" y="7588103"/>
            <a:ext cx="5114302" cy="107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00"/>
              </a:lnSpc>
            </a:pPr>
            <a:r>
              <a:rPr lang="en-US" sz="2300" b="1">
                <a:solidFill>
                  <a:srgbClr val="023927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Environmental: </a:t>
            </a:r>
            <a:r>
              <a:rPr lang="en-US" sz="2300">
                <a:solidFill>
                  <a:srgbClr val="023927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Rehabilitation rate of mined land; Carbon intensity per ton of steel/mineral.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6658" y="4703886"/>
            <a:ext cx="9882654" cy="988265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75307" y="406406"/>
            <a:ext cx="9263694" cy="88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70"/>
              </a:lnSpc>
              <a:spcBef>
                <a:spcPct val="0"/>
              </a:spcBef>
            </a:pPr>
            <a:r>
              <a:rPr lang="en-US" sz="5600" b="1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R</a:t>
            </a:r>
            <a:r>
              <a:rPr lang="en-US" sz="5600" b="1" u="none" strike="noStrike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eal-World </a:t>
            </a:r>
            <a:r>
              <a:rPr lang="en-US" sz="5600" b="1" u="none" strike="noStrike">
                <a:solidFill>
                  <a:srgbClr val="72C538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Illustrations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7569191" y="5937144"/>
            <a:ext cx="6001799" cy="3789929"/>
          </a:xfrm>
          <a:custGeom>
            <a:avLst/>
            <a:gdLst/>
            <a:ahLst/>
            <a:cxnLst/>
            <a:rect l="l" t="t" r="r" b="b"/>
            <a:pathLst>
              <a:path w="6001799" h="3789929">
                <a:moveTo>
                  <a:pt x="0" y="0"/>
                </a:moveTo>
                <a:lnTo>
                  <a:pt x="6001799" y="0"/>
                </a:lnTo>
                <a:lnTo>
                  <a:pt x="6001799" y="3789929"/>
                </a:lnTo>
                <a:lnTo>
                  <a:pt x="0" y="3789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5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7569191" y="1840913"/>
            <a:ext cx="6001799" cy="3782950"/>
            <a:chOff x="0" y="0"/>
            <a:chExt cx="1580721" cy="996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0721" cy="996333"/>
            </a:xfrm>
            <a:custGeom>
              <a:avLst/>
              <a:gdLst/>
              <a:ahLst/>
              <a:cxnLst/>
              <a:rect l="l" t="t" r="r" b="b"/>
              <a:pathLst>
                <a:path w="1580721" h="996333">
                  <a:moveTo>
                    <a:pt x="19349" y="0"/>
                  </a:moveTo>
                  <a:lnTo>
                    <a:pt x="1561372" y="0"/>
                  </a:lnTo>
                  <a:cubicBezTo>
                    <a:pt x="1572058" y="0"/>
                    <a:pt x="1580721" y="8663"/>
                    <a:pt x="1580721" y="19349"/>
                  </a:cubicBezTo>
                  <a:lnTo>
                    <a:pt x="1580721" y="976984"/>
                  </a:lnTo>
                  <a:cubicBezTo>
                    <a:pt x="1580721" y="987670"/>
                    <a:pt x="1572058" y="996333"/>
                    <a:pt x="1561372" y="996333"/>
                  </a:cubicBezTo>
                  <a:lnTo>
                    <a:pt x="19349" y="996333"/>
                  </a:lnTo>
                  <a:cubicBezTo>
                    <a:pt x="8663" y="996333"/>
                    <a:pt x="0" y="987670"/>
                    <a:pt x="0" y="976984"/>
                  </a:cubicBezTo>
                  <a:lnTo>
                    <a:pt x="0" y="19349"/>
                  </a:lnTo>
                  <a:cubicBezTo>
                    <a:pt x="0" y="8663"/>
                    <a:pt x="8663" y="0"/>
                    <a:pt x="19349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580721" cy="1043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763216" y="260361"/>
            <a:ext cx="3001687" cy="1218185"/>
          </a:xfrm>
          <a:custGeom>
            <a:avLst/>
            <a:gdLst/>
            <a:ahLst/>
            <a:cxnLst/>
            <a:rect l="l" t="t" r="r" b="b"/>
            <a:pathLst>
              <a:path w="3001687" h="1218185">
                <a:moveTo>
                  <a:pt x="0" y="0"/>
                </a:moveTo>
                <a:lnTo>
                  <a:pt x="3001687" y="0"/>
                </a:lnTo>
                <a:lnTo>
                  <a:pt x="3001687" y="1218185"/>
                </a:lnTo>
                <a:lnTo>
                  <a:pt x="0" y="1218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093899" y="1840913"/>
            <a:ext cx="6309830" cy="3782950"/>
          </a:xfrm>
          <a:custGeom>
            <a:avLst/>
            <a:gdLst/>
            <a:ahLst/>
            <a:cxnLst/>
            <a:rect l="l" t="t" r="r" b="b"/>
            <a:pathLst>
              <a:path w="6309830" h="3782950">
                <a:moveTo>
                  <a:pt x="0" y="0"/>
                </a:moveTo>
                <a:lnTo>
                  <a:pt x="6309830" y="0"/>
                </a:lnTo>
                <a:lnTo>
                  <a:pt x="6309830" y="3782950"/>
                </a:lnTo>
                <a:lnTo>
                  <a:pt x="0" y="378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4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7569191" y="1840913"/>
            <a:ext cx="6001799" cy="3782950"/>
          </a:xfrm>
          <a:custGeom>
            <a:avLst/>
            <a:gdLst/>
            <a:ahLst/>
            <a:cxnLst/>
            <a:rect l="l" t="t" r="r" b="b"/>
            <a:pathLst>
              <a:path w="6001799" h="3782950">
                <a:moveTo>
                  <a:pt x="0" y="0"/>
                </a:moveTo>
                <a:lnTo>
                  <a:pt x="6001799" y="0"/>
                </a:lnTo>
                <a:lnTo>
                  <a:pt x="6001799" y="3782950"/>
                </a:lnTo>
                <a:lnTo>
                  <a:pt x="0" y="378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24" r="-1002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75307" y="5930166"/>
            <a:ext cx="6328422" cy="3796907"/>
          </a:xfrm>
          <a:custGeom>
            <a:avLst/>
            <a:gdLst/>
            <a:ahLst/>
            <a:cxnLst/>
            <a:rect l="l" t="t" r="r" b="b"/>
            <a:pathLst>
              <a:path w="6328422" h="3796907">
                <a:moveTo>
                  <a:pt x="0" y="0"/>
                </a:moveTo>
                <a:lnTo>
                  <a:pt x="6328422" y="0"/>
                </a:lnTo>
                <a:lnTo>
                  <a:pt x="6328422" y="3796907"/>
                </a:lnTo>
                <a:lnTo>
                  <a:pt x="0" y="37969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685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8993355" y="9727073"/>
            <a:ext cx="9560025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20"/>
              </a:lnSpc>
              <a:spcBef>
                <a:spcPct val="0"/>
              </a:spcBef>
            </a:pPr>
            <a:r>
              <a:rPr lang="en-US" sz="2300" u="none" strike="noStrike" dirty="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Sustainable mining offers substantial benefits, including cost savings, improved community trust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978499" y="8272181"/>
            <a:ext cx="3744637" cy="75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5"/>
              </a:lnSpc>
            </a:pPr>
            <a:r>
              <a:rPr lang="en-US" sz="19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Example 4: </a:t>
            </a:r>
            <a:r>
              <a:rPr lang="en-US" sz="19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Formalization of artisanal miners supplying legitimate aggregators.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09249" y="6602383"/>
            <a:ext cx="3744637" cy="75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5"/>
              </a:lnSpc>
            </a:pPr>
            <a:r>
              <a:rPr lang="en-US" sz="19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Example 3: </a:t>
            </a:r>
            <a:r>
              <a:rPr lang="en-US" sz="19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A gold mine in Ghana powering operations with a dedicated solar farm.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78499" y="4497665"/>
            <a:ext cx="4040792" cy="75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5"/>
              </a:lnSpc>
            </a:pPr>
            <a:r>
              <a:rPr lang="en-US" sz="19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Example 2: </a:t>
            </a:r>
            <a:r>
              <a:rPr lang="en-US" sz="19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A Nigerian steel plant utilizing local iron ore and coal/gas resources to replace imports.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24712" y="2520376"/>
            <a:ext cx="3729174" cy="989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Example 1: </a:t>
            </a:r>
            <a:r>
              <a:rPr lang="en-US" sz="190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A bauxite mine in Guinea integrating a refinery to produce alumina locally.</a:t>
            </a:r>
          </a:p>
        </p:txBody>
      </p:sp>
      <p:sp>
        <p:nvSpPr>
          <p:cNvPr id="19" name="Freeform 19"/>
          <p:cNvSpPr/>
          <p:nvPr/>
        </p:nvSpPr>
        <p:spPr>
          <a:xfrm>
            <a:off x="7859949" y="9027579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3" y="0"/>
                </a:lnTo>
                <a:lnTo>
                  <a:pt x="461443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7859949" y="4915108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3" y="0"/>
                </a:lnTo>
                <a:lnTo>
                  <a:pt x="461443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468476" y="5022341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3"/>
                </a:lnTo>
                <a:lnTo>
                  <a:pt x="0" y="461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468476" y="9027579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AutoShape 23"/>
          <p:cNvSpPr/>
          <p:nvPr/>
        </p:nvSpPr>
        <p:spPr>
          <a:xfrm>
            <a:off x="13201650" y="7832109"/>
            <a:ext cx="8115300" cy="0"/>
          </a:xfrm>
          <a:prstGeom prst="line">
            <a:avLst/>
          </a:prstGeom>
          <a:ln w="152400" cap="rnd">
            <a:solidFill>
              <a:srgbClr val="C1FF7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4" name="AutoShape 24"/>
          <p:cNvSpPr/>
          <p:nvPr/>
        </p:nvSpPr>
        <p:spPr>
          <a:xfrm>
            <a:off x="12918318" y="3919914"/>
            <a:ext cx="8115300" cy="0"/>
          </a:xfrm>
          <a:prstGeom prst="line">
            <a:avLst/>
          </a:prstGeom>
          <a:ln w="152400" cap="rnd">
            <a:solidFill>
              <a:srgbClr val="C1FF7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6658" y="4703886"/>
            <a:ext cx="9882654" cy="988265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57200" y="800100"/>
            <a:ext cx="6194425" cy="9907905"/>
          </a:xfrm>
          <a:custGeom>
            <a:avLst/>
            <a:gdLst/>
            <a:ahLst/>
            <a:cxnLst/>
            <a:rect l="l" t="t" r="r" b="b"/>
            <a:pathLst>
              <a:path w="5498717" h="9907598">
                <a:moveTo>
                  <a:pt x="0" y="0"/>
                </a:moveTo>
                <a:lnTo>
                  <a:pt x="5498717" y="0"/>
                </a:lnTo>
                <a:lnTo>
                  <a:pt x="5498717" y="9907598"/>
                </a:lnTo>
                <a:lnTo>
                  <a:pt x="0" y="9907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4678907" y="5414267"/>
            <a:ext cx="6175101" cy="1786434"/>
            <a:chOff x="0" y="0"/>
            <a:chExt cx="1626364" cy="4705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6364" cy="470501"/>
            </a:xfrm>
            <a:custGeom>
              <a:avLst/>
              <a:gdLst/>
              <a:ahLst/>
              <a:cxnLst/>
              <a:rect l="l" t="t" r="r" b="b"/>
              <a:pathLst>
                <a:path w="1626364" h="470501">
                  <a:moveTo>
                    <a:pt x="18806" y="0"/>
                  </a:moveTo>
                  <a:lnTo>
                    <a:pt x="1607558" y="0"/>
                  </a:lnTo>
                  <a:cubicBezTo>
                    <a:pt x="1612546" y="0"/>
                    <a:pt x="1617329" y="1981"/>
                    <a:pt x="1620856" y="5508"/>
                  </a:cubicBezTo>
                  <a:cubicBezTo>
                    <a:pt x="1624383" y="9035"/>
                    <a:pt x="1626364" y="13818"/>
                    <a:pt x="1626364" y="18806"/>
                  </a:cubicBezTo>
                  <a:lnTo>
                    <a:pt x="1626364" y="451695"/>
                  </a:lnTo>
                  <a:cubicBezTo>
                    <a:pt x="1626364" y="462081"/>
                    <a:pt x="1617944" y="470501"/>
                    <a:pt x="1607558" y="470501"/>
                  </a:cubicBezTo>
                  <a:lnTo>
                    <a:pt x="18806" y="470501"/>
                  </a:lnTo>
                  <a:cubicBezTo>
                    <a:pt x="8420" y="470501"/>
                    <a:pt x="0" y="462081"/>
                    <a:pt x="0" y="451695"/>
                  </a:cubicBezTo>
                  <a:lnTo>
                    <a:pt x="0" y="18806"/>
                  </a:lnTo>
                  <a:cubicBezTo>
                    <a:pt x="0" y="8420"/>
                    <a:pt x="8420" y="0"/>
                    <a:pt x="18806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626364" cy="518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099620" y="6088804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4670973" y="7547646"/>
            <a:ext cx="6175101" cy="1710654"/>
            <a:chOff x="0" y="0"/>
            <a:chExt cx="1626364" cy="4505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6364" cy="450543"/>
            </a:xfrm>
            <a:custGeom>
              <a:avLst/>
              <a:gdLst/>
              <a:ahLst/>
              <a:cxnLst/>
              <a:rect l="l" t="t" r="r" b="b"/>
              <a:pathLst>
                <a:path w="1626364" h="450543">
                  <a:moveTo>
                    <a:pt x="18806" y="0"/>
                  </a:moveTo>
                  <a:lnTo>
                    <a:pt x="1607558" y="0"/>
                  </a:lnTo>
                  <a:cubicBezTo>
                    <a:pt x="1612546" y="0"/>
                    <a:pt x="1617329" y="1981"/>
                    <a:pt x="1620856" y="5508"/>
                  </a:cubicBezTo>
                  <a:cubicBezTo>
                    <a:pt x="1624383" y="9035"/>
                    <a:pt x="1626364" y="13818"/>
                    <a:pt x="1626364" y="18806"/>
                  </a:cubicBezTo>
                  <a:lnTo>
                    <a:pt x="1626364" y="431737"/>
                  </a:lnTo>
                  <a:cubicBezTo>
                    <a:pt x="1626364" y="442123"/>
                    <a:pt x="1617944" y="450543"/>
                    <a:pt x="1607558" y="450543"/>
                  </a:cubicBezTo>
                  <a:lnTo>
                    <a:pt x="18806" y="450543"/>
                  </a:lnTo>
                  <a:cubicBezTo>
                    <a:pt x="8420" y="450543"/>
                    <a:pt x="0" y="442123"/>
                    <a:pt x="0" y="431737"/>
                  </a:cubicBezTo>
                  <a:lnTo>
                    <a:pt x="0" y="18806"/>
                  </a:lnTo>
                  <a:cubicBezTo>
                    <a:pt x="0" y="8420"/>
                    <a:pt x="8420" y="0"/>
                    <a:pt x="18806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626364" cy="498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099620" y="8121507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1084199" y="5426308"/>
            <a:ext cx="6175101" cy="1786434"/>
            <a:chOff x="0" y="0"/>
            <a:chExt cx="1626364" cy="4705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26364" cy="470501"/>
            </a:xfrm>
            <a:custGeom>
              <a:avLst/>
              <a:gdLst/>
              <a:ahLst/>
              <a:cxnLst/>
              <a:rect l="l" t="t" r="r" b="b"/>
              <a:pathLst>
                <a:path w="1626364" h="470501">
                  <a:moveTo>
                    <a:pt x="18806" y="0"/>
                  </a:moveTo>
                  <a:lnTo>
                    <a:pt x="1607558" y="0"/>
                  </a:lnTo>
                  <a:cubicBezTo>
                    <a:pt x="1612546" y="0"/>
                    <a:pt x="1617329" y="1981"/>
                    <a:pt x="1620856" y="5508"/>
                  </a:cubicBezTo>
                  <a:cubicBezTo>
                    <a:pt x="1624383" y="9035"/>
                    <a:pt x="1626364" y="13818"/>
                    <a:pt x="1626364" y="18806"/>
                  </a:cubicBezTo>
                  <a:lnTo>
                    <a:pt x="1626364" y="451695"/>
                  </a:lnTo>
                  <a:cubicBezTo>
                    <a:pt x="1626364" y="462081"/>
                    <a:pt x="1617944" y="470501"/>
                    <a:pt x="1607558" y="470501"/>
                  </a:cubicBezTo>
                  <a:lnTo>
                    <a:pt x="18806" y="470501"/>
                  </a:lnTo>
                  <a:cubicBezTo>
                    <a:pt x="8420" y="470501"/>
                    <a:pt x="0" y="462081"/>
                    <a:pt x="0" y="451695"/>
                  </a:cubicBezTo>
                  <a:lnTo>
                    <a:pt x="0" y="18806"/>
                  </a:lnTo>
                  <a:cubicBezTo>
                    <a:pt x="0" y="8420"/>
                    <a:pt x="8420" y="0"/>
                    <a:pt x="18806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626364" cy="518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461404" y="6088804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0" y="0"/>
                </a:moveTo>
                <a:lnTo>
                  <a:pt x="461442" y="0"/>
                </a:lnTo>
                <a:lnTo>
                  <a:pt x="461442" y="461442"/>
                </a:lnTo>
                <a:lnTo>
                  <a:pt x="0" y="46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flipH="1" flipV="1">
            <a:off x="16666687" y="2993700"/>
            <a:ext cx="461442" cy="461442"/>
          </a:xfrm>
          <a:custGeom>
            <a:avLst/>
            <a:gdLst/>
            <a:ahLst/>
            <a:cxnLst/>
            <a:rect l="l" t="t" r="r" b="b"/>
            <a:pathLst>
              <a:path w="461442" h="461442">
                <a:moveTo>
                  <a:pt x="461443" y="461442"/>
                </a:moveTo>
                <a:lnTo>
                  <a:pt x="0" y="461442"/>
                </a:lnTo>
                <a:lnTo>
                  <a:pt x="0" y="0"/>
                </a:lnTo>
                <a:lnTo>
                  <a:pt x="461443" y="0"/>
                </a:lnTo>
                <a:lnTo>
                  <a:pt x="461443" y="46144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973772" y="2384608"/>
            <a:ext cx="3001687" cy="1218185"/>
          </a:xfrm>
          <a:custGeom>
            <a:avLst/>
            <a:gdLst/>
            <a:ahLst/>
            <a:cxnLst/>
            <a:rect l="l" t="t" r="r" b="b"/>
            <a:pathLst>
              <a:path w="3001687" h="1218185">
                <a:moveTo>
                  <a:pt x="0" y="0"/>
                </a:moveTo>
                <a:lnTo>
                  <a:pt x="3001687" y="0"/>
                </a:lnTo>
                <a:lnTo>
                  <a:pt x="3001687" y="1218184"/>
                </a:lnTo>
                <a:lnTo>
                  <a:pt x="0" y="1218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3147866" y="7793880"/>
            <a:ext cx="3001687" cy="1218185"/>
          </a:xfrm>
          <a:custGeom>
            <a:avLst/>
            <a:gdLst/>
            <a:ahLst/>
            <a:cxnLst/>
            <a:rect l="l" t="t" r="r" b="b"/>
            <a:pathLst>
              <a:path w="3001687" h="1218185">
                <a:moveTo>
                  <a:pt x="0" y="0"/>
                </a:moveTo>
                <a:lnTo>
                  <a:pt x="3001687" y="0"/>
                </a:lnTo>
                <a:lnTo>
                  <a:pt x="3001687" y="1218185"/>
                </a:lnTo>
                <a:lnTo>
                  <a:pt x="0" y="12181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2489336" y="7366917"/>
            <a:ext cx="2536537" cy="871646"/>
          </a:xfrm>
          <a:custGeom>
            <a:avLst/>
            <a:gdLst/>
            <a:ahLst/>
            <a:cxnLst/>
            <a:rect l="l" t="t" r="r" b="b"/>
            <a:pathLst>
              <a:path w="2536537" h="871646">
                <a:moveTo>
                  <a:pt x="0" y="0"/>
                </a:moveTo>
                <a:lnTo>
                  <a:pt x="2536537" y="0"/>
                </a:lnTo>
                <a:lnTo>
                  <a:pt x="2536537" y="871646"/>
                </a:lnTo>
                <a:lnTo>
                  <a:pt x="0" y="8716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9697573" y="-5440158"/>
            <a:ext cx="10513234" cy="7433733"/>
          </a:xfrm>
          <a:custGeom>
            <a:avLst/>
            <a:gdLst/>
            <a:ahLst/>
            <a:cxnLst/>
            <a:rect l="l" t="t" r="r" b="b"/>
            <a:pathLst>
              <a:path w="10513234" h="7433733">
                <a:moveTo>
                  <a:pt x="0" y="0"/>
                </a:moveTo>
                <a:lnTo>
                  <a:pt x="10513234" y="0"/>
                </a:lnTo>
                <a:lnTo>
                  <a:pt x="10513234" y="7433733"/>
                </a:lnTo>
                <a:lnTo>
                  <a:pt x="0" y="7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10137440" y="1571117"/>
            <a:ext cx="6286081" cy="277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065"/>
              </a:lnSpc>
              <a:spcBef>
                <a:spcPct val="0"/>
              </a:spcBef>
            </a:pPr>
            <a:r>
              <a:rPr lang="en-US" sz="8645" b="1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Risks </a:t>
            </a:r>
            <a:r>
              <a:rPr lang="en-US" sz="8645" b="1" u="none" strike="noStrike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and Mitigation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08712" y="5488970"/>
            <a:ext cx="4958840" cy="1589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Environmental Degradation: Mitigation - </a:t>
            </a:r>
            <a:r>
              <a:rPr lang="en-US" sz="230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Strict enforcement of rehabilitation bonds and "zero-discharge" water policies.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808712" y="7784484"/>
            <a:ext cx="4958840" cy="118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Price Volatility: Mitigation -</a:t>
            </a:r>
            <a:r>
              <a:rPr lang="en-US" sz="230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 Long-term offtake agreements and diversifying mineral portfolios.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169290" y="5701036"/>
            <a:ext cx="4958840" cy="118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Infrastructure Deficit: Mitigation - </a:t>
            </a:r>
            <a:r>
              <a:rPr lang="en-US" sz="2300">
                <a:solidFill>
                  <a:srgbClr val="000000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Public-Private Partnerships (PPPs) for rail and power.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100164"/>
            <a:ext cx="9380529" cy="1185453"/>
            <a:chOff x="0" y="0"/>
            <a:chExt cx="2470592" cy="312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0592" cy="312218"/>
            </a:xfrm>
            <a:custGeom>
              <a:avLst/>
              <a:gdLst/>
              <a:ahLst/>
              <a:cxnLst/>
              <a:rect l="l" t="t" r="r" b="b"/>
              <a:pathLst>
                <a:path w="2470592" h="312218">
                  <a:moveTo>
                    <a:pt x="82532" y="0"/>
                  </a:moveTo>
                  <a:lnTo>
                    <a:pt x="2388060" y="0"/>
                  </a:lnTo>
                  <a:cubicBezTo>
                    <a:pt x="2433641" y="0"/>
                    <a:pt x="2470592" y="36951"/>
                    <a:pt x="2470592" y="82532"/>
                  </a:cubicBezTo>
                  <a:lnTo>
                    <a:pt x="2470592" y="229686"/>
                  </a:lnTo>
                  <a:cubicBezTo>
                    <a:pt x="2470592" y="275267"/>
                    <a:pt x="2433641" y="312218"/>
                    <a:pt x="2388060" y="312218"/>
                  </a:cubicBezTo>
                  <a:lnTo>
                    <a:pt x="82532" y="312218"/>
                  </a:lnTo>
                  <a:cubicBezTo>
                    <a:pt x="60643" y="312218"/>
                    <a:pt x="39651" y="303523"/>
                    <a:pt x="24173" y="288045"/>
                  </a:cubicBezTo>
                  <a:cubicBezTo>
                    <a:pt x="8695" y="272567"/>
                    <a:pt x="0" y="251575"/>
                    <a:pt x="0" y="229686"/>
                  </a:cubicBezTo>
                  <a:lnTo>
                    <a:pt x="0" y="82532"/>
                  </a:lnTo>
                  <a:cubicBezTo>
                    <a:pt x="0" y="36951"/>
                    <a:pt x="36951" y="0"/>
                    <a:pt x="82532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70592" cy="359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481149"/>
            <a:ext cx="9380529" cy="1117516"/>
            <a:chOff x="0" y="0"/>
            <a:chExt cx="2470592" cy="2943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70592" cy="294325"/>
            </a:xfrm>
            <a:custGeom>
              <a:avLst/>
              <a:gdLst/>
              <a:ahLst/>
              <a:cxnLst/>
              <a:rect l="l" t="t" r="r" b="b"/>
              <a:pathLst>
                <a:path w="2470592" h="294325">
                  <a:moveTo>
                    <a:pt x="82532" y="0"/>
                  </a:moveTo>
                  <a:lnTo>
                    <a:pt x="2388060" y="0"/>
                  </a:lnTo>
                  <a:cubicBezTo>
                    <a:pt x="2433641" y="0"/>
                    <a:pt x="2470592" y="36951"/>
                    <a:pt x="2470592" y="82532"/>
                  </a:cubicBezTo>
                  <a:lnTo>
                    <a:pt x="2470592" y="211793"/>
                  </a:lnTo>
                  <a:cubicBezTo>
                    <a:pt x="2470592" y="257375"/>
                    <a:pt x="2433641" y="294325"/>
                    <a:pt x="2388060" y="294325"/>
                  </a:cubicBezTo>
                  <a:lnTo>
                    <a:pt x="82532" y="294325"/>
                  </a:lnTo>
                  <a:cubicBezTo>
                    <a:pt x="36951" y="294325"/>
                    <a:pt x="0" y="257375"/>
                    <a:pt x="0" y="211793"/>
                  </a:cubicBezTo>
                  <a:lnTo>
                    <a:pt x="0" y="82532"/>
                  </a:lnTo>
                  <a:cubicBezTo>
                    <a:pt x="0" y="36951"/>
                    <a:pt x="36951" y="0"/>
                    <a:pt x="82532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70592" cy="341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49763" y="5549675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349763" y="6866642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11209061" y="5238753"/>
            <a:ext cx="6050239" cy="605023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33880"/>
                  </a:srgbClr>
                </a:gs>
                <a:gs pos="100000">
                  <a:srgbClr val="FFBE3A">
                    <a:alpha val="8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905474"/>
            <a:ext cx="18288000" cy="2381526"/>
            <a:chOff x="0" y="0"/>
            <a:chExt cx="2833290" cy="3689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833290" cy="368961"/>
            </a:xfrm>
            <a:custGeom>
              <a:avLst/>
              <a:gdLst/>
              <a:ahLst/>
              <a:cxnLst/>
              <a:rect l="l" t="t" r="r" b="b"/>
              <a:pathLst>
                <a:path w="2833290" h="368961">
                  <a:moveTo>
                    <a:pt x="0" y="0"/>
                  </a:moveTo>
                  <a:lnTo>
                    <a:pt x="2833290" y="0"/>
                  </a:lnTo>
                  <a:lnTo>
                    <a:pt x="2833290" y="368961"/>
                  </a:lnTo>
                  <a:lnTo>
                    <a:pt x="0" y="368961"/>
                  </a:lnTo>
                  <a:close/>
                </a:path>
              </a:pathLst>
            </a:custGeom>
            <a:blipFill>
              <a:blip r:embed="rId4"/>
              <a:stretch>
                <a:fillRect l="-10948" t="-302382" b="-10987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10591800" y="3848100"/>
            <a:ext cx="4870450" cy="6561455"/>
          </a:xfrm>
          <a:custGeom>
            <a:avLst/>
            <a:gdLst/>
            <a:ahLst/>
            <a:cxnLst/>
            <a:rect l="l" t="t" r="r" b="b"/>
            <a:pathLst>
              <a:path w="4945657" h="6561403">
                <a:moveTo>
                  <a:pt x="0" y="0"/>
                </a:moveTo>
                <a:lnTo>
                  <a:pt x="4945658" y="0"/>
                </a:lnTo>
                <a:lnTo>
                  <a:pt x="4945658" y="6561403"/>
                </a:lnTo>
                <a:lnTo>
                  <a:pt x="0" y="6561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3839878"/>
            <a:ext cx="9380529" cy="1136461"/>
            <a:chOff x="0" y="0"/>
            <a:chExt cx="2470592" cy="29931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70592" cy="299315"/>
            </a:xfrm>
            <a:custGeom>
              <a:avLst/>
              <a:gdLst/>
              <a:ahLst/>
              <a:cxnLst/>
              <a:rect l="l" t="t" r="r" b="b"/>
              <a:pathLst>
                <a:path w="2470592" h="299315">
                  <a:moveTo>
                    <a:pt x="82532" y="0"/>
                  </a:moveTo>
                  <a:lnTo>
                    <a:pt x="2388060" y="0"/>
                  </a:lnTo>
                  <a:cubicBezTo>
                    <a:pt x="2433641" y="0"/>
                    <a:pt x="2470592" y="36951"/>
                    <a:pt x="2470592" y="82532"/>
                  </a:cubicBezTo>
                  <a:lnTo>
                    <a:pt x="2470592" y="216783"/>
                  </a:lnTo>
                  <a:cubicBezTo>
                    <a:pt x="2470592" y="262364"/>
                    <a:pt x="2433641" y="299315"/>
                    <a:pt x="2388060" y="299315"/>
                  </a:cubicBezTo>
                  <a:lnTo>
                    <a:pt x="82532" y="299315"/>
                  </a:lnTo>
                  <a:cubicBezTo>
                    <a:pt x="36951" y="299315"/>
                    <a:pt x="0" y="262364"/>
                    <a:pt x="0" y="216783"/>
                  </a:cubicBezTo>
                  <a:lnTo>
                    <a:pt x="0" y="82532"/>
                  </a:lnTo>
                  <a:cubicBezTo>
                    <a:pt x="0" y="36951"/>
                    <a:pt x="36951" y="0"/>
                    <a:pt x="82532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470592" cy="346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5400000">
            <a:off x="14514860" y="4910680"/>
            <a:ext cx="1885430" cy="742388"/>
          </a:xfrm>
          <a:custGeom>
            <a:avLst/>
            <a:gdLst/>
            <a:ahLst/>
            <a:cxnLst/>
            <a:rect l="l" t="t" r="r" b="b"/>
            <a:pathLst>
              <a:path w="1885430" h="742388">
                <a:moveTo>
                  <a:pt x="0" y="0"/>
                </a:moveTo>
                <a:lnTo>
                  <a:pt x="1885430" y="0"/>
                </a:lnTo>
                <a:lnTo>
                  <a:pt x="1885430" y="742388"/>
                </a:lnTo>
                <a:lnTo>
                  <a:pt x="0" y="742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028700" y="2581629"/>
            <a:ext cx="9380529" cy="1136461"/>
            <a:chOff x="0" y="0"/>
            <a:chExt cx="2470592" cy="29931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70592" cy="299315"/>
            </a:xfrm>
            <a:custGeom>
              <a:avLst/>
              <a:gdLst/>
              <a:ahLst/>
              <a:cxnLst/>
              <a:rect l="l" t="t" r="r" b="b"/>
              <a:pathLst>
                <a:path w="2470592" h="299315">
                  <a:moveTo>
                    <a:pt x="82532" y="0"/>
                  </a:moveTo>
                  <a:lnTo>
                    <a:pt x="2388060" y="0"/>
                  </a:lnTo>
                  <a:cubicBezTo>
                    <a:pt x="2433641" y="0"/>
                    <a:pt x="2470592" y="36951"/>
                    <a:pt x="2470592" y="82532"/>
                  </a:cubicBezTo>
                  <a:lnTo>
                    <a:pt x="2470592" y="216783"/>
                  </a:lnTo>
                  <a:cubicBezTo>
                    <a:pt x="2470592" y="262364"/>
                    <a:pt x="2433641" y="299315"/>
                    <a:pt x="2388060" y="299315"/>
                  </a:cubicBezTo>
                  <a:lnTo>
                    <a:pt x="82532" y="299315"/>
                  </a:lnTo>
                  <a:cubicBezTo>
                    <a:pt x="36951" y="299315"/>
                    <a:pt x="0" y="262364"/>
                    <a:pt x="0" y="216783"/>
                  </a:cubicBezTo>
                  <a:lnTo>
                    <a:pt x="0" y="82532"/>
                  </a:lnTo>
                  <a:cubicBezTo>
                    <a:pt x="0" y="36951"/>
                    <a:pt x="36951" y="0"/>
                    <a:pt x="82532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2470592" cy="346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49763" y="2965823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349763" y="4251490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1"/>
                </a:lnTo>
                <a:lnTo>
                  <a:pt x="0" y="368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0409229" y="-3574884"/>
            <a:ext cx="8986792" cy="6354411"/>
          </a:xfrm>
          <a:custGeom>
            <a:avLst/>
            <a:gdLst/>
            <a:ahLst/>
            <a:cxnLst/>
            <a:rect l="l" t="t" r="r" b="b"/>
            <a:pathLst>
              <a:path w="8986792" h="6354411">
                <a:moveTo>
                  <a:pt x="0" y="0"/>
                </a:moveTo>
                <a:lnTo>
                  <a:pt x="8986792" y="0"/>
                </a:lnTo>
                <a:lnTo>
                  <a:pt x="8986792" y="6354412"/>
                </a:lnTo>
                <a:lnTo>
                  <a:pt x="0" y="63544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1349763" y="1619250"/>
            <a:ext cx="8438288" cy="76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5"/>
              </a:lnSpc>
            </a:pPr>
            <a:r>
              <a:rPr lang="en-US" sz="8950" b="1">
                <a:solidFill>
                  <a:srgbClr val="72C538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</a:t>
            </a:r>
            <a:r>
              <a:rPr lang="en-US" sz="8950" b="1" u="none" strike="noStrike">
                <a:solidFill>
                  <a:srgbClr val="72C538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all to Action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867431" y="1292431"/>
            <a:ext cx="6391869" cy="23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20"/>
              </a:lnSpc>
              <a:spcBef>
                <a:spcPct val="0"/>
              </a:spcBef>
            </a:pPr>
            <a:r>
              <a:rPr lang="en-US" sz="2300" u="none" strike="noStrike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The future of mining lies in innovation and collaboration. By investing in renewable energy, enhancing transparency, and prioritizing community development, the mining sector can achieve a balance between growth and environmental stewardship.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73005" y="4067114"/>
            <a:ext cx="8269727" cy="69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Government: </a:t>
            </a:r>
            <a:r>
              <a:rPr lang="en-US" sz="2400">
                <a:solidFill>
                  <a:srgbClr val="FFFFFF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Harmonize mining and industrial policies to support domestic manufacturing.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73005" y="5412146"/>
            <a:ext cx="7815046" cy="662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5"/>
              </a:lnSpc>
            </a:pPr>
            <a:r>
              <a:rPr lang="en-US" sz="24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Finance*: </a:t>
            </a:r>
            <a:r>
              <a:rPr lang="en-US" sz="2400">
                <a:solidFill>
                  <a:srgbClr val="FFFFFF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Unlock capital for downstream processing, not just extraction.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73005" y="6714242"/>
            <a:ext cx="7928720" cy="694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5"/>
              </a:lnSpc>
            </a:pPr>
            <a:r>
              <a:rPr lang="en-US" sz="24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Civil Society: </a:t>
            </a:r>
            <a:r>
              <a:rPr lang="en-US" sz="2400">
                <a:solidFill>
                  <a:srgbClr val="FFFFFF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Hold stakeholders accountable for environmental and social promises.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73005" y="2760478"/>
            <a:ext cx="8269727" cy="759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400" b="1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Industry*: </a:t>
            </a:r>
            <a:r>
              <a:rPr lang="en-US" sz="2400">
                <a:solidFill>
                  <a:srgbClr val="FFFFFF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Commit to "Value Addition" targets—process at least X% of output locally by 2030.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" r="-33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959387" y="-3753612"/>
            <a:ext cx="7976173" cy="79761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FF72">
                <a:alpha val="1882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8529924" y="1028700"/>
            <a:ext cx="3290968" cy="1335585"/>
          </a:xfrm>
          <a:custGeom>
            <a:avLst/>
            <a:gdLst/>
            <a:ahLst/>
            <a:cxnLst/>
            <a:rect l="l" t="t" r="r" b="b"/>
            <a:pathLst>
              <a:path w="3290968" h="1335585">
                <a:moveTo>
                  <a:pt x="0" y="0"/>
                </a:moveTo>
                <a:lnTo>
                  <a:pt x="3290969" y="0"/>
                </a:lnTo>
                <a:lnTo>
                  <a:pt x="3290969" y="1335585"/>
                </a:lnTo>
                <a:lnTo>
                  <a:pt x="0" y="13355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898145" y="8768363"/>
            <a:ext cx="3006091" cy="489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5"/>
              </a:lnSpc>
            </a:pPr>
            <a:r>
              <a:rPr lang="en-US" sz="3050" b="1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Call to Action</a:t>
            </a:r>
          </a:p>
        </p:txBody>
      </p:sp>
      <p:sp>
        <p:nvSpPr>
          <p:cNvPr id="8" name="Freeform 8"/>
          <p:cNvSpPr/>
          <p:nvPr/>
        </p:nvSpPr>
        <p:spPr>
          <a:xfrm>
            <a:off x="1368827" y="8841714"/>
            <a:ext cx="368072" cy="368072"/>
          </a:xfrm>
          <a:custGeom>
            <a:avLst/>
            <a:gdLst/>
            <a:ahLst/>
            <a:cxnLst/>
            <a:rect l="l" t="t" r="r" b="b"/>
            <a:pathLst>
              <a:path w="368072" h="368072">
                <a:moveTo>
                  <a:pt x="0" y="0"/>
                </a:moveTo>
                <a:lnTo>
                  <a:pt x="368072" y="0"/>
                </a:lnTo>
                <a:lnTo>
                  <a:pt x="368072" y="368072"/>
                </a:lnTo>
                <a:lnTo>
                  <a:pt x="0" y="368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41073"/>
            <a:ext cx="18288000" cy="7145927"/>
            <a:chOff x="0" y="0"/>
            <a:chExt cx="2833290" cy="1107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107091"/>
            </a:xfrm>
            <a:custGeom>
              <a:avLst/>
              <a:gdLst/>
              <a:ahLst/>
              <a:cxnLst/>
              <a:rect l="l" t="t" r="r" b="b"/>
              <a:pathLst>
                <a:path w="2833290" h="1107091">
                  <a:moveTo>
                    <a:pt x="0" y="0"/>
                  </a:moveTo>
                  <a:lnTo>
                    <a:pt x="2833290" y="0"/>
                  </a:lnTo>
                  <a:lnTo>
                    <a:pt x="2833290" y="1107091"/>
                  </a:lnTo>
                  <a:lnTo>
                    <a:pt x="0" y="1107091"/>
                  </a:lnTo>
                  <a:close/>
                </a:path>
              </a:pathLst>
            </a:custGeom>
            <a:blipFill>
              <a:blip r:embed="rId2"/>
              <a:stretch>
                <a:fillRect l="-10948" t="-67438" b="-328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-514350"/>
            <a:ext cx="8982999" cy="9420880"/>
            <a:chOff x="0" y="0"/>
            <a:chExt cx="2365893" cy="24812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5893" cy="2481219"/>
            </a:xfrm>
            <a:custGeom>
              <a:avLst/>
              <a:gdLst/>
              <a:ahLst/>
              <a:cxnLst/>
              <a:rect l="l" t="t" r="r" b="b"/>
              <a:pathLst>
                <a:path w="2365893" h="2481219">
                  <a:moveTo>
                    <a:pt x="31888" y="0"/>
                  </a:moveTo>
                  <a:lnTo>
                    <a:pt x="2334005" y="0"/>
                  </a:lnTo>
                  <a:cubicBezTo>
                    <a:pt x="2351616" y="0"/>
                    <a:pt x="2365893" y="14277"/>
                    <a:pt x="2365893" y="31888"/>
                  </a:cubicBezTo>
                  <a:lnTo>
                    <a:pt x="2365893" y="2449331"/>
                  </a:lnTo>
                  <a:cubicBezTo>
                    <a:pt x="2365893" y="2466943"/>
                    <a:pt x="2351616" y="2481219"/>
                    <a:pt x="2334005" y="2481219"/>
                  </a:cubicBezTo>
                  <a:lnTo>
                    <a:pt x="31888" y="2481219"/>
                  </a:lnTo>
                  <a:cubicBezTo>
                    <a:pt x="14277" y="2481219"/>
                    <a:pt x="0" y="2466943"/>
                    <a:pt x="0" y="2449331"/>
                  </a:cubicBezTo>
                  <a:lnTo>
                    <a:pt x="0" y="31888"/>
                  </a:lnTo>
                  <a:cubicBezTo>
                    <a:pt x="0" y="14277"/>
                    <a:pt x="14277" y="0"/>
                    <a:pt x="3188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65893" cy="2528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13911" y="3891223"/>
            <a:ext cx="8924371" cy="892437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88000"/>
                  </a:srgbClr>
                </a:gs>
                <a:gs pos="100000">
                  <a:srgbClr val="FFFFFF">
                    <a:alpha val="3388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058790" y="-1871605"/>
            <a:ext cx="4200510" cy="420051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529766" y="2078699"/>
            <a:ext cx="1614234" cy="250206"/>
          </a:xfrm>
          <a:custGeom>
            <a:avLst/>
            <a:gdLst/>
            <a:ahLst/>
            <a:cxnLst/>
            <a:rect l="l" t="t" r="r" b="b"/>
            <a:pathLst>
              <a:path w="1614234" h="250206">
                <a:moveTo>
                  <a:pt x="0" y="0"/>
                </a:moveTo>
                <a:lnTo>
                  <a:pt x="1614234" y="0"/>
                </a:lnTo>
                <a:lnTo>
                  <a:pt x="1614234" y="250207"/>
                </a:lnTo>
                <a:lnTo>
                  <a:pt x="0" y="250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-1140659" y="-3265831"/>
            <a:ext cx="10513234" cy="7433733"/>
          </a:xfrm>
          <a:custGeom>
            <a:avLst/>
            <a:gdLst/>
            <a:ahLst/>
            <a:cxnLst/>
            <a:rect l="l" t="t" r="r" b="b"/>
            <a:pathLst>
              <a:path w="10513234" h="7433733">
                <a:moveTo>
                  <a:pt x="10513235" y="0"/>
                </a:moveTo>
                <a:lnTo>
                  <a:pt x="0" y="0"/>
                </a:lnTo>
                <a:lnTo>
                  <a:pt x="0" y="7433733"/>
                </a:lnTo>
                <a:lnTo>
                  <a:pt x="10513235" y="7433733"/>
                </a:lnTo>
                <a:lnTo>
                  <a:pt x="1051323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892162" y="3112498"/>
            <a:ext cx="7256076" cy="105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5"/>
              </a:lnSpc>
            </a:pPr>
            <a:r>
              <a:rPr lang="en-US" sz="3285" b="1" dirty="0">
                <a:solidFill>
                  <a:srgbClr val="023927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A 15-minute cross-stakeholder strategic overview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87924" y="5086350"/>
            <a:ext cx="7256076" cy="3060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Integrating responsible extraction (solid minerals) with value-added processing (steel manufacturing).</a:t>
            </a:r>
          </a:p>
          <a:p>
            <a:pPr algn="just">
              <a:lnSpc>
                <a:spcPts val="3500"/>
              </a:lnSpc>
            </a:pPr>
            <a:endParaRPr lang="en-US" sz="2500" b="1">
              <a:solidFill>
                <a:srgbClr val="232B25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Objective: Demonstrate how connecting mining to manufacturing via sustainable pathways drives regional resilience and economic growth.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92162" y="4481947"/>
            <a:ext cx="2444083" cy="52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5"/>
              </a:lnSpc>
            </a:pPr>
            <a:r>
              <a:rPr lang="en-US" sz="3285" b="1">
                <a:solidFill>
                  <a:srgbClr val="006242"/>
                </a:solidFill>
                <a:latin typeface="Garet Bold"/>
                <a:ea typeface="Garet Bold"/>
                <a:cs typeface="Garet Bold"/>
                <a:sym typeface="Garet Bold"/>
              </a:rPr>
              <a:t>The scope: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4351" y="-1215001"/>
            <a:ext cx="7976173" cy="797617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76400" y="1181100"/>
            <a:ext cx="6003290" cy="9843135"/>
          </a:xfrm>
          <a:custGeom>
            <a:avLst/>
            <a:gdLst/>
            <a:ahLst/>
            <a:cxnLst/>
            <a:rect l="l" t="t" r="r" b="b"/>
            <a:pathLst>
              <a:path w="4884773" h="9843371">
                <a:moveTo>
                  <a:pt x="0" y="0"/>
                </a:moveTo>
                <a:lnTo>
                  <a:pt x="4884773" y="0"/>
                </a:lnTo>
                <a:lnTo>
                  <a:pt x="4884773" y="9843372"/>
                </a:lnTo>
                <a:lnTo>
                  <a:pt x="0" y="9843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385440" y="2202679"/>
            <a:ext cx="6873860" cy="2009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75"/>
              </a:lnSpc>
            </a:pPr>
            <a:r>
              <a:rPr lang="en-US" sz="7500" b="1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Quick Takeaways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36462" y="5023408"/>
            <a:ext cx="9022838" cy="423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5"/>
              </a:lnSpc>
            </a:pPr>
            <a:r>
              <a:rPr lang="en-US" sz="27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Linkage is Key: </a:t>
            </a:r>
            <a:r>
              <a:rPr lang="en-US" sz="27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Mining and manufacturing must be viewed as one continuous value chain.</a:t>
            </a:r>
          </a:p>
          <a:p>
            <a:pPr algn="just">
              <a:lnSpc>
                <a:spcPts val="3775"/>
              </a:lnSpc>
            </a:pPr>
            <a:endParaRPr lang="en-US" sz="2700">
              <a:solidFill>
                <a:srgbClr val="232B25"/>
              </a:solidFill>
              <a:latin typeface="Aileron" panose="00000500000000000000"/>
              <a:ea typeface="Aileron" panose="00000500000000000000"/>
              <a:cs typeface="Aileron" panose="00000500000000000000"/>
              <a:sym typeface="Aileron" panose="00000500000000000000"/>
            </a:endParaRPr>
          </a:p>
          <a:p>
            <a:pPr algn="just">
              <a:lnSpc>
                <a:spcPts val="3775"/>
              </a:lnSpc>
            </a:pPr>
            <a:r>
              <a:rPr lang="en-US" sz="27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Sustainability Pays: </a:t>
            </a:r>
            <a:r>
              <a:rPr lang="en-US" sz="27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Green steel and responsible minerals command premium prices globally.</a:t>
            </a:r>
          </a:p>
          <a:p>
            <a:pPr algn="just">
              <a:lnSpc>
                <a:spcPts val="3775"/>
              </a:lnSpc>
            </a:pPr>
            <a:endParaRPr lang="en-US" sz="2700">
              <a:solidFill>
                <a:srgbClr val="232B25"/>
              </a:solidFill>
              <a:latin typeface="Aileron" panose="00000500000000000000"/>
              <a:ea typeface="Aileron" panose="00000500000000000000"/>
              <a:cs typeface="Aileron" panose="00000500000000000000"/>
              <a:sym typeface="Aileron" panose="00000500000000000000"/>
            </a:endParaRPr>
          </a:p>
          <a:p>
            <a:pPr algn="just">
              <a:lnSpc>
                <a:spcPts val="3775"/>
              </a:lnSpc>
            </a:pPr>
            <a:r>
              <a:rPr lang="en-US" sz="27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Regional Strength: </a:t>
            </a:r>
            <a:r>
              <a:rPr lang="en-US" sz="27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West Africa is stronger together—pooling energy and markets creates viability.</a:t>
            </a:r>
          </a:p>
          <a:p>
            <a:pPr algn="just">
              <a:lnSpc>
                <a:spcPts val="3775"/>
              </a:lnSpc>
            </a:pPr>
            <a:endParaRPr lang="en-US" sz="2700">
              <a:solidFill>
                <a:srgbClr val="232B25"/>
              </a:solidFill>
              <a:latin typeface="Aileron" panose="00000500000000000000"/>
              <a:ea typeface="Aileron" panose="00000500000000000000"/>
              <a:cs typeface="Aileron" panose="00000500000000000000"/>
              <a:sym typeface="Aileron" panose="00000500000000000000"/>
            </a:endParaRPr>
          </a:p>
        </p:txBody>
      </p:sp>
      <p:sp>
        <p:nvSpPr>
          <p:cNvPr id="8" name="Freeform 8"/>
          <p:cNvSpPr/>
          <p:nvPr/>
        </p:nvSpPr>
        <p:spPr>
          <a:xfrm rot="-10800000">
            <a:off x="8529924" y="1028700"/>
            <a:ext cx="3290968" cy="1335585"/>
          </a:xfrm>
          <a:custGeom>
            <a:avLst/>
            <a:gdLst/>
            <a:ahLst/>
            <a:cxnLst/>
            <a:rect l="l" t="t" r="r" b="b"/>
            <a:pathLst>
              <a:path w="3290968" h="1335585">
                <a:moveTo>
                  <a:pt x="0" y="0"/>
                </a:moveTo>
                <a:lnTo>
                  <a:pt x="3290969" y="0"/>
                </a:lnTo>
                <a:lnTo>
                  <a:pt x="3290969" y="1335585"/>
                </a:lnTo>
                <a:lnTo>
                  <a:pt x="0" y="13355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10800000">
            <a:off x="-1323919" y="3378703"/>
            <a:ext cx="3290968" cy="1335585"/>
          </a:xfrm>
          <a:custGeom>
            <a:avLst/>
            <a:gdLst/>
            <a:ahLst/>
            <a:cxnLst/>
            <a:rect l="l" t="t" r="r" b="b"/>
            <a:pathLst>
              <a:path w="3290968" h="1335585">
                <a:moveTo>
                  <a:pt x="0" y="0"/>
                </a:moveTo>
                <a:lnTo>
                  <a:pt x="3290968" y="0"/>
                </a:lnTo>
                <a:lnTo>
                  <a:pt x="3290968" y="1335585"/>
                </a:lnTo>
                <a:lnTo>
                  <a:pt x="0" y="133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400000" flipV="1">
            <a:off x="-254181" y="7652521"/>
            <a:ext cx="1831454" cy="2886245"/>
          </a:xfrm>
          <a:custGeom>
            <a:avLst/>
            <a:gdLst/>
            <a:ahLst/>
            <a:cxnLst/>
            <a:rect l="l" t="t" r="r" b="b"/>
            <a:pathLst>
              <a:path w="1831454" h="2886245">
                <a:moveTo>
                  <a:pt x="0" y="2886245"/>
                </a:moveTo>
                <a:lnTo>
                  <a:pt x="1831454" y="2886245"/>
                </a:lnTo>
                <a:lnTo>
                  <a:pt x="1831454" y="0"/>
                </a:lnTo>
                <a:lnTo>
                  <a:pt x="0" y="0"/>
                </a:lnTo>
                <a:lnTo>
                  <a:pt x="0" y="288624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4133968" y="-4776634"/>
            <a:ext cx="7976173" cy="79761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FF72">
                <a:alpha val="1882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8529924" y="1028700"/>
            <a:ext cx="3290968" cy="1335585"/>
          </a:xfrm>
          <a:custGeom>
            <a:avLst/>
            <a:gdLst/>
            <a:ahLst/>
            <a:cxnLst/>
            <a:rect l="l" t="t" r="r" b="b"/>
            <a:pathLst>
              <a:path w="3290968" h="1335585">
                <a:moveTo>
                  <a:pt x="0" y="0"/>
                </a:moveTo>
                <a:lnTo>
                  <a:pt x="3290969" y="0"/>
                </a:lnTo>
                <a:lnTo>
                  <a:pt x="3290969" y="1335585"/>
                </a:lnTo>
                <a:lnTo>
                  <a:pt x="0" y="13355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380934" y="3812418"/>
            <a:ext cx="11526133" cy="0"/>
          </a:xfrm>
          <a:prstGeom prst="line">
            <a:avLst/>
          </a:prstGeom>
          <a:ln w="152400" cap="rnd">
            <a:solidFill>
              <a:srgbClr val="0062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7315408"/>
            <a:ext cx="18288000" cy="2971592"/>
            <a:chOff x="0" y="0"/>
            <a:chExt cx="2833290" cy="460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3290" cy="460377"/>
            </a:xfrm>
            <a:custGeom>
              <a:avLst/>
              <a:gdLst/>
              <a:ahLst/>
              <a:cxnLst/>
              <a:rect l="l" t="t" r="r" b="b"/>
              <a:pathLst>
                <a:path w="2833290" h="460377">
                  <a:moveTo>
                    <a:pt x="0" y="0"/>
                  </a:moveTo>
                  <a:lnTo>
                    <a:pt x="2833290" y="0"/>
                  </a:lnTo>
                  <a:lnTo>
                    <a:pt x="2833290" y="460377"/>
                  </a:lnTo>
                  <a:lnTo>
                    <a:pt x="0" y="460377"/>
                  </a:lnTo>
                  <a:close/>
                </a:path>
              </a:pathLst>
            </a:custGeom>
            <a:blipFill>
              <a:blip r:embed="rId2"/>
              <a:stretch>
                <a:fillRect l="-10948" t="-232410" b="-7812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24133" y="5967133"/>
            <a:ext cx="8639734" cy="863973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39251" y="4491094"/>
            <a:ext cx="1656903" cy="652406"/>
          </a:xfrm>
          <a:custGeom>
            <a:avLst/>
            <a:gdLst/>
            <a:ahLst/>
            <a:cxnLst/>
            <a:rect l="l" t="t" r="r" b="b"/>
            <a:pathLst>
              <a:path w="1656903" h="652406">
                <a:moveTo>
                  <a:pt x="0" y="0"/>
                </a:moveTo>
                <a:lnTo>
                  <a:pt x="1656904" y="0"/>
                </a:lnTo>
                <a:lnTo>
                  <a:pt x="1656904" y="652406"/>
                </a:lnTo>
                <a:lnTo>
                  <a:pt x="0" y="6524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flipH="1">
            <a:off x="15602397" y="6972364"/>
            <a:ext cx="1656903" cy="652406"/>
          </a:xfrm>
          <a:custGeom>
            <a:avLst/>
            <a:gdLst/>
            <a:ahLst/>
            <a:cxnLst/>
            <a:rect l="l" t="t" r="r" b="b"/>
            <a:pathLst>
              <a:path w="1656903" h="652406">
                <a:moveTo>
                  <a:pt x="1656903" y="0"/>
                </a:moveTo>
                <a:lnTo>
                  <a:pt x="0" y="0"/>
                </a:lnTo>
                <a:lnTo>
                  <a:pt x="0" y="652405"/>
                </a:lnTo>
                <a:lnTo>
                  <a:pt x="1656903" y="652405"/>
                </a:lnTo>
                <a:lnTo>
                  <a:pt x="165690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7184267" y="8067371"/>
            <a:ext cx="3919467" cy="2381857"/>
            <a:chOff x="0" y="0"/>
            <a:chExt cx="66875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8752" cy="406400"/>
            </a:xfrm>
            <a:custGeom>
              <a:avLst/>
              <a:gdLst/>
              <a:ahLst/>
              <a:cxnLst/>
              <a:rect l="l" t="t" r="r" b="b"/>
              <a:pathLst>
                <a:path w="668752" h="406400">
                  <a:moveTo>
                    <a:pt x="465552" y="0"/>
                  </a:moveTo>
                  <a:cubicBezTo>
                    <a:pt x="577776" y="0"/>
                    <a:pt x="668752" y="90976"/>
                    <a:pt x="668752" y="203200"/>
                  </a:cubicBezTo>
                  <a:cubicBezTo>
                    <a:pt x="668752" y="315424"/>
                    <a:pt x="577776" y="406400"/>
                    <a:pt x="46555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33880"/>
                  </a:srgbClr>
                </a:gs>
                <a:gs pos="100000">
                  <a:srgbClr val="FFBE3A">
                    <a:alpha val="8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6875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179049" y="-360684"/>
            <a:ext cx="3929901" cy="2778768"/>
          </a:xfrm>
          <a:custGeom>
            <a:avLst/>
            <a:gdLst/>
            <a:ahLst/>
            <a:cxnLst/>
            <a:rect l="l" t="t" r="r" b="b"/>
            <a:pathLst>
              <a:path w="3929901" h="2778768">
                <a:moveTo>
                  <a:pt x="0" y="0"/>
                </a:moveTo>
                <a:lnTo>
                  <a:pt x="3929902" y="0"/>
                </a:lnTo>
                <a:lnTo>
                  <a:pt x="3929902" y="2778768"/>
                </a:lnTo>
                <a:lnTo>
                  <a:pt x="0" y="27787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511997" y="5648024"/>
            <a:ext cx="500532" cy="500532"/>
          </a:xfrm>
          <a:custGeom>
            <a:avLst/>
            <a:gdLst/>
            <a:ahLst/>
            <a:cxnLst/>
            <a:rect l="l" t="t" r="r" b="b"/>
            <a:pathLst>
              <a:path w="500532" h="500532">
                <a:moveTo>
                  <a:pt x="0" y="0"/>
                </a:moveTo>
                <a:lnTo>
                  <a:pt x="500531" y="0"/>
                </a:lnTo>
                <a:lnTo>
                  <a:pt x="500531" y="500532"/>
                </a:lnTo>
                <a:lnTo>
                  <a:pt x="0" y="500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2353269" y="4526505"/>
            <a:ext cx="581585" cy="581585"/>
          </a:xfrm>
          <a:custGeom>
            <a:avLst/>
            <a:gdLst/>
            <a:ahLst/>
            <a:cxnLst/>
            <a:rect l="l" t="t" r="r" b="b"/>
            <a:pathLst>
              <a:path w="581585" h="581585">
                <a:moveTo>
                  <a:pt x="0" y="0"/>
                </a:moveTo>
                <a:lnTo>
                  <a:pt x="581585" y="0"/>
                </a:lnTo>
                <a:lnTo>
                  <a:pt x="581585" y="581585"/>
                </a:lnTo>
                <a:lnTo>
                  <a:pt x="0" y="5815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2362742" y="5612234"/>
            <a:ext cx="572112" cy="572112"/>
          </a:xfrm>
          <a:custGeom>
            <a:avLst/>
            <a:gdLst/>
            <a:ahLst/>
            <a:cxnLst/>
            <a:rect l="l" t="t" r="r" b="b"/>
            <a:pathLst>
              <a:path w="572112" h="572112">
                <a:moveTo>
                  <a:pt x="0" y="0"/>
                </a:moveTo>
                <a:lnTo>
                  <a:pt x="572112" y="0"/>
                </a:lnTo>
                <a:lnTo>
                  <a:pt x="572112" y="572112"/>
                </a:lnTo>
                <a:lnTo>
                  <a:pt x="0" y="572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2685603" y="1491984"/>
            <a:ext cx="12916794" cy="2244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0"/>
              </a:lnSpc>
            </a:pPr>
            <a:r>
              <a:rPr lang="en-US" sz="14095" b="1">
                <a:solidFill>
                  <a:srgbClr val="72C538"/>
                </a:solidFill>
                <a:latin typeface="Garet Heavy"/>
                <a:ea typeface="Garet Heavy"/>
                <a:cs typeface="Garet Heavy"/>
                <a:sym typeface="Garet Heavy"/>
              </a:rPr>
              <a:t>THANK YOU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2344" y="4532717"/>
            <a:ext cx="3328476" cy="64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0"/>
              </a:lnSpc>
            </a:pPr>
            <a:r>
              <a:rPr lang="en-US" sz="2820">
                <a:solidFill>
                  <a:srgbClr val="232B25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You are welcome to</a:t>
            </a:r>
          </a:p>
          <a:p>
            <a:pPr algn="r">
              <a:lnSpc>
                <a:spcPts val="2480"/>
              </a:lnSpc>
            </a:pPr>
            <a:r>
              <a:rPr lang="en-US" sz="2820">
                <a:solidFill>
                  <a:srgbClr val="232B25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partner with us!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88863" y="5411696"/>
            <a:ext cx="3921957" cy="92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3085" b="1">
                <a:solidFill>
                  <a:srgbClr val="232B25"/>
                </a:solidFill>
                <a:latin typeface="Agrandir Bold" panose="00000800000000000000"/>
                <a:ea typeface="Agrandir Bold" panose="00000800000000000000"/>
                <a:cs typeface="Agrandir Bold" panose="00000800000000000000"/>
                <a:sym typeface="Agrandir Bold" panose="00000800000000000000"/>
              </a:rPr>
              <a:t>+234 813 800 5304</a:t>
            </a:r>
          </a:p>
          <a:p>
            <a:pPr algn="r">
              <a:lnSpc>
                <a:spcPts val="3240"/>
              </a:lnSpc>
            </a:pPr>
            <a:r>
              <a:rPr lang="en-US" sz="3085" b="1">
                <a:solidFill>
                  <a:srgbClr val="232B25"/>
                </a:solidFill>
                <a:latin typeface="Agrandir Bold" panose="00000800000000000000"/>
                <a:ea typeface="Agrandir Bold" panose="00000800000000000000"/>
                <a:cs typeface="Agrandir Bold" panose="00000800000000000000"/>
                <a:sym typeface="Agrandir Bold" panose="00000800000000000000"/>
              </a:rPr>
              <a:t>+27 718 85 7261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80349" y="4329285"/>
            <a:ext cx="3453436" cy="85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5"/>
              </a:lnSpc>
            </a:pPr>
            <a:r>
              <a:rPr lang="en-US" sz="2495" b="1">
                <a:solidFill>
                  <a:srgbClr val="232B2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Kwale Free trade zone, Delta State, Nigeria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80349" y="5359949"/>
            <a:ext cx="3577833" cy="90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0"/>
              </a:lnSpc>
            </a:pPr>
            <a:r>
              <a:rPr lang="en-US" sz="2585" b="1">
                <a:solidFill>
                  <a:srgbClr val="232B2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www.tyrogroup.org</a:t>
            </a:r>
          </a:p>
          <a:p>
            <a:pPr algn="l">
              <a:lnSpc>
                <a:spcPts val="3620"/>
              </a:lnSpc>
            </a:pPr>
            <a:r>
              <a:rPr lang="en-US" sz="2585" b="1">
                <a:solidFill>
                  <a:srgbClr val="232B2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info@tyrogroup.org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41073"/>
            <a:ext cx="18288000" cy="7145927"/>
            <a:chOff x="0" y="0"/>
            <a:chExt cx="2833290" cy="1107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107091"/>
            </a:xfrm>
            <a:custGeom>
              <a:avLst/>
              <a:gdLst/>
              <a:ahLst/>
              <a:cxnLst/>
              <a:rect l="l" t="t" r="r" b="b"/>
              <a:pathLst>
                <a:path w="2833290" h="1107091">
                  <a:moveTo>
                    <a:pt x="0" y="0"/>
                  </a:moveTo>
                  <a:lnTo>
                    <a:pt x="2833290" y="0"/>
                  </a:lnTo>
                  <a:lnTo>
                    <a:pt x="2833290" y="1107091"/>
                  </a:lnTo>
                  <a:lnTo>
                    <a:pt x="0" y="1107091"/>
                  </a:lnTo>
                  <a:close/>
                </a:path>
              </a:pathLst>
            </a:custGeom>
            <a:blipFill>
              <a:blip r:embed="rId2"/>
              <a:stretch>
                <a:fillRect l="-10948" t="-67438" b="-328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-514350"/>
            <a:ext cx="8982999" cy="9420880"/>
            <a:chOff x="0" y="0"/>
            <a:chExt cx="2365893" cy="24812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5893" cy="2481219"/>
            </a:xfrm>
            <a:custGeom>
              <a:avLst/>
              <a:gdLst/>
              <a:ahLst/>
              <a:cxnLst/>
              <a:rect l="l" t="t" r="r" b="b"/>
              <a:pathLst>
                <a:path w="2365893" h="2481219">
                  <a:moveTo>
                    <a:pt x="31888" y="0"/>
                  </a:moveTo>
                  <a:lnTo>
                    <a:pt x="2334005" y="0"/>
                  </a:lnTo>
                  <a:cubicBezTo>
                    <a:pt x="2351616" y="0"/>
                    <a:pt x="2365893" y="14277"/>
                    <a:pt x="2365893" y="31888"/>
                  </a:cubicBezTo>
                  <a:lnTo>
                    <a:pt x="2365893" y="2449331"/>
                  </a:lnTo>
                  <a:cubicBezTo>
                    <a:pt x="2365893" y="2466943"/>
                    <a:pt x="2351616" y="2481219"/>
                    <a:pt x="2334005" y="2481219"/>
                  </a:cubicBezTo>
                  <a:lnTo>
                    <a:pt x="31888" y="2481219"/>
                  </a:lnTo>
                  <a:cubicBezTo>
                    <a:pt x="14277" y="2481219"/>
                    <a:pt x="0" y="2466943"/>
                    <a:pt x="0" y="2449331"/>
                  </a:cubicBezTo>
                  <a:lnTo>
                    <a:pt x="0" y="31888"/>
                  </a:lnTo>
                  <a:cubicBezTo>
                    <a:pt x="0" y="14277"/>
                    <a:pt x="14277" y="0"/>
                    <a:pt x="3188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65893" cy="2528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13911" y="3891223"/>
            <a:ext cx="8924371" cy="892437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88000"/>
                  </a:srgbClr>
                </a:gs>
                <a:gs pos="100000">
                  <a:srgbClr val="FFFFFF">
                    <a:alpha val="3388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058790" y="-1871605"/>
            <a:ext cx="4200510" cy="420051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24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529766" y="2078699"/>
            <a:ext cx="1614234" cy="250206"/>
          </a:xfrm>
          <a:custGeom>
            <a:avLst/>
            <a:gdLst/>
            <a:ahLst/>
            <a:cxnLst/>
            <a:rect l="l" t="t" r="r" b="b"/>
            <a:pathLst>
              <a:path w="1614234" h="250206">
                <a:moveTo>
                  <a:pt x="0" y="0"/>
                </a:moveTo>
                <a:lnTo>
                  <a:pt x="1614234" y="0"/>
                </a:lnTo>
                <a:lnTo>
                  <a:pt x="1614234" y="250207"/>
                </a:lnTo>
                <a:lnTo>
                  <a:pt x="0" y="250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-1140659" y="-3265831"/>
            <a:ext cx="10513234" cy="7433733"/>
          </a:xfrm>
          <a:custGeom>
            <a:avLst/>
            <a:gdLst/>
            <a:ahLst/>
            <a:cxnLst/>
            <a:rect l="l" t="t" r="r" b="b"/>
            <a:pathLst>
              <a:path w="10513234" h="7433733">
                <a:moveTo>
                  <a:pt x="10513235" y="0"/>
                </a:moveTo>
                <a:lnTo>
                  <a:pt x="0" y="0"/>
                </a:lnTo>
                <a:lnTo>
                  <a:pt x="0" y="7433733"/>
                </a:lnTo>
                <a:lnTo>
                  <a:pt x="10513235" y="7433733"/>
                </a:lnTo>
                <a:lnTo>
                  <a:pt x="1051323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892162" y="3112498"/>
            <a:ext cx="7256076" cy="105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5"/>
              </a:lnSpc>
            </a:pPr>
            <a:r>
              <a:rPr lang="en-US" sz="3285" b="1" dirty="0">
                <a:solidFill>
                  <a:srgbClr val="023927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A 15-minute cross-stakeholder strategic overview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23975" y="4536668"/>
            <a:ext cx="7848600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dirty="0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The comparative advantage of the region can used with high efficiency to drive sustainable industrialization of the region as against the poor concept of self-reliance </a:t>
            </a:r>
          </a:p>
          <a:p>
            <a:pPr algn="just">
              <a:lnSpc>
                <a:spcPts val="3500"/>
              </a:lnSpc>
            </a:pPr>
            <a:endParaRPr lang="en-US" sz="2500" b="1" dirty="0">
              <a:solidFill>
                <a:srgbClr val="232B25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  <a:p>
            <a:pPr algn="just">
              <a:lnSpc>
                <a:spcPts val="3500"/>
              </a:lnSpc>
            </a:pPr>
            <a:r>
              <a:rPr lang="en-US" sz="2500" b="1" dirty="0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The economy of the region can be globally competitive by adopting  synergistic and sustainable economic integration in the supply chains of manufacturing.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410859" y="3246500"/>
            <a:ext cx="3548342" cy="354834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E3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8462593"/>
            <a:ext cx="1614234" cy="250206"/>
          </a:xfrm>
          <a:custGeom>
            <a:avLst/>
            <a:gdLst/>
            <a:ahLst/>
            <a:cxnLst/>
            <a:rect l="l" t="t" r="r" b="b"/>
            <a:pathLst>
              <a:path w="1614234" h="250206">
                <a:moveTo>
                  <a:pt x="0" y="0"/>
                </a:moveTo>
                <a:lnTo>
                  <a:pt x="1614234" y="0"/>
                </a:lnTo>
                <a:lnTo>
                  <a:pt x="1614234" y="250207"/>
                </a:lnTo>
                <a:lnTo>
                  <a:pt x="0" y="250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8901784"/>
            <a:ext cx="4965505" cy="751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5"/>
              </a:lnSpc>
            </a:pPr>
            <a:r>
              <a:rPr lang="en-US" sz="2855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 mine site transitioning into a modern steel plant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41073"/>
            <a:ext cx="18288000" cy="7145927"/>
            <a:chOff x="0" y="0"/>
            <a:chExt cx="2833290" cy="1107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107091"/>
            </a:xfrm>
            <a:custGeom>
              <a:avLst/>
              <a:gdLst/>
              <a:ahLst/>
              <a:cxnLst/>
              <a:rect l="l" t="t" r="r" b="b"/>
              <a:pathLst>
                <a:path w="2833290" h="1107091">
                  <a:moveTo>
                    <a:pt x="0" y="0"/>
                  </a:moveTo>
                  <a:lnTo>
                    <a:pt x="2833290" y="0"/>
                  </a:lnTo>
                  <a:lnTo>
                    <a:pt x="2833290" y="1107091"/>
                  </a:lnTo>
                  <a:lnTo>
                    <a:pt x="0" y="1107091"/>
                  </a:lnTo>
                  <a:close/>
                </a:path>
              </a:pathLst>
            </a:custGeom>
            <a:blipFill>
              <a:blip r:embed="rId2"/>
              <a:stretch>
                <a:fillRect l="-10948" t="-67438" b="-328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5800" y="1830999"/>
            <a:ext cx="9362441" cy="8743950"/>
            <a:chOff x="0" y="-47622"/>
            <a:chExt cx="2365839" cy="15801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5839" cy="1532496"/>
            </a:xfrm>
            <a:custGeom>
              <a:avLst/>
              <a:gdLst/>
              <a:ahLst/>
              <a:cxnLst/>
              <a:rect l="l" t="t" r="r" b="b"/>
              <a:pathLst>
                <a:path w="2365893" h="2107000">
                  <a:moveTo>
                    <a:pt x="31888" y="0"/>
                  </a:moveTo>
                  <a:lnTo>
                    <a:pt x="2334005" y="0"/>
                  </a:lnTo>
                  <a:cubicBezTo>
                    <a:pt x="2351616" y="0"/>
                    <a:pt x="2365893" y="14277"/>
                    <a:pt x="2365893" y="31888"/>
                  </a:cubicBezTo>
                  <a:lnTo>
                    <a:pt x="2365893" y="2075112"/>
                  </a:lnTo>
                  <a:cubicBezTo>
                    <a:pt x="2365893" y="2092723"/>
                    <a:pt x="2351616" y="2107000"/>
                    <a:pt x="2334005" y="2107000"/>
                  </a:cubicBezTo>
                  <a:lnTo>
                    <a:pt x="31888" y="2107000"/>
                  </a:lnTo>
                  <a:cubicBezTo>
                    <a:pt x="14277" y="2107000"/>
                    <a:pt x="0" y="2092723"/>
                    <a:pt x="0" y="2075112"/>
                  </a:cubicBezTo>
                  <a:lnTo>
                    <a:pt x="0" y="31888"/>
                  </a:lnTo>
                  <a:cubicBezTo>
                    <a:pt x="0" y="14277"/>
                    <a:pt x="14277" y="0"/>
                    <a:pt x="3188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2"/>
              <a:ext cx="2365839" cy="1556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13911" y="3891223"/>
            <a:ext cx="8924371" cy="892437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88000"/>
                  </a:srgbClr>
                </a:gs>
                <a:gs pos="100000">
                  <a:srgbClr val="FFFFFF">
                    <a:alpha val="3388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11444" y="-1871605"/>
            <a:ext cx="4200510" cy="420051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E3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9296400" y="907415"/>
            <a:ext cx="9904730" cy="14892020"/>
          </a:xfrm>
          <a:custGeom>
            <a:avLst/>
            <a:gdLst/>
            <a:ahLst/>
            <a:cxnLst/>
            <a:rect l="l" t="t" r="r" b="b"/>
            <a:pathLst>
              <a:path w="3834650" h="14891843">
                <a:moveTo>
                  <a:pt x="0" y="0"/>
                </a:moveTo>
                <a:lnTo>
                  <a:pt x="3834650" y="0"/>
                </a:lnTo>
                <a:lnTo>
                  <a:pt x="3834650" y="14891843"/>
                </a:lnTo>
                <a:lnTo>
                  <a:pt x="0" y="14891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295262" y="1790394"/>
            <a:ext cx="6873860" cy="263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5"/>
              </a:lnSpc>
            </a:pPr>
            <a:r>
              <a:rPr lang="en-US" sz="7500" b="1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Why Now? West Africa Context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5400" y="4381500"/>
            <a:ext cx="8458200" cy="57886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ts val="3500"/>
              </a:lnSpc>
            </a:pPr>
            <a:r>
              <a:rPr lang="en-US" sz="2000" b="1" dirty="0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West Africa holds vast reserves of iron ore, bauxite, manganese, and limestone—critical inputs for </a:t>
            </a:r>
            <a:r>
              <a:rPr lang="en-US" sz="2000" b="1" dirty="0" err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industrialisation</a:t>
            </a:r>
            <a:r>
              <a:rPr lang="en-US" sz="2000" b="1" dirty="0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. </a:t>
            </a:r>
          </a:p>
          <a:p>
            <a:pPr algn="just">
              <a:lnSpc>
                <a:spcPts val="3500"/>
              </a:lnSpc>
            </a:pPr>
            <a:endParaRPr lang="en-US" sz="2000" b="1" dirty="0">
              <a:solidFill>
                <a:srgbClr val="232B25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  <a:p>
            <a:pPr algn="just">
              <a:lnSpc>
                <a:spcPts val="3500"/>
              </a:lnSpc>
            </a:pPr>
            <a:r>
              <a:rPr lang="en-US" sz="2000" b="1" dirty="0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The total 2025 import bills of aluminum and aluminum related items came to about $2.5bn while $6.6bn value of raw ore was exported.</a:t>
            </a:r>
          </a:p>
          <a:p>
            <a:pPr algn="just">
              <a:lnSpc>
                <a:spcPts val="3500"/>
              </a:lnSpc>
            </a:pPr>
            <a:r>
              <a:rPr lang="en-US" sz="2000" b="1" dirty="0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 </a:t>
            </a:r>
          </a:p>
          <a:p>
            <a:pPr algn="just">
              <a:lnSpc>
                <a:spcPts val="3500"/>
              </a:lnSpc>
            </a:pPr>
            <a:r>
              <a:rPr lang="en-US" sz="2000" b="1" dirty="0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The total 2025 import bills of steel and steel related items came to about $8.1bn while $2.35bn value of raw ore was exported.</a:t>
            </a:r>
          </a:p>
          <a:p>
            <a:pPr algn="just">
              <a:lnSpc>
                <a:spcPts val="3500"/>
              </a:lnSpc>
            </a:pPr>
            <a:r>
              <a:rPr lang="en-US" sz="2000" b="1" dirty="0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These gaps provide viable opportunities for economic development.</a:t>
            </a:r>
          </a:p>
          <a:p>
            <a:pPr algn="just">
              <a:lnSpc>
                <a:spcPts val="3500"/>
              </a:lnSpc>
            </a:pPr>
            <a:endParaRPr lang="en-US" sz="2000" b="1" dirty="0">
              <a:solidFill>
                <a:srgbClr val="232B25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  <a:p>
            <a:pPr algn="just">
              <a:lnSpc>
                <a:spcPts val="3500"/>
              </a:lnSpc>
            </a:pPr>
            <a:r>
              <a:rPr lang="en-US" sz="2000" b="1" dirty="0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The total estimated land size of active mines is 350,000 hectares. And planting coconut trees on just 30% of these lands will guarantee a gross annual revenue of $1.5bn and reduce environmental footprints.</a:t>
            </a:r>
          </a:p>
          <a:p>
            <a:pPr algn="just">
              <a:lnSpc>
                <a:spcPts val="3500"/>
              </a:lnSpc>
            </a:pPr>
            <a:endParaRPr lang="en-US" sz="2000" b="1" dirty="0">
              <a:solidFill>
                <a:srgbClr val="232B25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  <a:p>
            <a:pPr algn="just">
              <a:lnSpc>
                <a:spcPts val="3500"/>
              </a:lnSpc>
            </a:pPr>
            <a:endParaRPr lang="en-US" sz="2000" b="1" dirty="0">
              <a:solidFill>
                <a:srgbClr val="232B25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371462" y="1257009"/>
            <a:ext cx="1614234" cy="250206"/>
          </a:xfrm>
          <a:custGeom>
            <a:avLst/>
            <a:gdLst/>
            <a:ahLst/>
            <a:cxnLst/>
            <a:rect l="l" t="t" r="r" b="b"/>
            <a:pathLst>
              <a:path w="1614234" h="250206">
                <a:moveTo>
                  <a:pt x="0" y="0"/>
                </a:moveTo>
                <a:lnTo>
                  <a:pt x="1614233" y="0"/>
                </a:lnTo>
                <a:lnTo>
                  <a:pt x="1614233" y="250207"/>
                </a:lnTo>
                <a:lnTo>
                  <a:pt x="0" y="250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6" b="-19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043745" y="-2780958"/>
            <a:ext cx="4200510" cy="420051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85045" y="8595729"/>
            <a:ext cx="1614234" cy="250206"/>
          </a:xfrm>
          <a:custGeom>
            <a:avLst/>
            <a:gdLst/>
            <a:ahLst/>
            <a:cxnLst/>
            <a:rect l="l" t="t" r="r" b="b"/>
            <a:pathLst>
              <a:path w="1614234" h="250206">
                <a:moveTo>
                  <a:pt x="0" y="0"/>
                </a:moveTo>
                <a:lnTo>
                  <a:pt x="1614234" y="0"/>
                </a:lnTo>
                <a:lnTo>
                  <a:pt x="1614234" y="250206"/>
                </a:lnTo>
                <a:lnTo>
                  <a:pt x="0" y="250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85045" y="8947151"/>
            <a:ext cx="12446439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023927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Most minerals are exported raw, while finished steel and industrial goods are imported.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500899" y="3948691"/>
            <a:ext cx="3957650" cy="0"/>
          </a:xfrm>
          <a:prstGeom prst="line">
            <a:avLst/>
          </a:prstGeom>
          <a:ln w="152400" cap="rnd">
            <a:solidFill>
              <a:srgbClr val="FFB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246370" cy="10287000"/>
            <a:chOff x="0" y="0"/>
            <a:chExt cx="812800" cy="1593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593725"/>
            </a:xfrm>
            <a:custGeom>
              <a:avLst/>
              <a:gdLst/>
              <a:ahLst/>
              <a:cxnLst/>
              <a:rect l="l" t="t" r="r" b="b"/>
              <a:pathLst>
                <a:path w="812800" h="1593725">
                  <a:moveTo>
                    <a:pt x="0" y="0"/>
                  </a:moveTo>
                  <a:lnTo>
                    <a:pt x="812800" y="0"/>
                  </a:lnTo>
                  <a:lnTo>
                    <a:pt x="81280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97150" r="-9715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66871" y="1885866"/>
            <a:ext cx="8924371" cy="89243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88000"/>
                  </a:srgbClr>
                </a:gs>
                <a:gs pos="100000">
                  <a:srgbClr val="FFFFFF">
                    <a:alpha val="3388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444701" y="1180517"/>
            <a:ext cx="2699299" cy="1062849"/>
          </a:xfrm>
          <a:custGeom>
            <a:avLst/>
            <a:gdLst/>
            <a:ahLst/>
            <a:cxnLst/>
            <a:rect l="l" t="t" r="r" b="b"/>
            <a:pathLst>
              <a:path w="2699299" h="1062849">
                <a:moveTo>
                  <a:pt x="0" y="0"/>
                </a:moveTo>
                <a:lnTo>
                  <a:pt x="2699299" y="0"/>
                </a:lnTo>
                <a:lnTo>
                  <a:pt x="2699299" y="1062849"/>
                </a:lnTo>
                <a:lnTo>
                  <a:pt x="0" y="1062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444701" y="2705869"/>
            <a:ext cx="7461151" cy="259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5"/>
              </a:lnSpc>
            </a:pPr>
            <a:r>
              <a:rPr lang="en-US" sz="6600" b="1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Four Dimensions of Sustainable Industrialisation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44701" y="5258187"/>
            <a:ext cx="10814599" cy="438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Environmental:</a:t>
            </a:r>
            <a:r>
              <a:rPr lang="en-US" sz="23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 Rehabilitation of mine sites, water stewardship in processing, and energy-efficient smelting.</a:t>
            </a: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232B25"/>
              </a:solidFill>
              <a:latin typeface="Aileron" panose="00000500000000000000"/>
              <a:ea typeface="Aileron" panose="00000500000000000000"/>
              <a:cs typeface="Aileron" panose="00000500000000000000"/>
              <a:sym typeface="Aileron" panose="00000500000000000000"/>
            </a:endParaRPr>
          </a:p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Economic:</a:t>
            </a:r>
            <a:r>
              <a:rPr lang="en-US" sz="23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 Moving up the value chain (from pit-to-port to pit-to-plant), reducing import bills, and currency stabilization.</a:t>
            </a: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232B25"/>
              </a:solidFill>
              <a:latin typeface="Aileron" panose="00000500000000000000"/>
              <a:ea typeface="Aileron" panose="00000500000000000000"/>
              <a:cs typeface="Aileron" panose="00000500000000000000"/>
              <a:sym typeface="Aileron" panose="00000500000000000000"/>
            </a:endParaRPr>
          </a:p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Social: </a:t>
            </a:r>
            <a:r>
              <a:rPr lang="en-US" sz="23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Community development agreements (CDAs), artisanal mining formalization, and safety standards.</a:t>
            </a: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232B25"/>
              </a:solidFill>
              <a:latin typeface="Aileron" panose="00000500000000000000"/>
              <a:ea typeface="Aileron" panose="00000500000000000000"/>
              <a:cs typeface="Aileron" panose="00000500000000000000"/>
              <a:sym typeface="Aileron" panose="00000500000000000000"/>
            </a:endParaRPr>
          </a:p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Governance: </a:t>
            </a:r>
            <a:r>
              <a:rPr lang="en-US" sz="23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Transparency in licensing (EITI standards), preventing illicit financial flows, and regional harmonization.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806642" y="-3089302"/>
            <a:ext cx="12389274" cy="4975168"/>
            <a:chOff x="0" y="0"/>
            <a:chExt cx="1012026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2026" cy="406400"/>
            </a:xfrm>
            <a:custGeom>
              <a:avLst/>
              <a:gdLst/>
              <a:ahLst/>
              <a:cxnLst/>
              <a:rect l="l" t="t" r="r" b="b"/>
              <a:pathLst>
                <a:path w="1012026" h="406400">
                  <a:moveTo>
                    <a:pt x="808826" y="0"/>
                  </a:moveTo>
                  <a:cubicBezTo>
                    <a:pt x="921051" y="0"/>
                    <a:pt x="1012026" y="90976"/>
                    <a:pt x="1012026" y="203200"/>
                  </a:cubicBezTo>
                  <a:cubicBezTo>
                    <a:pt x="1012026" y="315424"/>
                    <a:pt x="921051" y="406400"/>
                    <a:pt x="8088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0BB9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0120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063715" y="-4623835"/>
            <a:ext cx="12389274" cy="4975168"/>
            <a:chOff x="0" y="0"/>
            <a:chExt cx="1012026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2026" cy="406400"/>
            </a:xfrm>
            <a:custGeom>
              <a:avLst/>
              <a:gdLst/>
              <a:ahLst/>
              <a:cxnLst/>
              <a:rect l="l" t="t" r="r" b="b"/>
              <a:pathLst>
                <a:path w="1012026" h="406400">
                  <a:moveTo>
                    <a:pt x="808826" y="0"/>
                  </a:moveTo>
                  <a:cubicBezTo>
                    <a:pt x="921051" y="0"/>
                    <a:pt x="1012026" y="90976"/>
                    <a:pt x="1012026" y="203200"/>
                  </a:cubicBezTo>
                  <a:cubicBezTo>
                    <a:pt x="1012026" y="315424"/>
                    <a:pt x="921051" y="406400"/>
                    <a:pt x="8088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0BB9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120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280475" y="3943735"/>
            <a:ext cx="3957650" cy="0"/>
          </a:xfrm>
          <a:prstGeom prst="line">
            <a:avLst/>
          </a:prstGeom>
          <a:ln w="152400" cap="rnd">
            <a:solidFill>
              <a:srgbClr val="FFB9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246370" cy="10287000"/>
            <a:chOff x="0" y="0"/>
            <a:chExt cx="812800" cy="1593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593725"/>
            </a:xfrm>
            <a:custGeom>
              <a:avLst/>
              <a:gdLst/>
              <a:ahLst/>
              <a:cxnLst/>
              <a:rect l="l" t="t" r="r" b="b"/>
              <a:pathLst>
                <a:path w="812800" h="1593725">
                  <a:moveTo>
                    <a:pt x="0" y="0"/>
                  </a:moveTo>
                  <a:lnTo>
                    <a:pt x="812800" y="0"/>
                  </a:lnTo>
                  <a:lnTo>
                    <a:pt x="81280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97150" r="-9715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66871" y="1885866"/>
            <a:ext cx="8924371" cy="89243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88000"/>
                  </a:srgbClr>
                </a:gs>
                <a:gs pos="100000">
                  <a:srgbClr val="FFFFFF">
                    <a:alpha val="3388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444701" y="1180517"/>
            <a:ext cx="2699299" cy="1062849"/>
          </a:xfrm>
          <a:custGeom>
            <a:avLst/>
            <a:gdLst/>
            <a:ahLst/>
            <a:cxnLst/>
            <a:rect l="l" t="t" r="r" b="b"/>
            <a:pathLst>
              <a:path w="2699299" h="1062849">
                <a:moveTo>
                  <a:pt x="0" y="0"/>
                </a:moveTo>
                <a:lnTo>
                  <a:pt x="2699299" y="0"/>
                </a:lnTo>
                <a:lnTo>
                  <a:pt x="2699299" y="1062849"/>
                </a:lnTo>
                <a:lnTo>
                  <a:pt x="0" y="1062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444701" y="2696344"/>
            <a:ext cx="8528987" cy="2447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0"/>
              </a:lnSpc>
            </a:pPr>
            <a:r>
              <a:rPr lang="en-US" sz="6205" b="1">
                <a:solidFill>
                  <a:srgbClr val="006242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Practical Pathways for Industry (Miners &amp; Manufacturers)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44701" y="5448300"/>
            <a:ext cx="10814599" cy="398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A) Energy Integration: </a:t>
            </a:r>
            <a:r>
              <a:rPr lang="en-US" sz="23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Co-locating renewable energy (solar/hydro) with mines and steel plants to reduce grid reliance and emissions.</a:t>
            </a: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232B25"/>
              </a:solidFill>
              <a:latin typeface="Aileron" panose="00000500000000000000"/>
              <a:ea typeface="Aileron" panose="00000500000000000000"/>
              <a:cs typeface="Aileron" panose="00000500000000000000"/>
              <a:sym typeface="Aileron" panose="00000500000000000000"/>
            </a:endParaRPr>
          </a:p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B) Resource Efficiency: </a:t>
            </a:r>
            <a:r>
              <a:rPr lang="en-US" sz="23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Using "green" mining techniques (electric fleets) and circular steel production (using scrap + DRI).</a:t>
            </a: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232B25"/>
              </a:solidFill>
              <a:latin typeface="Aileron" panose="00000500000000000000"/>
              <a:ea typeface="Aileron" panose="00000500000000000000"/>
              <a:cs typeface="Aileron" panose="00000500000000000000"/>
              <a:sym typeface="Aileron" panose="00000500000000000000"/>
            </a:endParaRPr>
          </a:p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C) Value Addition: </a:t>
            </a:r>
            <a:r>
              <a:rPr lang="en-US" sz="23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Investing in downstream processing (e.g., turning iron ore into billets/rebar locally).</a:t>
            </a: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232B25"/>
              </a:solidFill>
              <a:latin typeface="Aileron" panose="00000500000000000000"/>
              <a:ea typeface="Aileron" panose="00000500000000000000"/>
              <a:cs typeface="Aileron" panose="00000500000000000000"/>
              <a:sym typeface="Aileron" panose="00000500000000000000"/>
            </a:endParaRPr>
          </a:p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32B25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D) Technology: </a:t>
            </a:r>
            <a:r>
              <a:rPr lang="en-US" sz="2300">
                <a:solidFill>
                  <a:srgbClr val="232B25"/>
                </a:solidFill>
                <a:latin typeface="Aileron" panose="00000500000000000000"/>
                <a:ea typeface="Aileron" panose="00000500000000000000"/>
                <a:cs typeface="Aileron" panose="00000500000000000000"/>
                <a:sym typeface="Aileron" panose="00000500000000000000"/>
              </a:rPr>
              <a:t>Digital geological mapping and automated processing controls.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806642" y="-3089302"/>
            <a:ext cx="12389274" cy="4975168"/>
            <a:chOff x="0" y="0"/>
            <a:chExt cx="1012026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2026" cy="406400"/>
            </a:xfrm>
            <a:custGeom>
              <a:avLst/>
              <a:gdLst/>
              <a:ahLst/>
              <a:cxnLst/>
              <a:rect l="l" t="t" r="r" b="b"/>
              <a:pathLst>
                <a:path w="1012026" h="406400">
                  <a:moveTo>
                    <a:pt x="808826" y="0"/>
                  </a:moveTo>
                  <a:cubicBezTo>
                    <a:pt x="921051" y="0"/>
                    <a:pt x="1012026" y="90976"/>
                    <a:pt x="1012026" y="203200"/>
                  </a:cubicBezTo>
                  <a:cubicBezTo>
                    <a:pt x="1012026" y="315424"/>
                    <a:pt x="921051" y="406400"/>
                    <a:pt x="8088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0BB9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0120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1084</Words>
  <Application>Microsoft Office PowerPoint</Application>
  <PresentationFormat>Custom</PresentationFormat>
  <Paragraphs>96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Atkinson Hyperlegible</vt:lpstr>
      <vt:lpstr>Garet Bold</vt:lpstr>
      <vt:lpstr>Aileron Bold</vt:lpstr>
      <vt:lpstr>Agrandir Bold</vt:lpstr>
      <vt:lpstr>Garet Heavy</vt:lpstr>
      <vt:lpstr>Atkinson Hyperlegible Bold</vt:lpstr>
      <vt:lpstr>Aileron Heavy</vt:lpstr>
      <vt:lpstr>Garet Ultra-Bold</vt:lpstr>
      <vt:lpstr>Aileron</vt:lpstr>
      <vt:lpstr>Calibri</vt:lpstr>
      <vt:lpstr>Arial</vt:lpstr>
      <vt:lpstr>Agrandir Ultra-Bold</vt:lpstr>
      <vt:lpstr>Garet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Tyro Group</dc:title>
  <dc:creator>user</dc:creator>
  <cp:lastModifiedBy>Gemma Steyn</cp:lastModifiedBy>
  <cp:revision>8</cp:revision>
  <dcterms:created xsi:type="dcterms:W3CDTF">2006-08-16T00:00:00Z</dcterms:created>
  <dcterms:modified xsi:type="dcterms:W3CDTF">2026-03-03T16:05:28Z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C1DD7EB272C749E19ADE66ABD40E039E_13</vt:lpwstr>
  </property>
  <property fmtid="{D5CDD505-2E9C-101B-9397-08002B2CF9AE}" pid="3" name="KSOProductBuildVer">
    <vt:lpwstr>1033-12.2.0.23196</vt:lpwstr>
  </property>
</Properties>
</file>