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2109" y="1336547"/>
            <a:ext cx="3964940" cy="2914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F9A825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690745" y="1584452"/>
            <a:ext cx="3751579" cy="3554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0225" y="273811"/>
            <a:ext cx="8083550" cy="345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8825" y="810767"/>
            <a:ext cx="4311015" cy="1299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7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9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2.png"/><Relationship Id="rId6" Type="http://schemas.openxmlformats.org/officeDocument/2006/relationships/image" Target="../media/image34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1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1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9.png"/><Relationship Id="rId5" Type="http://schemas.openxmlformats.org/officeDocument/2006/relationships/image" Target="../media/image24.png"/><Relationship Id="rId6" Type="http://schemas.openxmlformats.org/officeDocument/2006/relationships/image" Target="../media/image1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84631" y="0"/>
            <a:ext cx="8659495" cy="4480560"/>
          </a:xfrm>
          <a:custGeom>
            <a:avLst/>
            <a:gdLst/>
            <a:ahLst/>
            <a:cxnLst/>
            <a:rect l="l" t="t" r="r" b="b"/>
            <a:pathLst>
              <a:path w="8659495" h="4480560">
                <a:moveTo>
                  <a:pt x="0" y="4480559"/>
                </a:moveTo>
                <a:lnTo>
                  <a:pt x="8659367" y="4480559"/>
                </a:lnTo>
                <a:lnTo>
                  <a:pt x="8659367" y="0"/>
                </a:lnTo>
                <a:lnTo>
                  <a:pt x="0" y="0"/>
                </a:lnTo>
                <a:lnTo>
                  <a:pt x="0" y="4480559"/>
                </a:lnTo>
                <a:close/>
              </a:path>
            </a:pathLst>
          </a:custGeom>
          <a:solidFill>
            <a:srgbClr val="1621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5156200"/>
            <a:chOff x="-6350" y="-6350"/>
            <a:chExt cx="915670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320040" cy="4480560"/>
            </a:xfrm>
            <a:custGeom>
              <a:avLst/>
              <a:gdLst/>
              <a:ahLst/>
              <a:cxnLst/>
              <a:rect l="l" t="t" r="r" b="b"/>
              <a:pathLst>
                <a:path w="320040" h="4480560">
                  <a:moveTo>
                    <a:pt x="0" y="4480559"/>
                  </a:moveTo>
                  <a:lnTo>
                    <a:pt x="320039" y="4480559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448055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320040" cy="5143500"/>
            </a:xfrm>
            <a:custGeom>
              <a:avLst/>
              <a:gdLst/>
              <a:ahLst/>
              <a:cxnLst/>
              <a:rect l="l" t="t" r="r" b="b"/>
              <a:pathLst>
                <a:path w="320040" h="5143500">
                  <a:moveTo>
                    <a:pt x="0" y="0"/>
                  </a:moveTo>
                  <a:lnTo>
                    <a:pt x="320039" y="0"/>
                  </a:lnTo>
                  <a:lnTo>
                    <a:pt x="32003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20040" y="0"/>
              <a:ext cx="165100" cy="5143500"/>
            </a:xfrm>
            <a:custGeom>
              <a:avLst/>
              <a:gdLst/>
              <a:ahLst/>
              <a:cxnLst/>
              <a:rect l="l" t="t" r="r" b="b"/>
              <a:pathLst>
                <a:path w="165100" h="5143500">
                  <a:moveTo>
                    <a:pt x="164591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164591" y="0"/>
                  </a:lnTo>
                  <a:lnTo>
                    <a:pt x="164591" y="514349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20040" y="0"/>
              <a:ext cx="165100" cy="5143500"/>
            </a:xfrm>
            <a:custGeom>
              <a:avLst/>
              <a:gdLst/>
              <a:ahLst/>
              <a:cxnLst/>
              <a:rect l="l" t="t" r="r" b="b"/>
              <a:pathLst>
                <a:path w="165100" h="5143500">
                  <a:moveTo>
                    <a:pt x="0" y="0"/>
                  </a:moveTo>
                  <a:lnTo>
                    <a:pt x="164591" y="0"/>
                  </a:lnTo>
                  <a:lnTo>
                    <a:pt x="164591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535423"/>
              <a:ext cx="9144000" cy="608330"/>
            </a:xfrm>
            <a:custGeom>
              <a:avLst/>
              <a:gdLst/>
              <a:ahLst/>
              <a:cxnLst/>
              <a:rect l="l" t="t" r="r" b="b"/>
              <a:pathLst>
                <a:path w="9144000" h="608329">
                  <a:moveTo>
                    <a:pt x="0" y="608076"/>
                  </a:moveTo>
                  <a:lnTo>
                    <a:pt x="9143999" y="608076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608076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4480559"/>
              <a:ext cx="9144000" cy="662940"/>
            </a:xfrm>
            <a:custGeom>
              <a:avLst/>
              <a:gdLst/>
              <a:ahLst/>
              <a:cxnLst/>
              <a:rect l="l" t="t" r="r" b="b"/>
              <a:pathLst>
                <a:path w="9144000" h="662939">
                  <a:moveTo>
                    <a:pt x="0" y="0"/>
                  </a:moveTo>
                  <a:lnTo>
                    <a:pt x="9143999" y="0"/>
                  </a:lnTo>
                  <a:lnTo>
                    <a:pt x="9143999" y="662939"/>
                  </a:lnTo>
                  <a:lnTo>
                    <a:pt x="0" y="6629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4480559"/>
              <a:ext cx="9144000" cy="55244"/>
            </a:xfrm>
            <a:custGeom>
              <a:avLst/>
              <a:gdLst/>
              <a:ahLst/>
              <a:cxnLst/>
              <a:rect l="l" t="t" r="r" b="b"/>
              <a:pathLst>
                <a:path w="9144000" h="55245">
                  <a:moveTo>
                    <a:pt x="9143999" y="54863"/>
                  </a:moveTo>
                  <a:lnTo>
                    <a:pt x="0" y="54863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54863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0" y="4480559"/>
              <a:ext cx="9144000" cy="55244"/>
            </a:xfrm>
            <a:custGeom>
              <a:avLst/>
              <a:gdLst/>
              <a:ahLst/>
              <a:cxnLst/>
              <a:rect l="l" t="t" r="r" b="b"/>
              <a:pathLst>
                <a:path w="9144000" h="55245">
                  <a:moveTo>
                    <a:pt x="0" y="0"/>
                  </a:moveTo>
                  <a:lnTo>
                    <a:pt x="9143999" y="0"/>
                  </a:lnTo>
                  <a:lnTo>
                    <a:pt x="9143999" y="54863"/>
                  </a:lnTo>
                  <a:lnTo>
                    <a:pt x="0" y="5486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85800" y="3291840"/>
              <a:ext cx="3200400" cy="36830"/>
            </a:xfrm>
            <a:custGeom>
              <a:avLst/>
              <a:gdLst/>
              <a:ahLst/>
              <a:cxnLst/>
              <a:rect l="l" t="t" r="r" b="b"/>
              <a:pathLst>
                <a:path w="3200400" h="36829">
                  <a:moveTo>
                    <a:pt x="3200399" y="36575"/>
                  </a:moveTo>
                  <a:lnTo>
                    <a:pt x="0" y="36575"/>
                  </a:lnTo>
                  <a:lnTo>
                    <a:pt x="0" y="0"/>
                  </a:lnTo>
                  <a:lnTo>
                    <a:pt x="3200399" y="0"/>
                  </a:lnTo>
                  <a:lnTo>
                    <a:pt x="3200399" y="365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85800" y="3291840"/>
              <a:ext cx="3200400" cy="36830"/>
            </a:xfrm>
            <a:custGeom>
              <a:avLst/>
              <a:gdLst/>
              <a:ahLst/>
              <a:cxnLst/>
              <a:rect l="l" t="t" r="r" b="b"/>
              <a:pathLst>
                <a:path w="3200400" h="36829">
                  <a:moveTo>
                    <a:pt x="0" y="0"/>
                  </a:moveTo>
                  <a:lnTo>
                    <a:pt x="3200399" y="0"/>
                  </a:lnTo>
                  <a:lnTo>
                    <a:pt x="3200399" y="36575"/>
                  </a:lnTo>
                  <a:lnTo>
                    <a:pt x="0" y="3657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758825" y="344423"/>
            <a:ext cx="229362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DMG</a:t>
            </a:r>
            <a:r>
              <a:rPr dirty="0" sz="9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WEST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AFRICA</a:t>
            </a:r>
            <a:r>
              <a:rPr dirty="0" sz="9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IMT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TECHNICAL</a:t>
            </a:r>
            <a:r>
              <a:rPr dirty="0" sz="9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SEMINAR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/>
              <a:t>Building</a:t>
            </a:r>
            <a:r>
              <a:rPr dirty="0" spc="-180"/>
              <a:t> </a:t>
            </a:r>
            <a:r>
              <a:rPr dirty="0" spc="-10"/>
              <a:t>Sustainable </a:t>
            </a:r>
            <a:r>
              <a:rPr dirty="0"/>
              <a:t>Industrial</a:t>
            </a:r>
            <a:r>
              <a:rPr dirty="0" spc="-160"/>
              <a:t> </a:t>
            </a:r>
            <a:r>
              <a:rPr dirty="0" spc="-25"/>
              <a:t>Ecosystems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758825" y="2202179"/>
            <a:ext cx="3593465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2600">
                <a:solidFill>
                  <a:srgbClr val="F9A825"/>
                </a:solidFill>
                <a:latin typeface="Calibri"/>
                <a:cs typeface="Calibri"/>
              </a:rPr>
              <a:t>through</a:t>
            </a:r>
            <a:r>
              <a:rPr dirty="0" sz="2600" spc="-11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F9A825"/>
                </a:solidFill>
                <a:latin typeface="Calibri"/>
                <a:cs typeface="Calibri"/>
              </a:rPr>
              <a:t>Nigeria–Indonesia Strategic</a:t>
            </a:r>
            <a:r>
              <a:rPr dirty="0" sz="2600" spc="-10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2600" spc="-10">
                <a:solidFill>
                  <a:srgbClr val="F9A825"/>
                </a:solidFill>
                <a:latin typeface="Calibri"/>
                <a:cs typeface="Calibri"/>
              </a:rPr>
              <a:t>Partnerships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58825" y="3470655"/>
            <a:ext cx="3899535" cy="481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0" b="1">
                <a:solidFill>
                  <a:srgbClr val="FFFFFF"/>
                </a:solidFill>
                <a:latin typeface="Calibri"/>
                <a:cs typeface="Calibri"/>
              </a:rPr>
              <a:t>Mr.</a:t>
            </a:r>
            <a:r>
              <a:rPr dirty="0" sz="130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FFFFFF"/>
                </a:solidFill>
                <a:latin typeface="Calibri"/>
                <a:cs typeface="Calibri"/>
              </a:rPr>
              <a:t>Ishmael Adegorioye Balogun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dirty="0" sz="1000" spc="-10">
                <a:solidFill>
                  <a:srgbClr val="CCCCCC"/>
                </a:solidFill>
                <a:latin typeface="Calibri"/>
                <a:cs typeface="Calibri"/>
              </a:rPr>
              <a:t>President,</a:t>
            </a:r>
            <a:r>
              <a:rPr dirty="0" sz="10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CCCCCC"/>
                </a:solidFill>
                <a:latin typeface="Calibri"/>
                <a:cs typeface="Calibri"/>
              </a:rPr>
              <a:t>Nigerian-</a:t>
            </a:r>
            <a:r>
              <a:rPr dirty="0" sz="1000">
                <a:solidFill>
                  <a:srgbClr val="CCCCCC"/>
                </a:solidFill>
                <a:latin typeface="Calibri"/>
                <a:cs typeface="Calibri"/>
              </a:rPr>
              <a:t>Indonesian</a:t>
            </a:r>
            <a:r>
              <a:rPr dirty="0" sz="10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CCCCCC"/>
                </a:solidFill>
                <a:latin typeface="Calibri"/>
                <a:cs typeface="Calibri"/>
              </a:rPr>
              <a:t>Chamber </a:t>
            </a:r>
            <a:r>
              <a:rPr dirty="0" sz="1000">
                <a:solidFill>
                  <a:srgbClr val="CCCCCC"/>
                </a:solidFill>
                <a:latin typeface="Calibri"/>
                <a:cs typeface="Calibri"/>
              </a:rPr>
              <a:t>of</a:t>
            </a:r>
            <a:r>
              <a:rPr dirty="0" sz="10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CCCCCC"/>
                </a:solidFill>
                <a:latin typeface="Calibri"/>
                <a:cs typeface="Calibri"/>
              </a:rPr>
              <a:t>Commerce </a:t>
            </a:r>
            <a:r>
              <a:rPr dirty="0" sz="1000">
                <a:solidFill>
                  <a:srgbClr val="CCCCCC"/>
                </a:solidFill>
                <a:latin typeface="Calibri"/>
                <a:cs typeface="Calibri"/>
              </a:rPr>
              <a:t>and</a:t>
            </a:r>
            <a:r>
              <a:rPr dirty="0" sz="10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CCCCCC"/>
                </a:solidFill>
                <a:latin typeface="Calibri"/>
                <a:cs typeface="Calibri"/>
              </a:rPr>
              <a:t>Industry</a:t>
            </a:r>
            <a:r>
              <a:rPr dirty="0" sz="1000" spc="-10">
                <a:solidFill>
                  <a:srgbClr val="CCCCCC"/>
                </a:solidFill>
                <a:latin typeface="Calibri"/>
                <a:cs typeface="Calibri"/>
              </a:rPr>
              <a:t> (NICCI)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58825" y="4600448"/>
            <a:ext cx="30791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NICCI</a:t>
            </a:r>
            <a:r>
              <a:rPr dirty="0" sz="900" spc="18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|</a:t>
            </a:r>
            <a:r>
              <a:rPr dirty="0" sz="900" spc="1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Nigerian-Indonesian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Chamber</a:t>
            </a: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 Commerce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 Industry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A1A2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045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/>
              <a:t>PILLAR</a:t>
            </a:r>
            <a:r>
              <a:rPr dirty="0" sz="1850" spc="-55"/>
              <a:t> </a:t>
            </a:r>
            <a:r>
              <a:rPr dirty="0" sz="1850"/>
              <a:t>3:</a:t>
            </a:r>
            <a:r>
              <a:rPr dirty="0" sz="1850" spc="-50"/>
              <a:t> </a:t>
            </a:r>
            <a:r>
              <a:rPr dirty="0" sz="1850" spc="-20"/>
              <a:t>SUSTAINABLE</a:t>
            </a:r>
            <a:r>
              <a:rPr dirty="0" sz="1850" spc="-55"/>
              <a:t> </a:t>
            </a:r>
            <a:r>
              <a:rPr dirty="0" sz="1850"/>
              <a:t>ENERGY</a:t>
            </a:r>
            <a:r>
              <a:rPr dirty="0" sz="1850" spc="-50"/>
              <a:t> </a:t>
            </a:r>
            <a:r>
              <a:rPr dirty="0" sz="1850"/>
              <a:t>FOR</a:t>
            </a:r>
            <a:r>
              <a:rPr dirty="0" sz="1850" spc="-50"/>
              <a:t> </a:t>
            </a:r>
            <a:r>
              <a:rPr dirty="0" sz="1850"/>
              <a:t>INDUSTRIAL</a:t>
            </a:r>
            <a:r>
              <a:rPr dirty="0" sz="1850" spc="-55"/>
              <a:t> </a:t>
            </a:r>
            <a:r>
              <a:rPr dirty="0" sz="1850" spc="-10"/>
              <a:t>ZONES</a:t>
            </a:r>
            <a:endParaRPr sz="1850"/>
          </a:p>
        </p:txBody>
      </p:sp>
      <p:grpSp>
        <p:nvGrpSpPr>
          <p:cNvPr id="9" name="object 9" descr=""/>
          <p:cNvGrpSpPr/>
          <p:nvPr/>
        </p:nvGrpSpPr>
        <p:grpSpPr>
          <a:xfrm>
            <a:off x="365759" y="1051560"/>
            <a:ext cx="3931920" cy="914400"/>
            <a:chOff x="365759" y="1051560"/>
            <a:chExt cx="3931920" cy="914400"/>
          </a:xfrm>
        </p:grpSpPr>
        <p:sp>
          <p:nvSpPr>
            <p:cNvPr id="10" name="object 10" descr=""/>
            <p:cNvSpPr/>
            <p:nvPr/>
          </p:nvSpPr>
          <p:spPr>
            <a:xfrm>
              <a:off x="365759" y="1051560"/>
              <a:ext cx="3931920" cy="914400"/>
            </a:xfrm>
            <a:custGeom>
              <a:avLst/>
              <a:gdLst/>
              <a:ahLst/>
              <a:cxnLst/>
              <a:rect l="l" t="t" r="r" b="b"/>
              <a:pathLst>
                <a:path w="3931920" h="914400">
                  <a:moveTo>
                    <a:pt x="3931919" y="914399"/>
                  </a:moveTo>
                  <a:lnTo>
                    <a:pt x="0" y="914399"/>
                  </a:lnTo>
                  <a:lnTo>
                    <a:pt x="0" y="0"/>
                  </a:lnTo>
                  <a:lnTo>
                    <a:pt x="3931919" y="0"/>
                  </a:lnTo>
                  <a:lnTo>
                    <a:pt x="3931919" y="914399"/>
                  </a:lnTo>
                  <a:close/>
                </a:path>
              </a:pathLst>
            </a:custGeom>
            <a:solidFill>
              <a:srgbClr val="1A2A2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640" y="1143000"/>
              <a:ext cx="457199" cy="457199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365759" y="1051560"/>
            <a:ext cx="3931920" cy="914400"/>
          </a:xfrm>
          <a:prstGeom prst="rect">
            <a:avLst/>
          </a:prstGeom>
          <a:ln w="12699">
            <a:solidFill>
              <a:srgbClr val="2A4A4A"/>
            </a:solidFill>
          </a:ln>
        </p:spPr>
        <p:txBody>
          <a:bodyPr wrap="square" lIns="0" tIns="469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70"/>
              </a:spcBef>
            </a:pPr>
            <a:endParaRPr sz="1200">
              <a:latin typeface="Times New Roman"/>
              <a:cs typeface="Times New Roman"/>
            </a:endParaRPr>
          </a:p>
          <a:p>
            <a:pPr marL="835025">
              <a:lnSpc>
                <a:spcPct val="100000"/>
              </a:lnSpc>
            </a:pPr>
            <a:r>
              <a:rPr dirty="0" sz="1200" b="1">
                <a:solidFill>
                  <a:srgbClr val="C62828"/>
                </a:solidFill>
                <a:latin typeface="Calibri"/>
                <a:cs typeface="Calibri"/>
              </a:rPr>
              <a:t>Energy:</a:t>
            </a:r>
            <a:r>
              <a:rPr dirty="0" sz="1200" spc="-2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C62828"/>
                </a:solidFill>
                <a:latin typeface="Calibri"/>
                <a:cs typeface="Calibri"/>
              </a:rPr>
              <a:t>Nigeria's</a:t>
            </a:r>
            <a:r>
              <a:rPr dirty="0" sz="1200" spc="-2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C62828"/>
                </a:solidFill>
                <a:latin typeface="Calibri"/>
                <a:cs typeface="Calibri"/>
              </a:rPr>
              <a:t>#1</a:t>
            </a:r>
            <a:r>
              <a:rPr dirty="0" sz="1200" spc="-2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C62828"/>
                </a:solidFill>
                <a:latin typeface="Calibri"/>
                <a:cs typeface="Calibri"/>
              </a:rPr>
              <a:t>Manufacturing</a:t>
            </a:r>
            <a:r>
              <a:rPr dirty="0" sz="1200" spc="-2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C62828"/>
                </a:solidFill>
                <a:latin typeface="Calibri"/>
                <a:cs typeface="Calibri"/>
              </a:rPr>
              <a:t>Barrier</a:t>
            </a:r>
            <a:endParaRPr sz="1200">
              <a:latin typeface="Calibri"/>
              <a:cs typeface="Calibri"/>
            </a:endParaRPr>
          </a:p>
          <a:p>
            <a:pPr marL="268605" marR="786765">
              <a:lnSpc>
                <a:spcPct val="120000"/>
              </a:lnSpc>
              <a:spcBef>
                <a:spcPts val="575"/>
              </a:spcBef>
            </a:pP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Unreliable</a:t>
            </a:r>
            <a:r>
              <a:rPr dirty="0" sz="1000" spc="-2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and</a:t>
            </a:r>
            <a:r>
              <a:rPr dirty="0" sz="1000" spc="-2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costly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power</a:t>
            </a:r>
            <a:r>
              <a:rPr dirty="0" sz="1000" spc="-2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undermines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manufacturing competitiveness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across</a:t>
            </a:r>
            <a:r>
              <a:rPr dirty="0" sz="1000" spc="-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Nigeria.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4572000" y="1051560"/>
            <a:ext cx="4206240" cy="850900"/>
            <a:chOff x="4572000" y="1051560"/>
            <a:chExt cx="4206240" cy="850900"/>
          </a:xfrm>
        </p:grpSpPr>
        <p:sp>
          <p:nvSpPr>
            <p:cNvPr id="14" name="object 14" descr=""/>
            <p:cNvSpPr/>
            <p:nvPr/>
          </p:nvSpPr>
          <p:spPr>
            <a:xfrm>
              <a:off x="4572000" y="1051560"/>
              <a:ext cx="4206240" cy="850900"/>
            </a:xfrm>
            <a:custGeom>
              <a:avLst/>
              <a:gdLst/>
              <a:ahLst/>
              <a:cxnLst/>
              <a:rect l="l" t="t" r="r" b="b"/>
              <a:pathLst>
                <a:path w="4206240" h="850900">
                  <a:moveTo>
                    <a:pt x="4206239" y="850391"/>
                  </a:moveTo>
                  <a:lnTo>
                    <a:pt x="0" y="850391"/>
                  </a:lnTo>
                  <a:lnTo>
                    <a:pt x="0" y="0"/>
                  </a:lnTo>
                  <a:lnTo>
                    <a:pt x="4206239" y="0"/>
                  </a:lnTo>
                  <a:lnTo>
                    <a:pt x="4206239" y="850391"/>
                  </a:lnTo>
                  <a:close/>
                </a:path>
              </a:pathLst>
            </a:custGeom>
            <a:solidFill>
              <a:srgbClr val="1A2A2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09160" y="1234440"/>
              <a:ext cx="384047" cy="384047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4572000" y="1051560"/>
            <a:ext cx="4206240" cy="850900"/>
          </a:xfrm>
          <a:prstGeom prst="rect">
            <a:avLst/>
          </a:prstGeom>
          <a:ln w="12699">
            <a:solidFill>
              <a:srgbClr val="2A4040"/>
            </a:solidFill>
          </a:ln>
        </p:spPr>
        <p:txBody>
          <a:bodyPr wrap="square" lIns="0" tIns="120650" rIns="0" bIns="0" rtlCol="0" vert="horz">
            <a:spAutoFit/>
          </a:bodyPr>
          <a:lstStyle/>
          <a:p>
            <a:pPr marL="725805">
              <a:lnSpc>
                <a:spcPct val="100000"/>
              </a:lnSpc>
              <a:spcBef>
                <a:spcPts val="950"/>
              </a:spcBef>
            </a:pPr>
            <a:r>
              <a:rPr dirty="0" sz="1100" b="1">
                <a:solidFill>
                  <a:srgbClr val="2E7D31"/>
                </a:solidFill>
                <a:latin typeface="Calibri"/>
                <a:cs typeface="Calibri"/>
              </a:rPr>
              <a:t>Solar</a:t>
            </a:r>
            <a:r>
              <a:rPr dirty="0" sz="1100" spc="-4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2E7D31"/>
                </a:solidFill>
                <a:latin typeface="Calibri"/>
                <a:cs typeface="Calibri"/>
              </a:rPr>
              <a:t>Hybrid</a:t>
            </a:r>
            <a:r>
              <a:rPr dirty="0" sz="1100" spc="-4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2E7D31"/>
                </a:solidFill>
                <a:latin typeface="Calibri"/>
                <a:cs typeface="Calibri"/>
              </a:rPr>
              <a:t>Clusters</a:t>
            </a:r>
            <a:endParaRPr sz="1100">
              <a:latin typeface="Calibri"/>
              <a:cs typeface="Calibri"/>
            </a:endParaRPr>
          </a:p>
          <a:p>
            <a:pPr marL="725805" marR="446405">
              <a:lnSpc>
                <a:spcPct val="120000"/>
              </a:lnSpc>
              <a:spcBef>
                <a:spcPts val="670"/>
              </a:spcBef>
            </a:pP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Solar-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gas</a:t>
            </a:r>
            <a:r>
              <a:rPr dirty="0" sz="95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hybrid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 systems</a:t>
            </a:r>
            <a:r>
              <a:rPr dirty="0" sz="95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embedded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in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 industrial</a:t>
            </a:r>
            <a:r>
              <a:rPr dirty="0" sz="95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zones reduce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grid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dependency.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4572000" y="2057400"/>
            <a:ext cx="4206240" cy="850900"/>
            <a:chOff x="4572000" y="2057400"/>
            <a:chExt cx="4206240" cy="850900"/>
          </a:xfrm>
        </p:grpSpPr>
        <p:sp>
          <p:nvSpPr>
            <p:cNvPr id="18" name="object 18" descr=""/>
            <p:cNvSpPr/>
            <p:nvPr/>
          </p:nvSpPr>
          <p:spPr>
            <a:xfrm>
              <a:off x="4572000" y="2057400"/>
              <a:ext cx="4206240" cy="850900"/>
            </a:xfrm>
            <a:custGeom>
              <a:avLst/>
              <a:gdLst/>
              <a:ahLst/>
              <a:cxnLst/>
              <a:rect l="l" t="t" r="r" b="b"/>
              <a:pathLst>
                <a:path w="4206240" h="850900">
                  <a:moveTo>
                    <a:pt x="4206239" y="850391"/>
                  </a:moveTo>
                  <a:lnTo>
                    <a:pt x="0" y="850391"/>
                  </a:lnTo>
                  <a:lnTo>
                    <a:pt x="0" y="0"/>
                  </a:lnTo>
                  <a:lnTo>
                    <a:pt x="4206239" y="0"/>
                  </a:lnTo>
                  <a:lnTo>
                    <a:pt x="4206239" y="850391"/>
                  </a:lnTo>
                  <a:close/>
                </a:path>
              </a:pathLst>
            </a:custGeom>
            <a:solidFill>
              <a:srgbClr val="1A2A2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09160" y="2240280"/>
              <a:ext cx="384047" cy="384047"/>
            </a:xfrm>
            <a:prstGeom prst="rect">
              <a:avLst/>
            </a:prstGeom>
          </p:spPr>
        </p:pic>
      </p:grpSp>
      <p:sp>
        <p:nvSpPr>
          <p:cNvPr id="20" name="object 20" descr=""/>
          <p:cNvSpPr txBox="1"/>
          <p:nvPr/>
        </p:nvSpPr>
        <p:spPr>
          <a:xfrm>
            <a:off x="4572000" y="2057400"/>
            <a:ext cx="4206240" cy="850900"/>
          </a:xfrm>
          <a:prstGeom prst="rect">
            <a:avLst/>
          </a:prstGeom>
          <a:ln w="12699">
            <a:solidFill>
              <a:srgbClr val="2A4040"/>
            </a:solidFill>
          </a:ln>
        </p:spPr>
        <p:txBody>
          <a:bodyPr wrap="square" lIns="0" tIns="120650" rIns="0" bIns="0" rtlCol="0" vert="horz">
            <a:spAutoFit/>
          </a:bodyPr>
          <a:lstStyle/>
          <a:p>
            <a:pPr marL="725805">
              <a:lnSpc>
                <a:spcPct val="100000"/>
              </a:lnSpc>
              <a:spcBef>
                <a:spcPts val="950"/>
              </a:spcBef>
            </a:pPr>
            <a:r>
              <a:rPr dirty="0" sz="1100" b="1">
                <a:solidFill>
                  <a:srgbClr val="00786B"/>
                </a:solidFill>
                <a:latin typeface="Calibri"/>
                <a:cs typeface="Calibri"/>
              </a:rPr>
              <a:t>Biomass</a:t>
            </a:r>
            <a:r>
              <a:rPr dirty="0" sz="1100" spc="-35" b="1">
                <a:solidFill>
                  <a:srgbClr val="00786B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00786B"/>
                </a:solidFill>
                <a:latin typeface="Calibri"/>
                <a:cs typeface="Calibri"/>
              </a:rPr>
              <a:t>Solutions</a:t>
            </a:r>
            <a:endParaRPr sz="1100">
              <a:latin typeface="Calibri"/>
              <a:cs typeface="Calibri"/>
            </a:endParaRPr>
          </a:p>
          <a:p>
            <a:pPr marL="725805" marR="707390">
              <a:lnSpc>
                <a:spcPct val="120000"/>
              </a:lnSpc>
              <a:spcBef>
                <a:spcPts val="675"/>
              </a:spcBef>
            </a:pP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Agro-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industrial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estates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powered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by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biomass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energy</a:t>
            </a:r>
            <a:r>
              <a:rPr dirty="0" sz="950" spc="-20">
                <a:solidFill>
                  <a:srgbClr val="BBBBBB"/>
                </a:solidFill>
                <a:latin typeface="Calibri"/>
                <a:cs typeface="Calibri"/>
              </a:rPr>
              <a:t> from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 agricultural</a:t>
            </a:r>
            <a:r>
              <a:rPr dirty="0" sz="950" spc="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waste</a:t>
            </a:r>
            <a:r>
              <a:rPr dirty="0" sz="950" spc="2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streams.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4572000" y="3063239"/>
            <a:ext cx="4206240" cy="850900"/>
            <a:chOff x="4572000" y="3063239"/>
            <a:chExt cx="4206240" cy="850900"/>
          </a:xfrm>
        </p:grpSpPr>
        <p:sp>
          <p:nvSpPr>
            <p:cNvPr id="22" name="object 22" descr=""/>
            <p:cNvSpPr/>
            <p:nvPr/>
          </p:nvSpPr>
          <p:spPr>
            <a:xfrm>
              <a:off x="4572000" y="3063239"/>
              <a:ext cx="4206240" cy="850900"/>
            </a:xfrm>
            <a:custGeom>
              <a:avLst/>
              <a:gdLst/>
              <a:ahLst/>
              <a:cxnLst/>
              <a:rect l="l" t="t" r="r" b="b"/>
              <a:pathLst>
                <a:path w="4206240" h="850900">
                  <a:moveTo>
                    <a:pt x="4206239" y="850391"/>
                  </a:moveTo>
                  <a:lnTo>
                    <a:pt x="0" y="850391"/>
                  </a:lnTo>
                  <a:lnTo>
                    <a:pt x="0" y="0"/>
                  </a:lnTo>
                  <a:lnTo>
                    <a:pt x="4206239" y="0"/>
                  </a:lnTo>
                  <a:lnTo>
                    <a:pt x="4206239" y="850391"/>
                  </a:lnTo>
                  <a:close/>
                </a:path>
              </a:pathLst>
            </a:custGeom>
            <a:solidFill>
              <a:srgbClr val="1A2A2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09160" y="3246120"/>
              <a:ext cx="384047" cy="384047"/>
            </a:xfrm>
            <a:prstGeom prst="rect">
              <a:avLst/>
            </a:prstGeom>
          </p:spPr>
        </p:pic>
      </p:grpSp>
      <p:sp>
        <p:nvSpPr>
          <p:cNvPr id="24" name="object 24" descr=""/>
          <p:cNvSpPr txBox="1"/>
          <p:nvPr/>
        </p:nvSpPr>
        <p:spPr>
          <a:xfrm>
            <a:off x="4572000" y="3063239"/>
            <a:ext cx="4206240" cy="850900"/>
          </a:xfrm>
          <a:prstGeom prst="rect">
            <a:avLst/>
          </a:prstGeom>
          <a:ln w="12699">
            <a:solidFill>
              <a:srgbClr val="2A4040"/>
            </a:solidFill>
          </a:ln>
        </p:spPr>
        <p:txBody>
          <a:bodyPr wrap="square" lIns="0" tIns="120650" rIns="0" bIns="0" rtlCol="0" vert="horz">
            <a:spAutoFit/>
          </a:bodyPr>
          <a:lstStyle/>
          <a:p>
            <a:pPr marL="725805">
              <a:lnSpc>
                <a:spcPct val="100000"/>
              </a:lnSpc>
              <a:spcBef>
                <a:spcPts val="950"/>
              </a:spcBef>
            </a:pPr>
            <a:r>
              <a:rPr dirty="0" sz="1100" b="1">
                <a:solidFill>
                  <a:srgbClr val="F9A825"/>
                </a:solidFill>
                <a:latin typeface="Calibri"/>
                <a:cs typeface="Calibri"/>
              </a:rPr>
              <a:t>Embedded</a:t>
            </a:r>
            <a:r>
              <a:rPr dirty="0" sz="1100" spc="-4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F9A825"/>
                </a:solidFill>
                <a:latin typeface="Calibri"/>
                <a:cs typeface="Calibri"/>
              </a:rPr>
              <a:t>SEZ</a:t>
            </a:r>
            <a:r>
              <a:rPr dirty="0" sz="1100" spc="-3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F9A825"/>
                </a:solidFill>
                <a:latin typeface="Calibri"/>
                <a:cs typeface="Calibri"/>
              </a:rPr>
              <a:t>Power</a:t>
            </a:r>
            <a:endParaRPr sz="1100">
              <a:latin typeface="Calibri"/>
              <a:cs typeface="Calibri"/>
            </a:endParaRPr>
          </a:p>
          <a:p>
            <a:pPr marL="725805" marR="284480">
              <a:lnSpc>
                <a:spcPct val="120000"/>
              </a:lnSpc>
              <a:spcBef>
                <a:spcPts val="675"/>
              </a:spcBef>
            </a:pP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Self-contained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generation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 within Special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Economic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Zones</a:t>
            </a:r>
            <a:r>
              <a:rPr dirty="0" sz="950" spc="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ensures </a:t>
            </a:r>
            <a:r>
              <a:rPr dirty="0" sz="950">
                <a:solidFill>
                  <a:srgbClr val="BBBBBB"/>
                </a:solidFill>
                <a:latin typeface="Calibri"/>
                <a:cs typeface="Calibri"/>
              </a:rPr>
              <a:t>energy</a:t>
            </a:r>
            <a:r>
              <a:rPr dirty="0" sz="950" spc="-4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BBBBBB"/>
                </a:solidFill>
                <a:latin typeface="Calibri"/>
                <a:cs typeface="Calibri"/>
              </a:rPr>
              <a:t>reliability.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365759" y="2148839"/>
            <a:ext cx="3931920" cy="2560320"/>
            <a:chOff x="365759" y="2148839"/>
            <a:chExt cx="3931920" cy="2560320"/>
          </a:xfrm>
        </p:grpSpPr>
        <p:sp>
          <p:nvSpPr>
            <p:cNvPr id="26" name="object 26" descr=""/>
            <p:cNvSpPr/>
            <p:nvPr/>
          </p:nvSpPr>
          <p:spPr>
            <a:xfrm>
              <a:off x="365759" y="2148839"/>
              <a:ext cx="3931920" cy="2560320"/>
            </a:xfrm>
            <a:custGeom>
              <a:avLst/>
              <a:gdLst/>
              <a:ahLst/>
              <a:cxnLst/>
              <a:rect l="l" t="t" r="r" b="b"/>
              <a:pathLst>
                <a:path w="3931920" h="2560320">
                  <a:moveTo>
                    <a:pt x="3931919" y="2560319"/>
                  </a:moveTo>
                  <a:lnTo>
                    <a:pt x="0" y="2560319"/>
                  </a:lnTo>
                  <a:lnTo>
                    <a:pt x="0" y="0"/>
                  </a:lnTo>
                  <a:lnTo>
                    <a:pt x="3931919" y="0"/>
                  </a:lnTo>
                  <a:lnTo>
                    <a:pt x="3931919" y="2560319"/>
                  </a:lnTo>
                  <a:close/>
                </a:path>
              </a:pathLst>
            </a:custGeom>
            <a:solidFill>
              <a:srgbClr val="0A20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640" y="2286000"/>
              <a:ext cx="457199" cy="457199"/>
            </a:xfrm>
            <a:prstGeom prst="rect">
              <a:avLst/>
            </a:prstGeom>
          </p:spPr>
        </p:pic>
      </p:grpSp>
      <p:sp>
        <p:nvSpPr>
          <p:cNvPr id="28" name="object 28" descr=""/>
          <p:cNvSpPr txBox="1"/>
          <p:nvPr/>
        </p:nvSpPr>
        <p:spPr>
          <a:xfrm>
            <a:off x="365759" y="2148839"/>
            <a:ext cx="3931920" cy="2560320"/>
          </a:xfrm>
          <a:prstGeom prst="rect">
            <a:avLst/>
          </a:prstGeom>
          <a:ln w="12699">
            <a:solidFill>
              <a:srgbClr val="1A4A4A"/>
            </a:solidFill>
          </a:ln>
        </p:spPr>
        <p:txBody>
          <a:bodyPr wrap="square" lIns="0" tIns="927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30"/>
              </a:spcBef>
            </a:pPr>
            <a:endParaRPr sz="1200">
              <a:latin typeface="Times New Roman"/>
              <a:cs typeface="Times New Roman"/>
            </a:endParaRPr>
          </a:p>
          <a:p>
            <a:pPr marL="835025">
              <a:lnSpc>
                <a:spcPct val="100000"/>
              </a:lnSpc>
            </a:pPr>
            <a:r>
              <a:rPr dirty="0" sz="1200" b="1">
                <a:solidFill>
                  <a:srgbClr val="2E7D31"/>
                </a:solidFill>
                <a:latin typeface="Calibri"/>
                <a:cs typeface="Calibri"/>
              </a:rPr>
              <a:t>ESG</a:t>
            </a:r>
            <a:r>
              <a:rPr dirty="0" sz="1200" spc="-2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E7D31"/>
                </a:solidFill>
                <a:latin typeface="Calibri"/>
                <a:cs typeface="Calibri"/>
              </a:rPr>
              <a:t>as</a:t>
            </a:r>
            <a:r>
              <a:rPr dirty="0" sz="1200" spc="-20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2E7D31"/>
                </a:solidFill>
                <a:latin typeface="Calibri"/>
                <a:cs typeface="Calibri"/>
              </a:rPr>
              <a:t>Economic</a:t>
            </a:r>
            <a:r>
              <a:rPr dirty="0" sz="1200" spc="-20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2E7D31"/>
                </a:solidFill>
                <a:latin typeface="Calibri"/>
                <a:cs typeface="Calibri"/>
              </a:rPr>
              <a:t>Strategy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Calibri"/>
              <a:cs typeface="Calibri"/>
            </a:endParaRPr>
          </a:p>
          <a:p>
            <a:pPr marL="268605" marR="303530">
              <a:lnSpc>
                <a:spcPct val="135000"/>
              </a:lnSpc>
            </a:pP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In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an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era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where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global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investors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prioritize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Environmental,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Social,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and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Governance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(ESG)</a:t>
            </a:r>
            <a:r>
              <a:rPr dirty="0" sz="1000" spc="-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standards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and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Environment</a:t>
            </a:r>
            <a:r>
              <a:rPr dirty="0" sz="1000" spc="-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Impact Assessments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(EIA),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energy reform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is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not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just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 environmental responsibility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—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it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is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a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core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economic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strategy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that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AAAAAA"/>
                </a:solidFill>
                <a:latin typeface="Calibri"/>
                <a:cs typeface="Calibri"/>
              </a:rPr>
              <a:t>unlocks</a:t>
            </a:r>
            <a:r>
              <a:rPr dirty="0" sz="1000" spc="-1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global capital.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96640" y="4870196"/>
            <a:ext cx="61455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Private</a:t>
            </a:r>
            <a:r>
              <a:rPr dirty="0" sz="9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sector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participation: Quaint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Energy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Infrastructure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and</a:t>
            </a:r>
            <a:r>
              <a:rPr dirty="0" sz="9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others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are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advancing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renewable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power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i="1">
                <a:solidFill>
                  <a:srgbClr val="F9A825"/>
                </a:solidFill>
                <a:latin typeface="Calibri"/>
                <a:cs typeface="Calibri"/>
              </a:rPr>
              <a:t>in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 Nigerian</a:t>
            </a:r>
            <a:r>
              <a:rPr dirty="0" sz="9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spc="-10" i="1">
                <a:solidFill>
                  <a:srgbClr val="F9A825"/>
                </a:solidFill>
                <a:latin typeface="Calibri"/>
                <a:cs typeface="Calibri"/>
              </a:rPr>
              <a:t>industrial corridors.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16213E"/>
                </a:solidFill>
              </a:rPr>
              <a:t>PILLAR</a:t>
            </a:r>
            <a:r>
              <a:rPr dirty="0" spc="-70">
                <a:solidFill>
                  <a:srgbClr val="16213E"/>
                </a:solidFill>
              </a:rPr>
              <a:t> </a:t>
            </a:r>
            <a:r>
              <a:rPr dirty="0">
                <a:solidFill>
                  <a:srgbClr val="16213E"/>
                </a:solidFill>
              </a:rPr>
              <a:t>4:</a:t>
            </a:r>
            <a:r>
              <a:rPr dirty="0" spc="-70">
                <a:solidFill>
                  <a:srgbClr val="16213E"/>
                </a:solidFill>
              </a:rPr>
              <a:t> </a:t>
            </a:r>
            <a:r>
              <a:rPr dirty="0">
                <a:solidFill>
                  <a:srgbClr val="16213E"/>
                </a:solidFill>
              </a:rPr>
              <a:t>STRUCTURED</a:t>
            </a:r>
            <a:r>
              <a:rPr dirty="0" spc="-65">
                <a:solidFill>
                  <a:srgbClr val="16213E"/>
                </a:solidFill>
              </a:rPr>
              <a:t> </a:t>
            </a:r>
            <a:r>
              <a:rPr dirty="0">
                <a:solidFill>
                  <a:srgbClr val="16213E"/>
                </a:solidFill>
              </a:rPr>
              <a:t>INDUSTRIAL</a:t>
            </a:r>
            <a:r>
              <a:rPr dirty="0" spc="-70">
                <a:solidFill>
                  <a:srgbClr val="16213E"/>
                </a:solidFill>
              </a:rPr>
              <a:t> </a:t>
            </a:r>
            <a:r>
              <a:rPr dirty="0" spc="-10">
                <a:solidFill>
                  <a:srgbClr val="16213E"/>
                </a:solidFill>
              </a:rPr>
              <a:t>FINANCING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530225" y="1096772"/>
            <a:ext cx="47148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"Industrial</a:t>
            </a:r>
            <a:r>
              <a:rPr dirty="0" sz="1200" spc="-4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6213E"/>
                </a:solidFill>
                <a:latin typeface="Calibri"/>
                <a:cs typeface="Calibri"/>
              </a:rPr>
              <a:t>ecosystems</a:t>
            </a:r>
            <a:r>
              <a:rPr dirty="0" sz="1200" spc="-4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cannot</a:t>
            </a:r>
            <a:r>
              <a:rPr dirty="0" sz="1200" spc="-4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grow</a:t>
            </a:r>
            <a:r>
              <a:rPr dirty="0" sz="1200" spc="-4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without</a:t>
            </a:r>
            <a:r>
              <a:rPr dirty="0" sz="1200" spc="-4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deliberate</a:t>
            </a:r>
            <a:r>
              <a:rPr dirty="0" sz="1200" spc="-4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capital</a:t>
            </a:r>
            <a:r>
              <a:rPr dirty="0" sz="1200" spc="-4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6213E"/>
                </a:solidFill>
                <a:latin typeface="Calibri"/>
                <a:cs typeface="Calibri"/>
              </a:rPr>
              <a:t>architecture."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30869" y="1427750"/>
            <a:ext cx="4284980" cy="1678939"/>
            <a:chOff x="230869" y="1427750"/>
            <a:chExt cx="4284980" cy="1678939"/>
          </a:xfrm>
        </p:grpSpPr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1427750"/>
              <a:ext cx="4284980" cy="1678940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438912" y="1508760"/>
              <a:ext cx="3996054" cy="1463040"/>
            </a:xfrm>
            <a:custGeom>
              <a:avLst/>
              <a:gdLst/>
              <a:ahLst/>
              <a:cxnLst/>
              <a:rect l="l" t="t" r="r" b="b"/>
              <a:pathLst>
                <a:path w="3996054" h="1463039">
                  <a:moveTo>
                    <a:pt x="0" y="1463039"/>
                  </a:moveTo>
                  <a:lnTo>
                    <a:pt x="3995927" y="1463039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4630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5760" y="1508760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65760" y="1508760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59" h="1463039">
                  <a:moveTo>
                    <a:pt x="73151" y="1463039"/>
                  </a:moveTo>
                  <a:lnTo>
                    <a:pt x="0" y="1463039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463039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65760" y="1508760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59" h="1463039">
                  <a:moveTo>
                    <a:pt x="0" y="0"/>
                  </a:moveTo>
                  <a:lnTo>
                    <a:pt x="73151" y="0"/>
                  </a:lnTo>
                  <a:lnTo>
                    <a:pt x="73151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48640" y="1618488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599" y="457199"/>
                  </a:move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lnTo>
                    <a:pt x="4644" y="182529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48640" y="1618488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0" y="228599"/>
                  </a:moveTo>
                  <a:lnTo>
                    <a:pt x="4644" y="182529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648" y="1673352"/>
              <a:ext cx="329183" cy="329183"/>
            </a:xfrm>
            <a:prstGeom prst="rect">
              <a:avLst/>
            </a:prstGeom>
          </p:spPr>
        </p:pic>
      </p:grpSp>
      <p:sp>
        <p:nvSpPr>
          <p:cNvPr id="19" name="object 19" descr=""/>
          <p:cNvSpPr txBox="1"/>
          <p:nvPr/>
        </p:nvSpPr>
        <p:spPr>
          <a:xfrm>
            <a:off x="438912" y="1712467"/>
            <a:ext cx="3989704" cy="10267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930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Nigeria–Indonesia</a:t>
            </a:r>
            <a:r>
              <a:rPr dirty="0" sz="1050" spc="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Industrial</a:t>
            </a:r>
            <a:r>
              <a:rPr dirty="0" sz="1050" spc="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Investment</a:t>
            </a:r>
            <a:r>
              <a:rPr dirty="0" sz="1050" spc="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Framework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050">
              <a:latin typeface="Calibri"/>
              <a:cs typeface="Calibri"/>
            </a:endParaRPr>
          </a:p>
          <a:p>
            <a:pPr marL="789305" marR="265430">
              <a:lnSpc>
                <a:spcPct val="125000"/>
              </a:lnSpc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structured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bilateral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investment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vehicle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that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blends private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sector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capital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with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development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finance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institutions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export</a:t>
            </a:r>
            <a:r>
              <a:rPr dirty="0" sz="950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credit</a:t>
            </a:r>
            <a:r>
              <a:rPr dirty="0" sz="950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mechanisms.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4665709" y="1427750"/>
            <a:ext cx="4284980" cy="1678939"/>
            <a:chOff x="4665709" y="1427750"/>
            <a:chExt cx="4284980" cy="1678939"/>
          </a:xfrm>
        </p:grpSpPr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65709" y="1427750"/>
              <a:ext cx="4284980" cy="1678940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4873752" y="1508760"/>
              <a:ext cx="3996054" cy="1463040"/>
            </a:xfrm>
            <a:custGeom>
              <a:avLst/>
              <a:gdLst/>
              <a:ahLst/>
              <a:cxnLst/>
              <a:rect l="l" t="t" r="r" b="b"/>
              <a:pathLst>
                <a:path w="3996054" h="1463039">
                  <a:moveTo>
                    <a:pt x="0" y="1463039"/>
                  </a:moveTo>
                  <a:lnTo>
                    <a:pt x="3995927" y="1463039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4630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800600" y="1508760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800600" y="1508760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60" h="1463039">
                  <a:moveTo>
                    <a:pt x="73151" y="1463039"/>
                  </a:moveTo>
                  <a:lnTo>
                    <a:pt x="0" y="1463039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463039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800600" y="1508760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60" h="1463039">
                  <a:moveTo>
                    <a:pt x="0" y="0"/>
                  </a:moveTo>
                  <a:lnTo>
                    <a:pt x="73151" y="0"/>
                  </a:lnTo>
                  <a:lnTo>
                    <a:pt x="73151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983480" y="1618488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599" y="457199"/>
                  </a:move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lnTo>
                    <a:pt x="4644" y="182529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983480" y="1618488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0" y="228599"/>
                  </a:moveTo>
                  <a:lnTo>
                    <a:pt x="4644" y="182529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47488" y="1673352"/>
              <a:ext cx="329183" cy="329183"/>
            </a:xfrm>
            <a:prstGeom prst="rect">
              <a:avLst/>
            </a:prstGeom>
          </p:spPr>
        </p:pic>
      </p:grpSp>
      <p:sp>
        <p:nvSpPr>
          <p:cNvPr id="29" name="object 29" descr=""/>
          <p:cNvSpPr txBox="1"/>
          <p:nvPr/>
        </p:nvSpPr>
        <p:spPr>
          <a:xfrm>
            <a:off x="4873752" y="1712467"/>
            <a:ext cx="3989704" cy="10267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9305">
              <a:lnSpc>
                <a:spcPct val="100000"/>
              </a:lnSpc>
              <a:spcBef>
                <a:spcPts val="100"/>
              </a:spcBef>
            </a:pPr>
            <a:r>
              <a:rPr dirty="0" sz="1050" spc="-25" b="1">
                <a:solidFill>
                  <a:srgbClr val="16213E"/>
                </a:solidFill>
                <a:latin typeface="Calibri"/>
                <a:cs typeface="Calibri"/>
              </a:rPr>
              <a:t>Risk-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Sharing</a:t>
            </a:r>
            <a:r>
              <a:rPr dirty="0" sz="1050" spc="4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Instruments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050">
              <a:latin typeface="Calibri"/>
              <a:cs typeface="Calibri"/>
            </a:endParaRPr>
          </a:p>
          <a:p>
            <a:pPr marL="789305" marR="263525">
              <a:lnSpc>
                <a:spcPct val="125000"/>
              </a:lnSpc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Bilateral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risk-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mitigation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tools that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reduce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investor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hesitation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enable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deployment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scale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capital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required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meaningful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industrial transformation.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230869" y="3073671"/>
            <a:ext cx="4284980" cy="1678939"/>
            <a:chOff x="230869" y="3073671"/>
            <a:chExt cx="4284980" cy="1678939"/>
          </a:xfrm>
        </p:grpSpPr>
        <p:pic>
          <p:nvPicPr>
            <p:cNvPr id="31" name="object 3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3073671"/>
              <a:ext cx="4284980" cy="1678940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438912" y="3154679"/>
              <a:ext cx="3996054" cy="1463040"/>
            </a:xfrm>
            <a:custGeom>
              <a:avLst/>
              <a:gdLst/>
              <a:ahLst/>
              <a:cxnLst/>
              <a:rect l="l" t="t" r="r" b="b"/>
              <a:pathLst>
                <a:path w="3996054" h="1463039">
                  <a:moveTo>
                    <a:pt x="0" y="1463039"/>
                  </a:moveTo>
                  <a:lnTo>
                    <a:pt x="3995927" y="1463039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4630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65760" y="3154679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65760" y="3154679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59" h="1463039">
                  <a:moveTo>
                    <a:pt x="73151" y="1463039"/>
                  </a:moveTo>
                  <a:lnTo>
                    <a:pt x="0" y="1463039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463039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65760" y="3154679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59" h="1463039">
                  <a:moveTo>
                    <a:pt x="0" y="0"/>
                  </a:moveTo>
                  <a:lnTo>
                    <a:pt x="73151" y="0"/>
                  </a:lnTo>
                  <a:lnTo>
                    <a:pt x="73151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548640" y="326440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599" y="457199"/>
                  </a:move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lnTo>
                    <a:pt x="4644" y="182528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548640" y="326440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0" y="228599"/>
                  </a:moveTo>
                  <a:lnTo>
                    <a:pt x="4644" y="182528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648" y="3319272"/>
              <a:ext cx="329183" cy="329183"/>
            </a:xfrm>
            <a:prstGeom prst="rect">
              <a:avLst/>
            </a:prstGeom>
          </p:spPr>
        </p:pic>
      </p:grpSp>
      <p:sp>
        <p:nvSpPr>
          <p:cNvPr id="39" name="object 39" descr=""/>
          <p:cNvSpPr txBox="1"/>
          <p:nvPr/>
        </p:nvSpPr>
        <p:spPr>
          <a:xfrm>
            <a:off x="365759" y="3358388"/>
            <a:ext cx="4062729" cy="10267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Long-</a:t>
            </a:r>
            <a:r>
              <a:rPr dirty="0" sz="1050" spc="-20" b="1">
                <a:solidFill>
                  <a:srgbClr val="16213E"/>
                </a:solidFill>
                <a:latin typeface="Calibri"/>
                <a:cs typeface="Calibri"/>
              </a:rPr>
              <a:t>Term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Patient</a:t>
            </a:r>
            <a:r>
              <a:rPr dirty="0" sz="105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Capital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050">
              <a:latin typeface="Calibri"/>
              <a:cs typeface="Calibri"/>
            </a:endParaRPr>
          </a:p>
          <a:p>
            <a:pPr marL="862965" marR="389890">
              <a:lnSpc>
                <a:spcPct val="125000"/>
              </a:lnSpc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Development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finance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with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extended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horizons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suitable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infrastructure-linked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manufacturing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aligned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with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industrial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project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timelines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10–20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years.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4665709" y="3073671"/>
            <a:ext cx="4284980" cy="1678939"/>
            <a:chOff x="4665709" y="3073671"/>
            <a:chExt cx="4284980" cy="1678939"/>
          </a:xfrm>
        </p:grpSpPr>
        <p:pic>
          <p:nvPicPr>
            <p:cNvPr id="41" name="object 4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65709" y="3073671"/>
              <a:ext cx="4284980" cy="1678940"/>
            </a:xfrm>
            <a:prstGeom prst="rect">
              <a:avLst/>
            </a:prstGeom>
          </p:spPr>
        </p:pic>
        <p:sp>
          <p:nvSpPr>
            <p:cNvPr id="42" name="object 42" descr=""/>
            <p:cNvSpPr/>
            <p:nvPr/>
          </p:nvSpPr>
          <p:spPr>
            <a:xfrm>
              <a:off x="4873752" y="3154679"/>
              <a:ext cx="3996054" cy="1463040"/>
            </a:xfrm>
            <a:custGeom>
              <a:avLst/>
              <a:gdLst/>
              <a:ahLst/>
              <a:cxnLst/>
              <a:rect l="l" t="t" r="r" b="b"/>
              <a:pathLst>
                <a:path w="3996054" h="1463039">
                  <a:moveTo>
                    <a:pt x="0" y="1463039"/>
                  </a:moveTo>
                  <a:lnTo>
                    <a:pt x="3995927" y="1463039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4630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800600" y="3154679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800600" y="3154679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60" h="1463039">
                  <a:moveTo>
                    <a:pt x="73151" y="1463039"/>
                  </a:moveTo>
                  <a:lnTo>
                    <a:pt x="0" y="1463039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46303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4800600" y="3154679"/>
              <a:ext cx="73660" cy="1463040"/>
            </a:xfrm>
            <a:custGeom>
              <a:avLst/>
              <a:gdLst/>
              <a:ahLst/>
              <a:cxnLst/>
              <a:rect l="l" t="t" r="r" b="b"/>
              <a:pathLst>
                <a:path w="73660" h="1463039">
                  <a:moveTo>
                    <a:pt x="0" y="0"/>
                  </a:moveTo>
                  <a:lnTo>
                    <a:pt x="73151" y="0"/>
                  </a:lnTo>
                  <a:lnTo>
                    <a:pt x="73151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4983480" y="326440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599" y="457199"/>
                  </a:move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lnTo>
                    <a:pt x="4644" y="182528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4983480" y="3264407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0" y="228599"/>
                  </a:moveTo>
                  <a:lnTo>
                    <a:pt x="4644" y="182528"/>
                  </a:lnTo>
                  <a:lnTo>
                    <a:pt x="17964" y="139618"/>
                  </a:lnTo>
                  <a:lnTo>
                    <a:pt x="39041" y="100787"/>
                  </a:lnTo>
                  <a:lnTo>
                    <a:pt x="66955" y="66955"/>
                  </a:lnTo>
                  <a:lnTo>
                    <a:pt x="100787" y="39041"/>
                  </a:lnTo>
                  <a:lnTo>
                    <a:pt x="139618" y="17964"/>
                  </a:lnTo>
                  <a:lnTo>
                    <a:pt x="182529" y="4644"/>
                  </a:lnTo>
                  <a:lnTo>
                    <a:pt x="228599" y="0"/>
                  </a:lnTo>
                  <a:lnTo>
                    <a:pt x="273405" y="4433"/>
                  </a:lnTo>
                  <a:lnTo>
                    <a:pt x="316081" y="17401"/>
                  </a:lnTo>
                  <a:lnTo>
                    <a:pt x="355427" y="38407"/>
                  </a:lnTo>
                  <a:lnTo>
                    <a:pt x="390244" y="66955"/>
                  </a:lnTo>
                  <a:lnTo>
                    <a:pt x="418792" y="101772"/>
                  </a:lnTo>
                  <a:lnTo>
                    <a:pt x="439798" y="141118"/>
                  </a:lnTo>
                  <a:lnTo>
                    <a:pt x="452766" y="183794"/>
                  </a:lnTo>
                  <a:lnTo>
                    <a:pt x="457199" y="228599"/>
                  </a:lnTo>
                  <a:lnTo>
                    <a:pt x="452555" y="274670"/>
                  </a:lnTo>
                  <a:lnTo>
                    <a:pt x="439235" y="317581"/>
                  </a:lnTo>
                  <a:lnTo>
                    <a:pt x="418158" y="356412"/>
                  </a:lnTo>
                  <a:lnTo>
                    <a:pt x="390244" y="390244"/>
                  </a:lnTo>
                  <a:lnTo>
                    <a:pt x="356412" y="418158"/>
                  </a:lnTo>
                  <a:lnTo>
                    <a:pt x="317581" y="439235"/>
                  </a:lnTo>
                  <a:lnTo>
                    <a:pt x="274670" y="452555"/>
                  </a:lnTo>
                  <a:lnTo>
                    <a:pt x="228599" y="457199"/>
                  </a:lnTo>
                  <a:lnTo>
                    <a:pt x="182529" y="452555"/>
                  </a:lnTo>
                  <a:lnTo>
                    <a:pt x="139618" y="439235"/>
                  </a:lnTo>
                  <a:lnTo>
                    <a:pt x="100787" y="418158"/>
                  </a:lnTo>
                  <a:lnTo>
                    <a:pt x="66955" y="390244"/>
                  </a:lnTo>
                  <a:lnTo>
                    <a:pt x="39041" y="356412"/>
                  </a:lnTo>
                  <a:lnTo>
                    <a:pt x="17964" y="317581"/>
                  </a:lnTo>
                  <a:lnTo>
                    <a:pt x="4644" y="274670"/>
                  </a:lnTo>
                  <a:lnTo>
                    <a:pt x="0" y="228599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8" name="object 4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47488" y="3319272"/>
              <a:ext cx="329183" cy="329183"/>
            </a:xfrm>
            <a:prstGeom prst="rect">
              <a:avLst/>
            </a:prstGeom>
          </p:spPr>
        </p:pic>
      </p:grpSp>
      <p:sp>
        <p:nvSpPr>
          <p:cNvPr id="49" name="object 49" descr=""/>
          <p:cNvSpPr txBox="1"/>
          <p:nvPr/>
        </p:nvSpPr>
        <p:spPr>
          <a:xfrm>
            <a:off x="4800600" y="3358388"/>
            <a:ext cx="4062729" cy="10267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Transparent</a:t>
            </a:r>
            <a:r>
              <a:rPr dirty="0" sz="105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Regulatory</a:t>
            </a:r>
            <a:r>
              <a:rPr dirty="0" sz="105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Architecture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050">
              <a:latin typeface="Calibri"/>
              <a:cs typeface="Calibri"/>
            </a:endParaRPr>
          </a:p>
          <a:p>
            <a:pPr marL="862965" marR="308610">
              <a:lnSpc>
                <a:spcPct val="125000"/>
              </a:lnSpc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Harmonized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regulatory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frameworks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across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both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countries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that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build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investor confidence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reduce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cost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doing business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in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zones.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621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NICCI</a:t>
            </a:r>
            <a:r>
              <a:rPr dirty="0" spc="-45"/>
              <a:t> </a:t>
            </a:r>
            <a:r>
              <a:rPr dirty="0"/>
              <a:t>&amp;</a:t>
            </a:r>
            <a:r>
              <a:rPr dirty="0" spc="-45"/>
              <a:t> </a:t>
            </a:r>
            <a:r>
              <a:rPr dirty="0"/>
              <a:t>NIITF:</a:t>
            </a:r>
            <a:r>
              <a:rPr dirty="0" spc="-40"/>
              <a:t> </a:t>
            </a:r>
            <a:r>
              <a:rPr dirty="0"/>
              <a:t>TURNING</a:t>
            </a:r>
            <a:r>
              <a:rPr dirty="0" spc="-45"/>
              <a:t> </a:t>
            </a:r>
            <a:r>
              <a:rPr dirty="0" spc="-10"/>
              <a:t>DIALOGUE</a:t>
            </a:r>
            <a:r>
              <a:rPr dirty="0" spc="-40"/>
              <a:t> </a:t>
            </a:r>
            <a:r>
              <a:rPr dirty="0"/>
              <a:t>INTO</a:t>
            </a:r>
            <a:r>
              <a:rPr dirty="0" spc="-45"/>
              <a:t> </a:t>
            </a:r>
            <a:r>
              <a:rPr dirty="0" spc="-10"/>
              <a:t>ACTION</a:t>
            </a:r>
          </a:p>
        </p:txBody>
      </p:sp>
      <p:grpSp>
        <p:nvGrpSpPr>
          <p:cNvPr id="9" name="object 9" descr=""/>
          <p:cNvGrpSpPr/>
          <p:nvPr/>
        </p:nvGrpSpPr>
        <p:grpSpPr>
          <a:xfrm>
            <a:off x="230869" y="924830"/>
            <a:ext cx="8628380" cy="1633220"/>
            <a:chOff x="230869" y="924830"/>
            <a:chExt cx="8628380" cy="163322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924830"/>
              <a:ext cx="8628380" cy="163322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5760" y="1005839"/>
              <a:ext cx="8412480" cy="1417320"/>
            </a:xfrm>
            <a:custGeom>
              <a:avLst/>
              <a:gdLst/>
              <a:ahLst/>
              <a:cxnLst/>
              <a:rect l="l" t="t" r="r" b="b"/>
              <a:pathLst>
                <a:path w="8412480" h="1417320">
                  <a:moveTo>
                    <a:pt x="8412479" y="1417319"/>
                  </a:moveTo>
                  <a:lnTo>
                    <a:pt x="0" y="1417319"/>
                  </a:lnTo>
                  <a:lnTo>
                    <a:pt x="0" y="0"/>
                  </a:lnTo>
                  <a:lnTo>
                    <a:pt x="8412479" y="0"/>
                  </a:lnTo>
                  <a:lnTo>
                    <a:pt x="8412479" y="14173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65760" y="1005839"/>
              <a:ext cx="8412480" cy="1417320"/>
            </a:xfrm>
            <a:custGeom>
              <a:avLst/>
              <a:gdLst/>
              <a:ahLst/>
              <a:cxnLst/>
              <a:rect l="l" t="t" r="r" b="b"/>
              <a:pathLst>
                <a:path w="8412480" h="1417320">
                  <a:moveTo>
                    <a:pt x="0" y="0"/>
                  </a:moveTo>
                  <a:lnTo>
                    <a:pt x="8412479" y="0"/>
                  </a:lnTo>
                  <a:lnTo>
                    <a:pt x="8412479" y="1417319"/>
                  </a:lnTo>
                  <a:lnTo>
                    <a:pt x="0" y="14173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667385" y="1132332"/>
            <a:ext cx="2576195" cy="620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solidFill>
                  <a:srgbClr val="F9A825"/>
                </a:solidFill>
                <a:latin typeface="Calibri"/>
                <a:cs typeface="Calibri"/>
              </a:rPr>
              <a:t>NIITF</a:t>
            </a:r>
            <a:r>
              <a:rPr dirty="0" sz="2000" spc="-2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2000" spc="-20" b="1">
                <a:solidFill>
                  <a:srgbClr val="F9A825"/>
                </a:solidFill>
                <a:latin typeface="Calibri"/>
                <a:cs typeface="Calibri"/>
              </a:rPr>
              <a:t>2026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Nigerian-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Indonesian</a:t>
            </a:r>
            <a:r>
              <a:rPr dirty="0" sz="10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Investment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20">
                <a:solidFill>
                  <a:srgbClr val="FFFFFF"/>
                </a:solidFill>
                <a:latin typeface="Calibri"/>
                <a:cs typeface="Calibri"/>
              </a:rPr>
              <a:t>Trade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Forum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62145" y="1314704"/>
            <a:ext cx="2904490" cy="64960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"Building</a:t>
            </a:r>
            <a:r>
              <a:rPr dirty="0" sz="10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FFFFFF"/>
                </a:solidFill>
                <a:latin typeface="Calibri"/>
                <a:cs typeface="Calibri"/>
              </a:rPr>
              <a:t>Continents,</a:t>
            </a:r>
            <a:r>
              <a:rPr dirty="0" sz="10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Building</a:t>
            </a:r>
            <a:r>
              <a:rPr dirty="0" sz="10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FFFFFF"/>
                </a:solidFill>
                <a:latin typeface="Calibri"/>
                <a:cs typeface="Calibri"/>
              </a:rPr>
              <a:t>Prosperity:</a:t>
            </a:r>
            <a:endParaRPr sz="1050">
              <a:latin typeface="Calibri"/>
              <a:cs typeface="Calibri"/>
            </a:endParaRPr>
          </a:p>
          <a:p>
            <a:pPr marL="12700" marR="5080">
              <a:lnSpc>
                <a:spcPct val="130000"/>
              </a:lnSpc>
            </a:pP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Solidifying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FFFFFF"/>
                </a:solidFill>
                <a:latin typeface="Calibri"/>
                <a:cs typeface="Calibri"/>
              </a:rPr>
              <a:t>Nigerian-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Indonesian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Economic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FFFFFF"/>
                </a:solidFill>
                <a:latin typeface="Calibri"/>
                <a:cs typeface="Calibri"/>
              </a:rPr>
              <a:t>Partnership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dirty="0" sz="10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Strategic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Alliances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FFFFFF"/>
                </a:solidFill>
                <a:latin typeface="Calibri"/>
                <a:cs typeface="Calibri"/>
              </a:rPr>
              <a:t>Shared</a:t>
            </a:r>
            <a:r>
              <a:rPr dirty="0" sz="10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FFFFFF"/>
                </a:solidFill>
                <a:latin typeface="Calibri"/>
                <a:cs typeface="Calibri"/>
              </a:rPr>
              <a:t>Growth"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359409" y="1045210"/>
            <a:ext cx="4081779" cy="2481580"/>
            <a:chOff x="359409" y="1045210"/>
            <a:chExt cx="4081779" cy="2481580"/>
          </a:xfrm>
        </p:grpSpPr>
        <p:sp>
          <p:nvSpPr>
            <p:cNvPr id="16" name="object 16" descr=""/>
            <p:cNvSpPr/>
            <p:nvPr/>
          </p:nvSpPr>
          <p:spPr>
            <a:xfrm>
              <a:off x="4297680" y="1051560"/>
              <a:ext cx="36830" cy="1234440"/>
            </a:xfrm>
            <a:custGeom>
              <a:avLst/>
              <a:gdLst/>
              <a:ahLst/>
              <a:cxnLst/>
              <a:rect l="l" t="t" r="r" b="b"/>
              <a:pathLst>
                <a:path w="36829" h="1234439">
                  <a:moveTo>
                    <a:pt x="36575" y="1234439"/>
                  </a:moveTo>
                  <a:lnTo>
                    <a:pt x="0" y="1234439"/>
                  </a:lnTo>
                  <a:lnTo>
                    <a:pt x="0" y="0"/>
                  </a:lnTo>
                  <a:lnTo>
                    <a:pt x="36575" y="0"/>
                  </a:lnTo>
                  <a:lnTo>
                    <a:pt x="36575" y="123443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297680" y="1051560"/>
              <a:ext cx="36830" cy="1234440"/>
            </a:xfrm>
            <a:custGeom>
              <a:avLst/>
              <a:gdLst/>
              <a:ahLst/>
              <a:cxnLst/>
              <a:rect l="l" t="t" r="r" b="b"/>
              <a:pathLst>
                <a:path w="36829" h="1234439">
                  <a:moveTo>
                    <a:pt x="0" y="0"/>
                  </a:moveTo>
                  <a:lnTo>
                    <a:pt x="36575" y="0"/>
                  </a:lnTo>
                  <a:lnTo>
                    <a:pt x="36575" y="1234439"/>
                  </a:lnTo>
                  <a:lnTo>
                    <a:pt x="0" y="12344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29767" y="2606040"/>
              <a:ext cx="4005579" cy="914400"/>
            </a:xfrm>
            <a:custGeom>
              <a:avLst/>
              <a:gdLst/>
              <a:ahLst/>
              <a:cxnLst/>
              <a:rect l="l" t="t" r="r" b="b"/>
              <a:pathLst>
                <a:path w="4005579" h="914400">
                  <a:moveTo>
                    <a:pt x="0" y="914399"/>
                  </a:moveTo>
                  <a:lnTo>
                    <a:pt x="4005071" y="914399"/>
                  </a:lnTo>
                  <a:lnTo>
                    <a:pt x="4005071" y="0"/>
                  </a:lnTo>
                  <a:lnTo>
                    <a:pt x="0" y="0"/>
                  </a:lnTo>
                  <a:lnTo>
                    <a:pt x="0" y="914399"/>
                  </a:lnTo>
                  <a:close/>
                </a:path>
              </a:pathLst>
            </a:custGeom>
            <a:solidFill>
              <a:srgbClr val="1A2A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65759" y="2606040"/>
              <a:ext cx="4069079" cy="914400"/>
            </a:xfrm>
            <a:custGeom>
              <a:avLst/>
              <a:gdLst/>
              <a:ahLst/>
              <a:cxnLst/>
              <a:rect l="l" t="t" r="r" b="b"/>
              <a:pathLst>
                <a:path w="4069079" h="914400">
                  <a:moveTo>
                    <a:pt x="0" y="0"/>
                  </a:moveTo>
                  <a:lnTo>
                    <a:pt x="4069079" y="0"/>
                  </a:lnTo>
                  <a:lnTo>
                    <a:pt x="4069079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39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65759" y="260604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4" h="914400">
                  <a:moveTo>
                    <a:pt x="64007" y="914399"/>
                  </a:moveTo>
                  <a:lnTo>
                    <a:pt x="0" y="914399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91439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65759" y="260604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4" h="914400">
                  <a:moveTo>
                    <a:pt x="0" y="0"/>
                  </a:moveTo>
                  <a:lnTo>
                    <a:pt x="64007" y="0"/>
                  </a:lnTo>
                  <a:lnTo>
                    <a:pt x="64007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8640" y="2862072"/>
              <a:ext cx="347471" cy="347471"/>
            </a:xfrm>
            <a:prstGeom prst="rect">
              <a:avLst/>
            </a:prstGeom>
          </p:spPr>
        </p:pic>
      </p:grpSp>
      <p:sp>
        <p:nvSpPr>
          <p:cNvPr id="23" name="object 23" descr=""/>
          <p:cNvSpPr txBox="1"/>
          <p:nvPr/>
        </p:nvSpPr>
        <p:spPr>
          <a:xfrm>
            <a:off x="436118" y="2727452"/>
            <a:ext cx="3992879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Bi-Monthly</a:t>
            </a:r>
            <a:r>
              <a:rPr dirty="0" sz="1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r>
              <a:rPr dirty="0" sz="1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Outlook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Forums</a:t>
            </a:r>
            <a:endParaRPr sz="1050">
              <a:latin typeface="Calibri"/>
              <a:cs typeface="Calibri"/>
            </a:endParaRPr>
          </a:p>
          <a:p>
            <a:pPr marL="673735" marR="302895">
              <a:lnSpc>
                <a:spcPct val="120000"/>
              </a:lnSpc>
              <a:spcBef>
                <a:spcPts val="1065"/>
              </a:spcBef>
            </a:pP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Regular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intelligence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sessions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on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bilateral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economic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trends,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sector</a:t>
            </a:r>
            <a:r>
              <a:rPr dirty="0" sz="900" spc="5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outlooks,</a:t>
            </a:r>
            <a:r>
              <a:rPr dirty="0" sz="900" spc="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and</a:t>
            </a:r>
            <a:r>
              <a:rPr dirty="0" sz="900" spc="1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regulatory</a:t>
            </a:r>
            <a:r>
              <a:rPr dirty="0" sz="900" spc="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changes.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4794250" y="2599689"/>
            <a:ext cx="4081779" cy="927100"/>
            <a:chOff x="4794250" y="2599689"/>
            <a:chExt cx="4081779" cy="927100"/>
          </a:xfrm>
        </p:grpSpPr>
        <p:sp>
          <p:nvSpPr>
            <p:cNvPr id="25" name="object 25" descr=""/>
            <p:cNvSpPr/>
            <p:nvPr/>
          </p:nvSpPr>
          <p:spPr>
            <a:xfrm>
              <a:off x="4864607" y="2606039"/>
              <a:ext cx="4005579" cy="914400"/>
            </a:xfrm>
            <a:custGeom>
              <a:avLst/>
              <a:gdLst/>
              <a:ahLst/>
              <a:cxnLst/>
              <a:rect l="l" t="t" r="r" b="b"/>
              <a:pathLst>
                <a:path w="4005579" h="914400">
                  <a:moveTo>
                    <a:pt x="0" y="914399"/>
                  </a:moveTo>
                  <a:lnTo>
                    <a:pt x="4005072" y="914399"/>
                  </a:lnTo>
                  <a:lnTo>
                    <a:pt x="4005072" y="0"/>
                  </a:lnTo>
                  <a:lnTo>
                    <a:pt x="0" y="0"/>
                  </a:lnTo>
                  <a:lnTo>
                    <a:pt x="0" y="914399"/>
                  </a:lnTo>
                  <a:close/>
                </a:path>
              </a:pathLst>
            </a:custGeom>
            <a:solidFill>
              <a:srgbClr val="1A2A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800600" y="2606039"/>
              <a:ext cx="4069079" cy="914400"/>
            </a:xfrm>
            <a:custGeom>
              <a:avLst/>
              <a:gdLst/>
              <a:ahLst/>
              <a:cxnLst/>
              <a:rect l="l" t="t" r="r" b="b"/>
              <a:pathLst>
                <a:path w="4069079" h="914400">
                  <a:moveTo>
                    <a:pt x="0" y="0"/>
                  </a:moveTo>
                  <a:lnTo>
                    <a:pt x="4069079" y="0"/>
                  </a:lnTo>
                  <a:lnTo>
                    <a:pt x="4069079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39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800600" y="2606039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5" h="914400">
                  <a:moveTo>
                    <a:pt x="64007" y="914399"/>
                  </a:moveTo>
                  <a:lnTo>
                    <a:pt x="0" y="914399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914399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800600" y="2606039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5" h="914400">
                  <a:moveTo>
                    <a:pt x="0" y="0"/>
                  </a:moveTo>
                  <a:lnTo>
                    <a:pt x="64007" y="0"/>
                  </a:lnTo>
                  <a:lnTo>
                    <a:pt x="64007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83480" y="2862072"/>
              <a:ext cx="347471" cy="347471"/>
            </a:xfrm>
            <a:prstGeom prst="rect">
              <a:avLst/>
            </a:prstGeom>
          </p:spPr>
        </p:pic>
      </p:grpSp>
      <p:sp>
        <p:nvSpPr>
          <p:cNvPr id="30" name="object 30" descr=""/>
          <p:cNvSpPr txBox="1"/>
          <p:nvPr/>
        </p:nvSpPr>
        <p:spPr>
          <a:xfrm>
            <a:off x="4870957" y="2727452"/>
            <a:ext cx="3992879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Trade</a:t>
            </a:r>
            <a:r>
              <a:rPr dirty="0" sz="1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Mission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Facilitation</a:t>
            </a:r>
            <a:endParaRPr sz="1050">
              <a:latin typeface="Calibri"/>
              <a:cs typeface="Calibri"/>
            </a:endParaRPr>
          </a:p>
          <a:p>
            <a:pPr marL="673735" marR="269240">
              <a:lnSpc>
                <a:spcPct val="120000"/>
              </a:lnSpc>
              <a:spcBef>
                <a:spcPts val="1065"/>
              </a:spcBef>
            </a:pP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Organized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business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delegations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between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Nigeria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and Indonesia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BBBBBB"/>
                </a:solidFill>
                <a:latin typeface="Calibri"/>
                <a:cs typeface="Calibri"/>
              </a:rPr>
              <a:t>to</a:t>
            </a:r>
            <a:r>
              <a:rPr dirty="0" sz="900" spc="5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match</a:t>
            </a:r>
            <a:r>
              <a:rPr dirty="0" sz="90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buyers,</a:t>
            </a:r>
            <a:r>
              <a:rPr dirty="0" sz="90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suppliers,</a:t>
            </a:r>
            <a:r>
              <a:rPr dirty="0" sz="90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and</a:t>
            </a:r>
            <a:r>
              <a:rPr dirty="0" sz="900" spc="-1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investors.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359409" y="3696970"/>
            <a:ext cx="4081779" cy="927100"/>
            <a:chOff x="359409" y="3696970"/>
            <a:chExt cx="4081779" cy="927100"/>
          </a:xfrm>
        </p:grpSpPr>
        <p:sp>
          <p:nvSpPr>
            <p:cNvPr id="32" name="object 32" descr=""/>
            <p:cNvSpPr/>
            <p:nvPr/>
          </p:nvSpPr>
          <p:spPr>
            <a:xfrm>
              <a:off x="429767" y="3703320"/>
              <a:ext cx="4005579" cy="914400"/>
            </a:xfrm>
            <a:custGeom>
              <a:avLst/>
              <a:gdLst/>
              <a:ahLst/>
              <a:cxnLst/>
              <a:rect l="l" t="t" r="r" b="b"/>
              <a:pathLst>
                <a:path w="4005579" h="914400">
                  <a:moveTo>
                    <a:pt x="0" y="914399"/>
                  </a:moveTo>
                  <a:lnTo>
                    <a:pt x="4005071" y="914399"/>
                  </a:lnTo>
                  <a:lnTo>
                    <a:pt x="4005071" y="0"/>
                  </a:lnTo>
                  <a:lnTo>
                    <a:pt x="0" y="0"/>
                  </a:lnTo>
                  <a:lnTo>
                    <a:pt x="0" y="914399"/>
                  </a:lnTo>
                  <a:close/>
                </a:path>
              </a:pathLst>
            </a:custGeom>
            <a:solidFill>
              <a:srgbClr val="1A2A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65759" y="3703320"/>
              <a:ext cx="4069079" cy="914400"/>
            </a:xfrm>
            <a:custGeom>
              <a:avLst/>
              <a:gdLst/>
              <a:ahLst/>
              <a:cxnLst/>
              <a:rect l="l" t="t" r="r" b="b"/>
              <a:pathLst>
                <a:path w="4069079" h="914400">
                  <a:moveTo>
                    <a:pt x="0" y="0"/>
                  </a:moveTo>
                  <a:lnTo>
                    <a:pt x="4069079" y="0"/>
                  </a:lnTo>
                  <a:lnTo>
                    <a:pt x="4069079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39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65759" y="370332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4" h="914400">
                  <a:moveTo>
                    <a:pt x="64007" y="914399"/>
                  </a:moveTo>
                  <a:lnTo>
                    <a:pt x="0" y="914399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91439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65759" y="370332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4" h="914400">
                  <a:moveTo>
                    <a:pt x="0" y="0"/>
                  </a:moveTo>
                  <a:lnTo>
                    <a:pt x="64007" y="0"/>
                  </a:lnTo>
                  <a:lnTo>
                    <a:pt x="64007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8640" y="3959352"/>
              <a:ext cx="347471" cy="347471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436118" y="3824732"/>
            <a:ext cx="3992879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Sector-Specific</a:t>
            </a:r>
            <a:r>
              <a:rPr dirty="0" sz="10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Matchmaking</a:t>
            </a:r>
            <a:endParaRPr sz="1050">
              <a:latin typeface="Calibri"/>
              <a:cs typeface="Calibri"/>
            </a:endParaRPr>
          </a:p>
          <a:p>
            <a:pPr marL="673735" marR="593725">
              <a:lnSpc>
                <a:spcPct val="120000"/>
              </a:lnSpc>
              <a:spcBef>
                <a:spcPts val="1065"/>
              </a:spcBef>
            </a:pPr>
            <a:r>
              <a:rPr dirty="0" sz="900" spc="-20">
                <a:solidFill>
                  <a:srgbClr val="BBBBBB"/>
                </a:solidFill>
                <a:latin typeface="Calibri"/>
                <a:cs typeface="Calibri"/>
              </a:rPr>
              <a:t>Targeted</a:t>
            </a:r>
            <a:r>
              <a:rPr dirty="0" sz="900" spc="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engagements</a:t>
            </a:r>
            <a:r>
              <a:rPr dirty="0" sz="900" spc="1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connecting</a:t>
            </a:r>
            <a:r>
              <a:rPr dirty="0" sz="900" spc="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Nigerian</a:t>
            </a:r>
            <a:r>
              <a:rPr dirty="0" sz="900" spc="1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industries</a:t>
            </a:r>
            <a:r>
              <a:rPr dirty="0" sz="900" spc="1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BBBBBB"/>
                </a:solidFill>
                <a:latin typeface="Calibri"/>
                <a:cs typeface="Calibri"/>
              </a:rPr>
              <a:t>with</a:t>
            </a:r>
            <a:r>
              <a:rPr dirty="0" sz="900" spc="5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Indonesian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counterparts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in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key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priority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sectors.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4794250" y="3696970"/>
            <a:ext cx="4081779" cy="927100"/>
            <a:chOff x="4794250" y="3696970"/>
            <a:chExt cx="4081779" cy="927100"/>
          </a:xfrm>
        </p:grpSpPr>
        <p:sp>
          <p:nvSpPr>
            <p:cNvPr id="39" name="object 39" descr=""/>
            <p:cNvSpPr/>
            <p:nvPr/>
          </p:nvSpPr>
          <p:spPr>
            <a:xfrm>
              <a:off x="4864607" y="3703320"/>
              <a:ext cx="4005579" cy="914400"/>
            </a:xfrm>
            <a:custGeom>
              <a:avLst/>
              <a:gdLst/>
              <a:ahLst/>
              <a:cxnLst/>
              <a:rect l="l" t="t" r="r" b="b"/>
              <a:pathLst>
                <a:path w="4005579" h="914400">
                  <a:moveTo>
                    <a:pt x="0" y="914399"/>
                  </a:moveTo>
                  <a:lnTo>
                    <a:pt x="4005072" y="914399"/>
                  </a:lnTo>
                  <a:lnTo>
                    <a:pt x="4005072" y="0"/>
                  </a:lnTo>
                  <a:lnTo>
                    <a:pt x="0" y="0"/>
                  </a:lnTo>
                  <a:lnTo>
                    <a:pt x="0" y="914399"/>
                  </a:lnTo>
                  <a:close/>
                </a:path>
              </a:pathLst>
            </a:custGeom>
            <a:solidFill>
              <a:srgbClr val="1A2A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800600" y="3703320"/>
              <a:ext cx="4069079" cy="914400"/>
            </a:xfrm>
            <a:custGeom>
              <a:avLst/>
              <a:gdLst/>
              <a:ahLst/>
              <a:cxnLst/>
              <a:rect l="l" t="t" r="r" b="b"/>
              <a:pathLst>
                <a:path w="4069079" h="914400">
                  <a:moveTo>
                    <a:pt x="0" y="0"/>
                  </a:moveTo>
                  <a:lnTo>
                    <a:pt x="4069079" y="0"/>
                  </a:lnTo>
                  <a:lnTo>
                    <a:pt x="4069079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39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800600" y="370332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5" h="914400">
                  <a:moveTo>
                    <a:pt x="64007" y="914399"/>
                  </a:moveTo>
                  <a:lnTo>
                    <a:pt x="0" y="914399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91439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800600" y="3703320"/>
              <a:ext cx="64135" cy="914400"/>
            </a:xfrm>
            <a:custGeom>
              <a:avLst/>
              <a:gdLst/>
              <a:ahLst/>
              <a:cxnLst/>
              <a:rect l="l" t="t" r="r" b="b"/>
              <a:pathLst>
                <a:path w="64135" h="914400">
                  <a:moveTo>
                    <a:pt x="0" y="0"/>
                  </a:moveTo>
                  <a:lnTo>
                    <a:pt x="64007" y="0"/>
                  </a:lnTo>
                  <a:lnTo>
                    <a:pt x="64007" y="914399"/>
                  </a:lnTo>
                  <a:lnTo>
                    <a:pt x="0" y="9143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83480" y="3959352"/>
              <a:ext cx="347471" cy="347471"/>
            </a:xfrm>
            <a:prstGeom prst="rect">
              <a:avLst/>
            </a:prstGeom>
          </p:spPr>
        </p:pic>
      </p:grpSp>
      <p:sp>
        <p:nvSpPr>
          <p:cNvPr id="44" name="object 44" descr=""/>
          <p:cNvSpPr txBox="1"/>
          <p:nvPr/>
        </p:nvSpPr>
        <p:spPr>
          <a:xfrm>
            <a:off x="4870957" y="3824732"/>
            <a:ext cx="3992879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Policy</a:t>
            </a:r>
            <a:r>
              <a:rPr dirty="0" sz="1050" spc="-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Advocacy</a:t>
            </a:r>
            <a:endParaRPr sz="1050">
              <a:latin typeface="Calibri"/>
              <a:cs typeface="Calibri"/>
            </a:endParaRPr>
          </a:p>
          <a:p>
            <a:pPr marL="673735" marR="285750">
              <a:lnSpc>
                <a:spcPct val="120000"/>
              </a:lnSpc>
              <a:spcBef>
                <a:spcPts val="1065"/>
              </a:spcBef>
            </a:pP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Championing</a:t>
            </a:r>
            <a:r>
              <a:rPr dirty="0" sz="900" spc="2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BBBBBB"/>
                </a:solidFill>
                <a:latin typeface="Calibri"/>
                <a:cs typeface="Calibri"/>
              </a:rPr>
              <a:t>investor-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friendly</a:t>
            </a:r>
            <a:r>
              <a:rPr dirty="0" sz="900" spc="2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policies,</a:t>
            </a:r>
            <a:r>
              <a:rPr dirty="0" sz="900" spc="2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regulatory</a:t>
            </a:r>
            <a:r>
              <a:rPr dirty="0" sz="900" spc="2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alignment,</a:t>
            </a:r>
            <a:r>
              <a:rPr dirty="0" sz="900" spc="2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BBBBBB"/>
                </a:solidFill>
                <a:latin typeface="Calibri"/>
                <a:cs typeface="Calibri"/>
              </a:rPr>
              <a:t>and</a:t>
            </a:r>
            <a:r>
              <a:rPr dirty="0" sz="900" spc="50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bilateral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trade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 agreements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at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BBBBBB"/>
                </a:solidFill>
                <a:latin typeface="Calibri"/>
                <a:cs typeface="Calibri"/>
              </a:rPr>
              <a:t>the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 highest</a:t>
            </a:r>
            <a:r>
              <a:rPr dirty="0" sz="900" spc="-5">
                <a:solidFill>
                  <a:srgbClr val="BBBBBB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BBBBBB"/>
                </a:solidFill>
                <a:latin typeface="Calibri"/>
                <a:cs typeface="Calibri"/>
              </a:rPr>
              <a:t>levels.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/>
              <a:t>5–10</a:t>
            </a:r>
            <a:r>
              <a:rPr dirty="0" spc="-20"/>
              <a:t> </a:t>
            </a:r>
            <a:r>
              <a:rPr dirty="0"/>
              <a:t>YEAR</a:t>
            </a:r>
            <a:r>
              <a:rPr dirty="0" spc="-20"/>
              <a:t> TRANSFORMATIONAL</a:t>
            </a:r>
            <a:r>
              <a:rPr dirty="0" spc="-15"/>
              <a:t> </a:t>
            </a:r>
            <a:r>
              <a:rPr dirty="0" spc="-10"/>
              <a:t>VISION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2342133" y="1096772"/>
            <a:ext cx="44545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"Over</a:t>
            </a:r>
            <a:r>
              <a:rPr dirty="0" sz="1200" spc="-3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the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next</a:t>
            </a:r>
            <a:r>
              <a:rPr dirty="0" sz="1200" spc="-3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five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to</a:t>
            </a:r>
            <a:r>
              <a:rPr dirty="0" sz="1200" spc="-3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ten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years,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the</a:t>
            </a:r>
            <a:r>
              <a:rPr dirty="0" sz="1200" spc="-3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outcomes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will</a:t>
            </a:r>
            <a:r>
              <a:rPr dirty="0" sz="1200" spc="-35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6213E"/>
                </a:solidFill>
                <a:latin typeface="Calibri"/>
                <a:cs typeface="Calibri"/>
              </a:rPr>
              <a:t>be</a:t>
            </a:r>
            <a:r>
              <a:rPr dirty="0" sz="1200" spc="-30" i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6213E"/>
                </a:solidFill>
                <a:latin typeface="Calibri"/>
                <a:cs typeface="Calibri"/>
              </a:rPr>
              <a:t>transformational."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30869" y="1427750"/>
            <a:ext cx="2684780" cy="1788795"/>
            <a:chOff x="230869" y="1427750"/>
            <a:chExt cx="2684780" cy="1788795"/>
          </a:xfrm>
        </p:grpSpPr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1427750"/>
              <a:ext cx="2684780" cy="1788668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365760" y="1572768"/>
              <a:ext cx="2468880" cy="1508760"/>
            </a:xfrm>
            <a:custGeom>
              <a:avLst/>
              <a:gdLst/>
              <a:ahLst/>
              <a:cxnLst/>
              <a:rect l="l" t="t" r="r" b="b"/>
              <a:pathLst>
                <a:path w="2468880" h="1508760">
                  <a:moveTo>
                    <a:pt x="0" y="1508759"/>
                  </a:moveTo>
                  <a:lnTo>
                    <a:pt x="2468879" y="1508759"/>
                  </a:lnTo>
                  <a:lnTo>
                    <a:pt x="2468879" y="0"/>
                  </a:lnTo>
                  <a:lnTo>
                    <a:pt x="0" y="0"/>
                  </a:lnTo>
                  <a:lnTo>
                    <a:pt x="0" y="15087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5760" y="1508760"/>
              <a:ext cx="2468880" cy="1572895"/>
            </a:xfrm>
            <a:custGeom>
              <a:avLst/>
              <a:gdLst/>
              <a:ahLst/>
              <a:cxnLst/>
              <a:rect l="l" t="t" r="r" b="b"/>
              <a:pathLst>
                <a:path w="2468880" h="1572895">
                  <a:moveTo>
                    <a:pt x="0" y="0"/>
                  </a:moveTo>
                  <a:lnTo>
                    <a:pt x="2468879" y="0"/>
                  </a:lnTo>
                  <a:lnTo>
                    <a:pt x="2468879" y="1572767"/>
                  </a:lnTo>
                  <a:lnTo>
                    <a:pt x="0" y="157276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65760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80" h="64134">
                  <a:moveTo>
                    <a:pt x="24688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468879" y="0"/>
                  </a:lnTo>
                  <a:lnTo>
                    <a:pt x="2468879" y="640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65760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80" h="64134">
                  <a:moveTo>
                    <a:pt x="0" y="0"/>
                  </a:moveTo>
                  <a:lnTo>
                    <a:pt x="2468879" y="0"/>
                  </a:lnTo>
                  <a:lnTo>
                    <a:pt x="24688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72109" y="1618996"/>
            <a:ext cx="2456180" cy="1330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200" spc="-20" b="1">
                <a:solidFill>
                  <a:srgbClr val="2E7D31"/>
                </a:solidFill>
                <a:latin typeface="Calibri"/>
                <a:cs typeface="Calibri"/>
              </a:rPr>
              <a:t>&gt;10%</a:t>
            </a:r>
            <a:endParaRPr sz="2200">
              <a:latin typeface="Calibri"/>
              <a:cs typeface="Calibri"/>
            </a:endParaRPr>
          </a:p>
          <a:p>
            <a:pPr marL="361950">
              <a:lnSpc>
                <a:spcPct val="100000"/>
              </a:lnSpc>
              <a:spcBef>
                <a:spcPts val="1440"/>
              </a:spcBef>
            </a:pP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Double-</a:t>
            </a: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Digit</a:t>
            </a:r>
            <a:r>
              <a:rPr dirty="0" sz="1000" spc="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Manufacturing</a:t>
            </a:r>
            <a:r>
              <a:rPr dirty="0" sz="1000" spc="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25" b="1">
                <a:solidFill>
                  <a:srgbClr val="16213E"/>
                </a:solidFill>
                <a:latin typeface="Calibri"/>
                <a:cs typeface="Calibri"/>
              </a:rPr>
              <a:t>GDP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Calibri"/>
              <a:cs typeface="Calibri"/>
            </a:endParaRPr>
          </a:p>
          <a:p>
            <a:pPr marL="188595" marR="194945">
              <a:lnSpc>
                <a:spcPct val="120000"/>
              </a:lnSpc>
              <a:spcBef>
                <a:spcPts val="5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Increase manufacturing's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contribution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Nigeria's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GDP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double-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digit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range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from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less</a:t>
            </a:r>
            <a:r>
              <a:rPr dirty="0" sz="8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than</a:t>
            </a:r>
            <a:r>
              <a:rPr dirty="0" sz="8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10%</a:t>
            </a:r>
            <a:r>
              <a:rPr dirty="0" sz="8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today.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2882629" y="1427750"/>
            <a:ext cx="2684780" cy="1788795"/>
            <a:chOff x="2882629" y="1427750"/>
            <a:chExt cx="2684780" cy="1788795"/>
          </a:xfrm>
        </p:grpSpPr>
        <p:pic>
          <p:nvPicPr>
            <p:cNvPr id="18" name="object 1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82629" y="1427750"/>
              <a:ext cx="2684780" cy="1788668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017519" y="1572768"/>
              <a:ext cx="2468880" cy="1508760"/>
            </a:xfrm>
            <a:custGeom>
              <a:avLst/>
              <a:gdLst/>
              <a:ahLst/>
              <a:cxnLst/>
              <a:rect l="l" t="t" r="r" b="b"/>
              <a:pathLst>
                <a:path w="2468879" h="1508760">
                  <a:moveTo>
                    <a:pt x="0" y="1508759"/>
                  </a:moveTo>
                  <a:lnTo>
                    <a:pt x="2468879" y="1508759"/>
                  </a:lnTo>
                  <a:lnTo>
                    <a:pt x="2468879" y="0"/>
                  </a:lnTo>
                  <a:lnTo>
                    <a:pt x="0" y="0"/>
                  </a:lnTo>
                  <a:lnTo>
                    <a:pt x="0" y="15087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017519" y="1508760"/>
              <a:ext cx="2468880" cy="1572895"/>
            </a:xfrm>
            <a:custGeom>
              <a:avLst/>
              <a:gdLst/>
              <a:ahLst/>
              <a:cxnLst/>
              <a:rect l="l" t="t" r="r" b="b"/>
              <a:pathLst>
                <a:path w="2468879" h="1572895">
                  <a:moveTo>
                    <a:pt x="0" y="0"/>
                  </a:moveTo>
                  <a:lnTo>
                    <a:pt x="2468879" y="0"/>
                  </a:lnTo>
                  <a:lnTo>
                    <a:pt x="2468879" y="1572767"/>
                  </a:lnTo>
                  <a:lnTo>
                    <a:pt x="0" y="157276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017519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4">
                  <a:moveTo>
                    <a:pt x="24688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468879" y="0"/>
                  </a:lnTo>
                  <a:lnTo>
                    <a:pt x="246887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017519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4">
                  <a:moveTo>
                    <a:pt x="0" y="0"/>
                  </a:moveTo>
                  <a:lnTo>
                    <a:pt x="2468879" y="0"/>
                  </a:lnTo>
                  <a:lnTo>
                    <a:pt x="24688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3023870" y="1618996"/>
            <a:ext cx="2456180" cy="1330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200" spc="-25" b="1">
                <a:solidFill>
                  <a:srgbClr val="F9A825"/>
                </a:solidFill>
                <a:latin typeface="Calibri"/>
                <a:cs typeface="Calibri"/>
              </a:rPr>
              <a:t>$B+</a:t>
            </a:r>
            <a:endParaRPr sz="2200">
              <a:latin typeface="Calibri"/>
              <a:cs typeface="Calibri"/>
            </a:endParaRPr>
          </a:p>
          <a:p>
            <a:pPr marL="491490">
              <a:lnSpc>
                <a:spcPct val="100000"/>
              </a:lnSpc>
              <a:spcBef>
                <a:spcPts val="1440"/>
              </a:spcBef>
            </a:pP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Expanded</a:t>
            </a:r>
            <a:r>
              <a:rPr dirty="0" sz="100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Investment</a:t>
            </a:r>
            <a:r>
              <a:rPr dirty="0" sz="100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20" b="1">
                <a:solidFill>
                  <a:srgbClr val="16213E"/>
                </a:solidFill>
                <a:latin typeface="Calibri"/>
                <a:cs typeface="Calibri"/>
              </a:rPr>
              <a:t>Flows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Calibri"/>
              <a:cs typeface="Calibri"/>
            </a:endParaRPr>
          </a:p>
          <a:p>
            <a:pPr algn="just" marL="188595" marR="447040">
              <a:lnSpc>
                <a:spcPct val="120000"/>
              </a:lnSpc>
              <a:spcBef>
                <a:spcPts val="5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Scale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bilateral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investment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flows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between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Nigeria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Indonesia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across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all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priority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sectors.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5534389" y="1427750"/>
            <a:ext cx="2684780" cy="1788795"/>
            <a:chOff x="5534389" y="1427750"/>
            <a:chExt cx="2684780" cy="1788795"/>
          </a:xfrm>
        </p:grpSpPr>
        <p:pic>
          <p:nvPicPr>
            <p:cNvPr id="25" name="object 2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4389" y="1427750"/>
              <a:ext cx="2684780" cy="1788668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5669280" y="1572768"/>
              <a:ext cx="2468880" cy="1508760"/>
            </a:xfrm>
            <a:custGeom>
              <a:avLst/>
              <a:gdLst/>
              <a:ahLst/>
              <a:cxnLst/>
              <a:rect l="l" t="t" r="r" b="b"/>
              <a:pathLst>
                <a:path w="2468879" h="1508760">
                  <a:moveTo>
                    <a:pt x="0" y="1508759"/>
                  </a:moveTo>
                  <a:lnTo>
                    <a:pt x="2468879" y="1508759"/>
                  </a:lnTo>
                  <a:lnTo>
                    <a:pt x="2468879" y="0"/>
                  </a:lnTo>
                  <a:lnTo>
                    <a:pt x="0" y="0"/>
                  </a:lnTo>
                  <a:lnTo>
                    <a:pt x="0" y="15087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669280" y="1508760"/>
              <a:ext cx="2468880" cy="1572895"/>
            </a:xfrm>
            <a:custGeom>
              <a:avLst/>
              <a:gdLst/>
              <a:ahLst/>
              <a:cxnLst/>
              <a:rect l="l" t="t" r="r" b="b"/>
              <a:pathLst>
                <a:path w="2468879" h="1572895">
                  <a:moveTo>
                    <a:pt x="0" y="0"/>
                  </a:moveTo>
                  <a:lnTo>
                    <a:pt x="2468879" y="0"/>
                  </a:lnTo>
                  <a:lnTo>
                    <a:pt x="2468879" y="1572767"/>
                  </a:lnTo>
                  <a:lnTo>
                    <a:pt x="0" y="157276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669280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4">
                  <a:moveTo>
                    <a:pt x="24688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468879" y="0"/>
                  </a:lnTo>
                  <a:lnTo>
                    <a:pt x="2468879" y="64007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5669280" y="1508760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4">
                  <a:moveTo>
                    <a:pt x="0" y="0"/>
                  </a:moveTo>
                  <a:lnTo>
                    <a:pt x="2468879" y="0"/>
                  </a:lnTo>
                  <a:lnTo>
                    <a:pt x="24688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5675629" y="1618996"/>
            <a:ext cx="2456180" cy="1330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200" spc="-20" b="1">
                <a:solidFill>
                  <a:srgbClr val="0F3460"/>
                </a:solidFill>
                <a:latin typeface="Calibri"/>
                <a:cs typeface="Calibri"/>
              </a:rPr>
              <a:t>Jobs</a:t>
            </a:r>
            <a:endParaRPr sz="2200">
              <a:latin typeface="Calibri"/>
              <a:cs typeface="Calibri"/>
            </a:endParaRPr>
          </a:p>
          <a:p>
            <a:pPr marL="188595" indent="337820">
              <a:lnSpc>
                <a:spcPct val="100000"/>
              </a:lnSpc>
              <a:spcBef>
                <a:spcPts val="1440"/>
              </a:spcBef>
            </a:pP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Thousands</a:t>
            </a:r>
            <a:r>
              <a:rPr dirty="0" sz="100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of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Jobs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 Created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Calibri"/>
              <a:cs typeface="Calibri"/>
            </a:endParaRPr>
          </a:p>
          <a:p>
            <a:pPr marL="188595" marR="382270">
              <a:lnSpc>
                <a:spcPct val="120000"/>
              </a:lnSpc>
              <a:spcBef>
                <a:spcPts val="5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Structured industrial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growth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generating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sustainable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employment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in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manufacturing,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agro-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processing,</a:t>
            </a:r>
            <a:r>
              <a:rPr dirty="0" sz="850" spc="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850" spc="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energy.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1556749" y="3165111"/>
            <a:ext cx="2684780" cy="1788795"/>
            <a:chOff x="1556749" y="3165111"/>
            <a:chExt cx="2684780" cy="1788795"/>
          </a:xfrm>
        </p:grpSpPr>
        <p:pic>
          <p:nvPicPr>
            <p:cNvPr id="32" name="object 3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56749" y="3165111"/>
              <a:ext cx="2684780" cy="1788668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1691639" y="3310127"/>
              <a:ext cx="2468880" cy="1508760"/>
            </a:xfrm>
            <a:custGeom>
              <a:avLst/>
              <a:gdLst/>
              <a:ahLst/>
              <a:cxnLst/>
              <a:rect l="l" t="t" r="r" b="b"/>
              <a:pathLst>
                <a:path w="2468879" h="1508760">
                  <a:moveTo>
                    <a:pt x="0" y="1508759"/>
                  </a:moveTo>
                  <a:lnTo>
                    <a:pt x="2468879" y="1508759"/>
                  </a:lnTo>
                  <a:lnTo>
                    <a:pt x="2468879" y="0"/>
                  </a:lnTo>
                  <a:lnTo>
                    <a:pt x="0" y="0"/>
                  </a:lnTo>
                  <a:lnTo>
                    <a:pt x="0" y="15087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91639" y="3246119"/>
              <a:ext cx="2468880" cy="1572895"/>
            </a:xfrm>
            <a:custGeom>
              <a:avLst/>
              <a:gdLst/>
              <a:ahLst/>
              <a:cxnLst/>
              <a:rect l="l" t="t" r="r" b="b"/>
              <a:pathLst>
                <a:path w="2468879" h="1572895">
                  <a:moveTo>
                    <a:pt x="0" y="0"/>
                  </a:moveTo>
                  <a:lnTo>
                    <a:pt x="2468879" y="0"/>
                  </a:lnTo>
                  <a:lnTo>
                    <a:pt x="2468879" y="1572767"/>
                  </a:lnTo>
                  <a:lnTo>
                    <a:pt x="0" y="157276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91639" y="3246119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5">
                  <a:moveTo>
                    <a:pt x="24688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468879" y="0"/>
                  </a:lnTo>
                  <a:lnTo>
                    <a:pt x="2468879" y="64007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691639" y="3246119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5">
                  <a:moveTo>
                    <a:pt x="0" y="0"/>
                  </a:moveTo>
                  <a:lnTo>
                    <a:pt x="2468879" y="0"/>
                  </a:lnTo>
                  <a:lnTo>
                    <a:pt x="24688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2782088" y="3356355"/>
            <a:ext cx="2794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2200" spc="-50">
                <a:solidFill>
                  <a:srgbClr val="00786B"/>
                </a:solidFill>
                <a:latin typeface="MS PGothic"/>
                <a:cs typeface="MS PGothic"/>
              </a:rPr>
              <a:t>✓</a:t>
            </a:r>
            <a:endParaRPr sz="2200">
              <a:latin typeface="MS PGothic"/>
              <a:cs typeface="MS PGothic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887093" y="3874516"/>
            <a:ext cx="1936114" cy="812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2415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Reduced</a:t>
            </a:r>
            <a:r>
              <a:rPr dirty="0" sz="1000" spc="-4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Import</a:t>
            </a:r>
            <a:r>
              <a:rPr dirty="0" sz="1000" spc="-3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Dependency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20000"/>
              </a:lnSpc>
              <a:spcBef>
                <a:spcPts val="5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Localized production reducing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reliance 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on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extra-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continental imports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8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goods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 currently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manufactured</a:t>
            </a:r>
            <a:r>
              <a:rPr dirty="0" sz="8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elsewhere.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39" name="object 39" descr=""/>
          <p:cNvGrpSpPr/>
          <p:nvPr/>
        </p:nvGrpSpPr>
        <p:grpSpPr>
          <a:xfrm>
            <a:off x="4208509" y="3165111"/>
            <a:ext cx="2684780" cy="1788795"/>
            <a:chOff x="4208509" y="3165111"/>
            <a:chExt cx="2684780" cy="1788795"/>
          </a:xfrm>
        </p:grpSpPr>
        <p:pic>
          <p:nvPicPr>
            <p:cNvPr id="40" name="object 4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08509" y="3165111"/>
              <a:ext cx="2684780" cy="1788668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4343400" y="3310127"/>
              <a:ext cx="2468880" cy="1508760"/>
            </a:xfrm>
            <a:custGeom>
              <a:avLst/>
              <a:gdLst/>
              <a:ahLst/>
              <a:cxnLst/>
              <a:rect l="l" t="t" r="r" b="b"/>
              <a:pathLst>
                <a:path w="2468879" h="1508760">
                  <a:moveTo>
                    <a:pt x="0" y="1508759"/>
                  </a:moveTo>
                  <a:lnTo>
                    <a:pt x="2468879" y="1508759"/>
                  </a:lnTo>
                  <a:lnTo>
                    <a:pt x="2468879" y="0"/>
                  </a:lnTo>
                  <a:lnTo>
                    <a:pt x="0" y="0"/>
                  </a:lnTo>
                  <a:lnTo>
                    <a:pt x="0" y="15087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343400" y="3246119"/>
              <a:ext cx="2468880" cy="1572895"/>
            </a:xfrm>
            <a:custGeom>
              <a:avLst/>
              <a:gdLst/>
              <a:ahLst/>
              <a:cxnLst/>
              <a:rect l="l" t="t" r="r" b="b"/>
              <a:pathLst>
                <a:path w="2468879" h="1572895">
                  <a:moveTo>
                    <a:pt x="0" y="0"/>
                  </a:moveTo>
                  <a:lnTo>
                    <a:pt x="2468879" y="0"/>
                  </a:lnTo>
                  <a:lnTo>
                    <a:pt x="2468879" y="1572767"/>
                  </a:lnTo>
                  <a:lnTo>
                    <a:pt x="0" y="157276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343400" y="3246119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5">
                  <a:moveTo>
                    <a:pt x="24688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468879" y="0"/>
                  </a:lnTo>
                  <a:lnTo>
                    <a:pt x="2468879" y="64007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343400" y="3246119"/>
              <a:ext cx="2468880" cy="64135"/>
            </a:xfrm>
            <a:custGeom>
              <a:avLst/>
              <a:gdLst/>
              <a:ahLst/>
              <a:cxnLst/>
              <a:rect l="l" t="t" r="r" b="b"/>
              <a:pathLst>
                <a:path w="2468879" h="64135">
                  <a:moveTo>
                    <a:pt x="0" y="0"/>
                  </a:moveTo>
                  <a:lnTo>
                    <a:pt x="2468879" y="0"/>
                  </a:lnTo>
                  <a:lnTo>
                    <a:pt x="24688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 descr=""/>
          <p:cNvSpPr txBox="1"/>
          <p:nvPr/>
        </p:nvSpPr>
        <p:spPr>
          <a:xfrm>
            <a:off x="4349750" y="3356355"/>
            <a:ext cx="2456180" cy="1330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200" spc="-50" b="1">
                <a:solidFill>
                  <a:srgbClr val="C62828"/>
                </a:solidFill>
                <a:latin typeface="Arial"/>
                <a:cs typeface="Arial"/>
              </a:rPr>
              <a:t>→</a:t>
            </a:r>
            <a:endParaRPr sz="2200">
              <a:latin typeface="Arial"/>
              <a:cs typeface="Arial"/>
            </a:endParaRPr>
          </a:p>
          <a:p>
            <a:pPr marL="330835">
              <a:lnSpc>
                <a:spcPct val="100000"/>
              </a:lnSpc>
              <a:spcBef>
                <a:spcPts val="1440"/>
              </a:spcBef>
            </a:pPr>
            <a:r>
              <a:rPr dirty="0" sz="1000" b="1">
                <a:solidFill>
                  <a:srgbClr val="16213E"/>
                </a:solidFill>
                <a:latin typeface="Calibri"/>
                <a:cs typeface="Calibri"/>
              </a:rPr>
              <a:t>Enhanced</a:t>
            </a:r>
            <a:r>
              <a:rPr dirty="0" sz="100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Export</a:t>
            </a:r>
            <a:r>
              <a:rPr dirty="0" sz="100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16213E"/>
                </a:solidFill>
                <a:latin typeface="Calibri"/>
                <a:cs typeface="Calibri"/>
              </a:rPr>
              <a:t>Competitiveness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Calibri"/>
              <a:cs typeface="Calibri"/>
            </a:endParaRPr>
          </a:p>
          <a:p>
            <a:pPr algn="just" marL="188595" marR="439420">
              <a:lnSpc>
                <a:spcPct val="120000"/>
              </a:lnSpc>
              <a:spcBef>
                <a:spcPts val="5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Nigeria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Indonesia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both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strengthening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market</a:t>
            </a:r>
            <a:r>
              <a:rPr dirty="0" sz="8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positions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within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Africa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8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ASEAN</a:t>
            </a:r>
            <a:r>
              <a:rPr dirty="0" sz="8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respectively.</a:t>
            </a:r>
            <a:endParaRPr sz="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B5E2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332740" cy="5156200"/>
            <a:chOff x="-6350" y="-6350"/>
            <a:chExt cx="33274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320040" cy="5143500"/>
            </a:xfrm>
            <a:custGeom>
              <a:avLst/>
              <a:gdLst/>
              <a:ahLst/>
              <a:cxnLst/>
              <a:rect l="l" t="t" r="r" b="b"/>
              <a:pathLst>
                <a:path w="320040" h="5143500">
                  <a:moveTo>
                    <a:pt x="32003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320039" y="0"/>
                  </a:lnTo>
                  <a:lnTo>
                    <a:pt x="320039" y="514349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320040" cy="5143500"/>
            </a:xfrm>
            <a:custGeom>
              <a:avLst/>
              <a:gdLst/>
              <a:ahLst/>
              <a:cxnLst/>
              <a:rect l="l" t="t" r="r" b="b"/>
              <a:pathLst>
                <a:path w="320040" h="5143500">
                  <a:moveTo>
                    <a:pt x="0" y="0"/>
                  </a:moveTo>
                  <a:lnTo>
                    <a:pt x="320039" y="0"/>
                  </a:lnTo>
                  <a:lnTo>
                    <a:pt x="32003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1665" y="256032"/>
            <a:ext cx="2838450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/>
              <a:t>THE</a:t>
            </a:r>
            <a:r>
              <a:rPr dirty="0" sz="2600" spc="-30"/>
              <a:t> </a:t>
            </a:r>
            <a:r>
              <a:rPr dirty="0" sz="2600" spc="-95"/>
              <a:t>PATH</a:t>
            </a:r>
            <a:r>
              <a:rPr dirty="0" sz="2600" spc="-30"/>
              <a:t> </a:t>
            </a:r>
            <a:r>
              <a:rPr dirty="0" sz="2600" spc="-10"/>
              <a:t>FORWARD</a:t>
            </a:r>
            <a:endParaRPr sz="2600"/>
          </a:p>
        </p:txBody>
      </p:sp>
      <p:grpSp>
        <p:nvGrpSpPr>
          <p:cNvPr id="7" name="object 7" descr=""/>
          <p:cNvGrpSpPr/>
          <p:nvPr/>
        </p:nvGrpSpPr>
        <p:grpSpPr>
          <a:xfrm>
            <a:off x="542290" y="1182369"/>
            <a:ext cx="8242300" cy="817880"/>
            <a:chOff x="542290" y="1182369"/>
            <a:chExt cx="8242300" cy="817880"/>
          </a:xfrm>
        </p:grpSpPr>
        <p:sp>
          <p:nvSpPr>
            <p:cNvPr id="8" name="object 8" descr=""/>
            <p:cNvSpPr/>
            <p:nvPr/>
          </p:nvSpPr>
          <p:spPr>
            <a:xfrm>
              <a:off x="612648" y="1188719"/>
              <a:ext cx="8166100" cy="805180"/>
            </a:xfrm>
            <a:custGeom>
              <a:avLst/>
              <a:gdLst/>
              <a:ahLst/>
              <a:cxnLst/>
              <a:rect l="l" t="t" r="r" b="b"/>
              <a:pathLst>
                <a:path w="8166100" h="805180">
                  <a:moveTo>
                    <a:pt x="0" y="804671"/>
                  </a:moveTo>
                  <a:lnTo>
                    <a:pt x="8165591" y="804671"/>
                  </a:lnTo>
                  <a:lnTo>
                    <a:pt x="8165591" y="0"/>
                  </a:lnTo>
                  <a:lnTo>
                    <a:pt x="0" y="0"/>
                  </a:lnTo>
                  <a:lnTo>
                    <a:pt x="0" y="804671"/>
                  </a:lnTo>
                  <a:close/>
                </a:path>
              </a:pathLst>
            </a:custGeom>
            <a:solidFill>
              <a:srgbClr val="1A4A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48640" y="1188719"/>
              <a:ext cx="8229600" cy="805180"/>
            </a:xfrm>
            <a:custGeom>
              <a:avLst/>
              <a:gdLst/>
              <a:ahLst/>
              <a:cxnLst/>
              <a:rect l="l" t="t" r="r" b="b"/>
              <a:pathLst>
                <a:path w="8229600" h="805180">
                  <a:moveTo>
                    <a:pt x="0" y="0"/>
                  </a:moveTo>
                  <a:lnTo>
                    <a:pt x="8229599" y="0"/>
                  </a:lnTo>
                  <a:lnTo>
                    <a:pt x="8229599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6A2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48640" y="1188719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80">
                  <a:moveTo>
                    <a:pt x="64007" y="804671"/>
                  </a:moveTo>
                  <a:lnTo>
                    <a:pt x="0" y="804671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804671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48640" y="1188719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80">
                  <a:moveTo>
                    <a:pt x="0" y="0"/>
                  </a:moveTo>
                  <a:lnTo>
                    <a:pt x="64007" y="0"/>
                  </a:lnTo>
                  <a:lnTo>
                    <a:pt x="64007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8952" y="1371600"/>
              <a:ext cx="384047" cy="384047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618998" y="804164"/>
            <a:ext cx="8153400" cy="1022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54418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F9A825"/>
                </a:solidFill>
                <a:latin typeface="Calibri"/>
                <a:cs typeface="Calibri"/>
              </a:rPr>
              <a:t>What</a:t>
            </a:r>
            <a:r>
              <a:rPr dirty="0" sz="120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F9A825"/>
                </a:solidFill>
                <a:latin typeface="Calibri"/>
                <a:cs typeface="Calibri"/>
              </a:rPr>
              <a:t>success</a:t>
            </a:r>
            <a:r>
              <a:rPr dirty="0" sz="1200" spc="-1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F9A825"/>
                </a:solidFill>
                <a:latin typeface="Calibri"/>
                <a:cs typeface="Calibri"/>
              </a:rPr>
              <a:t>requires</a:t>
            </a:r>
            <a:r>
              <a:rPr dirty="0" sz="1200" spc="-1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9A825"/>
                </a:solidFill>
                <a:latin typeface="Calibri"/>
                <a:cs typeface="Calibri"/>
              </a:rPr>
              <a:t>from</a:t>
            </a:r>
            <a:r>
              <a:rPr dirty="0" sz="120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9A825"/>
                </a:solidFill>
                <a:latin typeface="Calibri"/>
                <a:cs typeface="Calibri"/>
              </a:rPr>
              <a:t>both</a:t>
            </a:r>
            <a:r>
              <a:rPr dirty="0" sz="1200" spc="-1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F9A825"/>
                </a:solidFill>
                <a:latin typeface="Calibri"/>
                <a:cs typeface="Calibri"/>
              </a:rPr>
              <a:t>nations: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200">
              <a:latin typeface="Calibri"/>
              <a:cs typeface="Calibri"/>
            </a:endParaRPr>
          </a:p>
          <a:p>
            <a:pPr algn="ctr" marR="548830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9A825"/>
                </a:solidFill>
                <a:latin typeface="Calibri"/>
                <a:cs typeface="Calibri"/>
              </a:rPr>
              <a:t>Clarity</a:t>
            </a:r>
            <a:r>
              <a:rPr dirty="0" sz="1200" spc="-3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9A825"/>
                </a:solidFill>
                <a:latin typeface="Calibri"/>
                <a:cs typeface="Calibri"/>
              </a:rPr>
              <a:t>of</a:t>
            </a:r>
            <a:r>
              <a:rPr dirty="0" sz="1200" spc="-3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9A825"/>
                </a:solidFill>
                <a:latin typeface="Calibri"/>
                <a:cs typeface="Calibri"/>
              </a:rPr>
              <a:t>Purpose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Calibri"/>
              <a:cs typeface="Calibri"/>
            </a:endParaRPr>
          </a:p>
          <a:p>
            <a:pPr marL="765175">
              <a:lnSpc>
                <a:spcPct val="100000"/>
              </a:lnSpc>
            </a:pP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shared,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articulated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industrial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vision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with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defined priority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sectors,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timelines,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and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measurable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benchmarks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— not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aspirational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rhetoric.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542290" y="2115057"/>
            <a:ext cx="8242300" cy="817880"/>
            <a:chOff x="542290" y="2115057"/>
            <a:chExt cx="8242300" cy="817880"/>
          </a:xfrm>
        </p:grpSpPr>
        <p:sp>
          <p:nvSpPr>
            <p:cNvPr id="15" name="object 15" descr=""/>
            <p:cNvSpPr/>
            <p:nvPr/>
          </p:nvSpPr>
          <p:spPr>
            <a:xfrm>
              <a:off x="612648" y="2121407"/>
              <a:ext cx="8166100" cy="805180"/>
            </a:xfrm>
            <a:custGeom>
              <a:avLst/>
              <a:gdLst/>
              <a:ahLst/>
              <a:cxnLst/>
              <a:rect l="l" t="t" r="r" b="b"/>
              <a:pathLst>
                <a:path w="8166100" h="805180">
                  <a:moveTo>
                    <a:pt x="0" y="804671"/>
                  </a:moveTo>
                  <a:lnTo>
                    <a:pt x="8165591" y="804671"/>
                  </a:lnTo>
                  <a:lnTo>
                    <a:pt x="8165591" y="0"/>
                  </a:lnTo>
                  <a:lnTo>
                    <a:pt x="0" y="0"/>
                  </a:lnTo>
                  <a:lnTo>
                    <a:pt x="0" y="804671"/>
                  </a:lnTo>
                  <a:close/>
                </a:path>
              </a:pathLst>
            </a:custGeom>
            <a:solidFill>
              <a:srgbClr val="1A4A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48640" y="2121407"/>
              <a:ext cx="8229600" cy="805180"/>
            </a:xfrm>
            <a:custGeom>
              <a:avLst/>
              <a:gdLst/>
              <a:ahLst/>
              <a:cxnLst/>
              <a:rect l="l" t="t" r="r" b="b"/>
              <a:pathLst>
                <a:path w="8229600" h="805180">
                  <a:moveTo>
                    <a:pt x="0" y="0"/>
                  </a:moveTo>
                  <a:lnTo>
                    <a:pt x="8229599" y="0"/>
                  </a:lnTo>
                  <a:lnTo>
                    <a:pt x="8229599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6A2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48640" y="2121407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80">
                  <a:moveTo>
                    <a:pt x="64007" y="804671"/>
                  </a:moveTo>
                  <a:lnTo>
                    <a:pt x="0" y="804671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804671"/>
                  </a:lnTo>
                  <a:close/>
                </a:path>
              </a:pathLst>
            </a:custGeom>
            <a:solidFill>
              <a:srgbClr val="6EE7B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48640" y="2121407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80">
                  <a:moveTo>
                    <a:pt x="0" y="0"/>
                  </a:moveTo>
                  <a:lnTo>
                    <a:pt x="64007" y="0"/>
                  </a:lnTo>
                  <a:lnTo>
                    <a:pt x="64007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6EE7B7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8952" y="2304287"/>
              <a:ext cx="384047" cy="384047"/>
            </a:xfrm>
            <a:prstGeom prst="rect">
              <a:avLst/>
            </a:prstGeom>
          </p:spPr>
        </p:pic>
      </p:grpSp>
      <p:sp>
        <p:nvSpPr>
          <p:cNvPr id="20" name="object 20" descr=""/>
          <p:cNvSpPr txBox="1"/>
          <p:nvPr/>
        </p:nvSpPr>
        <p:spPr>
          <a:xfrm>
            <a:off x="618998" y="2212340"/>
            <a:ext cx="8153400" cy="547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517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6EE7B7"/>
                </a:solidFill>
                <a:latin typeface="Calibri"/>
                <a:cs typeface="Calibri"/>
              </a:rPr>
              <a:t>Consistency</a:t>
            </a:r>
            <a:r>
              <a:rPr dirty="0" sz="1200" spc="-15" b="1">
                <a:solidFill>
                  <a:srgbClr val="6EE7B7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6EE7B7"/>
                </a:solidFill>
                <a:latin typeface="Calibri"/>
                <a:cs typeface="Calibri"/>
              </a:rPr>
              <a:t>of</a:t>
            </a:r>
            <a:r>
              <a:rPr dirty="0" sz="1200" spc="-10" b="1">
                <a:solidFill>
                  <a:srgbClr val="6EE7B7"/>
                </a:solidFill>
                <a:latin typeface="Calibri"/>
                <a:cs typeface="Calibri"/>
              </a:rPr>
              <a:t> Policy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Calibri"/>
              <a:cs typeface="Calibri"/>
            </a:endParaRPr>
          </a:p>
          <a:p>
            <a:pPr marL="765175">
              <a:lnSpc>
                <a:spcPct val="100000"/>
              </a:lnSpc>
            </a:pP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Stable,</a:t>
            </a:r>
            <a:r>
              <a:rPr dirty="0" sz="950" spc="-20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long-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term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government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policies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that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protect</a:t>
            </a:r>
            <a:r>
              <a:rPr dirty="0" sz="950" spc="-20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investors,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enable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production,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and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support</a:t>
            </a:r>
            <a:r>
              <a:rPr dirty="0" sz="950" spc="-20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industrial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scaling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without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disruptive</a:t>
            </a:r>
            <a:r>
              <a:rPr dirty="0" sz="950" spc="-1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reversals.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542290" y="3047745"/>
            <a:ext cx="8242300" cy="817880"/>
            <a:chOff x="542290" y="3047745"/>
            <a:chExt cx="8242300" cy="817880"/>
          </a:xfrm>
        </p:grpSpPr>
        <p:sp>
          <p:nvSpPr>
            <p:cNvPr id="22" name="object 22" descr=""/>
            <p:cNvSpPr/>
            <p:nvPr/>
          </p:nvSpPr>
          <p:spPr>
            <a:xfrm>
              <a:off x="612648" y="3054095"/>
              <a:ext cx="8166100" cy="805180"/>
            </a:xfrm>
            <a:custGeom>
              <a:avLst/>
              <a:gdLst/>
              <a:ahLst/>
              <a:cxnLst/>
              <a:rect l="l" t="t" r="r" b="b"/>
              <a:pathLst>
                <a:path w="8166100" h="805179">
                  <a:moveTo>
                    <a:pt x="0" y="804671"/>
                  </a:moveTo>
                  <a:lnTo>
                    <a:pt x="8165591" y="804671"/>
                  </a:lnTo>
                  <a:lnTo>
                    <a:pt x="8165591" y="0"/>
                  </a:lnTo>
                  <a:lnTo>
                    <a:pt x="0" y="0"/>
                  </a:lnTo>
                  <a:lnTo>
                    <a:pt x="0" y="804671"/>
                  </a:lnTo>
                  <a:close/>
                </a:path>
              </a:pathLst>
            </a:custGeom>
            <a:solidFill>
              <a:srgbClr val="1A4A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548640" y="3054095"/>
              <a:ext cx="8229600" cy="805180"/>
            </a:xfrm>
            <a:custGeom>
              <a:avLst/>
              <a:gdLst/>
              <a:ahLst/>
              <a:cxnLst/>
              <a:rect l="l" t="t" r="r" b="b"/>
              <a:pathLst>
                <a:path w="8229600" h="805179">
                  <a:moveTo>
                    <a:pt x="0" y="0"/>
                  </a:moveTo>
                  <a:lnTo>
                    <a:pt x="8229599" y="0"/>
                  </a:lnTo>
                  <a:lnTo>
                    <a:pt x="8229599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6A2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48640" y="3054095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79">
                  <a:moveTo>
                    <a:pt x="64007" y="804671"/>
                  </a:moveTo>
                  <a:lnTo>
                    <a:pt x="0" y="804671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804671"/>
                  </a:lnTo>
                  <a:close/>
                </a:path>
              </a:pathLst>
            </a:custGeom>
            <a:solidFill>
              <a:srgbClr val="93C5F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548640" y="3054095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79">
                  <a:moveTo>
                    <a:pt x="0" y="0"/>
                  </a:moveTo>
                  <a:lnTo>
                    <a:pt x="64007" y="0"/>
                  </a:lnTo>
                  <a:lnTo>
                    <a:pt x="64007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93C5F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6" name="object 2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8952" y="3236975"/>
              <a:ext cx="384047" cy="384047"/>
            </a:xfrm>
            <a:prstGeom prst="rect">
              <a:avLst/>
            </a:prstGeom>
          </p:spPr>
        </p:pic>
      </p:grpSp>
      <p:sp>
        <p:nvSpPr>
          <p:cNvPr id="27" name="object 27" descr=""/>
          <p:cNvSpPr txBox="1"/>
          <p:nvPr/>
        </p:nvSpPr>
        <p:spPr>
          <a:xfrm>
            <a:off x="618998" y="3145028"/>
            <a:ext cx="8153400" cy="547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517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93C5FC"/>
                </a:solidFill>
                <a:latin typeface="Calibri"/>
                <a:cs typeface="Calibri"/>
              </a:rPr>
              <a:t>Discipline</a:t>
            </a:r>
            <a:r>
              <a:rPr dirty="0" sz="1200" spc="-15" b="1">
                <a:solidFill>
                  <a:srgbClr val="93C5FC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93C5FC"/>
                </a:solidFill>
                <a:latin typeface="Calibri"/>
                <a:cs typeface="Calibri"/>
              </a:rPr>
              <a:t>in</a:t>
            </a:r>
            <a:r>
              <a:rPr dirty="0" sz="1200" spc="-15" b="1">
                <a:solidFill>
                  <a:srgbClr val="93C5FC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93C5FC"/>
                </a:solidFill>
                <a:latin typeface="Calibri"/>
                <a:cs typeface="Calibri"/>
              </a:rPr>
              <a:t>Financing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Calibri"/>
              <a:cs typeface="Calibri"/>
            </a:endParaRPr>
          </a:p>
          <a:p>
            <a:pPr marL="765175">
              <a:lnSpc>
                <a:spcPct val="100000"/>
              </a:lnSpc>
            </a:pP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Deliberate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capital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deployment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through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structured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frameworks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—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not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ad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hoc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—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that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aligns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development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finance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with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industrial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priorities.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542290" y="3980434"/>
            <a:ext cx="8242300" cy="817880"/>
            <a:chOff x="542290" y="3980434"/>
            <a:chExt cx="8242300" cy="817880"/>
          </a:xfrm>
        </p:grpSpPr>
        <p:sp>
          <p:nvSpPr>
            <p:cNvPr id="29" name="object 29" descr=""/>
            <p:cNvSpPr/>
            <p:nvPr/>
          </p:nvSpPr>
          <p:spPr>
            <a:xfrm>
              <a:off x="612648" y="3986784"/>
              <a:ext cx="8166100" cy="805180"/>
            </a:xfrm>
            <a:custGeom>
              <a:avLst/>
              <a:gdLst/>
              <a:ahLst/>
              <a:cxnLst/>
              <a:rect l="l" t="t" r="r" b="b"/>
              <a:pathLst>
                <a:path w="8166100" h="805179">
                  <a:moveTo>
                    <a:pt x="0" y="804671"/>
                  </a:moveTo>
                  <a:lnTo>
                    <a:pt x="8165591" y="804671"/>
                  </a:lnTo>
                  <a:lnTo>
                    <a:pt x="8165591" y="0"/>
                  </a:lnTo>
                  <a:lnTo>
                    <a:pt x="0" y="0"/>
                  </a:lnTo>
                  <a:lnTo>
                    <a:pt x="0" y="804671"/>
                  </a:lnTo>
                  <a:close/>
                </a:path>
              </a:pathLst>
            </a:custGeom>
            <a:solidFill>
              <a:srgbClr val="1A4A1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48640" y="3986784"/>
              <a:ext cx="8229600" cy="805180"/>
            </a:xfrm>
            <a:custGeom>
              <a:avLst/>
              <a:gdLst/>
              <a:ahLst/>
              <a:cxnLst/>
              <a:rect l="l" t="t" r="r" b="b"/>
              <a:pathLst>
                <a:path w="8229600" h="805179">
                  <a:moveTo>
                    <a:pt x="0" y="0"/>
                  </a:moveTo>
                  <a:lnTo>
                    <a:pt x="8229599" y="0"/>
                  </a:lnTo>
                  <a:lnTo>
                    <a:pt x="8229599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A6A2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548640" y="3986784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79">
                  <a:moveTo>
                    <a:pt x="64007" y="804671"/>
                  </a:moveTo>
                  <a:lnTo>
                    <a:pt x="0" y="804671"/>
                  </a:lnTo>
                  <a:lnTo>
                    <a:pt x="0" y="0"/>
                  </a:lnTo>
                  <a:lnTo>
                    <a:pt x="64007" y="0"/>
                  </a:lnTo>
                  <a:lnTo>
                    <a:pt x="64007" y="804671"/>
                  </a:lnTo>
                  <a:close/>
                </a:path>
              </a:pathLst>
            </a:custGeom>
            <a:solidFill>
              <a:srgbClr val="FCA5A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48640" y="3986784"/>
              <a:ext cx="64135" cy="805180"/>
            </a:xfrm>
            <a:custGeom>
              <a:avLst/>
              <a:gdLst/>
              <a:ahLst/>
              <a:cxnLst/>
              <a:rect l="l" t="t" r="r" b="b"/>
              <a:pathLst>
                <a:path w="64134" h="805179">
                  <a:moveTo>
                    <a:pt x="0" y="0"/>
                  </a:moveTo>
                  <a:lnTo>
                    <a:pt x="64007" y="0"/>
                  </a:lnTo>
                  <a:lnTo>
                    <a:pt x="64007" y="804671"/>
                  </a:lnTo>
                  <a:lnTo>
                    <a:pt x="0" y="80467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CA5A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3" name="object 3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8952" y="4169664"/>
              <a:ext cx="384047" cy="384047"/>
            </a:xfrm>
            <a:prstGeom prst="rect">
              <a:avLst/>
            </a:prstGeom>
          </p:spPr>
        </p:pic>
      </p:grpSp>
      <p:sp>
        <p:nvSpPr>
          <p:cNvPr id="34" name="object 34" descr=""/>
          <p:cNvSpPr txBox="1"/>
          <p:nvPr/>
        </p:nvSpPr>
        <p:spPr>
          <a:xfrm>
            <a:off x="618998" y="4077716"/>
            <a:ext cx="8153400" cy="1062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517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FCA5A5"/>
                </a:solidFill>
                <a:latin typeface="Calibri"/>
                <a:cs typeface="Calibri"/>
              </a:rPr>
              <a:t>Sincerity</a:t>
            </a:r>
            <a:r>
              <a:rPr dirty="0" sz="1200" spc="-40" b="1">
                <a:solidFill>
                  <a:srgbClr val="FCA5A5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CA5A5"/>
                </a:solidFill>
                <a:latin typeface="Calibri"/>
                <a:cs typeface="Calibri"/>
              </a:rPr>
              <a:t>in</a:t>
            </a:r>
            <a:r>
              <a:rPr dirty="0" sz="1200" spc="-35" b="1">
                <a:solidFill>
                  <a:srgbClr val="FCA5A5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CA5A5"/>
                </a:solidFill>
                <a:latin typeface="Calibri"/>
                <a:cs typeface="Calibri"/>
              </a:rPr>
              <a:t>Partnership</a:t>
            </a:r>
            <a:endParaRPr sz="1200">
              <a:latin typeface="Calibri"/>
              <a:cs typeface="Calibri"/>
            </a:endParaRPr>
          </a:p>
          <a:p>
            <a:pPr marL="765175" marR="659765">
              <a:lnSpc>
                <a:spcPct val="120000"/>
              </a:lnSpc>
              <a:spcBef>
                <a:spcPts val="615"/>
              </a:spcBef>
            </a:pP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Bilateral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 relationships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built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on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transparency,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mutual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benefit,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and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 genuine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commitment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to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shared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economic outcomes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—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DDDDDD"/>
                </a:solidFill>
                <a:latin typeface="Calibri"/>
                <a:cs typeface="Calibri"/>
              </a:rPr>
              <a:t>not</a:t>
            </a:r>
            <a:r>
              <a:rPr dirty="0" sz="950" spc="-5">
                <a:solidFill>
                  <a:srgbClr val="DDDDD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DDDDDD"/>
                </a:solidFill>
                <a:latin typeface="Calibri"/>
                <a:cs typeface="Calibri"/>
              </a:rPr>
              <a:t>transactional gestures.</a:t>
            </a:r>
            <a:endParaRPr sz="950">
              <a:latin typeface="Calibri"/>
              <a:cs typeface="Calibri"/>
            </a:endParaRPr>
          </a:p>
          <a:p>
            <a:pPr algn="ctr" marR="56515">
              <a:lnSpc>
                <a:spcPct val="100000"/>
              </a:lnSpc>
              <a:spcBef>
                <a:spcPts val="745"/>
              </a:spcBef>
            </a:pP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Nigeria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has: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Scale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·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Market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Access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·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 Resource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Strength</a:t>
            </a:r>
            <a:endParaRPr sz="950">
              <a:latin typeface="Calibri"/>
              <a:cs typeface="Calibri"/>
            </a:endParaRPr>
          </a:p>
          <a:p>
            <a:pPr algn="ctr" marR="58419">
              <a:lnSpc>
                <a:spcPct val="100000"/>
              </a:lnSpc>
              <a:spcBef>
                <a:spcPts val="345"/>
              </a:spcBef>
            </a:pP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Indonesia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has: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Industrial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Expertise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·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Cluster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Models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b="1">
                <a:solidFill>
                  <a:srgbClr val="F9A825"/>
                </a:solidFill>
                <a:latin typeface="Calibri"/>
                <a:cs typeface="Calibri"/>
              </a:rPr>
              <a:t>·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20" b="1">
                <a:solidFill>
                  <a:srgbClr val="F9A825"/>
                </a:solidFill>
                <a:latin typeface="Calibri"/>
                <a:cs typeface="Calibri"/>
              </a:rPr>
              <a:t>Technology</a:t>
            </a:r>
            <a:r>
              <a:rPr dirty="0" sz="9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50" spc="-10" b="1">
                <a:solidFill>
                  <a:srgbClr val="F9A825"/>
                </a:solidFill>
                <a:latin typeface="Calibri"/>
                <a:cs typeface="Calibri"/>
              </a:rPr>
              <a:t>Adaptability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A1A2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5156200"/>
            <a:chOff x="-6350" y="-6350"/>
            <a:chExt cx="915670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9144000" cy="109855"/>
            </a:xfrm>
            <a:custGeom>
              <a:avLst/>
              <a:gdLst/>
              <a:ahLst/>
              <a:cxnLst/>
              <a:rect l="l" t="t" r="r" b="b"/>
              <a:pathLst>
                <a:path w="9144000" h="109855">
                  <a:moveTo>
                    <a:pt x="9143999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10972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109855"/>
            </a:xfrm>
            <a:custGeom>
              <a:avLst/>
              <a:gdLst/>
              <a:ahLst/>
              <a:cxnLst/>
              <a:rect l="l" t="t" r="r" b="b"/>
              <a:pathLst>
                <a:path w="9144000" h="109855">
                  <a:moveTo>
                    <a:pt x="0" y="0"/>
                  </a:moveTo>
                  <a:lnTo>
                    <a:pt x="9143999" y="0"/>
                  </a:lnTo>
                  <a:lnTo>
                    <a:pt x="9143999" y="109727"/>
                  </a:lnTo>
                  <a:lnTo>
                    <a:pt x="0" y="10972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109728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109728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669279" y="173736"/>
              <a:ext cx="3474720" cy="4796155"/>
            </a:xfrm>
            <a:custGeom>
              <a:avLst/>
              <a:gdLst/>
              <a:ahLst/>
              <a:cxnLst/>
              <a:rect l="l" t="t" r="r" b="b"/>
              <a:pathLst>
                <a:path w="3474720" h="4796155">
                  <a:moveTo>
                    <a:pt x="0" y="4796027"/>
                  </a:moveTo>
                  <a:lnTo>
                    <a:pt x="3474719" y="4796027"/>
                  </a:lnTo>
                  <a:lnTo>
                    <a:pt x="3474719" y="0"/>
                  </a:lnTo>
                  <a:lnTo>
                    <a:pt x="0" y="0"/>
                  </a:lnTo>
                  <a:lnTo>
                    <a:pt x="0" y="4796027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669279" y="173736"/>
              <a:ext cx="3474720" cy="4970145"/>
            </a:xfrm>
            <a:custGeom>
              <a:avLst/>
              <a:gdLst/>
              <a:ahLst/>
              <a:cxnLst/>
              <a:rect l="l" t="t" r="r" b="b"/>
              <a:pathLst>
                <a:path w="3474720" h="4970145">
                  <a:moveTo>
                    <a:pt x="0" y="0"/>
                  </a:moveTo>
                  <a:lnTo>
                    <a:pt x="3474719" y="0"/>
                  </a:lnTo>
                  <a:lnTo>
                    <a:pt x="3474719" y="4969763"/>
                  </a:lnTo>
                  <a:lnTo>
                    <a:pt x="0" y="496976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38784" y="307543"/>
            <a:ext cx="2465705" cy="2255520"/>
          </a:xfrm>
          <a:prstGeom prst="rect"/>
        </p:spPr>
        <p:txBody>
          <a:bodyPr wrap="square" lIns="0" tIns="55244" rIns="0" bIns="0" rtlCol="0" vert="horz">
            <a:spAutoFit/>
          </a:bodyPr>
          <a:lstStyle/>
          <a:p>
            <a:pPr marL="12700" marR="5080">
              <a:lnSpc>
                <a:spcPts val="4330"/>
              </a:lnSpc>
              <a:spcBef>
                <a:spcPts val="434"/>
              </a:spcBef>
            </a:pPr>
            <a:r>
              <a:rPr dirty="0" sz="3800" spc="-20"/>
              <a:t>FROM </a:t>
            </a:r>
            <a:r>
              <a:rPr dirty="0" sz="3800" spc="-45"/>
              <a:t>ASPIRATION </a:t>
            </a:r>
            <a:r>
              <a:rPr dirty="0" sz="3800" spc="-25"/>
              <a:t>TO</a:t>
            </a:r>
            <a:endParaRPr sz="3800"/>
          </a:p>
          <a:p>
            <a:pPr marL="12700">
              <a:lnSpc>
                <a:spcPts val="4230"/>
              </a:lnSpc>
            </a:pPr>
            <a:r>
              <a:rPr dirty="0" sz="3800" spc="-10"/>
              <a:t>ACTION</a:t>
            </a:r>
            <a:endParaRPr sz="3800"/>
          </a:p>
        </p:txBody>
      </p:sp>
      <p:sp>
        <p:nvSpPr>
          <p:cNvPr id="11" name="object 11" descr=""/>
          <p:cNvSpPr txBox="1"/>
          <p:nvPr/>
        </p:nvSpPr>
        <p:spPr>
          <a:xfrm>
            <a:off x="438784" y="2676525"/>
            <a:ext cx="4874260" cy="1015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The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future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of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sustainable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industrialization</a:t>
            </a:r>
            <a:r>
              <a:rPr dirty="0" sz="1250" spc="-2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between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Nigeria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and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Indonesia</a:t>
            </a:r>
            <a:r>
              <a:rPr dirty="0" sz="1250" spc="-3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25">
                <a:solidFill>
                  <a:srgbClr val="F9A825"/>
                </a:solidFill>
                <a:latin typeface="Calibri"/>
                <a:cs typeface="Calibri"/>
              </a:rPr>
              <a:t>is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not</a:t>
            </a:r>
            <a:r>
              <a:rPr dirty="0" sz="1250" spc="-2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F9A825"/>
                </a:solidFill>
                <a:latin typeface="Calibri"/>
                <a:cs typeface="Calibri"/>
              </a:rPr>
              <a:t>a</a:t>
            </a:r>
            <a:r>
              <a:rPr dirty="0" sz="125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distant</a:t>
            </a:r>
            <a:r>
              <a:rPr dirty="0" sz="125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F9A825"/>
                </a:solidFill>
                <a:latin typeface="Calibri"/>
                <a:cs typeface="Calibri"/>
              </a:rPr>
              <a:t>vision.</a:t>
            </a:r>
            <a:endParaRPr sz="1250">
              <a:latin typeface="Calibri"/>
              <a:cs typeface="Calibri"/>
            </a:endParaRPr>
          </a:p>
          <a:p>
            <a:pPr marL="12700" marR="774065">
              <a:lnSpc>
                <a:spcPct val="130000"/>
              </a:lnSpc>
              <a:spcBef>
                <a:spcPts val="145"/>
              </a:spcBef>
            </a:pP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dirty="0" sz="12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achievable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reality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if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act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 intention, partnership, </a:t>
            </a:r>
            <a:r>
              <a:rPr dirty="0" sz="1200" spc="-25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dirty="0" sz="1200" spc="-10">
                <a:solidFill>
                  <a:srgbClr val="FFFFFF"/>
                </a:solidFill>
                <a:latin typeface="Calibri"/>
                <a:cs typeface="Calibri"/>
              </a:rPr>
              <a:t>commitment.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5759" y="3840479"/>
            <a:ext cx="5029200" cy="292735"/>
          </a:xfrm>
          <a:prstGeom prst="rect">
            <a:avLst/>
          </a:prstGeom>
          <a:solidFill>
            <a:srgbClr val="1A391A"/>
          </a:solidFill>
          <a:ln w="12699">
            <a:solidFill>
              <a:srgbClr val="2A5A2A"/>
            </a:solidFill>
          </a:ln>
        </p:spPr>
        <p:txBody>
          <a:bodyPr wrap="square" lIns="0" tIns="64769" rIns="0" bIns="0" rtlCol="0" vert="horz">
            <a:spAutoFit/>
          </a:bodyPr>
          <a:lstStyle/>
          <a:p>
            <a:pPr marL="222885">
              <a:lnSpc>
                <a:spcPct val="100000"/>
              </a:lnSpc>
              <a:spcBef>
                <a:spcPts val="509"/>
              </a:spcBef>
            </a:pP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From</a:t>
            </a:r>
            <a:r>
              <a:rPr dirty="0" sz="100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memorandums </a:t>
            </a:r>
            <a:r>
              <a:rPr dirty="0" sz="1000">
                <a:solidFill>
                  <a:srgbClr val="F9A825"/>
                </a:solidFill>
                <a:latin typeface="Microsoft Sans Serif"/>
                <a:cs typeface="Microsoft Sans Serif"/>
              </a:rPr>
              <a:t>→</a:t>
            </a:r>
            <a:r>
              <a:rPr dirty="0" sz="1000" spc="-50">
                <a:solidFill>
                  <a:srgbClr val="F9A825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to</a:t>
            </a:r>
            <a:r>
              <a:rPr dirty="0" sz="1000" spc="-1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machinery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65759" y="4187952"/>
            <a:ext cx="5029200" cy="292735"/>
          </a:xfrm>
          <a:prstGeom prst="rect">
            <a:avLst/>
          </a:prstGeom>
          <a:solidFill>
            <a:srgbClr val="1A391A"/>
          </a:solidFill>
          <a:ln w="12699">
            <a:solidFill>
              <a:srgbClr val="2A5A2A"/>
            </a:solidFill>
          </a:ln>
        </p:spPr>
        <p:txBody>
          <a:bodyPr wrap="square" lIns="0" tIns="64769" rIns="0" bIns="0" rtlCol="0" vert="horz">
            <a:spAutoFit/>
          </a:bodyPr>
          <a:lstStyle/>
          <a:p>
            <a:pPr marL="222885">
              <a:lnSpc>
                <a:spcPct val="100000"/>
              </a:lnSpc>
              <a:spcBef>
                <a:spcPts val="509"/>
              </a:spcBef>
            </a:pP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From</a:t>
            </a:r>
            <a:r>
              <a:rPr dirty="0" sz="1000" spc="-1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conversations</a:t>
            </a:r>
            <a:r>
              <a:rPr dirty="0" sz="1000" spc="-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9A825"/>
                </a:solidFill>
                <a:latin typeface="Microsoft Sans Serif"/>
                <a:cs typeface="Microsoft Sans Serif"/>
              </a:rPr>
              <a:t>→</a:t>
            </a:r>
            <a:r>
              <a:rPr dirty="0" sz="1000" spc="-50">
                <a:solidFill>
                  <a:srgbClr val="F9A825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to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 co-production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5759" y="4535423"/>
            <a:ext cx="5029200" cy="292735"/>
          </a:xfrm>
          <a:prstGeom prst="rect">
            <a:avLst/>
          </a:prstGeom>
          <a:solidFill>
            <a:srgbClr val="1A391A"/>
          </a:solidFill>
          <a:ln w="12699">
            <a:solidFill>
              <a:srgbClr val="2A5A2A"/>
            </a:solidFill>
          </a:ln>
        </p:spPr>
        <p:txBody>
          <a:bodyPr wrap="square" lIns="0" tIns="64769" rIns="0" bIns="0" rtlCol="0" vert="horz">
            <a:spAutoFit/>
          </a:bodyPr>
          <a:lstStyle/>
          <a:p>
            <a:pPr marL="222885">
              <a:lnSpc>
                <a:spcPct val="100000"/>
              </a:lnSpc>
              <a:spcBef>
                <a:spcPts val="509"/>
              </a:spcBef>
            </a:pP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From</a:t>
            </a:r>
            <a:r>
              <a:rPr dirty="0" sz="1000" spc="-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aspiration</a:t>
            </a:r>
            <a:r>
              <a:rPr dirty="0" sz="1000" spc="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9A825"/>
                </a:solidFill>
                <a:latin typeface="Microsoft Sans Serif"/>
                <a:cs typeface="Microsoft Sans Serif"/>
              </a:rPr>
              <a:t>→</a:t>
            </a:r>
            <a:r>
              <a:rPr dirty="0" sz="1000" spc="-40">
                <a:solidFill>
                  <a:srgbClr val="F9A825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to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measurable</a:t>
            </a:r>
            <a:r>
              <a:rPr dirty="0" sz="1000" spc="-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impact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623621" y="402843"/>
            <a:ext cx="1565275" cy="900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200" spc="-10" b="1">
                <a:solidFill>
                  <a:srgbClr val="F9A825"/>
                </a:solidFill>
                <a:latin typeface="Calibri"/>
                <a:cs typeface="Calibri"/>
              </a:rPr>
              <a:t>NICCI</a:t>
            </a:r>
            <a:endParaRPr sz="2200">
              <a:latin typeface="Calibri"/>
              <a:cs typeface="Calibri"/>
            </a:endParaRPr>
          </a:p>
          <a:p>
            <a:pPr algn="ctr" marL="12700" marR="5080">
              <a:lnSpc>
                <a:spcPct val="130000"/>
              </a:lnSpc>
              <a:spcBef>
                <a:spcPts val="1125"/>
              </a:spcBef>
            </a:pP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Nigerian-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Indonesian</a:t>
            </a:r>
            <a:r>
              <a:rPr dirty="0" sz="10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Chamber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Commerce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 Industry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-6350" y="1474977"/>
            <a:ext cx="9156700" cy="3675379"/>
            <a:chOff x="-6350" y="1474977"/>
            <a:chExt cx="9156700" cy="3675379"/>
          </a:xfrm>
        </p:grpSpPr>
        <p:sp>
          <p:nvSpPr>
            <p:cNvPr id="17" name="object 17" descr=""/>
            <p:cNvSpPr/>
            <p:nvPr/>
          </p:nvSpPr>
          <p:spPr>
            <a:xfrm>
              <a:off x="6126479" y="1481327"/>
              <a:ext cx="2560320" cy="36830"/>
            </a:xfrm>
            <a:custGeom>
              <a:avLst/>
              <a:gdLst/>
              <a:ahLst/>
              <a:cxnLst/>
              <a:rect l="l" t="t" r="r" b="b"/>
              <a:pathLst>
                <a:path w="2560320" h="36830">
                  <a:moveTo>
                    <a:pt x="2560319" y="36575"/>
                  </a:moveTo>
                  <a:lnTo>
                    <a:pt x="0" y="36575"/>
                  </a:lnTo>
                  <a:lnTo>
                    <a:pt x="0" y="0"/>
                  </a:lnTo>
                  <a:lnTo>
                    <a:pt x="2560319" y="0"/>
                  </a:lnTo>
                  <a:lnTo>
                    <a:pt x="2560319" y="36575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126479" y="1481327"/>
              <a:ext cx="2560320" cy="36830"/>
            </a:xfrm>
            <a:custGeom>
              <a:avLst/>
              <a:gdLst/>
              <a:ahLst/>
              <a:cxnLst/>
              <a:rect l="l" t="t" r="r" b="b"/>
              <a:pathLst>
                <a:path w="2560320" h="36830">
                  <a:moveTo>
                    <a:pt x="0" y="0"/>
                  </a:moveTo>
                  <a:lnTo>
                    <a:pt x="2560319" y="0"/>
                  </a:lnTo>
                  <a:lnTo>
                    <a:pt x="2560319" y="36575"/>
                  </a:lnTo>
                  <a:lnTo>
                    <a:pt x="0" y="3657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126479" y="2633472"/>
              <a:ext cx="2560320" cy="36830"/>
            </a:xfrm>
            <a:custGeom>
              <a:avLst/>
              <a:gdLst/>
              <a:ahLst/>
              <a:cxnLst/>
              <a:rect l="l" t="t" r="r" b="b"/>
              <a:pathLst>
                <a:path w="2560320" h="36830">
                  <a:moveTo>
                    <a:pt x="2560319" y="36575"/>
                  </a:moveTo>
                  <a:lnTo>
                    <a:pt x="0" y="36575"/>
                  </a:lnTo>
                  <a:lnTo>
                    <a:pt x="0" y="0"/>
                  </a:lnTo>
                  <a:lnTo>
                    <a:pt x="2560319" y="0"/>
                  </a:lnTo>
                  <a:lnTo>
                    <a:pt x="2560319" y="36575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126479" y="2633472"/>
              <a:ext cx="2560320" cy="36830"/>
            </a:xfrm>
            <a:custGeom>
              <a:avLst/>
              <a:gdLst/>
              <a:ahLst/>
              <a:cxnLst/>
              <a:rect l="l" t="t" r="r" b="b"/>
              <a:pathLst>
                <a:path w="2560320" h="36830">
                  <a:moveTo>
                    <a:pt x="0" y="0"/>
                  </a:moveTo>
                  <a:lnTo>
                    <a:pt x="2560319" y="0"/>
                  </a:lnTo>
                  <a:lnTo>
                    <a:pt x="2560319" y="36575"/>
                  </a:lnTo>
                  <a:lnTo>
                    <a:pt x="0" y="3657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0" y="4969763"/>
              <a:ext cx="9144000" cy="173990"/>
            </a:xfrm>
            <a:custGeom>
              <a:avLst/>
              <a:gdLst/>
              <a:ahLst/>
              <a:cxnLst/>
              <a:rect l="l" t="t" r="r" b="b"/>
              <a:pathLst>
                <a:path w="9144000" h="173989">
                  <a:moveTo>
                    <a:pt x="9143999" y="173735"/>
                  </a:moveTo>
                  <a:lnTo>
                    <a:pt x="0" y="173735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173735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0" y="4969763"/>
              <a:ext cx="9144000" cy="173990"/>
            </a:xfrm>
            <a:custGeom>
              <a:avLst/>
              <a:gdLst/>
              <a:ahLst/>
              <a:cxnLst/>
              <a:rect l="l" t="t" r="r" b="b"/>
              <a:pathLst>
                <a:path w="9144000" h="173989">
                  <a:moveTo>
                    <a:pt x="0" y="0"/>
                  </a:moveTo>
                  <a:lnTo>
                    <a:pt x="9143999" y="0"/>
                  </a:lnTo>
                  <a:lnTo>
                    <a:pt x="9143999" y="173735"/>
                  </a:lnTo>
                  <a:lnTo>
                    <a:pt x="0" y="17373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950832" y="1669796"/>
            <a:ext cx="9105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solidFill>
                  <a:srgbClr val="F9A825"/>
                </a:solidFill>
                <a:latin typeface="Calibri"/>
                <a:cs typeface="Calibri"/>
              </a:rPr>
              <a:t>2026</a:t>
            </a:r>
            <a:r>
              <a:rPr dirty="0" sz="90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9A825"/>
                </a:solidFill>
                <a:latin typeface="Calibri"/>
                <a:cs typeface="Calibri"/>
              </a:rPr>
              <a:t>NIITF</a:t>
            </a:r>
            <a:r>
              <a:rPr dirty="0" sz="90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900" spc="-10" b="1">
                <a:solidFill>
                  <a:srgbClr val="F9A825"/>
                </a:solidFill>
                <a:latin typeface="Calibri"/>
                <a:cs typeface="Calibri"/>
              </a:rPr>
              <a:t>Theme: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70716" y="1926844"/>
            <a:ext cx="147066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530" marR="5080" indent="-37465">
              <a:lnSpc>
                <a:spcPct val="120000"/>
              </a:lnSpc>
              <a:spcBef>
                <a:spcPts val="100"/>
              </a:spcBef>
            </a:pPr>
            <a:r>
              <a:rPr dirty="0" sz="1300" spc="-10" b="1" i="1">
                <a:solidFill>
                  <a:srgbClr val="FFFFFF"/>
                </a:solidFill>
                <a:latin typeface="Calibri"/>
                <a:cs typeface="Calibri"/>
              </a:rPr>
              <a:t>"Building Continents, Building</a:t>
            </a:r>
            <a:r>
              <a:rPr dirty="0" sz="1300" spc="-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0" b="1" i="1">
                <a:solidFill>
                  <a:srgbClr val="FFFFFF"/>
                </a:solidFill>
                <a:latin typeface="Calibri"/>
                <a:cs typeface="Calibri"/>
              </a:rPr>
              <a:t>Prosperity"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25185" y="2854960"/>
            <a:ext cx="15862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›</a:t>
            </a:r>
            <a:r>
              <a:rPr dirty="0" sz="1000" spc="19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Bi-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Monthly</a:t>
            </a:r>
            <a:r>
              <a:rPr dirty="0" sz="10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Forums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25185" y="3239008"/>
            <a:ext cx="1431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›</a:t>
            </a:r>
            <a:r>
              <a:rPr dirty="0" sz="1000" spc="2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20">
                <a:solidFill>
                  <a:srgbClr val="FFFFFF"/>
                </a:solidFill>
                <a:latin typeface="Calibri"/>
                <a:cs typeface="Calibri"/>
              </a:rPr>
              <a:t>Trade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Mission</a:t>
            </a:r>
            <a:r>
              <a:rPr dirty="0" sz="10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Facilitation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25185" y="3623055"/>
            <a:ext cx="11868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›</a:t>
            </a:r>
            <a:r>
              <a:rPr dirty="0" sz="1000" spc="1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Sector</a:t>
            </a:r>
            <a:r>
              <a:rPr dirty="0" sz="10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Matchmaking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925185" y="4007104"/>
            <a:ext cx="16160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›</a:t>
            </a:r>
            <a:r>
              <a:rPr dirty="0" sz="1000" spc="18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Policy</a:t>
            </a:r>
            <a:r>
              <a:rPr dirty="0" sz="10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Advocacy</a:t>
            </a:r>
            <a:r>
              <a:rPr dirty="0" sz="10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0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FFFFF"/>
                </a:solidFill>
                <a:latin typeface="Calibri"/>
                <a:cs typeface="Calibri"/>
              </a:rPr>
              <a:t>Alignment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2543266" y="4978908"/>
            <a:ext cx="40582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FFFFFF"/>
                </a:solidFill>
                <a:latin typeface="Calibri"/>
                <a:cs typeface="Calibri"/>
              </a:rPr>
              <a:t>Thank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your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attention</a:t>
            </a:r>
            <a:r>
              <a:rPr dirty="0" sz="800" spc="1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|</a:t>
            </a:r>
            <a:r>
              <a:rPr dirty="0" sz="800" spc="15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NICCI</a:t>
            </a:r>
            <a:r>
              <a:rPr dirty="0" sz="800" spc="1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|</a:t>
            </a:r>
            <a:r>
              <a:rPr dirty="0" sz="800" spc="1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FFFFFF"/>
                </a:solidFill>
                <a:latin typeface="Calibri"/>
                <a:cs typeface="Calibri"/>
              </a:rPr>
              <a:t>Nigerian-Indonesian Chamber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FFFFFF"/>
                </a:solidFill>
                <a:latin typeface="Calibri"/>
                <a:cs typeface="Calibri"/>
              </a:rPr>
              <a:t>Commerce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FFFFFF"/>
                </a:solidFill>
                <a:latin typeface="Calibri"/>
                <a:cs typeface="Calibri"/>
              </a:rPr>
              <a:t>Industry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3487420" cy="5156200"/>
            <a:chOff x="-6350" y="-6350"/>
            <a:chExt cx="348742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274320" y="0"/>
              <a:ext cx="3200400" cy="5143500"/>
            </a:xfrm>
            <a:custGeom>
              <a:avLst/>
              <a:gdLst/>
              <a:ahLst/>
              <a:cxnLst/>
              <a:rect l="l" t="t" r="r" b="b"/>
              <a:pathLst>
                <a:path w="3200400" h="5143500">
                  <a:moveTo>
                    <a:pt x="0" y="5143499"/>
                  </a:moveTo>
                  <a:lnTo>
                    <a:pt x="3200399" y="5143499"/>
                  </a:lnTo>
                  <a:lnTo>
                    <a:pt x="3200399" y="0"/>
                  </a:lnTo>
                  <a:lnTo>
                    <a:pt x="0" y="0"/>
                  </a:lnTo>
                  <a:lnTo>
                    <a:pt x="0" y="5143499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3474720" cy="5143500"/>
            </a:xfrm>
            <a:custGeom>
              <a:avLst/>
              <a:gdLst/>
              <a:ahLst/>
              <a:cxnLst/>
              <a:rect l="l" t="t" r="r" b="b"/>
              <a:pathLst>
                <a:path w="3474720" h="5143500">
                  <a:moveTo>
                    <a:pt x="0" y="0"/>
                  </a:moveTo>
                  <a:lnTo>
                    <a:pt x="3474719" y="0"/>
                  </a:lnTo>
                  <a:lnTo>
                    <a:pt x="347471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274320" cy="5143500"/>
            </a:xfrm>
            <a:custGeom>
              <a:avLst/>
              <a:gdLst/>
              <a:ahLst/>
              <a:cxnLst/>
              <a:rect l="l" t="t" r="r" b="b"/>
              <a:pathLst>
                <a:path w="274320" h="5143500">
                  <a:moveTo>
                    <a:pt x="27431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274319" y="0"/>
                  </a:lnTo>
                  <a:lnTo>
                    <a:pt x="274319" y="514349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274320" cy="5143500"/>
            </a:xfrm>
            <a:custGeom>
              <a:avLst/>
              <a:gdLst/>
              <a:ahLst/>
              <a:cxnLst/>
              <a:rect l="l" t="t" r="r" b="b"/>
              <a:pathLst>
                <a:path w="274320" h="5143500">
                  <a:moveTo>
                    <a:pt x="0" y="0"/>
                  </a:moveTo>
                  <a:lnTo>
                    <a:pt x="274319" y="0"/>
                  </a:lnTo>
                  <a:lnTo>
                    <a:pt x="27431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497205" y="1229359"/>
            <a:ext cx="1152525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10000"/>
              </a:lnSpc>
              <a:spcBef>
                <a:spcPts val="100"/>
              </a:spcBef>
            </a:pPr>
            <a:r>
              <a:rPr dirty="0" sz="3000" spc="-10" b="1">
                <a:solidFill>
                  <a:srgbClr val="FFFFFF"/>
                </a:solidFill>
                <a:latin typeface="Calibri"/>
                <a:cs typeface="Calibri"/>
              </a:rPr>
              <a:t>ABOUT NICCI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7205" y="2664714"/>
            <a:ext cx="1706880" cy="461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>
              <a:lnSpc>
                <a:spcPct val="130000"/>
              </a:lnSpc>
              <a:spcBef>
                <a:spcPts val="100"/>
              </a:spcBef>
            </a:pPr>
            <a:r>
              <a:rPr dirty="0" sz="1100" spc="-10">
                <a:solidFill>
                  <a:srgbClr val="F9A825"/>
                </a:solidFill>
                <a:latin typeface="Calibri"/>
                <a:cs typeface="Calibri"/>
              </a:rPr>
              <a:t>Nigerian-</a:t>
            </a:r>
            <a:r>
              <a:rPr dirty="0" sz="1100">
                <a:solidFill>
                  <a:srgbClr val="F9A825"/>
                </a:solidFill>
                <a:latin typeface="Calibri"/>
                <a:cs typeface="Calibri"/>
              </a:rPr>
              <a:t>Indonesian</a:t>
            </a:r>
            <a:r>
              <a:rPr dirty="0" sz="1100" spc="-10">
                <a:solidFill>
                  <a:srgbClr val="F9A825"/>
                </a:solidFill>
                <a:latin typeface="Calibri"/>
                <a:cs typeface="Calibri"/>
              </a:rPr>
              <a:t> Chamber </a:t>
            </a:r>
            <a:r>
              <a:rPr dirty="0" sz="1100">
                <a:solidFill>
                  <a:srgbClr val="F9A825"/>
                </a:solidFill>
                <a:latin typeface="Calibri"/>
                <a:cs typeface="Calibri"/>
              </a:rPr>
              <a:t>of</a:t>
            </a:r>
            <a:r>
              <a:rPr dirty="0" sz="1100" spc="-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9A825"/>
                </a:solidFill>
                <a:latin typeface="Calibri"/>
                <a:cs typeface="Calibri"/>
              </a:rPr>
              <a:t>Commerce </a:t>
            </a:r>
            <a:r>
              <a:rPr dirty="0" sz="1100">
                <a:solidFill>
                  <a:srgbClr val="F9A825"/>
                </a:solidFill>
                <a:latin typeface="Calibri"/>
                <a:cs typeface="Calibri"/>
              </a:rPr>
              <a:t>and </a:t>
            </a:r>
            <a:r>
              <a:rPr dirty="0" sz="1100" spc="-10">
                <a:solidFill>
                  <a:srgbClr val="F9A825"/>
                </a:solidFill>
                <a:latin typeface="Calibri"/>
                <a:cs typeface="Calibri"/>
              </a:rPr>
              <a:t>Industry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405129" y="3376929"/>
            <a:ext cx="2298700" cy="45085"/>
            <a:chOff x="405129" y="3376929"/>
            <a:chExt cx="2298700" cy="45085"/>
          </a:xfrm>
        </p:grpSpPr>
        <p:sp>
          <p:nvSpPr>
            <p:cNvPr id="11" name="object 11" descr=""/>
            <p:cNvSpPr/>
            <p:nvPr/>
          </p:nvSpPr>
          <p:spPr>
            <a:xfrm>
              <a:off x="411479" y="3383279"/>
              <a:ext cx="2286000" cy="32384"/>
            </a:xfrm>
            <a:custGeom>
              <a:avLst/>
              <a:gdLst/>
              <a:ahLst/>
              <a:cxnLst/>
              <a:rect l="l" t="t" r="r" b="b"/>
              <a:pathLst>
                <a:path w="2286000" h="32385">
                  <a:moveTo>
                    <a:pt x="2285999" y="32003"/>
                  </a:moveTo>
                  <a:lnTo>
                    <a:pt x="0" y="32003"/>
                  </a:lnTo>
                  <a:lnTo>
                    <a:pt x="0" y="0"/>
                  </a:lnTo>
                  <a:lnTo>
                    <a:pt x="2285999" y="0"/>
                  </a:lnTo>
                  <a:lnTo>
                    <a:pt x="2285999" y="32003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11479" y="3383279"/>
              <a:ext cx="2286000" cy="32384"/>
            </a:xfrm>
            <a:custGeom>
              <a:avLst/>
              <a:gdLst/>
              <a:ahLst/>
              <a:cxnLst/>
              <a:rect l="l" t="t" r="r" b="b"/>
              <a:pathLst>
                <a:path w="2286000" h="32385">
                  <a:moveTo>
                    <a:pt x="0" y="0"/>
                  </a:moveTo>
                  <a:lnTo>
                    <a:pt x="2285999" y="0"/>
                  </a:lnTo>
                  <a:lnTo>
                    <a:pt x="2285999" y="32003"/>
                  </a:lnTo>
                  <a:lnTo>
                    <a:pt x="0" y="3200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497205" y="3540760"/>
            <a:ext cx="923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solidFill>
                  <a:srgbClr val="AAAAAA"/>
                </a:solidFill>
                <a:latin typeface="Calibri"/>
                <a:cs typeface="Calibri"/>
              </a:rPr>
              <a:t>Inaugurated</a:t>
            </a:r>
            <a:r>
              <a:rPr dirty="0" sz="1000" spc="5">
                <a:solidFill>
                  <a:srgbClr val="AAAAAA"/>
                </a:solidFill>
                <a:latin typeface="Calibri"/>
                <a:cs typeface="Calibri"/>
              </a:rPr>
              <a:t> </a:t>
            </a:r>
            <a:r>
              <a:rPr dirty="0" sz="1000" spc="-20">
                <a:solidFill>
                  <a:srgbClr val="AAAAAA"/>
                </a:solidFill>
                <a:latin typeface="Calibri"/>
                <a:cs typeface="Calibri"/>
              </a:rPr>
              <a:t>2022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3614149" y="239030"/>
            <a:ext cx="5336540" cy="1176020"/>
            <a:chOff x="3614149" y="239030"/>
            <a:chExt cx="5336540" cy="1176020"/>
          </a:xfrm>
        </p:grpSpPr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14149" y="239030"/>
              <a:ext cx="5336540" cy="1176020"/>
            </a:xfrm>
            <a:prstGeom prst="rect">
              <a:avLst/>
            </a:prstGeom>
          </p:spPr>
        </p:pic>
        <p:sp>
          <p:nvSpPr>
            <p:cNvPr id="16" name="object 16" descr=""/>
            <p:cNvSpPr/>
            <p:nvPr/>
          </p:nvSpPr>
          <p:spPr>
            <a:xfrm>
              <a:off x="3822192" y="320039"/>
              <a:ext cx="5047615" cy="960119"/>
            </a:xfrm>
            <a:custGeom>
              <a:avLst/>
              <a:gdLst/>
              <a:ahLst/>
              <a:cxnLst/>
              <a:rect l="l" t="t" r="r" b="b"/>
              <a:pathLst>
                <a:path w="5047615" h="960119">
                  <a:moveTo>
                    <a:pt x="0" y="960119"/>
                  </a:moveTo>
                  <a:lnTo>
                    <a:pt x="5047487" y="960119"/>
                  </a:lnTo>
                  <a:lnTo>
                    <a:pt x="5047487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49040" y="320039"/>
              <a:ext cx="5120640" cy="960119"/>
            </a:xfrm>
            <a:custGeom>
              <a:avLst/>
              <a:gdLst/>
              <a:ahLst/>
              <a:cxnLst/>
              <a:rect l="l" t="t" r="r" b="b"/>
              <a:pathLst>
                <a:path w="5120640" h="960119">
                  <a:moveTo>
                    <a:pt x="0" y="0"/>
                  </a:moveTo>
                  <a:lnTo>
                    <a:pt x="5120639" y="0"/>
                  </a:lnTo>
                  <a:lnTo>
                    <a:pt x="512063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49040" y="32003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19">
                  <a:moveTo>
                    <a:pt x="73152" y="960119"/>
                  </a:moveTo>
                  <a:lnTo>
                    <a:pt x="0" y="960119"/>
                  </a:lnTo>
                  <a:lnTo>
                    <a:pt x="0" y="0"/>
                  </a:lnTo>
                  <a:lnTo>
                    <a:pt x="73152" y="0"/>
                  </a:lnTo>
                  <a:lnTo>
                    <a:pt x="73152" y="9601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749040" y="32003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19">
                  <a:moveTo>
                    <a:pt x="0" y="0"/>
                  </a:moveTo>
                  <a:lnTo>
                    <a:pt x="73152" y="0"/>
                  </a:lnTo>
                  <a:lnTo>
                    <a:pt x="73152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31920" y="566928"/>
              <a:ext cx="411479" cy="411479"/>
            </a:xfrm>
            <a:prstGeom prst="rect">
              <a:avLst/>
            </a:prstGeom>
          </p:spPr>
        </p:pic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1355" rIns="0" bIns="0" rtlCol="0" vert="horz">
            <a:spAutoFit/>
          </a:bodyPr>
          <a:lstStyle/>
          <a:p>
            <a:pPr marL="403606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16213E"/>
                </a:solidFill>
              </a:rPr>
              <a:t>Deepening</a:t>
            </a:r>
            <a:r>
              <a:rPr dirty="0" sz="1150" spc="-55">
                <a:solidFill>
                  <a:srgbClr val="16213E"/>
                </a:solidFill>
              </a:rPr>
              <a:t> </a:t>
            </a:r>
            <a:r>
              <a:rPr dirty="0" sz="1150">
                <a:solidFill>
                  <a:srgbClr val="16213E"/>
                </a:solidFill>
              </a:rPr>
              <a:t>Economic</a:t>
            </a:r>
            <a:r>
              <a:rPr dirty="0" sz="1150" spc="-50">
                <a:solidFill>
                  <a:srgbClr val="16213E"/>
                </a:solidFill>
              </a:rPr>
              <a:t> </a:t>
            </a:r>
            <a:r>
              <a:rPr dirty="0" sz="1150" spc="-10">
                <a:solidFill>
                  <a:srgbClr val="16213E"/>
                </a:solidFill>
              </a:rPr>
              <a:t>Cooperation</a:t>
            </a:r>
            <a:endParaRPr sz="1150"/>
          </a:p>
        </p:txBody>
      </p:sp>
      <p:sp>
        <p:nvSpPr>
          <p:cNvPr id="22" name="object 22" descr=""/>
          <p:cNvSpPr txBox="1"/>
          <p:nvPr/>
        </p:nvSpPr>
        <p:spPr>
          <a:xfrm>
            <a:off x="4553585" y="749808"/>
            <a:ext cx="38144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Strengthening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bilateral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economic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ties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between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Nigeria and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Indonesia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through structured engagement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policy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alignment.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3614149" y="1336310"/>
            <a:ext cx="5336540" cy="1176020"/>
            <a:chOff x="3614149" y="1336310"/>
            <a:chExt cx="5336540" cy="1176020"/>
          </a:xfrm>
        </p:grpSpPr>
        <p:pic>
          <p:nvPicPr>
            <p:cNvPr id="24" name="object 2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14149" y="1336310"/>
              <a:ext cx="5336540" cy="1176020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3822192" y="1417319"/>
              <a:ext cx="5047615" cy="960119"/>
            </a:xfrm>
            <a:custGeom>
              <a:avLst/>
              <a:gdLst/>
              <a:ahLst/>
              <a:cxnLst/>
              <a:rect l="l" t="t" r="r" b="b"/>
              <a:pathLst>
                <a:path w="5047615" h="960119">
                  <a:moveTo>
                    <a:pt x="0" y="960119"/>
                  </a:moveTo>
                  <a:lnTo>
                    <a:pt x="5047487" y="960119"/>
                  </a:lnTo>
                  <a:lnTo>
                    <a:pt x="5047487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749040" y="1417319"/>
              <a:ext cx="5120640" cy="960119"/>
            </a:xfrm>
            <a:custGeom>
              <a:avLst/>
              <a:gdLst/>
              <a:ahLst/>
              <a:cxnLst/>
              <a:rect l="l" t="t" r="r" b="b"/>
              <a:pathLst>
                <a:path w="5120640" h="960119">
                  <a:moveTo>
                    <a:pt x="0" y="0"/>
                  </a:moveTo>
                  <a:lnTo>
                    <a:pt x="5120639" y="0"/>
                  </a:lnTo>
                  <a:lnTo>
                    <a:pt x="512063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749040" y="141731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19">
                  <a:moveTo>
                    <a:pt x="73152" y="960119"/>
                  </a:moveTo>
                  <a:lnTo>
                    <a:pt x="0" y="960119"/>
                  </a:lnTo>
                  <a:lnTo>
                    <a:pt x="0" y="0"/>
                  </a:lnTo>
                  <a:lnTo>
                    <a:pt x="73152" y="0"/>
                  </a:lnTo>
                  <a:lnTo>
                    <a:pt x="73152" y="9601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749040" y="141731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19">
                  <a:moveTo>
                    <a:pt x="0" y="0"/>
                  </a:moveTo>
                  <a:lnTo>
                    <a:pt x="73152" y="0"/>
                  </a:lnTo>
                  <a:lnTo>
                    <a:pt x="73152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31920" y="1664208"/>
              <a:ext cx="411479" cy="411479"/>
            </a:xfrm>
            <a:prstGeom prst="rect">
              <a:avLst/>
            </a:prstGeom>
          </p:spPr>
        </p:pic>
      </p:grpSp>
      <p:sp>
        <p:nvSpPr>
          <p:cNvPr id="30" name="object 30" descr=""/>
          <p:cNvSpPr txBox="1"/>
          <p:nvPr/>
        </p:nvSpPr>
        <p:spPr>
          <a:xfrm>
            <a:off x="3749040" y="1539747"/>
            <a:ext cx="511429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7244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6213E"/>
                </a:solidFill>
                <a:latin typeface="Calibri"/>
                <a:cs typeface="Calibri"/>
              </a:rPr>
              <a:t>Expanding</a:t>
            </a:r>
            <a:r>
              <a:rPr dirty="0" sz="1150" spc="-3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Investment</a:t>
            </a:r>
            <a:r>
              <a:rPr dirty="0" sz="115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Flows</a:t>
            </a:r>
            <a:endParaRPr sz="1150">
              <a:latin typeface="Calibri"/>
              <a:cs typeface="Calibri"/>
            </a:endParaRPr>
          </a:p>
          <a:p>
            <a:pPr marL="817244" marR="747395">
              <a:lnSpc>
                <a:spcPct val="120000"/>
              </a:lnSpc>
              <a:spcBef>
                <a:spcPts val="1040"/>
              </a:spcBef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Facilitating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FDI,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trade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missions,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sector-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specific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matchmaking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drive measurable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investment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outcomes.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3614149" y="2433590"/>
            <a:ext cx="5336540" cy="1176020"/>
            <a:chOff x="3614149" y="2433590"/>
            <a:chExt cx="5336540" cy="1176020"/>
          </a:xfrm>
        </p:grpSpPr>
        <p:pic>
          <p:nvPicPr>
            <p:cNvPr id="32" name="object 3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14149" y="2433590"/>
              <a:ext cx="5336540" cy="1176020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3822192" y="2514599"/>
              <a:ext cx="5047615" cy="960119"/>
            </a:xfrm>
            <a:custGeom>
              <a:avLst/>
              <a:gdLst/>
              <a:ahLst/>
              <a:cxnLst/>
              <a:rect l="l" t="t" r="r" b="b"/>
              <a:pathLst>
                <a:path w="5047615" h="960120">
                  <a:moveTo>
                    <a:pt x="0" y="960119"/>
                  </a:moveTo>
                  <a:lnTo>
                    <a:pt x="5047487" y="960119"/>
                  </a:lnTo>
                  <a:lnTo>
                    <a:pt x="5047487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749040" y="2514599"/>
              <a:ext cx="5120640" cy="960119"/>
            </a:xfrm>
            <a:custGeom>
              <a:avLst/>
              <a:gdLst/>
              <a:ahLst/>
              <a:cxnLst/>
              <a:rect l="l" t="t" r="r" b="b"/>
              <a:pathLst>
                <a:path w="5120640" h="960120">
                  <a:moveTo>
                    <a:pt x="0" y="0"/>
                  </a:moveTo>
                  <a:lnTo>
                    <a:pt x="5120639" y="0"/>
                  </a:lnTo>
                  <a:lnTo>
                    <a:pt x="512063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749040" y="251459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20">
                  <a:moveTo>
                    <a:pt x="73152" y="960119"/>
                  </a:moveTo>
                  <a:lnTo>
                    <a:pt x="0" y="960119"/>
                  </a:lnTo>
                  <a:lnTo>
                    <a:pt x="0" y="0"/>
                  </a:lnTo>
                  <a:lnTo>
                    <a:pt x="73152" y="0"/>
                  </a:lnTo>
                  <a:lnTo>
                    <a:pt x="73152" y="9601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749040" y="251459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20">
                  <a:moveTo>
                    <a:pt x="0" y="0"/>
                  </a:moveTo>
                  <a:lnTo>
                    <a:pt x="73152" y="0"/>
                  </a:lnTo>
                  <a:lnTo>
                    <a:pt x="73152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31920" y="2761488"/>
              <a:ext cx="411479" cy="411479"/>
            </a:xfrm>
            <a:prstGeom prst="rect">
              <a:avLst/>
            </a:prstGeom>
          </p:spPr>
        </p:pic>
      </p:grpSp>
      <p:sp>
        <p:nvSpPr>
          <p:cNvPr id="38" name="object 38" descr=""/>
          <p:cNvSpPr txBox="1"/>
          <p:nvPr/>
        </p:nvSpPr>
        <p:spPr>
          <a:xfrm>
            <a:off x="3749040" y="2637028"/>
            <a:ext cx="511429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7244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6213E"/>
                </a:solidFill>
                <a:latin typeface="Calibri"/>
                <a:cs typeface="Calibri"/>
              </a:rPr>
              <a:t>NIITF</a:t>
            </a:r>
            <a:r>
              <a:rPr dirty="0" sz="115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16213E"/>
                </a:solidFill>
                <a:latin typeface="Calibri"/>
                <a:cs typeface="Calibri"/>
              </a:rPr>
              <a:t>—</a:t>
            </a:r>
            <a:r>
              <a:rPr dirty="0" sz="115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Flagship</a:t>
            </a:r>
            <a:r>
              <a:rPr dirty="0" sz="115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Forum</a:t>
            </a:r>
            <a:endParaRPr sz="1150">
              <a:latin typeface="Calibri"/>
              <a:cs typeface="Calibri"/>
            </a:endParaRPr>
          </a:p>
          <a:p>
            <a:pPr marL="817244" marR="472440">
              <a:lnSpc>
                <a:spcPct val="120000"/>
              </a:lnSpc>
              <a:spcBef>
                <a:spcPts val="1040"/>
              </a:spcBef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Nigerian-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Indonesian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Investment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Trade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Forum: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premier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platform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r>
              <a:rPr dirty="0" sz="9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government-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to-government</a:t>
            </a:r>
            <a:r>
              <a:rPr dirty="0" sz="950" spc="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business-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to-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business</a:t>
            </a:r>
            <a:r>
              <a:rPr dirty="0" sz="950" spc="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cooperation</a:t>
            </a:r>
            <a:r>
              <a:rPr dirty="0" sz="950" spc="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since</a:t>
            </a:r>
            <a:r>
              <a:rPr dirty="0" sz="950" spc="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2022.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9" name="object 39" descr=""/>
          <p:cNvGrpSpPr/>
          <p:nvPr/>
        </p:nvGrpSpPr>
        <p:grpSpPr>
          <a:xfrm>
            <a:off x="3614149" y="3530870"/>
            <a:ext cx="5336540" cy="1176020"/>
            <a:chOff x="3614149" y="3530870"/>
            <a:chExt cx="5336540" cy="1176020"/>
          </a:xfrm>
        </p:grpSpPr>
        <p:pic>
          <p:nvPicPr>
            <p:cNvPr id="40" name="object 4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14149" y="3530870"/>
              <a:ext cx="5336540" cy="1176020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3822192" y="3611879"/>
              <a:ext cx="5047615" cy="960119"/>
            </a:xfrm>
            <a:custGeom>
              <a:avLst/>
              <a:gdLst/>
              <a:ahLst/>
              <a:cxnLst/>
              <a:rect l="l" t="t" r="r" b="b"/>
              <a:pathLst>
                <a:path w="5047615" h="960120">
                  <a:moveTo>
                    <a:pt x="0" y="960119"/>
                  </a:moveTo>
                  <a:lnTo>
                    <a:pt x="5047487" y="960119"/>
                  </a:lnTo>
                  <a:lnTo>
                    <a:pt x="5047487" y="0"/>
                  </a:lnTo>
                  <a:lnTo>
                    <a:pt x="0" y="0"/>
                  </a:lnTo>
                  <a:lnTo>
                    <a:pt x="0" y="9601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749040" y="3611879"/>
              <a:ext cx="5120640" cy="960119"/>
            </a:xfrm>
            <a:custGeom>
              <a:avLst/>
              <a:gdLst/>
              <a:ahLst/>
              <a:cxnLst/>
              <a:rect l="l" t="t" r="r" b="b"/>
              <a:pathLst>
                <a:path w="5120640" h="960120">
                  <a:moveTo>
                    <a:pt x="0" y="0"/>
                  </a:moveTo>
                  <a:lnTo>
                    <a:pt x="5120639" y="0"/>
                  </a:lnTo>
                  <a:lnTo>
                    <a:pt x="512063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3749040" y="361187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20">
                  <a:moveTo>
                    <a:pt x="73152" y="960119"/>
                  </a:moveTo>
                  <a:lnTo>
                    <a:pt x="0" y="960119"/>
                  </a:lnTo>
                  <a:lnTo>
                    <a:pt x="0" y="0"/>
                  </a:lnTo>
                  <a:lnTo>
                    <a:pt x="73152" y="0"/>
                  </a:lnTo>
                  <a:lnTo>
                    <a:pt x="73152" y="9601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3749040" y="3611879"/>
              <a:ext cx="73660" cy="960119"/>
            </a:xfrm>
            <a:custGeom>
              <a:avLst/>
              <a:gdLst/>
              <a:ahLst/>
              <a:cxnLst/>
              <a:rect l="l" t="t" r="r" b="b"/>
              <a:pathLst>
                <a:path w="73660" h="960120">
                  <a:moveTo>
                    <a:pt x="0" y="0"/>
                  </a:moveTo>
                  <a:lnTo>
                    <a:pt x="73152" y="0"/>
                  </a:lnTo>
                  <a:lnTo>
                    <a:pt x="73152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31920" y="3858768"/>
              <a:ext cx="411479" cy="411479"/>
            </a:xfrm>
            <a:prstGeom prst="rect">
              <a:avLst/>
            </a:prstGeom>
          </p:spPr>
        </p:pic>
      </p:grpSp>
      <p:sp>
        <p:nvSpPr>
          <p:cNvPr id="46" name="object 46" descr=""/>
          <p:cNvSpPr txBox="1"/>
          <p:nvPr/>
        </p:nvSpPr>
        <p:spPr>
          <a:xfrm>
            <a:off x="3749040" y="3734308"/>
            <a:ext cx="511429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7244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Non-</a:t>
            </a:r>
            <a:r>
              <a:rPr dirty="0" sz="1150" b="1">
                <a:solidFill>
                  <a:srgbClr val="16213E"/>
                </a:solidFill>
                <a:latin typeface="Calibri"/>
                <a:cs typeface="Calibri"/>
              </a:rPr>
              <a:t>Oil</a:t>
            </a:r>
            <a:r>
              <a:rPr dirty="0" sz="1150" spc="-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16213E"/>
                </a:solidFill>
                <a:latin typeface="Calibri"/>
                <a:cs typeface="Calibri"/>
              </a:rPr>
              <a:t>Sector</a:t>
            </a:r>
            <a:r>
              <a:rPr dirty="0" sz="1150" spc="-1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16213E"/>
                </a:solidFill>
                <a:latin typeface="Calibri"/>
                <a:cs typeface="Calibri"/>
              </a:rPr>
              <a:t>Advocacy</a:t>
            </a:r>
            <a:endParaRPr sz="1150">
              <a:latin typeface="Calibri"/>
              <a:cs typeface="Calibri"/>
            </a:endParaRPr>
          </a:p>
          <a:p>
            <a:pPr marL="817244" marR="450850">
              <a:lnSpc>
                <a:spcPct val="120000"/>
              </a:lnSpc>
              <a:spcBef>
                <a:spcPts val="1040"/>
              </a:spcBef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Showcasing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Nigeria's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non-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oil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sectors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championing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diversification beyond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petroleum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dependence.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4F4E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10"/>
              <a:t>NIGERIA'S</a:t>
            </a:r>
            <a:r>
              <a:rPr dirty="0" sz="2200" spc="-75"/>
              <a:t> </a:t>
            </a:r>
            <a:r>
              <a:rPr dirty="0" sz="2200" spc="-10"/>
              <a:t>ECONOMIC</a:t>
            </a:r>
            <a:r>
              <a:rPr dirty="0" sz="2200" spc="-70"/>
              <a:t> </a:t>
            </a:r>
            <a:r>
              <a:rPr dirty="0" sz="2200" spc="-10"/>
              <a:t>OPPORTUNITY</a:t>
            </a:r>
            <a:endParaRPr sz="2200"/>
          </a:p>
        </p:txBody>
      </p:sp>
      <p:grpSp>
        <p:nvGrpSpPr>
          <p:cNvPr id="9" name="object 9" descr=""/>
          <p:cNvGrpSpPr/>
          <p:nvPr/>
        </p:nvGrpSpPr>
        <p:grpSpPr>
          <a:xfrm>
            <a:off x="139429" y="1016270"/>
            <a:ext cx="2136140" cy="1770380"/>
            <a:chOff x="139429" y="1016270"/>
            <a:chExt cx="2136140" cy="177038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429" y="1016270"/>
              <a:ext cx="2136140" cy="1770380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274320" y="1161288"/>
              <a:ext cx="1920239" cy="1490980"/>
            </a:xfrm>
            <a:custGeom>
              <a:avLst/>
              <a:gdLst/>
              <a:ahLst/>
              <a:cxnLst/>
              <a:rect l="l" t="t" r="r" b="b"/>
              <a:pathLst>
                <a:path w="1920239" h="1490980">
                  <a:moveTo>
                    <a:pt x="0" y="1490471"/>
                  </a:moveTo>
                  <a:lnTo>
                    <a:pt x="1920239" y="1490471"/>
                  </a:lnTo>
                  <a:lnTo>
                    <a:pt x="1920239" y="0"/>
                  </a:lnTo>
                  <a:lnTo>
                    <a:pt x="0" y="0"/>
                  </a:lnTo>
                  <a:lnTo>
                    <a:pt x="0" y="1490471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74320" y="1097280"/>
              <a:ext cx="1920239" cy="1554480"/>
            </a:xfrm>
            <a:custGeom>
              <a:avLst/>
              <a:gdLst/>
              <a:ahLst/>
              <a:cxnLst/>
              <a:rect l="l" t="t" r="r" b="b"/>
              <a:pathLst>
                <a:path w="1920239" h="1554480">
                  <a:moveTo>
                    <a:pt x="0" y="0"/>
                  </a:moveTo>
                  <a:lnTo>
                    <a:pt x="1920239" y="0"/>
                  </a:lnTo>
                  <a:lnTo>
                    <a:pt x="1920239" y="1554479"/>
                  </a:lnTo>
                  <a:lnTo>
                    <a:pt x="0" y="155447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74320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39" h="64134">
                  <a:moveTo>
                    <a:pt x="19202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1920239" y="0"/>
                  </a:lnTo>
                  <a:lnTo>
                    <a:pt x="19202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74320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39" h="64134">
                  <a:moveTo>
                    <a:pt x="0" y="0"/>
                  </a:moveTo>
                  <a:lnTo>
                    <a:pt x="1920239" y="0"/>
                  </a:lnTo>
                  <a:lnTo>
                    <a:pt x="19202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280670" y="1291335"/>
            <a:ext cx="1907539" cy="1113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800" spc="-10" b="1">
                <a:solidFill>
                  <a:srgbClr val="F9A825"/>
                </a:solidFill>
                <a:latin typeface="Calibri"/>
                <a:cs typeface="Calibri"/>
              </a:rPr>
              <a:t>220M+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Population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0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Africa's</a:t>
            </a:r>
            <a:r>
              <a:rPr dirty="0" sz="850" spc="-1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largest economy</a:t>
            </a:r>
            <a:r>
              <a:rPr dirty="0" sz="850" spc="-1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by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 people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2315701" y="1016270"/>
            <a:ext cx="2136140" cy="1770380"/>
            <a:chOff x="2315701" y="1016270"/>
            <a:chExt cx="2136140" cy="1770380"/>
          </a:xfrm>
        </p:grpSpPr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5701" y="1016270"/>
              <a:ext cx="2136140" cy="1770380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450591" y="1161288"/>
              <a:ext cx="1920239" cy="1490980"/>
            </a:xfrm>
            <a:custGeom>
              <a:avLst/>
              <a:gdLst/>
              <a:ahLst/>
              <a:cxnLst/>
              <a:rect l="l" t="t" r="r" b="b"/>
              <a:pathLst>
                <a:path w="1920239" h="1490980">
                  <a:moveTo>
                    <a:pt x="0" y="1490471"/>
                  </a:moveTo>
                  <a:lnTo>
                    <a:pt x="1920239" y="1490471"/>
                  </a:lnTo>
                  <a:lnTo>
                    <a:pt x="1920239" y="0"/>
                  </a:lnTo>
                  <a:lnTo>
                    <a:pt x="0" y="0"/>
                  </a:lnTo>
                  <a:lnTo>
                    <a:pt x="0" y="1490471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450591" y="1097280"/>
              <a:ext cx="1920239" cy="1554480"/>
            </a:xfrm>
            <a:custGeom>
              <a:avLst/>
              <a:gdLst/>
              <a:ahLst/>
              <a:cxnLst/>
              <a:rect l="l" t="t" r="r" b="b"/>
              <a:pathLst>
                <a:path w="1920239" h="1554480">
                  <a:moveTo>
                    <a:pt x="0" y="0"/>
                  </a:moveTo>
                  <a:lnTo>
                    <a:pt x="1920239" y="0"/>
                  </a:lnTo>
                  <a:lnTo>
                    <a:pt x="1920239" y="1554479"/>
                  </a:lnTo>
                  <a:lnTo>
                    <a:pt x="0" y="155447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450591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39" h="64134">
                  <a:moveTo>
                    <a:pt x="19202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1920239" y="0"/>
                  </a:lnTo>
                  <a:lnTo>
                    <a:pt x="19202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450591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39" h="64134">
                  <a:moveTo>
                    <a:pt x="0" y="0"/>
                  </a:moveTo>
                  <a:lnTo>
                    <a:pt x="1920239" y="0"/>
                  </a:lnTo>
                  <a:lnTo>
                    <a:pt x="19202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2456942" y="1291335"/>
            <a:ext cx="1907539" cy="1191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800" spc="-10" b="1">
                <a:solidFill>
                  <a:srgbClr val="F9A825"/>
                </a:solidFill>
                <a:latin typeface="Calibri"/>
                <a:cs typeface="Calibri"/>
              </a:rPr>
              <a:t>$2.5T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AfCFTA</a:t>
            </a:r>
            <a:r>
              <a:rPr dirty="0" sz="105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Combined</a:t>
            </a:r>
            <a:r>
              <a:rPr dirty="0" sz="105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GDP</a:t>
            </a:r>
            <a:endParaRPr sz="1050">
              <a:latin typeface="Calibri"/>
              <a:cs typeface="Calibri"/>
            </a:endParaRPr>
          </a:p>
          <a:p>
            <a:pPr algn="ctr" marL="184785" marR="177800">
              <a:lnSpc>
                <a:spcPct val="120000"/>
              </a:lnSpc>
              <a:spcBef>
                <a:spcPts val="1075"/>
              </a:spcBef>
            </a:pP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Market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access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under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the</a:t>
            </a:r>
            <a:r>
              <a:rPr dirty="0" sz="850" spc="-2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free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AACCAA"/>
                </a:solidFill>
                <a:latin typeface="Calibri"/>
                <a:cs typeface="Calibri"/>
              </a:rPr>
              <a:t>trade</a:t>
            </a:r>
            <a:r>
              <a:rPr dirty="0" sz="850" spc="50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AACCAA"/>
                </a:solidFill>
                <a:latin typeface="Calibri"/>
                <a:cs typeface="Calibri"/>
              </a:rPr>
              <a:t>area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4491973" y="1016270"/>
            <a:ext cx="2136140" cy="1770380"/>
            <a:chOff x="4491973" y="1016270"/>
            <a:chExt cx="2136140" cy="1770380"/>
          </a:xfrm>
        </p:grpSpPr>
        <p:pic>
          <p:nvPicPr>
            <p:cNvPr id="24" name="object 2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91973" y="1016270"/>
              <a:ext cx="2136140" cy="1770380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4626863" y="1161288"/>
              <a:ext cx="1920239" cy="1490980"/>
            </a:xfrm>
            <a:custGeom>
              <a:avLst/>
              <a:gdLst/>
              <a:ahLst/>
              <a:cxnLst/>
              <a:rect l="l" t="t" r="r" b="b"/>
              <a:pathLst>
                <a:path w="1920240" h="1490980">
                  <a:moveTo>
                    <a:pt x="0" y="1490471"/>
                  </a:moveTo>
                  <a:lnTo>
                    <a:pt x="1920239" y="1490471"/>
                  </a:lnTo>
                  <a:lnTo>
                    <a:pt x="1920239" y="0"/>
                  </a:lnTo>
                  <a:lnTo>
                    <a:pt x="0" y="0"/>
                  </a:lnTo>
                  <a:lnTo>
                    <a:pt x="0" y="1490471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626863" y="1097280"/>
              <a:ext cx="1920239" cy="1554480"/>
            </a:xfrm>
            <a:custGeom>
              <a:avLst/>
              <a:gdLst/>
              <a:ahLst/>
              <a:cxnLst/>
              <a:rect l="l" t="t" r="r" b="b"/>
              <a:pathLst>
                <a:path w="1920240" h="1554480">
                  <a:moveTo>
                    <a:pt x="0" y="0"/>
                  </a:moveTo>
                  <a:lnTo>
                    <a:pt x="1920239" y="0"/>
                  </a:lnTo>
                  <a:lnTo>
                    <a:pt x="1920239" y="1554479"/>
                  </a:lnTo>
                  <a:lnTo>
                    <a:pt x="0" y="155447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626863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40" h="64134">
                  <a:moveTo>
                    <a:pt x="19202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1920239" y="0"/>
                  </a:lnTo>
                  <a:lnTo>
                    <a:pt x="19202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626863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40" h="64134">
                  <a:moveTo>
                    <a:pt x="0" y="0"/>
                  </a:moveTo>
                  <a:lnTo>
                    <a:pt x="1920239" y="0"/>
                  </a:lnTo>
                  <a:lnTo>
                    <a:pt x="19202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4633214" y="1291335"/>
            <a:ext cx="1907539" cy="1191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800" spc="-20" b="1">
                <a:solidFill>
                  <a:srgbClr val="F9A825"/>
                </a:solidFill>
                <a:latin typeface="Calibri"/>
                <a:cs typeface="Calibri"/>
              </a:rPr>
              <a:t>1.3B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Continental</a:t>
            </a:r>
            <a:r>
              <a:rPr dirty="0" sz="1050" spc="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endParaRPr sz="1050">
              <a:latin typeface="Calibri"/>
              <a:cs typeface="Calibri"/>
            </a:endParaRPr>
          </a:p>
          <a:p>
            <a:pPr algn="ctr" marL="342265" marR="335280" indent="-635">
              <a:lnSpc>
                <a:spcPct val="120000"/>
              </a:lnSpc>
              <a:spcBef>
                <a:spcPts val="1075"/>
              </a:spcBef>
            </a:pP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People</a:t>
            </a:r>
            <a:r>
              <a:rPr dirty="0" sz="850" spc="-3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under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the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African</a:t>
            </a:r>
            <a:r>
              <a:rPr dirty="0" sz="850" spc="50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Continental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>
                <a:solidFill>
                  <a:srgbClr val="AACCAA"/>
                </a:solidFill>
                <a:latin typeface="Calibri"/>
                <a:cs typeface="Calibri"/>
              </a:rPr>
              <a:t>Free</a:t>
            </a:r>
            <a:r>
              <a:rPr dirty="0" sz="850" spc="-20">
                <a:solidFill>
                  <a:srgbClr val="AACCAA"/>
                </a:solidFill>
                <a:latin typeface="Calibri"/>
                <a:cs typeface="Calibri"/>
              </a:rPr>
              <a:t> Trade</a:t>
            </a:r>
            <a:r>
              <a:rPr dirty="0" sz="850" spc="-2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20">
                <a:solidFill>
                  <a:srgbClr val="AACCAA"/>
                </a:solidFill>
                <a:latin typeface="Calibri"/>
                <a:cs typeface="Calibri"/>
              </a:rPr>
              <a:t>Area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6668244" y="1016270"/>
            <a:ext cx="2136140" cy="1770380"/>
            <a:chOff x="6668244" y="1016270"/>
            <a:chExt cx="2136140" cy="1770380"/>
          </a:xfrm>
        </p:grpSpPr>
        <p:pic>
          <p:nvPicPr>
            <p:cNvPr id="31" name="object 3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68244" y="1016270"/>
              <a:ext cx="2136140" cy="1770380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6803135" y="1161288"/>
              <a:ext cx="1920239" cy="1490980"/>
            </a:xfrm>
            <a:custGeom>
              <a:avLst/>
              <a:gdLst/>
              <a:ahLst/>
              <a:cxnLst/>
              <a:rect l="l" t="t" r="r" b="b"/>
              <a:pathLst>
                <a:path w="1920240" h="1490980">
                  <a:moveTo>
                    <a:pt x="0" y="1490471"/>
                  </a:moveTo>
                  <a:lnTo>
                    <a:pt x="1920239" y="1490471"/>
                  </a:lnTo>
                  <a:lnTo>
                    <a:pt x="1920239" y="0"/>
                  </a:lnTo>
                  <a:lnTo>
                    <a:pt x="0" y="0"/>
                  </a:lnTo>
                  <a:lnTo>
                    <a:pt x="0" y="1490471"/>
                  </a:lnTo>
                  <a:close/>
                </a:path>
              </a:pathLst>
            </a:custGeom>
            <a:solidFill>
              <a:srgbClr val="16213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803135" y="1097280"/>
              <a:ext cx="1920239" cy="1554480"/>
            </a:xfrm>
            <a:custGeom>
              <a:avLst/>
              <a:gdLst/>
              <a:ahLst/>
              <a:cxnLst/>
              <a:rect l="l" t="t" r="r" b="b"/>
              <a:pathLst>
                <a:path w="1920240" h="1554480">
                  <a:moveTo>
                    <a:pt x="0" y="0"/>
                  </a:moveTo>
                  <a:lnTo>
                    <a:pt x="1920239" y="0"/>
                  </a:lnTo>
                  <a:lnTo>
                    <a:pt x="1920239" y="1554479"/>
                  </a:lnTo>
                  <a:lnTo>
                    <a:pt x="0" y="155447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6213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803135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40" h="64134">
                  <a:moveTo>
                    <a:pt x="19202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1920239" y="0"/>
                  </a:lnTo>
                  <a:lnTo>
                    <a:pt x="19202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803135" y="1097280"/>
              <a:ext cx="1920239" cy="64135"/>
            </a:xfrm>
            <a:custGeom>
              <a:avLst/>
              <a:gdLst/>
              <a:ahLst/>
              <a:cxnLst/>
              <a:rect l="l" t="t" r="r" b="b"/>
              <a:pathLst>
                <a:path w="1920240" h="64134">
                  <a:moveTo>
                    <a:pt x="0" y="0"/>
                  </a:moveTo>
                  <a:lnTo>
                    <a:pt x="1920239" y="0"/>
                  </a:lnTo>
                  <a:lnTo>
                    <a:pt x="19202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6809485" y="1291335"/>
            <a:ext cx="1907539" cy="1191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800" spc="-25" b="1">
                <a:solidFill>
                  <a:srgbClr val="F9A825"/>
                </a:solidFill>
                <a:latin typeface="Calibri"/>
                <a:cs typeface="Calibri"/>
              </a:rPr>
              <a:t>13M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5"/>
              </a:spcBef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Jobs</a:t>
            </a:r>
            <a:r>
              <a:rPr dirty="0" sz="105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Potential</a:t>
            </a:r>
            <a:endParaRPr sz="1050">
              <a:latin typeface="Calibri"/>
              <a:cs typeface="Calibri"/>
            </a:endParaRPr>
          </a:p>
          <a:p>
            <a:pPr algn="ctr" marL="221615" marR="214629">
              <a:lnSpc>
                <a:spcPct val="120000"/>
              </a:lnSpc>
              <a:spcBef>
                <a:spcPts val="1075"/>
              </a:spcBef>
            </a:pP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Employment</a:t>
            </a:r>
            <a:r>
              <a:rPr dirty="0" sz="850" spc="5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opportunities</a:t>
            </a:r>
            <a:r>
              <a:rPr dirty="0" sz="850" spc="1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under</a:t>
            </a:r>
            <a:r>
              <a:rPr dirty="0" sz="850" spc="500">
                <a:solidFill>
                  <a:srgbClr val="AACCAA"/>
                </a:solidFill>
                <a:latin typeface="Calibri"/>
                <a:cs typeface="Calibri"/>
              </a:rPr>
              <a:t> </a:t>
            </a:r>
            <a:r>
              <a:rPr dirty="0" sz="850" spc="-10">
                <a:solidFill>
                  <a:srgbClr val="AACCAA"/>
                </a:solidFill>
                <a:latin typeface="Calibri"/>
                <a:cs typeface="Calibri"/>
              </a:rPr>
              <a:t>AfCFTA</a:t>
            </a:r>
            <a:endParaRPr sz="850">
              <a:latin typeface="Calibri"/>
              <a:cs typeface="Calibri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139429" y="2753630"/>
            <a:ext cx="8811260" cy="1953260"/>
            <a:chOff x="139429" y="2753630"/>
            <a:chExt cx="8811260" cy="1953260"/>
          </a:xfrm>
        </p:grpSpPr>
        <p:pic>
          <p:nvPicPr>
            <p:cNvPr id="38" name="object 3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9429" y="2753630"/>
              <a:ext cx="8811260" cy="1953260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347471" y="2834639"/>
              <a:ext cx="8522335" cy="1737360"/>
            </a:xfrm>
            <a:custGeom>
              <a:avLst/>
              <a:gdLst/>
              <a:ahLst/>
              <a:cxnLst/>
              <a:rect l="l" t="t" r="r" b="b"/>
              <a:pathLst>
                <a:path w="8522335" h="1737360">
                  <a:moveTo>
                    <a:pt x="0" y="1737359"/>
                  </a:moveTo>
                  <a:lnTo>
                    <a:pt x="8522207" y="1737359"/>
                  </a:lnTo>
                  <a:lnTo>
                    <a:pt x="8522207" y="0"/>
                  </a:lnTo>
                  <a:lnTo>
                    <a:pt x="0" y="0"/>
                  </a:lnTo>
                  <a:lnTo>
                    <a:pt x="0" y="17373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74320" y="2834639"/>
              <a:ext cx="8595360" cy="1737360"/>
            </a:xfrm>
            <a:custGeom>
              <a:avLst/>
              <a:gdLst/>
              <a:ahLst/>
              <a:cxnLst/>
              <a:rect l="l" t="t" r="r" b="b"/>
              <a:pathLst>
                <a:path w="8595360" h="1737360">
                  <a:moveTo>
                    <a:pt x="0" y="0"/>
                  </a:moveTo>
                  <a:lnTo>
                    <a:pt x="8595359" y="0"/>
                  </a:lnTo>
                  <a:lnTo>
                    <a:pt x="8595359" y="1737359"/>
                  </a:lnTo>
                  <a:lnTo>
                    <a:pt x="0" y="173735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74320" y="2834639"/>
              <a:ext cx="73660" cy="1737360"/>
            </a:xfrm>
            <a:custGeom>
              <a:avLst/>
              <a:gdLst/>
              <a:ahLst/>
              <a:cxnLst/>
              <a:rect l="l" t="t" r="r" b="b"/>
              <a:pathLst>
                <a:path w="73660" h="1737360">
                  <a:moveTo>
                    <a:pt x="73151" y="1737359"/>
                  </a:moveTo>
                  <a:lnTo>
                    <a:pt x="0" y="1737359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73735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74320" y="2834639"/>
              <a:ext cx="73660" cy="1737360"/>
            </a:xfrm>
            <a:custGeom>
              <a:avLst/>
              <a:gdLst/>
              <a:ahLst/>
              <a:cxnLst/>
              <a:rect l="l" t="t" r="r" b="b"/>
              <a:pathLst>
                <a:path w="73660" h="1737360">
                  <a:moveTo>
                    <a:pt x="0" y="0"/>
                  </a:moveTo>
                  <a:lnTo>
                    <a:pt x="73151" y="0"/>
                  </a:lnTo>
                  <a:lnTo>
                    <a:pt x="73151" y="1737359"/>
                  </a:lnTo>
                  <a:lnTo>
                    <a:pt x="0" y="173735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 descr=""/>
          <p:cNvSpPr txBox="1"/>
          <p:nvPr/>
        </p:nvSpPr>
        <p:spPr>
          <a:xfrm>
            <a:off x="575945" y="2967736"/>
            <a:ext cx="12655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C62828"/>
                </a:solidFill>
                <a:latin typeface="Calibri"/>
                <a:cs typeface="Calibri"/>
              </a:rPr>
              <a:t>THE</a:t>
            </a:r>
            <a:r>
              <a:rPr dirty="0" sz="1300" spc="-2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300" spc="-10" b="1">
                <a:solidFill>
                  <a:srgbClr val="C62828"/>
                </a:solidFill>
                <a:latin typeface="Calibri"/>
                <a:cs typeface="Calibri"/>
              </a:rPr>
              <a:t>CRITICAL</a:t>
            </a:r>
            <a:r>
              <a:rPr dirty="0" sz="1300" spc="-20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300" spc="-25" b="1">
                <a:solidFill>
                  <a:srgbClr val="C62828"/>
                </a:solidFill>
                <a:latin typeface="Calibri"/>
                <a:cs typeface="Calibri"/>
              </a:rPr>
              <a:t>GAP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575945" y="3236214"/>
            <a:ext cx="4131310" cy="461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Despite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vast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scale,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resources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110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market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access,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Nigeria's</a:t>
            </a:r>
            <a:r>
              <a:rPr dirty="0" sz="1100" spc="-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manufacturing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sector</a:t>
            </a:r>
            <a:r>
              <a:rPr dirty="0" sz="110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contributes</a:t>
            </a:r>
            <a:r>
              <a:rPr dirty="0" sz="110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LESS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THAN</a:t>
            </a:r>
            <a:r>
              <a:rPr dirty="0" sz="110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10%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to</a:t>
            </a:r>
            <a:r>
              <a:rPr dirty="0" sz="110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GDP.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575945" y="3841750"/>
            <a:ext cx="364744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This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gap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between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potential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output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represents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one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1000" spc="-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 greatest</a:t>
            </a:r>
            <a:r>
              <a:rPr dirty="0" sz="1000" spc="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economic</a:t>
            </a:r>
            <a:r>
              <a:rPr dirty="0" sz="1000" spc="1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opportunities</a:t>
            </a:r>
            <a:r>
              <a:rPr dirty="0" sz="1000" spc="1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1000" spc="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3D3D3D"/>
                </a:solidFill>
                <a:latin typeface="Calibri"/>
                <a:cs typeface="Calibri"/>
              </a:rPr>
              <a:t>our</a:t>
            </a:r>
            <a:r>
              <a:rPr dirty="0" sz="1000" spc="1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3D3D3D"/>
                </a:solidFill>
                <a:latin typeface="Calibri"/>
                <a:cs typeface="Calibri"/>
              </a:rPr>
              <a:t>time.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46" name="object 46" descr=""/>
          <p:cNvGrpSpPr/>
          <p:nvPr/>
        </p:nvGrpSpPr>
        <p:grpSpPr>
          <a:xfrm>
            <a:off x="5114290" y="3285490"/>
            <a:ext cx="3761740" cy="1137920"/>
            <a:chOff x="5114290" y="3285490"/>
            <a:chExt cx="3761740" cy="1137920"/>
          </a:xfrm>
        </p:grpSpPr>
        <p:sp>
          <p:nvSpPr>
            <p:cNvPr id="47" name="object 47" descr=""/>
            <p:cNvSpPr/>
            <p:nvPr/>
          </p:nvSpPr>
          <p:spPr>
            <a:xfrm>
              <a:off x="5303520" y="3840480"/>
              <a:ext cx="1371600" cy="548640"/>
            </a:xfrm>
            <a:custGeom>
              <a:avLst/>
              <a:gdLst/>
              <a:ahLst/>
              <a:cxnLst/>
              <a:rect l="l" t="t" r="r" b="b"/>
              <a:pathLst>
                <a:path w="1371600" h="548639">
                  <a:moveTo>
                    <a:pt x="1371599" y="548639"/>
                  </a:moveTo>
                  <a:lnTo>
                    <a:pt x="0" y="548639"/>
                  </a:lnTo>
                  <a:lnTo>
                    <a:pt x="0" y="0"/>
                  </a:lnTo>
                  <a:lnTo>
                    <a:pt x="1371599" y="0"/>
                  </a:lnTo>
                  <a:lnTo>
                    <a:pt x="1371599" y="54863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5303520" y="3840480"/>
              <a:ext cx="1371600" cy="548640"/>
            </a:xfrm>
            <a:custGeom>
              <a:avLst/>
              <a:gdLst/>
              <a:ahLst/>
              <a:cxnLst/>
              <a:rect l="l" t="t" r="r" b="b"/>
              <a:pathLst>
                <a:path w="1371600" h="548639">
                  <a:moveTo>
                    <a:pt x="0" y="0"/>
                  </a:moveTo>
                  <a:lnTo>
                    <a:pt x="1371599" y="0"/>
                  </a:lnTo>
                  <a:lnTo>
                    <a:pt x="1371599" y="548639"/>
                  </a:lnTo>
                  <a:lnTo>
                    <a:pt x="0" y="5486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7040880" y="3291840"/>
              <a:ext cx="1371600" cy="1097280"/>
            </a:xfrm>
            <a:custGeom>
              <a:avLst/>
              <a:gdLst/>
              <a:ahLst/>
              <a:cxnLst/>
              <a:rect l="l" t="t" r="r" b="b"/>
              <a:pathLst>
                <a:path w="1371600" h="1097279">
                  <a:moveTo>
                    <a:pt x="1371599" y="1097279"/>
                  </a:moveTo>
                  <a:lnTo>
                    <a:pt x="0" y="1097279"/>
                  </a:lnTo>
                  <a:lnTo>
                    <a:pt x="0" y="0"/>
                  </a:lnTo>
                  <a:lnTo>
                    <a:pt x="1371599" y="0"/>
                  </a:lnTo>
                  <a:lnTo>
                    <a:pt x="1371599" y="109727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7040880" y="3291840"/>
              <a:ext cx="1371600" cy="1097280"/>
            </a:xfrm>
            <a:custGeom>
              <a:avLst/>
              <a:gdLst/>
              <a:ahLst/>
              <a:cxnLst/>
              <a:rect l="l" t="t" r="r" b="b"/>
              <a:pathLst>
                <a:path w="1371600" h="1097279">
                  <a:moveTo>
                    <a:pt x="0" y="0"/>
                  </a:moveTo>
                  <a:lnTo>
                    <a:pt x="1371599" y="0"/>
                  </a:lnTo>
                  <a:lnTo>
                    <a:pt x="1371599" y="1097279"/>
                  </a:lnTo>
                  <a:lnTo>
                    <a:pt x="0" y="109727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5120640" y="4389120"/>
              <a:ext cx="3749040" cy="27940"/>
            </a:xfrm>
            <a:custGeom>
              <a:avLst/>
              <a:gdLst/>
              <a:ahLst/>
              <a:cxnLst/>
              <a:rect l="l" t="t" r="r" b="b"/>
              <a:pathLst>
                <a:path w="3749040" h="27939">
                  <a:moveTo>
                    <a:pt x="3749039" y="27431"/>
                  </a:moveTo>
                  <a:lnTo>
                    <a:pt x="0" y="27431"/>
                  </a:lnTo>
                  <a:lnTo>
                    <a:pt x="0" y="0"/>
                  </a:lnTo>
                  <a:lnTo>
                    <a:pt x="3749039" y="0"/>
                  </a:lnTo>
                  <a:lnTo>
                    <a:pt x="3749039" y="27431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5120640" y="4389120"/>
              <a:ext cx="3749040" cy="27940"/>
            </a:xfrm>
            <a:custGeom>
              <a:avLst/>
              <a:gdLst/>
              <a:ahLst/>
              <a:cxnLst/>
              <a:rect l="l" t="t" r="r" b="b"/>
              <a:pathLst>
                <a:path w="3749040" h="27939">
                  <a:moveTo>
                    <a:pt x="0" y="0"/>
                  </a:moveTo>
                  <a:lnTo>
                    <a:pt x="3749039" y="0"/>
                  </a:lnTo>
                  <a:lnTo>
                    <a:pt x="3749039" y="27431"/>
                  </a:lnTo>
                  <a:lnTo>
                    <a:pt x="0" y="2743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BBBBB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5832805" y="3539235"/>
            <a:ext cx="3136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5" b="1">
                <a:solidFill>
                  <a:srgbClr val="C62828"/>
                </a:solidFill>
                <a:latin typeface="Calibri"/>
                <a:cs typeface="Calibri"/>
              </a:rPr>
              <a:t>10%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5820591" y="4487545"/>
            <a:ext cx="3378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Nigeria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5769302" y="4630039"/>
            <a:ext cx="4400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Mfg. 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GDP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7570165" y="2990596"/>
            <a:ext cx="3136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25" b="1">
                <a:solidFill>
                  <a:srgbClr val="2E7D31"/>
                </a:solidFill>
                <a:latin typeface="Calibri"/>
                <a:cs typeface="Calibri"/>
              </a:rPr>
              <a:t>20%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7500734" y="4487545"/>
            <a:ext cx="4521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Indonesia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7506662" y="4630039"/>
            <a:ext cx="4400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solidFill>
                  <a:srgbClr val="3D3D3D"/>
                </a:solidFill>
                <a:latin typeface="Calibri"/>
                <a:cs typeface="Calibri"/>
              </a:rPr>
              <a:t>Mfg. </a:t>
            </a:r>
            <a:r>
              <a:rPr dirty="0" sz="850" spc="-25">
                <a:solidFill>
                  <a:srgbClr val="3D3D3D"/>
                </a:solidFill>
                <a:latin typeface="Calibri"/>
                <a:cs typeface="Calibri"/>
              </a:rPr>
              <a:t>GDP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6472701" y="4860036"/>
            <a:ext cx="104584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i="1">
                <a:solidFill>
                  <a:srgbClr val="6B6B6B"/>
                </a:solidFill>
                <a:latin typeface="Calibri"/>
                <a:cs typeface="Calibri"/>
              </a:rPr>
              <a:t>Manufacturing </a:t>
            </a:r>
            <a:r>
              <a:rPr dirty="0" sz="800" i="1">
                <a:solidFill>
                  <a:srgbClr val="6B6B6B"/>
                </a:solidFill>
                <a:latin typeface="Calibri"/>
                <a:cs typeface="Calibri"/>
              </a:rPr>
              <a:t>%</a:t>
            </a:r>
            <a:r>
              <a:rPr dirty="0" sz="800" spc="-10" i="1">
                <a:solidFill>
                  <a:srgbClr val="6B6B6B"/>
                </a:solidFill>
                <a:latin typeface="Calibri"/>
                <a:cs typeface="Calibri"/>
              </a:rPr>
              <a:t> </a:t>
            </a:r>
            <a:r>
              <a:rPr dirty="0" sz="800" i="1">
                <a:solidFill>
                  <a:srgbClr val="6B6B6B"/>
                </a:solidFill>
                <a:latin typeface="Calibri"/>
                <a:cs typeface="Calibri"/>
              </a:rPr>
              <a:t>of</a:t>
            </a:r>
            <a:r>
              <a:rPr dirty="0" sz="800" spc="-5" i="1">
                <a:solidFill>
                  <a:srgbClr val="6B6B6B"/>
                </a:solidFill>
                <a:latin typeface="Calibri"/>
                <a:cs typeface="Calibri"/>
              </a:rPr>
              <a:t> </a:t>
            </a:r>
            <a:r>
              <a:rPr dirty="0" sz="800" spc="-25" i="1">
                <a:solidFill>
                  <a:srgbClr val="6B6B6B"/>
                </a:solidFill>
                <a:latin typeface="Calibri"/>
                <a:cs typeface="Calibri"/>
              </a:rPr>
              <a:t>GDP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10"/>
              <a:t>INDONESIA:</a:t>
            </a:r>
            <a:r>
              <a:rPr dirty="0" sz="2200" spc="-55"/>
              <a:t> </a:t>
            </a:r>
            <a:r>
              <a:rPr dirty="0" sz="2200"/>
              <a:t>THE</a:t>
            </a:r>
            <a:r>
              <a:rPr dirty="0" sz="2200" spc="-50"/>
              <a:t> </a:t>
            </a:r>
            <a:r>
              <a:rPr dirty="0" sz="2200" spc="-10"/>
              <a:t>REFERENCE</a:t>
            </a:r>
            <a:r>
              <a:rPr dirty="0" sz="2200" spc="-50"/>
              <a:t> </a:t>
            </a:r>
            <a:r>
              <a:rPr dirty="0" sz="2200" spc="-10"/>
              <a:t>MODEL</a:t>
            </a:r>
            <a:endParaRPr sz="2200"/>
          </a:p>
        </p:txBody>
      </p:sp>
      <p:sp>
        <p:nvSpPr>
          <p:cNvPr id="9" name="object 9" descr=""/>
          <p:cNvSpPr txBox="1"/>
          <p:nvPr/>
        </p:nvSpPr>
        <p:spPr>
          <a:xfrm>
            <a:off x="530225" y="1076070"/>
            <a:ext cx="7997825" cy="481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0"/>
              </a:spcBef>
            </a:pP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With</a:t>
            </a:r>
            <a:r>
              <a:rPr dirty="0" sz="11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comparable demographic strength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resource</a:t>
            </a:r>
            <a:r>
              <a:rPr dirty="0" sz="11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endowment,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Indonesia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grown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its</a:t>
            </a:r>
            <a:r>
              <a:rPr dirty="0" sz="11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manufacturing sector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to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nearly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20%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of</a:t>
            </a:r>
            <a:r>
              <a:rPr dirty="0" sz="11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25">
                <a:solidFill>
                  <a:srgbClr val="1A1A1A"/>
                </a:solidFill>
                <a:latin typeface="Calibri"/>
                <a:cs typeface="Calibri"/>
              </a:rPr>
              <a:t>GDP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through</a:t>
            </a:r>
            <a:r>
              <a:rPr dirty="0" sz="11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deliberate,</a:t>
            </a:r>
            <a:r>
              <a:rPr dirty="0" sz="11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intentional,</a:t>
            </a:r>
            <a:r>
              <a:rPr dirty="0" sz="11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11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purpose-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driven</a:t>
            </a:r>
            <a:r>
              <a:rPr dirty="0" sz="11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1A1A1A"/>
                </a:solidFill>
                <a:latin typeface="Calibri"/>
                <a:cs typeface="Calibri"/>
              </a:rPr>
              <a:t>industrial</a:t>
            </a:r>
            <a:r>
              <a:rPr dirty="0" sz="11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solidFill>
                  <a:srgbClr val="1A1A1A"/>
                </a:solidFill>
                <a:latin typeface="Calibri"/>
                <a:cs typeface="Calibri"/>
              </a:rPr>
              <a:t>policies.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30869" y="1747790"/>
            <a:ext cx="4239260" cy="1496060"/>
            <a:chOff x="230869" y="1747790"/>
            <a:chExt cx="4239260" cy="1496060"/>
          </a:xfrm>
        </p:grpSpPr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1747790"/>
              <a:ext cx="4239260" cy="1496060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365760" y="1828799"/>
              <a:ext cx="4023360" cy="1280160"/>
            </a:xfrm>
            <a:custGeom>
              <a:avLst/>
              <a:gdLst/>
              <a:ahLst/>
              <a:cxnLst/>
              <a:rect l="l" t="t" r="r" b="b"/>
              <a:pathLst>
                <a:path w="4023360" h="1280160">
                  <a:moveTo>
                    <a:pt x="4023359" y="1280159"/>
                  </a:moveTo>
                  <a:lnTo>
                    <a:pt x="0" y="1280159"/>
                  </a:lnTo>
                  <a:lnTo>
                    <a:pt x="0" y="0"/>
                  </a:lnTo>
                  <a:lnTo>
                    <a:pt x="4023359" y="0"/>
                  </a:lnTo>
                  <a:lnTo>
                    <a:pt x="4023359" y="1280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02920" y="216712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19" h="502919">
                  <a:moveTo>
                    <a:pt x="251459" y="502919"/>
                  </a:move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9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02920" y="216712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19" h="502919">
                  <a:moveTo>
                    <a:pt x="0" y="251459"/>
                  </a:move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9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928" y="2221992"/>
              <a:ext cx="365759" cy="365759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365759" y="1828800"/>
            <a:ext cx="4023360" cy="1280160"/>
          </a:xfrm>
          <a:prstGeom prst="rect">
            <a:avLst/>
          </a:prstGeom>
          <a:ln w="12699">
            <a:solidFill>
              <a:srgbClr val="E0E0DA"/>
            </a:solidFill>
          </a:ln>
        </p:spPr>
        <p:txBody>
          <a:bodyPr wrap="square" lIns="0" tIns="147955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165"/>
              </a:spcBef>
            </a:pP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Industrial</a:t>
            </a:r>
            <a:r>
              <a:rPr dirty="0" sz="1100" spc="2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Clustering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862965" marR="473709">
              <a:lnSpc>
                <a:spcPct val="120000"/>
              </a:lnSpc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Deliberate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development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zones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special economic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parks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that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concentrate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supply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chains, infrastructure,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services.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4619989" y="1747790"/>
            <a:ext cx="4239260" cy="1496060"/>
            <a:chOff x="4619989" y="1747790"/>
            <a:chExt cx="4239260" cy="1496060"/>
          </a:xfrm>
        </p:grpSpPr>
        <p:pic>
          <p:nvPicPr>
            <p:cNvPr id="18" name="object 1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19989" y="1747790"/>
              <a:ext cx="4239260" cy="1496060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754880" y="1828799"/>
              <a:ext cx="4023360" cy="1280160"/>
            </a:xfrm>
            <a:custGeom>
              <a:avLst/>
              <a:gdLst/>
              <a:ahLst/>
              <a:cxnLst/>
              <a:rect l="l" t="t" r="r" b="b"/>
              <a:pathLst>
                <a:path w="4023359" h="1280160">
                  <a:moveTo>
                    <a:pt x="4023359" y="1280159"/>
                  </a:moveTo>
                  <a:lnTo>
                    <a:pt x="0" y="1280159"/>
                  </a:lnTo>
                  <a:lnTo>
                    <a:pt x="0" y="0"/>
                  </a:lnTo>
                  <a:lnTo>
                    <a:pt x="4023359" y="0"/>
                  </a:lnTo>
                  <a:lnTo>
                    <a:pt x="4023359" y="1280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892040" y="216712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20" h="502919">
                  <a:moveTo>
                    <a:pt x="251459" y="502919"/>
                  </a:move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8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892040" y="216712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20" h="502919">
                  <a:moveTo>
                    <a:pt x="0" y="251459"/>
                  </a:move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8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56048" y="2221992"/>
              <a:ext cx="365759" cy="365759"/>
            </a:xfrm>
            <a:prstGeom prst="rect">
              <a:avLst/>
            </a:prstGeom>
          </p:spPr>
        </p:pic>
      </p:grpSp>
      <p:sp>
        <p:nvSpPr>
          <p:cNvPr id="23" name="object 23" descr=""/>
          <p:cNvSpPr txBox="1"/>
          <p:nvPr/>
        </p:nvSpPr>
        <p:spPr>
          <a:xfrm>
            <a:off x="4754879" y="1828800"/>
            <a:ext cx="4023360" cy="1280160"/>
          </a:xfrm>
          <a:prstGeom prst="rect">
            <a:avLst/>
          </a:prstGeom>
          <a:ln w="12699">
            <a:solidFill>
              <a:srgbClr val="E0E0DA"/>
            </a:solidFill>
          </a:ln>
        </p:spPr>
        <p:txBody>
          <a:bodyPr wrap="square" lIns="0" tIns="147955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165"/>
              </a:spcBef>
            </a:pP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Export</a:t>
            </a:r>
            <a:r>
              <a:rPr dirty="0" sz="110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Orientation</a:t>
            </a:r>
            <a:r>
              <a:rPr dirty="0" sz="1100" spc="-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via</a:t>
            </a:r>
            <a:r>
              <a:rPr dirty="0" sz="1100" spc="-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16213E"/>
                </a:solidFill>
                <a:latin typeface="Calibri"/>
                <a:cs typeface="Calibri"/>
              </a:rPr>
              <a:t>ITPC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862965" marR="224154">
              <a:lnSpc>
                <a:spcPct val="120000"/>
              </a:lnSpc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Indonesian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Trade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Promotion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Centre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(ITPC)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operates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in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19+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countries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model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trade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promotion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infrastructure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global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market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access.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230869" y="3210830"/>
            <a:ext cx="4239260" cy="1496060"/>
            <a:chOff x="230869" y="3210830"/>
            <a:chExt cx="4239260" cy="1496060"/>
          </a:xfrm>
        </p:grpSpPr>
        <p:pic>
          <p:nvPicPr>
            <p:cNvPr id="25" name="object 2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3210830"/>
              <a:ext cx="4239260" cy="1496060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365760" y="3291839"/>
              <a:ext cx="4023360" cy="1280160"/>
            </a:xfrm>
            <a:custGeom>
              <a:avLst/>
              <a:gdLst/>
              <a:ahLst/>
              <a:cxnLst/>
              <a:rect l="l" t="t" r="r" b="b"/>
              <a:pathLst>
                <a:path w="4023360" h="1280160">
                  <a:moveTo>
                    <a:pt x="4023359" y="1280159"/>
                  </a:moveTo>
                  <a:lnTo>
                    <a:pt x="0" y="1280159"/>
                  </a:lnTo>
                  <a:lnTo>
                    <a:pt x="0" y="0"/>
                  </a:lnTo>
                  <a:lnTo>
                    <a:pt x="4023359" y="0"/>
                  </a:lnTo>
                  <a:lnTo>
                    <a:pt x="4023359" y="1280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502920" y="363016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19" h="502920">
                  <a:moveTo>
                    <a:pt x="251459" y="502919"/>
                  </a:move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9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502920" y="363016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19" h="502920">
                  <a:moveTo>
                    <a:pt x="0" y="251459"/>
                  </a:move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9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9" name="object 2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6928" y="3685032"/>
              <a:ext cx="365759" cy="365759"/>
            </a:xfrm>
            <a:prstGeom prst="rect">
              <a:avLst/>
            </a:prstGeom>
          </p:spPr>
        </p:pic>
      </p:grpSp>
      <p:sp>
        <p:nvSpPr>
          <p:cNvPr id="30" name="object 30" descr=""/>
          <p:cNvSpPr txBox="1"/>
          <p:nvPr/>
        </p:nvSpPr>
        <p:spPr>
          <a:xfrm>
            <a:off x="365759" y="3291840"/>
            <a:ext cx="4023360" cy="1280160"/>
          </a:xfrm>
          <a:prstGeom prst="rect">
            <a:avLst/>
          </a:prstGeom>
          <a:ln w="12699">
            <a:solidFill>
              <a:srgbClr val="E0E0DA"/>
            </a:solidFill>
          </a:ln>
        </p:spPr>
        <p:txBody>
          <a:bodyPr wrap="square" lIns="0" tIns="147955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165"/>
              </a:spcBef>
            </a:pP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SME</a:t>
            </a:r>
            <a:r>
              <a:rPr dirty="0" sz="1100" spc="-4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Integration</a:t>
            </a:r>
            <a:r>
              <a:rPr dirty="0" sz="1100" spc="-4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into</a:t>
            </a:r>
            <a:r>
              <a:rPr dirty="0" sz="1100" spc="-4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Supply</a:t>
            </a:r>
            <a:r>
              <a:rPr dirty="0" sz="1100" spc="-4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Chains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862965" marR="349885">
              <a:lnSpc>
                <a:spcPct val="120000"/>
              </a:lnSpc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Small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medium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enterprises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embedded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into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structured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value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chains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ensure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broad-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based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industrial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growth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resilience.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4619989" y="3210830"/>
            <a:ext cx="4239260" cy="1496060"/>
            <a:chOff x="4619989" y="3210830"/>
            <a:chExt cx="4239260" cy="1496060"/>
          </a:xfrm>
        </p:grpSpPr>
        <p:pic>
          <p:nvPicPr>
            <p:cNvPr id="32" name="object 3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19989" y="3210830"/>
              <a:ext cx="4239260" cy="1496060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4754880" y="3291839"/>
              <a:ext cx="4023360" cy="1280160"/>
            </a:xfrm>
            <a:custGeom>
              <a:avLst/>
              <a:gdLst/>
              <a:ahLst/>
              <a:cxnLst/>
              <a:rect l="l" t="t" r="r" b="b"/>
              <a:pathLst>
                <a:path w="4023359" h="1280160">
                  <a:moveTo>
                    <a:pt x="4023359" y="1280159"/>
                  </a:moveTo>
                  <a:lnTo>
                    <a:pt x="0" y="1280159"/>
                  </a:lnTo>
                  <a:lnTo>
                    <a:pt x="0" y="0"/>
                  </a:lnTo>
                  <a:lnTo>
                    <a:pt x="4023359" y="0"/>
                  </a:lnTo>
                  <a:lnTo>
                    <a:pt x="4023359" y="1280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4892040" y="363016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20" h="502920">
                  <a:moveTo>
                    <a:pt x="251459" y="502919"/>
                  </a:move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8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4892040" y="3630167"/>
              <a:ext cx="502920" cy="502920"/>
            </a:xfrm>
            <a:custGeom>
              <a:avLst/>
              <a:gdLst/>
              <a:ahLst/>
              <a:cxnLst/>
              <a:rect l="l" t="t" r="r" b="b"/>
              <a:pathLst>
                <a:path w="502920" h="502920">
                  <a:moveTo>
                    <a:pt x="0" y="251459"/>
                  </a:moveTo>
                  <a:lnTo>
                    <a:pt x="4051" y="206259"/>
                  </a:lnTo>
                  <a:lnTo>
                    <a:pt x="15731" y="163717"/>
                  </a:lnTo>
                  <a:lnTo>
                    <a:pt x="34331" y="124543"/>
                  </a:lnTo>
                  <a:lnTo>
                    <a:pt x="59140" y="89447"/>
                  </a:lnTo>
                  <a:lnTo>
                    <a:pt x="89447" y="59140"/>
                  </a:lnTo>
                  <a:lnTo>
                    <a:pt x="124543" y="34331"/>
                  </a:lnTo>
                  <a:lnTo>
                    <a:pt x="163717" y="15731"/>
                  </a:lnTo>
                  <a:lnTo>
                    <a:pt x="206259" y="4051"/>
                  </a:lnTo>
                  <a:lnTo>
                    <a:pt x="251459" y="0"/>
                  </a:lnTo>
                  <a:lnTo>
                    <a:pt x="300746" y="4876"/>
                  </a:lnTo>
                  <a:lnTo>
                    <a:pt x="347689" y="19141"/>
                  </a:lnTo>
                  <a:lnTo>
                    <a:pt x="390970" y="42248"/>
                  </a:lnTo>
                  <a:lnTo>
                    <a:pt x="429268" y="73650"/>
                  </a:lnTo>
                  <a:lnTo>
                    <a:pt x="460671" y="111949"/>
                  </a:lnTo>
                  <a:lnTo>
                    <a:pt x="483778" y="155230"/>
                  </a:lnTo>
                  <a:lnTo>
                    <a:pt x="498043" y="202173"/>
                  </a:lnTo>
                  <a:lnTo>
                    <a:pt x="502919" y="251459"/>
                  </a:lnTo>
                  <a:lnTo>
                    <a:pt x="498868" y="296660"/>
                  </a:lnTo>
                  <a:lnTo>
                    <a:pt x="487188" y="339202"/>
                  </a:lnTo>
                  <a:lnTo>
                    <a:pt x="468588" y="378376"/>
                  </a:lnTo>
                  <a:lnTo>
                    <a:pt x="443779" y="413472"/>
                  </a:lnTo>
                  <a:lnTo>
                    <a:pt x="413472" y="443779"/>
                  </a:lnTo>
                  <a:lnTo>
                    <a:pt x="378376" y="468588"/>
                  </a:lnTo>
                  <a:lnTo>
                    <a:pt x="339202" y="487188"/>
                  </a:lnTo>
                  <a:lnTo>
                    <a:pt x="296660" y="498868"/>
                  </a:lnTo>
                  <a:lnTo>
                    <a:pt x="251459" y="502919"/>
                  </a:lnTo>
                  <a:lnTo>
                    <a:pt x="206259" y="498868"/>
                  </a:lnTo>
                  <a:lnTo>
                    <a:pt x="163717" y="487188"/>
                  </a:lnTo>
                  <a:lnTo>
                    <a:pt x="124543" y="468588"/>
                  </a:lnTo>
                  <a:lnTo>
                    <a:pt x="89447" y="443779"/>
                  </a:lnTo>
                  <a:lnTo>
                    <a:pt x="59140" y="413472"/>
                  </a:lnTo>
                  <a:lnTo>
                    <a:pt x="34331" y="378376"/>
                  </a:lnTo>
                  <a:lnTo>
                    <a:pt x="15731" y="339202"/>
                  </a:lnTo>
                  <a:lnTo>
                    <a:pt x="4051" y="296660"/>
                  </a:lnTo>
                  <a:lnTo>
                    <a:pt x="0" y="251459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56048" y="3685032"/>
              <a:ext cx="365759" cy="365759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4754879" y="3291840"/>
            <a:ext cx="4023360" cy="1280160"/>
          </a:xfrm>
          <a:prstGeom prst="rect">
            <a:avLst/>
          </a:prstGeom>
          <a:ln w="12699">
            <a:solidFill>
              <a:srgbClr val="E0E0DA"/>
            </a:solidFill>
          </a:ln>
        </p:spPr>
        <p:txBody>
          <a:bodyPr wrap="square" lIns="0" tIns="147955" rIns="0" bIns="0" rtlCol="0" vert="horz">
            <a:spAutoFit/>
          </a:bodyPr>
          <a:lstStyle/>
          <a:p>
            <a:pPr marL="862965">
              <a:lnSpc>
                <a:spcPct val="100000"/>
              </a:lnSpc>
              <a:spcBef>
                <a:spcPts val="1165"/>
              </a:spcBef>
            </a:pP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Agro-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Processing</a:t>
            </a:r>
            <a:r>
              <a:rPr dirty="0" sz="1100" spc="-4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Leadership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862965" marR="384810">
              <a:lnSpc>
                <a:spcPct val="120000"/>
              </a:lnSpc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World's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largest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palm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oil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exporter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with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advanced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refining,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rubber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processing,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integrated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food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packaging capabilities.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2202474" y="4798060"/>
            <a:ext cx="473646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"Industrial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transformation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is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not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accidental.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It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is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deliberate,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intentional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and</a:t>
            </a:r>
            <a:r>
              <a:rPr dirty="0" sz="1000" spc="15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C62828"/>
                </a:solidFill>
                <a:latin typeface="Calibri"/>
                <a:cs typeface="Calibri"/>
              </a:rPr>
              <a:t>purpose</a:t>
            </a:r>
            <a:r>
              <a:rPr dirty="0" sz="1000" spc="10" i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C62828"/>
                </a:solidFill>
                <a:latin typeface="Calibri"/>
                <a:cs typeface="Calibri"/>
              </a:rPr>
              <a:t>driven."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6213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4493260" cy="5156200"/>
            <a:chOff x="-6350" y="-6350"/>
            <a:chExt cx="449326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4480560" cy="4709160"/>
            </a:xfrm>
            <a:custGeom>
              <a:avLst/>
              <a:gdLst/>
              <a:ahLst/>
              <a:cxnLst/>
              <a:rect l="l" t="t" r="r" b="b"/>
              <a:pathLst>
                <a:path w="4480560" h="4709160">
                  <a:moveTo>
                    <a:pt x="0" y="4709159"/>
                  </a:moveTo>
                  <a:lnTo>
                    <a:pt x="4480559" y="4709159"/>
                  </a:lnTo>
                  <a:lnTo>
                    <a:pt x="4480559" y="0"/>
                  </a:lnTo>
                  <a:lnTo>
                    <a:pt x="0" y="0"/>
                  </a:lnTo>
                  <a:lnTo>
                    <a:pt x="0" y="4709159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4480560" cy="5143500"/>
            </a:xfrm>
            <a:custGeom>
              <a:avLst/>
              <a:gdLst/>
              <a:ahLst/>
              <a:cxnLst/>
              <a:rect l="l" t="t" r="r" b="b"/>
              <a:pathLst>
                <a:path w="4480560" h="5143500">
                  <a:moveTo>
                    <a:pt x="0" y="0"/>
                  </a:moveTo>
                  <a:lnTo>
                    <a:pt x="4480559" y="0"/>
                  </a:lnTo>
                  <a:lnTo>
                    <a:pt x="448055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3376929" y="-6350"/>
            <a:ext cx="5773420" cy="5156200"/>
            <a:chOff x="3376929" y="-6350"/>
            <a:chExt cx="5773420" cy="5156200"/>
          </a:xfrm>
        </p:grpSpPr>
        <p:sp>
          <p:nvSpPr>
            <p:cNvPr id="7" name="object 7" descr=""/>
            <p:cNvSpPr/>
            <p:nvPr/>
          </p:nvSpPr>
          <p:spPr>
            <a:xfrm>
              <a:off x="4663439" y="0"/>
              <a:ext cx="4480560" cy="4709160"/>
            </a:xfrm>
            <a:custGeom>
              <a:avLst/>
              <a:gdLst/>
              <a:ahLst/>
              <a:cxnLst/>
              <a:rect l="l" t="t" r="r" b="b"/>
              <a:pathLst>
                <a:path w="4480559" h="4709160">
                  <a:moveTo>
                    <a:pt x="0" y="4709159"/>
                  </a:moveTo>
                  <a:lnTo>
                    <a:pt x="4480559" y="4709159"/>
                  </a:lnTo>
                  <a:lnTo>
                    <a:pt x="4480559" y="0"/>
                  </a:lnTo>
                  <a:lnTo>
                    <a:pt x="0" y="0"/>
                  </a:lnTo>
                  <a:lnTo>
                    <a:pt x="0" y="4709159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663439" y="0"/>
              <a:ext cx="4480560" cy="5143500"/>
            </a:xfrm>
            <a:custGeom>
              <a:avLst/>
              <a:gdLst/>
              <a:ahLst/>
              <a:cxnLst/>
              <a:rect l="l" t="t" r="r" b="b"/>
              <a:pathLst>
                <a:path w="4480559" h="5143500">
                  <a:moveTo>
                    <a:pt x="0" y="0"/>
                  </a:moveTo>
                  <a:lnTo>
                    <a:pt x="4480559" y="0"/>
                  </a:lnTo>
                  <a:lnTo>
                    <a:pt x="448055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383279" y="1371600"/>
              <a:ext cx="2377440" cy="2377440"/>
            </a:xfrm>
            <a:custGeom>
              <a:avLst/>
              <a:gdLst/>
              <a:ahLst/>
              <a:cxnLst/>
              <a:rect l="l" t="t" r="r" b="b"/>
              <a:pathLst>
                <a:path w="2377440" h="2377440">
                  <a:moveTo>
                    <a:pt x="1188719" y="2377439"/>
                  </a:moveTo>
                  <a:lnTo>
                    <a:pt x="1140910" y="2376496"/>
                  </a:lnTo>
                  <a:lnTo>
                    <a:pt x="1093579" y="2373688"/>
                  </a:lnTo>
                  <a:lnTo>
                    <a:pt x="1046763" y="2369051"/>
                  </a:lnTo>
                  <a:lnTo>
                    <a:pt x="1000498" y="2362621"/>
                  </a:lnTo>
                  <a:lnTo>
                    <a:pt x="954818" y="2354434"/>
                  </a:lnTo>
                  <a:lnTo>
                    <a:pt x="909759" y="2344525"/>
                  </a:lnTo>
                  <a:lnTo>
                    <a:pt x="865357" y="2332929"/>
                  </a:lnTo>
                  <a:lnTo>
                    <a:pt x="821648" y="2319682"/>
                  </a:lnTo>
                  <a:lnTo>
                    <a:pt x="778666" y="2304820"/>
                  </a:lnTo>
                  <a:lnTo>
                    <a:pt x="736447" y="2288377"/>
                  </a:lnTo>
                  <a:lnTo>
                    <a:pt x="695027" y="2270390"/>
                  </a:lnTo>
                  <a:lnTo>
                    <a:pt x="654442" y="2250894"/>
                  </a:lnTo>
                  <a:lnTo>
                    <a:pt x="614726" y="2229925"/>
                  </a:lnTo>
                  <a:lnTo>
                    <a:pt x="575916" y="2207518"/>
                  </a:lnTo>
                  <a:lnTo>
                    <a:pt x="538046" y="2183708"/>
                  </a:lnTo>
                  <a:lnTo>
                    <a:pt x="501153" y="2158531"/>
                  </a:lnTo>
                  <a:lnTo>
                    <a:pt x="465271" y="2132023"/>
                  </a:lnTo>
                  <a:lnTo>
                    <a:pt x="430437" y="2104219"/>
                  </a:lnTo>
                  <a:lnTo>
                    <a:pt x="396686" y="2075154"/>
                  </a:lnTo>
                  <a:lnTo>
                    <a:pt x="364053" y="2044864"/>
                  </a:lnTo>
                  <a:lnTo>
                    <a:pt x="332574" y="2013385"/>
                  </a:lnTo>
                  <a:lnTo>
                    <a:pt x="302285" y="1980753"/>
                  </a:lnTo>
                  <a:lnTo>
                    <a:pt x="273220" y="1947001"/>
                  </a:lnTo>
                  <a:lnTo>
                    <a:pt x="245416" y="1912167"/>
                  </a:lnTo>
                  <a:lnTo>
                    <a:pt x="218908" y="1876286"/>
                  </a:lnTo>
                  <a:lnTo>
                    <a:pt x="193731" y="1839393"/>
                  </a:lnTo>
                  <a:lnTo>
                    <a:pt x="169921" y="1801523"/>
                  </a:lnTo>
                  <a:lnTo>
                    <a:pt x="147514" y="1762713"/>
                  </a:lnTo>
                  <a:lnTo>
                    <a:pt x="126545" y="1722997"/>
                  </a:lnTo>
                  <a:lnTo>
                    <a:pt x="107049" y="1682411"/>
                  </a:lnTo>
                  <a:lnTo>
                    <a:pt x="89062" y="1640992"/>
                  </a:lnTo>
                  <a:lnTo>
                    <a:pt x="72619" y="1598773"/>
                  </a:lnTo>
                  <a:lnTo>
                    <a:pt x="57757" y="1555791"/>
                  </a:lnTo>
                  <a:lnTo>
                    <a:pt x="44510" y="1512081"/>
                  </a:lnTo>
                  <a:lnTo>
                    <a:pt x="32914" y="1467680"/>
                  </a:lnTo>
                  <a:lnTo>
                    <a:pt x="23005" y="1422621"/>
                  </a:lnTo>
                  <a:lnTo>
                    <a:pt x="14818" y="1376941"/>
                  </a:lnTo>
                  <a:lnTo>
                    <a:pt x="8388" y="1330675"/>
                  </a:lnTo>
                  <a:lnTo>
                    <a:pt x="3751" y="1283860"/>
                  </a:lnTo>
                  <a:lnTo>
                    <a:pt x="943" y="1236529"/>
                  </a:lnTo>
                  <a:lnTo>
                    <a:pt x="0" y="1188719"/>
                  </a:lnTo>
                  <a:lnTo>
                    <a:pt x="943" y="1140910"/>
                  </a:lnTo>
                  <a:lnTo>
                    <a:pt x="3751" y="1093579"/>
                  </a:lnTo>
                  <a:lnTo>
                    <a:pt x="8388" y="1046763"/>
                  </a:lnTo>
                  <a:lnTo>
                    <a:pt x="14818" y="1000498"/>
                  </a:lnTo>
                  <a:lnTo>
                    <a:pt x="23005" y="954818"/>
                  </a:lnTo>
                  <a:lnTo>
                    <a:pt x="32914" y="909759"/>
                  </a:lnTo>
                  <a:lnTo>
                    <a:pt x="44510" y="865357"/>
                  </a:lnTo>
                  <a:lnTo>
                    <a:pt x="57757" y="821648"/>
                  </a:lnTo>
                  <a:lnTo>
                    <a:pt x="72619" y="778666"/>
                  </a:lnTo>
                  <a:lnTo>
                    <a:pt x="89062" y="736447"/>
                  </a:lnTo>
                  <a:lnTo>
                    <a:pt x="107049" y="695027"/>
                  </a:lnTo>
                  <a:lnTo>
                    <a:pt x="126545" y="654442"/>
                  </a:lnTo>
                  <a:lnTo>
                    <a:pt x="147514" y="614726"/>
                  </a:lnTo>
                  <a:lnTo>
                    <a:pt x="169921" y="575916"/>
                  </a:lnTo>
                  <a:lnTo>
                    <a:pt x="193731" y="538046"/>
                  </a:lnTo>
                  <a:lnTo>
                    <a:pt x="218908" y="501153"/>
                  </a:lnTo>
                  <a:lnTo>
                    <a:pt x="245416" y="465271"/>
                  </a:lnTo>
                  <a:lnTo>
                    <a:pt x="273220" y="430437"/>
                  </a:lnTo>
                  <a:lnTo>
                    <a:pt x="302285" y="396686"/>
                  </a:lnTo>
                  <a:lnTo>
                    <a:pt x="332574" y="364053"/>
                  </a:lnTo>
                  <a:lnTo>
                    <a:pt x="364053" y="332574"/>
                  </a:lnTo>
                  <a:lnTo>
                    <a:pt x="396686" y="302285"/>
                  </a:lnTo>
                  <a:lnTo>
                    <a:pt x="430437" y="273220"/>
                  </a:lnTo>
                  <a:lnTo>
                    <a:pt x="465271" y="245416"/>
                  </a:lnTo>
                  <a:lnTo>
                    <a:pt x="501153" y="218908"/>
                  </a:lnTo>
                  <a:lnTo>
                    <a:pt x="538046" y="193731"/>
                  </a:lnTo>
                  <a:lnTo>
                    <a:pt x="575916" y="169921"/>
                  </a:lnTo>
                  <a:lnTo>
                    <a:pt x="614726" y="147514"/>
                  </a:lnTo>
                  <a:lnTo>
                    <a:pt x="654442" y="126545"/>
                  </a:lnTo>
                  <a:lnTo>
                    <a:pt x="695027" y="107049"/>
                  </a:lnTo>
                  <a:lnTo>
                    <a:pt x="736447" y="89062"/>
                  </a:lnTo>
                  <a:lnTo>
                    <a:pt x="778666" y="72619"/>
                  </a:lnTo>
                  <a:lnTo>
                    <a:pt x="821648" y="57757"/>
                  </a:lnTo>
                  <a:lnTo>
                    <a:pt x="865357" y="44510"/>
                  </a:lnTo>
                  <a:lnTo>
                    <a:pt x="909759" y="32914"/>
                  </a:lnTo>
                  <a:lnTo>
                    <a:pt x="954818" y="23005"/>
                  </a:lnTo>
                  <a:lnTo>
                    <a:pt x="1000498" y="14818"/>
                  </a:lnTo>
                  <a:lnTo>
                    <a:pt x="1046763" y="8388"/>
                  </a:lnTo>
                  <a:lnTo>
                    <a:pt x="1093579" y="3751"/>
                  </a:lnTo>
                  <a:lnTo>
                    <a:pt x="1140910" y="943"/>
                  </a:lnTo>
                  <a:lnTo>
                    <a:pt x="1188719" y="0"/>
                  </a:lnTo>
                  <a:lnTo>
                    <a:pt x="1233933" y="943"/>
                  </a:lnTo>
                  <a:lnTo>
                    <a:pt x="1236899" y="943"/>
                  </a:lnTo>
                  <a:lnTo>
                    <a:pt x="1287771" y="4130"/>
                  </a:lnTo>
                  <a:lnTo>
                    <a:pt x="1336829" y="9258"/>
                  </a:lnTo>
                  <a:lnTo>
                    <a:pt x="1385499" y="16395"/>
                  </a:lnTo>
                  <a:lnTo>
                    <a:pt x="1433720" y="25517"/>
                  </a:lnTo>
                  <a:lnTo>
                    <a:pt x="1481437" y="36600"/>
                  </a:lnTo>
                  <a:lnTo>
                    <a:pt x="1528589" y="49620"/>
                  </a:lnTo>
                  <a:lnTo>
                    <a:pt x="1575120" y="64552"/>
                  </a:lnTo>
                  <a:lnTo>
                    <a:pt x="1620971" y="81374"/>
                  </a:lnTo>
                  <a:lnTo>
                    <a:pt x="1666083" y="100060"/>
                  </a:lnTo>
                  <a:lnTo>
                    <a:pt x="1710399" y="120587"/>
                  </a:lnTo>
                  <a:lnTo>
                    <a:pt x="1753860" y="142930"/>
                  </a:lnTo>
                  <a:lnTo>
                    <a:pt x="1796409" y="167065"/>
                  </a:lnTo>
                  <a:lnTo>
                    <a:pt x="1837986" y="192969"/>
                  </a:lnTo>
                  <a:lnTo>
                    <a:pt x="1878534" y="220617"/>
                  </a:lnTo>
                  <a:lnTo>
                    <a:pt x="1917995" y="249985"/>
                  </a:lnTo>
                  <a:lnTo>
                    <a:pt x="1956310" y="281049"/>
                  </a:lnTo>
                  <a:lnTo>
                    <a:pt x="1993422" y="313784"/>
                  </a:lnTo>
                  <a:lnTo>
                    <a:pt x="2029271" y="348167"/>
                  </a:lnTo>
                  <a:lnTo>
                    <a:pt x="2063655" y="384017"/>
                  </a:lnTo>
                  <a:lnTo>
                    <a:pt x="2096390" y="421129"/>
                  </a:lnTo>
                  <a:lnTo>
                    <a:pt x="2127454" y="459444"/>
                  </a:lnTo>
                  <a:lnTo>
                    <a:pt x="2156822" y="498905"/>
                  </a:lnTo>
                  <a:lnTo>
                    <a:pt x="2184470" y="539453"/>
                  </a:lnTo>
                  <a:lnTo>
                    <a:pt x="2210374" y="581030"/>
                  </a:lnTo>
                  <a:lnTo>
                    <a:pt x="2234509" y="623579"/>
                  </a:lnTo>
                  <a:lnTo>
                    <a:pt x="2256852" y="667040"/>
                  </a:lnTo>
                  <a:lnTo>
                    <a:pt x="2277379" y="711356"/>
                  </a:lnTo>
                  <a:lnTo>
                    <a:pt x="2296065" y="756468"/>
                  </a:lnTo>
                  <a:lnTo>
                    <a:pt x="2312887" y="802319"/>
                  </a:lnTo>
                  <a:lnTo>
                    <a:pt x="2327819" y="848849"/>
                  </a:lnTo>
                  <a:lnTo>
                    <a:pt x="2340839" y="896002"/>
                  </a:lnTo>
                  <a:lnTo>
                    <a:pt x="2351922" y="943718"/>
                  </a:lnTo>
                  <a:lnTo>
                    <a:pt x="2361044" y="991940"/>
                  </a:lnTo>
                  <a:lnTo>
                    <a:pt x="2368181" y="1040610"/>
                  </a:lnTo>
                  <a:lnTo>
                    <a:pt x="2373309" y="1089668"/>
                  </a:lnTo>
                  <a:lnTo>
                    <a:pt x="2376403" y="1139057"/>
                  </a:lnTo>
                  <a:lnTo>
                    <a:pt x="2377439" y="1188719"/>
                  </a:lnTo>
                  <a:lnTo>
                    <a:pt x="2376496" y="1236529"/>
                  </a:lnTo>
                  <a:lnTo>
                    <a:pt x="2373688" y="1283860"/>
                  </a:lnTo>
                  <a:lnTo>
                    <a:pt x="2369051" y="1330675"/>
                  </a:lnTo>
                  <a:lnTo>
                    <a:pt x="2362621" y="1376941"/>
                  </a:lnTo>
                  <a:lnTo>
                    <a:pt x="2354434" y="1422621"/>
                  </a:lnTo>
                  <a:lnTo>
                    <a:pt x="2344525" y="1467680"/>
                  </a:lnTo>
                  <a:lnTo>
                    <a:pt x="2332929" y="1512081"/>
                  </a:lnTo>
                  <a:lnTo>
                    <a:pt x="2319682" y="1555791"/>
                  </a:lnTo>
                  <a:lnTo>
                    <a:pt x="2304820" y="1598773"/>
                  </a:lnTo>
                  <a:lnTo>
                    <a:pt x="2288377" y="1640992"/>
                  </a:lnTo>
                  <a:lnTo>
                    <a:pt x="2270390" y="1682411"/>
                  </a:lnTo>
                  <a:lnTo>
                    <a:pt x="2250894" y="1722997"/>
                  </a:lnTo>
                  <a:lnTo>
                    <a:pt x="2229925" y="1762713"/>
                  </a:lnTo>
                  <a:lnTo>
                    <a:pt x="2207518" y="1801523"/>
                  </a:lnTo>
                  <a:lnTo>
                    <a:pt x="2183708" y="1839393"/>
                  </a:lnTo>
                  <a:lnTo>
                    <a:pt x="2158531" y="1876286"/>
                  </a:lnTo>
                  <a:lnTo>
                    <a:pt x="2132023" y="1912167"/>
                  </a:lnTo>
                  <a:lnTo>
                    <a:pt x="2104219" y="1947001"/>
                  </a:lnTo>
                  <a:lnTo>
                    <a:pt x="2075154" y="1980753"/>
                  </a:lnTo>
                  <a:lnTo>
                    <a:pt x="2044864" y="2013385"/>
                  </a:lnTo>
                  <a:lnTo>
                    <a:pt x="2013386" y="2044864"/>
                  </a:lnTo>
                  <a:lnTo>
                    <a:pt x="1980753" y="2075154"/>
                  </a:lnTo>
                  <a:lnTo>
                    <a:pt x="1947002" y="2104219"/>
                  </a:lnTo>
                  <a:lnTo>
                    <a:pt x="1912168" y="2132023"/>
                  </a:lnTo>
                  <a:lnTo>
                    <a:pt x="1876286" y="2158531"/>
                  </a:lnTo>
                  <a:lnTo>
                    <a:pt x="1839393" y="2183708"/>
                  </a:lnTo>
                  <a:lnTo>
                    <a:pt x="1801523" y="2207518"/>
                  </a:lnTo>
                  <a:lnTo>
                    <a:pt x="1762713" y="2229925"/>
                  </a:lnTo>
                  <a:lnTo>
                    <a:pt x="1722997" y="2250894"/>
                  </a:lnTo>
                  <a:lnTo>
                    <a:pt x="1682412" y="2270390"/>
                  </a:lnTo>
                  <a:lnTo>
                    <a:pt x="1640992" y="2288377"/>
                  </a:lnTo>
                  <a:lnTo>
                    <a:pt x="1598773" y="2304820"/>
                  </a:lnTo>
                  <a:lnTo>
                    <a:pt x="1555791" y="2319682"/>
                  </a:lnTo>
                  <a:lnTo>
                    <a:pt x="1512082" y="2332929"/>
                  </a:lnTo>
                  <a:lnTo>
                    <a:pt x="1467680" y="2344525"/>
                  </a:lnTo>
                  <a:lnTo>
                    <a:pt x="1422621" y="2354434"/>
                  </a:lnTo>
                  <a:lnTo>
                    <a:pt x="1376941" y="2362621"/>
                  </a:lnTo>
                  <a:lnTo>
                    <a:pt x="1330676" y="2369051"/>
                  </a:lnTo>
                  <a:lnTo>
                    <a:pt x="1283860" y="2373688"/>
                  </a:lnTo>
                  <a:lnTo>
                    <a:pt x="1236529" y="2376496"/>
                  </a:lnTo>
                  <a:lnTo>
                    <a:pt x="1188719" y="237743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383279" y="1371600"/>
              <a:ext cx="2377440" cy="2377440"/>
            </a:xfrm>
            <a:custGeom>
              <a:avLst/>
              <a:gdLst/>
              <a:ahLst/>
              <a:cxnLst/>
              <a:rect l="l" t="t" r="r" b="b"/>
              <a:pathLst>
                <a:path w="2377440" h="2377440">
                  <a:moveTo>
                    <a:pt x="0" y="1188719"/>
                  </a:moveTo>
                  <a:lnTo>
                    <a:pt x="943" y="1140910"/>
                  </a:lnTo>
                  <a:lnTo>
                    <a:pt x="3751" y="1093579"/>
                  </a:lnTo>
                  <a:lnTo>
                    <a:pt x="8388" y="1046763"/>
                  </a:lnTo>
                  <a:lnTo>
                    <a:pt x="14818" y="1000498"/>
                  </a:lnTo>
                  <a:lnTo>
                    <a:pt x="23005" y="954818"/>
                  </a:lnTo>
                  <a:lnTo>
                    <a:pt x="32914" y="909759"/>
                  </a:lnTo>
                  <a:lnTo>
                    <a:pt x="44510" y="865357"/>
                  </a:lnTo>
                  <a:lnTo>
                    <a:pt x="57757" y="821648"/>
                  </a:lnTo>
                  <a:lnTo>
                    <a:pt x="72619" y="778666"/>
                  </a:lnTo>
                  <a:lnTo>
                    <a:pt x="89062" y="736447"/>
                  </a:lnTo>
                  <a:lnTo>
                    <a:pt x="107049" y="695027"/>
                  </a:lnTo>
                  <a:lnTo>
                    <a:pt x="126545" y="654442"/>
                  </a:lnTo>
                  <a:lnTo>
                    <a:pt x="147514" y="614726"/>
                  </a:lnTo>
                  <a:lnTo>
                    <a:pt x="169921" y="575916"/>
                  </a:lnTo>
                  <a:lnTo>
                    <a:pt x="193731" y="538046"/>
                  </a:lnTo>
                  <a:lnTo>
                    <a:pt x="218908" y="501153"/>
                  </a:lnTo>
                  <a:lnTo>
                    <a:pt x="245416" y="465271"/>
                  </a:lnTo>
                  <a:lnTo>
                    <a:pt x="273220" y="430437"/>
                  </a:lnTo>
                  <a:lnTo>
                    <a:pt x="302285" y="396686"/>
                  </a:lnTo>
                  <a:lnTo>
                    <a:pt x="332574" y="364053"/>
                  </a:lnTo>
                  <a:lnTo>
                    <a:pt x="364053" y="332574"/>
                  </a:lnTo>
                  <a:lnTo>
                    <a:pt x="396686" y="302285"/>
                  </a:lnTo>
                  <a:lnTo>
                    <a:pt x="430437" y="273220"/>
                  </a:lnTo>
                  <a:lnTo>
                    <a:pt x="465271" y="245416"/>
                  </a:lnTo>
                  <a:lnTo>
                    <a:pt x="501153" y="218908"/>
                  </a:lnTo>
                  <a:lnTo>
                    <a:pt x="538046" y="193731"/>
                  </a:lnTo>
                  <a:lnTo>
                    <a:pt x="575916" y="169921"/>
                  </a:lnTo>
                  <a:lnTo>
                    <a:pt x="614726" y="147514"/>
                  </a:lnTo>
                  <a:lnTo>
                    <a:pt x="654442" y="126545"/>
                  </a:lnTo>
                  <a:lnTo>
                    <a:pt x="695027" y="107049"/>
                  </a:lnTo>
                  <a:lnTo>
                    <a:pt x="736447" y="89062"/>
                  </a:lnTo>
                  <a:lnTo>
                    <a:pt x="778666" y="72619"/>
                  </a:lnTo>
                  <a:lnTo>
                    <a:pt x="821648" y="57757"/>
                  </a:lnTo>
                  <a:lnTo>
                    <a:pt x="865357" y="44510"/>
                  </a:lnTo>
                  <a:lnTo>
                    <a:pt x="909759" y="32914"/>
                  </a:lnTo>
                  <a:lnTo>
                    <a:pt x="954818" y="23005"/>
                  </a:lnTo>
                  <a:lnTo>
                    <a:pt x="1000498" y="14818"/>
                  </a:lnTo>
                  <a:lnTo>
                    <a:pt x="1046763" y="8388"/>
                  </a:lnTo>
                  <a:lnTo>
                    <a:pt x="1093579" y="3751"/>
                  </a:lnTo>
                  <a:lnTo>
                    <a:pt x="1140910" y="943"/>
                  </a:lnTo>
                  <a:lnTo>
                    <a:pt x="1188719" y="0"/>
                  </a:lnTo>
                  <a:lnTo>
                    <a:pt x="1238382" y="1036"/>
                  </a:lnTo>
                  <a:lnTo>
                    <a:pt x="1287771" y="4130"/>
                  </a:lnTo>
                  <a:lnTo>
                    <a:pt x="1336829" y="9258"/>
                  </a:lnTo>
                  <a:lnTo>
                    <a:pt x="1385499" y="16395"/>
                  </a:lnTo>
                  <a:lnTo>
                    <a:pt x="1433720" y="25517"/>
                  </a:lnTo>
                  <a:lnTo>
                    <a:pt x="1481437" y="36600"/>
                  </a:lnTo>
                  <a:lnTo>
                    <a:pt x="1528589" y="49620"/>
                  </a:lnTo>
                  <a:lnTo>
                    <a:pt x="1575120" y="64552"/>
                  </a:lnTo>
                  <a:lnTo>
                    <a:pt x="1620971" y="81374"/>
                  </a:lnTo>
                  <a:lnTo>
                    <a:pt x="1666083" y="100060"/>
                  </a:lnTo>
                  <a:lnTo>
                    <a:pt x="1710399" y="120587"/>
                  </a:lnTo>
                  <a:lnTo>
                    <a:pt x="1753860" y="142930"/>
                  </a:lnTo>
                  <a:lnTo>
                    <a:pt x="1796409" y="167065"/>
                  </a:lnTo>
                  <a:lnTo>
                    <a:pt x="1837986" y="192969"/>
                  </a:lnTo>
                  <a:lnTo>
                    <a:pt x="1878534" y="220617"/>
                  </a:lnTo>
                  <a:lnTo>
                    <a:pt x="1917995" y="249985"/>
                  </a:lnTo>
                  <a:lnTo>
                    <a:pt x="1956310" y="281049"/>
                  </a:lnTo>
                  <a:lnTo>
                    <a:pt x="1993422" y="313784"/>
                  </a:lnTo>
                  <a:lnTo>
                    <a:pt x="2029271" y="348167"/>
                  </a:lnTo>
                  <a:lnTo>
                    <a:pt x="2063655" y="384017"/>
                  </a:lnTo>
                  <a:lnTo>
                    <a:pt x="2096390" y="421129"/>
                  </a:lnTo>
                  <a:lnTo>
                    <a:pt x="2127454" y="459444"/>
                  </a:lnTo>
                  <a:lnTo>
                    <a:pt x="2156822" y="498905"/>
                  </a:lnTo>
                  <a:lnTo>
                    <a:pt x="2184470" y="539453"/>
                  </a:lnTo>
                  <a:lnTo>
                    <a:pt x="2210374" y="581030"/>
                  </a:lnTo>
                  <a:lnTo>
                    <a:pt x="2234509" y="623579"/>
                  </a:lnTo>
                  <a:lnTo>
                    <a:pt x="2256852" y="667040"/>
                  </a:lnTo>
                  <a:lnTo>
                    <a:pt x="2277379" y="711356"/>
                  </a:lnTo>
                  <a:lnTo>
                    <a:pt x="2296065" y="756468"/>
                  </a:lnTo>
                  <a:lnTo>
                    <a:pt x="2312887" y="802319"/>
                  </a:lnTo>
                  <a:lnTo>
                    <a:pt x="2327819" y="848849"/>
                  </a:lnTo>
                  <a:lnTo>
                    <a:pt x="2340839" y="896002"/>
                  </a:lnTo>
                  <a:lnTo>
                    <a:pt x="2351922" y="943718"/>
                  </a:lnTo>
                  <a:lnTo>
                    <a:pt x="2361044" y="991940"/>
                  </a:lnTo>
                  <a:lnTo>
                    <a:pt x="2368181" y="1040610"/>
                  </a:lnTo>
                  <a:lnTo>
                    <a:pt x="2373309" y="1089668"/>
                  </a:lnTo>
                  <a:lnTo>
                    <a:pt x="2376403" y="1139057"/>
                  </a:lnTo>
                  <a:lnTo>
                    <a:pt x="2377439" y="1188719"/>
                  </a:lnTo>
                  <a:lnTo>
                    <a:pt x="2376496" y="1236529"/>
                  </a:lnTo>
                  <a:lnTo>
                    <a:pt x="2373688" y="1283860"/>
                  </a:lnTo>
                  <a:lnTo>
                    <a:pt x="2369051" y="1330675"/>
                  </a:lnTo>
                  <a:lnTo>
                    <a:pt x="2362621" y="1376941"/>
                  </a:lnTo>
                  <a:lnTo>
                    <a:pt x="2354434" y="1422621"/>
                  </a:lnTo>
                  <a:lnTo>
                    <a:pt x="2344525" y="1467680"/>
                  </a:lnTo>
                  <a:lnTo>
                    <a:pt x="2332929" y="1512081"/>
                  </a:lnTo>
                  <a:lnTo>
                    <a:pt x="2319682" y="1555791"/>
                  </a:lnTo>
                  <a:lnTo>
                    <a:pt x="2304820" y="1598773"/>
                  </a:lnTo>
                  <a:lnTo>
                    <a:pt x="2288377" y="1640992"/>
                  </a:lnTo>
                  <a:lnTo>
                    <a:pt x="2270390" y="1682411"/>
                  </a:lnTo>
                  <a:lnTo>
                    <a:pt x="2250894" y="1722997"/>
                  </a:lnTo>
                  <a:lnTo>
                    <a:pt x="2229925" y="1762713"/>
                  </a:lnTo>
                  <a:lnTo>
                    <a:pt x="2207518" y="1801523"/>
                  </a:lnTo>
                  <a:lnTo>
                    <a:pt x="2183708" y="1839393"/>
                  </a:lnTo>
                  <a:lnTo>
                    <a:pt x="2158531" y="1876286"/>
                  </a:lnTo>
                  <a:lnTo>
                    <a:pt x="2132023" y="1912167"/>
                  </a:lnTo>
                  <a:lnTo>
                    <a:pt x="2104219" y="1947001"/>
                  </a:lnTo>
                  <a:lnTo>
                    <a:pt x="2075154" y="1980753"/>
                  </a:lnTo>
                  <a:lnTo>
                    <a:pt x="2044864" y="2013385"/>
                  </a:lnTo>
                  <a:lnTo>
                    <a:pt x="2013386" y="2044864"/>
                  </a:lnTo>
                  <a:lnTo>
                    <a:pt x="1980753" y="2075154"/>
                  </a:lnTo>
                  <a:lnTo>
                    <a:pt x="1947002" y="2104219"/>
                  </a:lnTo>
                  <a:lnTo>
                    <a:pt x="1912168" y="2132023"/>
                  </a:lnTo>
                  <a:lnTo>
                    <a:pt x="1876286" y="2158531"/>
                  </a:lnTo>
                  <a:lnTo>
                    <a:pt x="1839393" y="2183708"/>
                  </a:lnTo>
                  <a:lnTo>
                    <a:pt x="1801523" y="2207518"/>
                  </a:lnTo>
                  <a:lnTo>
                    <a:pt x="1762713" y="2229925"/>
                  </a:lnTo>
                  <a:lnTo>
                    <a:pt x="1722997" y="2250894"/>
                  </a:lnTo>
                  <a:lnTo>
                    <a:pt x="1682412" y="2270390"/>
                  </a:lnTo>
                  <a:lnTo>
                    <a:pt x="1640992" y="2288377"/>
                  </a:lnTo>
                  <a:lnTo>
                    <a:pt x="1598773" y="2304820"/>
                  </a:lnTo>
                  <a:lnTo>
                    <a:pt x="1555791" y="2319682"/>
                  </a:lnTo>
                  <a:lnTo>
                    <a:pt x="1512082" y="2332929"/>
                  </a:lnTo>
                  <a:lnTo>
                    <a:pt x="1467680" y="2344525"/>
                  </a:lnTo>
                  <a:lnTo>
                    <a:pt x="1422621" y="2354434"/>
                  </a:lnTo>
                  <a:lnTo>
                    <a:pt x="1376941" y="2362621"/>
                  </a:lnTo>
                  <a:lnTo>
                    <a:pt x="1330676" y="2369051"/>
                  </a:lnTo>
                  <a:lnTo>
                    <a:pt x="1283860" y="2373688"/>
                  </a:lnTo>
                  <a:lnTo>
                    <a:pt x="1236529" y="2376496"/>
                  </a:lnTo>
                  <a:lnTo>
                    <a:pt x="1188719" y="2377439"/>
                  </a:lnTo>
                  <a:lnTo>
                    <a:pt x="1140910" y="2376496"/>
                  </a:lnTo>
                  <a:lnTo>
                    <a:pt x="1093579" y="2373688"/>
                  </a:lnTo>
                  <a:lnTo>
                    <a:pt x="1046763" y="2369051"/>
                  </a:lnTo>
                  <a:lnTo>
                    <a:pt x="1000498" y="2362621"/>
                  </a:lnTo>
                  <a:lnTo>
                    <a:pt x="954818" y="2354434"/>
                  </a:lnTo>
                  <a:lnTo>
                    <a:pt x="909759" y="2344525"/>
                  </a:lnTo>
                  <a:lnTo>
                    <a:pt x="865357" y="2332929"/>
                  </a:lnTo>
                  <a:lnTo>
                    <a:pt x="821648" y="2319682"/>
                  </a:lnTo>
                  <a:lnTo>
                    <a:pt x="778666" y="2304820"/>
                  </a:lnTo>
                  <a:lnTo>
                    <a:pt x="736447" y="2288377"/>
                  </a:lnTo>
                  <a:lnTo>
                    <a:pt x="695027" y="2270390"/>
                  </a:lnTo>
                  <a:lnTo>
                    <a:pt x="654442" y="2250894"/>
                  </a:lnTo>
                  <a:lnTo>
                    <a:pt x="614726" y="2229925"/>
                  </a:lnTo>
                  <a:lnTo>
                    <a:pt x="575916" y="2207518"/>
                  </a:lnTo>
                  <a:lnTo>
                    <a:pt x="538046" y="2183708"/>
                  </a:lnTo>
                  <a:lnTo>
                    <a:pt x="501153" y="2158531"/>
                  </a:lnTo>
                  <a:lnTo>
                    <a:pt x="465271" y="2132023"/>
                  </a:lnTo>
                  <a:lnTo>
                    <a:pt x="430437" y="2104219"/>
                  </a:lnTo>
                  <a:lnTo>
                    <a:pt x="396686" y="2075154"/>
                  </a:lnTo>
                  <a:lnTo>
                    <a:pt x="364053" y="2044864"/>
                  </a:lnTo>
                  <a:lnTo>
                    <a:pt x="332574" y="2013385"/>
                  </a:lnTo>
                  <a:lnTo>
                    <a:pt x="302285" y="1980753"/>
                  </a:lnTo>
                  <a:lnTo>
                    <a:pt x="273220" y="1947001"/>
                  </a:lnTo>
                  <a:lnTo>
                    <a:pt x="245416" y="1912167"/>
                  </a:lnTo>
                  <a:lnTo>
                    <a:pt x="218908" y="1876286"/>
                  </a:lnTo>
                  <a:lnTo>
                    <a:pt x="193731" y="1839393"/>
                  </a:lnTo>
                  <a:lnTo>
                    <a:pt x="169921" y="1801523"/>
                  </a:lnTo>
                  <a:lnTo>
                    <a:pt x="147514" y="1762713"/>
                  </a:lnTo>
                  <a:lnTo>
                    <a:pt x="126545" y="1722997"/>
                  </a:lnTo>
                  <a:lnTo>
                    <a:pt x="107049" y="1682411"/>
                  </a:lnTo>
                  <a:lnTo>
                    <a:pt x="89062" y="1640992"/>
                  </a:lnTo>
                  <a:lnTo>
                    <a:pt x="72619" y="1598773"/>
                  </a:lnTo>
                  <a:lnTo>
                    <a:pt x="57757" y="1555791"/>
                  </a:lnTo>
                  <a:lnTo>
                    <a:pt x="44510" y="1512081"/>
                  </a:lnTo>
                  <a:lnTo>
                    <a:pt x="32914" y="1467680"/>
                  </a:lnTo>
                  <a:lnTo>
                    <a:pt x="23005" y="1422621"/>
                  </a:lnTo>
                  <a:lnTo>
                    <a:pt x="14818" y="1376941"/>
                  </a:lnTo>
                  <a:lnTo>
                    <a:pt x="8388" y="1330675"/>
                  </a:lnTo>
                  <a:lnTo>
                    <a:pt x="3751" y="1283860"/>
                  </a:lnTo>
                  <a:lnTo>
                    <a:pt x="943" y="1236529"/>
                  </a:lnTo>
                  <a:lnTo>
                    <a:pt x="0" y="1188719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4205185" y="2259076"/>
            <a:ext cx="7334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solidFill>
                  <a:srgbClr val="16213E"/>
                </a:solidFill>
                <a:latin typeface="Calibri"/>
                <a:cs typeface="Calibri"/>
              </a:rPr>
              <a:t>PARTNERS</a:t>
            </a:r>
            <a:endParaRPr sz="1300">
              <a:latin typeface="Calibri"/>
              <a:cs typeface="Calibri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2251" y="350275"/>
            <a:ext cx="284633" cy="26789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905848" y="321055"/>
            <a:ext cx="82105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NIGERIA</a:t>
            </a:r>
            <a:endParaRPr sz="1800"/>
          </a:p>
        </p:txBody>
      </p:sp>
      <p:sp>
        <p:nvSpPr>
          <p:cNvPr id="14" name="object 14" descr=""/>
          <p:cNvSpPr txBox="1"/>
          <p:nvPr/>
        </p:nvSpPr>
        <p:spPr>
          <a:xfrm>
            <a:off x="1522184" y="756411"/>
            <a:ext cx="12528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Africa's</a:t>
            </a:r>
            <a:r>
              <a:rPr dirty="0" sz="1000" spc="-5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Regional</a:t>
            </a:r>
            <a:r>
              <a:rPr dirty="0" sz="1000" spc="-4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Leader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28600" y="1143000"/>
            <a:ext cx="3931920" cy="749935"/>
          </a:xfrm>
          <a:prstGeom prst="rect">
            <a:avLst/>
          </a:prstGeom>
          <a:solidFill>
            <a:srgbClr val="1A4A1E"/>
          </a:solidFill>
          <a:ln w="12699">
            <a:solidFill>
              <a:srgbClr val="2D6A31"/>
            </a:solidFill>
          </a:ln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 marR="2389505">
              <a:lnSpc>
                <a:spcPct val="120000"/>
              </a:lnSpc>
            </a:pP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220M+</a:t>
            </a:r>
            <a:r>
              <a:rPr dirty="0" sz="105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population (Africa's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most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 populous)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28600" y="2011679"/>
            <a:ext cx="3931920" cy="749935"/>
          </a:xfrm>
          <a:prstGeom prst="rect">
            <a:avLst/>
          </a:prstGeom>
          <a:solidFill>
            <a:srgbClr val="1A4A1E"/>
          </a:solidFill>
          <a:ln w="12699">
            <a:solidFill>
              <a:srgbClr val="2D6A31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Abundant</a:t>
            </a:r>
            <a:r>
              <a:rPr dirty="0" sz="105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natural</a:t>
            </a:r>
            <a:r>
              <a:rPr dirty="0" sz="105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28600" y="2880360"/>
            <a:ext cx="3931920" cy="749935"/>
          </a:xfrm>
          <a:prstGeom prst="rect">
            <a:avLst/>
          </a:prstGeom>
          <a:solidFill>
            <a:srgbClr val="1A4A1E"/>
          </a:solidFill>
          <a:ln w="12699">
            <a:solidFill>
              <a:srgbClr val="2D6A31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Access</a:t>
            </a:r>
            <a:r>
              <a:rPr dirty="0" sz="105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105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1.3B</a:t>
            </a:r>
            <a:r>
              <a:rPr dirty="0" sz="105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20">
                <a:solidFill>
                  <a:srgbClr val="FFFFFF"/>
                </a:solidFill>
                <a:latin typeface="Calibri"/>
                <a:cs typeface="Calibri"/>
              </a:rPr>
              <a:t>AfCFTA</a:t>
            </a:r>
            <a:r>
              <a:rPr dirty="0" sz="105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market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28600" y="3749040"/>
            <a:ext cx="3931920" cy="749935"/>
          </a:xfrm>
          <a:prstGeom prst="rect">
            <a:avLst/>
          </a:prstGeom>
          <a:solidFill>
            <a:srgbClr val="1A4A1E"/>
          </a:solidFill>
          <a:ln w="12699">
            <a:solidFill>
              <a:srgbClr val="2D6A31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Largest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economy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West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Africa</a:t>
            </a:r>
            <a:endParaRPr sz="1050">
              <a:latin typeface="Calibri"/>
              <a:cs typeface="Calibri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88208" y="350275"/>
            <a:ext cx="284633" cy="267890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6344113" y="321055"/>
            <a:ext cx="1369695" cy="613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0035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FFFFFF"/>
                </a:solidFill>
                <a:latin typeface="Calibri"/>
                <a:cs typeface="Calibri"/>
              </a:rPr>
              <a:t>INDONESIA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ASEAN's</a:t>
            </a:r>
            <a:r>
              <a:rPr dirty="0" sz="1000" spc="-25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>
                <a:solidFill>
                  <a:srgbClr val="F9A825"/>
                </a:solidFill>
                <a:latin typeface="Calibri"/>
                <a:cs typeface="Calibri"/>
              </a:rPr>
              <a:t>Regional</a:t>
            </a:r>
            <a:r>
              <a:rPr dirty="0" sz="1000" spc="-20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>
                <a:solidFill>
                  <a:srgbClr val="F9A825"/>
                </a:solidFill>
                <a:latin typeface="Calibri"/>
                <a:cs typeface="Calibri"/>
              </a:rPr>
              <a:t>Leader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029200" y="1143000"/>
            <a:ext cx="3886200" cy="749935"/>
          </a:xfrm>
          <a:prstGeom prst="rect">
            <a:avLst/>
          </a:prstGeom>
          <a:solidFill>
            <a:srgbClr val="6B1010"/>
          </a:solidFill>
          <a:ln w="12699">
            <a:solidFill>
              <a:srgbClr val="8B2020"/>
            </a:solidFill>
          </a:ln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 marR="2557780">
              <a:lnSpc>
                <a:spcPct val="120000"/>
              </a:lnSpc>
            </a:pP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280M+</a:t>
            </a:r>
            <a:r>
              <a:rPr dirty="0" sz="105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population (World's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4th</a:t>
            </a:r>
            <a:r>
              <a:rPr dirty="0"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largest)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029200" y="2011679"/>
            <a:ext cx="3886200" cy="749935"/>
          </a:xfrm>
          <a:prstGeom prst="rect">
            <a:avLst/>
          </a:prstGeom>
          <a:solidFill>
            <a:srgbClr val="6B1010"/>
          </a:solidFill>
          <a:ln w="12699">
            <a:solidFill>
              <a:srgbClr val="8B2020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Industrial</a:t>
            </a:r>
            <a:r>
              <a:rPr dirty="0" sz="10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cluster</a:t>
            </a:r>
            <a:r>
              <a:rPr dirty="0" sz="10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expertise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029200" y="2880360"/>
            <a:ext cx="3886200" cy="749935"/>
          </a:xfrm>
          <a:prstGeom prst="rect">
            <a:avLst/>
          </a:prstGeom>
          <a:solidFill>
            <a:srgbClr val="6B1010"/>
          </a:solidFill>
          <a:ln w="12699">
            <a:solidFill>
              <a:srgbClr val="8B2020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Export-oriented</a:t>
            </a:r>
            <a:r>
              <a:rPr dirty="0" sz="10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manufacturing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029200" y="3749040"/>
            <a:ext cx="3886200" cy="749935"/>
          </a:xfrm>
          <a:prstGeom prst="rect">
            <a:avLst/>
          </a:prstGeom>
          <a:solidFill>
            <a:srgbClr val="6B1010"/>
          </a:solidFill>
          <a:ln w="12699">
            <a:solidFill>
              <a:srgbClr val="8B2020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35"/>
              </a:spcBef>
            </a:pPr>
            <a:endParaRPr sz="1050">
              <a:latin typeface="Times New Roman"/>
              <a:cs typeface="Times New Roman"/>
            </a:endParaRPr>
          </a:p>
          <a:p>
            <a:pPr marL="222885">
              <a:lnSpc>
                <a:spcPct val="100000"/>
              </a:lnSpc>
            </a:pP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~20%</a:t>
            </a:r>
            <a:r>
              <a:rPr dirty="0" sz="10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manufacturing</a:t>
            </a:r>
            <a:r>
              <a:rPr dirty="0" sz="10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FFFFFF"/>
                </a:solidFill>
                <a:latin typeface="Calibri"/>
                <a:cs typeface="Calibri"/>
              </a:rPr>
              <a:t>GDP</a:t>
            </a:r>
            <a:r>
              <a:rPr dirty="0" sz="10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>
                <a:solidFill>
                  <a:srgbClr val="FFFFFF"/>
                </a:solidFill>
                <a:latin typeface="Calibri"/>
                <a:cs typeface="Calibri"/>
              </a:rPr>
              <a:t>share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-6350" y="4702809"/>
            <a:ext cx="9156700" cy="447040"/>
            <a:chOff x="-6350" y="4702809"/>
            <a:chExt cx="9156700" cy="447040"/>
          </a:xfrm>
        </p:grpSpPr>
        <p:sp>
          <p:nvSpPr>
            <p:cNvPr id="26" name="object 26" descr=""/>
            <p:cNvSpPr/>
            <p:nvPr/>
          </p:nvSpPr>
          <p:spPr>
            <a:xfrm>
              <a:off x="0" y="4709159"/>
              <a:ext cx="9144000" cy="434340"/>
            </a:xfrm>
            <a:custGeom>
              <a:avLst/>
              <a:gdLst/>
              <a:ahLst/>
              <a:cxnLst/>
              <a:rect l="l" t="t" r="r" b="b"/>
              <a:pathLst>
                <a:path w="9144000" h="434339">
                  <a:moveTo>
                    <a:pt x="9143999" y="434339"/>
                  </a:moveTo>
                  <a:lnTo>
                    <a:pt x="0" y="434339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434339"/>
                  </a:lnTo>
                  <a:close/>
                </a:path>
              </a:pathLst>
            </a:custGeom>
            <a:solidFill>
              <a:srgbClr val="1A1A2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0" y="4709159"/>
              <a:ext cx="9144000" cy="434340"/>
            </a:xfrm>
            <a:custGeom>
              <a:avLst/>
              <a:gdLst/>
              <a:ahLst/>
              <a:cxnLst/>
              <a:rect l="l" t="t" r="r" b="b"/>
              <a:pathLst>
                <a:path w="9144000" h="434339">
                  <a:moveTo>
                    <a:pt x="0" y="0"/>
                  </a:moveTo>
                  <a:lnTo>
                    <a:pt x="9143999" y="0"/>
                  </a:lnTo>
                  <a:lnTo>
                    <a:pt x="9143999" y="434339"/>
                  </a:lnTo>
                  <a:lnTo>
                    <a:pt x="0" y="4343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A1A2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1969745" y="4820920"/>
            <a:ext cx="52031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F9A825"/>
                </a:solidFill>
                <a:latin typeface="Calibri"/>
                <a:cs typeface="Calibri"/>
              </a:rPr>
              <a:t>Bilateral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F9A825"/>
                </a:solidFill>
                <a:latin typeface="Calibri"/>
                <a:cs typeface="Calibri"/>
              </a:rPr>
              <a:t>Trade: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$2B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(2000)</a:t>
            </a:r>
            <a:r>
              <a:rPr dirty="0" sz="1000" spc="20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Arial"/>
                <a:cs typeface="Arial"/>
              </a:rPr>
              <a:t>→</a:t>
            </a:r>
            <a:r>
              <a:rPr dirty="0" sz="1000" spc="140" b="1">
                <a:solidFill>
                  <a:srgbClr val="F9A825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$6B+</a:t>
            </a:r>
            <a:r>
              <a:rPr dirty="0" sz="100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(2023)</a:t>
            </a:r>
            <a:r>
              <a:rPr dirty="0" sz="1000" spc="19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|</a:t>
            </a:r>
            <a:r>
              <a:rPr dirty="0" sz="1000" spc="19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F9A825"/>
                </a:solidFill>
                <a:latin typeface="Calibri"/>
                <a:cs typeface="Calibri"/>
              </a:rPr>
              <a:t>Nigeria: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Indonesia's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F9A825"/>
                </a:solidFill>
                <a:latin typeface="Calibri"/>
                <a:cs typeface="Calibri"/>
              </a:rPr>
              <a:t>Largest</a:t>
            </a:r>
            <a:r>
              <a:rPr dirty="0" sz="100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Trading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Partner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b="1">
                <a:solidFill>
                  <a:srgbClr val="F9A825"/>
                </a:solidFill>
                <a:latin typeface="Calibri"/>
                <a:cs typeface="Calibri"/>
              </a:rPr>
              <a:t>in</a:t>
            </a:r>
            <a:r>
              <a:rPr dirty="0" sz="100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00" spc="-10" b="1">
                <a:solidFill>
                  <a:srgbClr val="F9A825"/>
                </a:solidFill>
                <a:latin typeface="Calibri"/>
                <a:cs typeface="Calibri"/>
              </a:rPr>
              <a:t>Africa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25"/>
              <a:t>PARTNERSHIPS</a:t>
            </a:r>
            <a:r>
              <a:rPr dirty="0" sz="2100" spc="-35"/>
              <a:t> </a:t>
            </a:r>
            <a:r>
              <a:rPr dirty="0" sz="2100" spc="-20"/>
              <a:t>ALREADY</a:t>
            </a:r>
            <a:r>
              <a:rPr dirty="0" sz="2100" spc="-30"/>
              <a:t> </a:t>
            </a:r>
            <a:r>
              <a:rPr dirty="0" sz="2100"/>
              <a:t>SHAPING</a:t>
            </a:r>
            <a:r>
              <a:rPr dirty="0" sz="2100" spc="-30"/>
              <a:t> </a:t>
            </a:r>
            <a:r>
              <a:rPr dirty="0" sz="2100" spc="-10"/>
              <a:t>NIGERIA</a:t>
            </a:r>
            <a:endParaRPr sz="2100"/>
          </a:p>
        </p:txBody>
      </p:sp>
      <p:sp>
        <p:nvSpPr>
          <p:cNvPr id="9" name="object 9" descr=""/>
          <p:cNvSpPr txBox="1"/>
          <p:nvPr/>
        </p:nvSpPr>
        <p:spPr>
          <a:xfrm>
            <a:off x="530225" y="1086611"/>
            <a:ext cx="656209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From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vision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to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reality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—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these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companies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demonstrate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what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Nigeria–Indonesia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cooperation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delivers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on</a:t>
            </a:r>
            <a:r>
              <a:rPr dirty="0" sz="110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1A1A1A"/>
                </a:solidFill>
                <a:latin typeface="Calibri"/>
                <a:cs typeface="Calibri"/>
              </a:rPr>
              <a:t>the</a:t>
            </a:r>
            <a:r>
              <a:rPr dirty="0" sz="110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Calibri"/>
                <a:cs typeface="Calibri"/>
              </a:rPr>
              <a:t>ground: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30869" y="1427750"/>
            <a:ext cx="4284980" cy="1678939"/>
            <a:chOff x="230869" y="1427750"/>
            <a:chExt cx="4284980" cy="1678939"/>
          </a:xfrm>
        </p:grpSpPr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1427750"/>
              <a:ext cx="4284980" cy="1678940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438912" y="1572768"/>
              <a:ext cx="3996054" cy="1399540"/>
            </a:xfrm>
            <a:custGeom>
              <a:avLst/>
              <a:gdLst/>
              <a:ahLst/>
              <a:cxnLst/>
              <a:rect l="l" t="t" r="r" b="b"/>
              <a:pathLst>
                <a:path w="3996054" h="1399539">
                  <a:moveTo>
                    <a:pt x="0" y="1399031"/>
                  </a:moveTo>
                  <a:lnTo>
                    <a:pt x="3995927" y="1399031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3990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5760" y="1508760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65760" y="1508760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4">
                  <a:moveTo>
                    <a:pt x="40690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4069079" y="0"/>
                  </a:lnTo>
                  <a:lnTo>
                    <a:pt x="4069079" y="640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65760" y="1508760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4">
                  <a:moveTo>
                    <a:pt x="0" y="0"/>
                  </a:moveTo>
                  <a:lnTo>
                    <a:pt x="4069079" y="0"/>
                  </a:lnTo>
                  <a:lnTo>
                    <a:pt x="40690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65760" y="1572768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59" h="1399539">
                  <a:moveTo>
                    <a:pt x="73151" y="1399031"/>
                  </a:moveTo>
                  <a:lnTo>
                    <a:pt x="0" y="1399031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399031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65760" y="1572768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59" h="1399539">
                  <a:moveTo>
                    <a:pt x="0" y="0"/>
                  </a:moveTo>
                  <a:lnTo>
                    <a:pt x="73151" y="0"/>
                  </a:lnTo>
                  <a:lnTo>
                    <a:pt x="73151" y="1399031"/>
                  </a:lnTo>
                  <a:lnTo>
                    <a:pt x="0" y="139903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438912" y="1645411"/>
            <a:ext cx="3989704" cy="1027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336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2E7D31"/>
                </a:solidFill>
                <a:latin typeface="Calibri"/>
                <a:cs typeface="Calibri"/>
              </a:rPr>
              <a:t>Dufil</a:t>
            </a:r>
            <a:r>
              <a:rPr dirty="0" sz="1200" spc="-40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2E7D31"/>
                </a:solidFill>
                <a:latin typeface="Calibri"/>
                <a:cs typeface="Calibri"/>
              </a:rPr>
              <a:t>Prima</a:t>
            </a:r>
            <a:r>
              <a:rPr dirty="0" sz="1200" spc="-3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2E7D31"/>
                </a:solidFill>
                <a:latin typeface="Calibri"/>
                <a:cs typeface="Calibri"/>
              </a:rPr>
              <a:t>Foods</a:t>
            </a:r>
            <a:endParaRPr sz="1200">
              <a:latin typeface="Calibri"/>
              <a:cs typeface="Calibri"/>
            </a:endParaRPr>
          </a:p>
          <a:p>
            <a:pPr marL="213360">
              <a:lnSpc>
                <a:spcPct val="100000"/>
              </a:lnSpc>
              <a:spcBef>
                <a:spcPts val="770"/>
              </a:spcBef>
            </a:pP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Producers</a:t>
            </a:r>
            <a:r>
              <a:rPr dirty="0" sz="950" spc="-3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2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Indomie</a:t>
            </a:r>
            <a:r>
              <a:rPr dirty="0" sz="950" spc="-30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noodles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950">
              <a:latin typeface="Calibri"/>
              <a:cs typeface="Calibri"/>
            </a:endParaRPr>
          </a:p>
          <a:p>
            <a:pPr marL="213360" marR="835025">
              <a:lnSpc>
                <a:spcPct val="120000"/>
              </a:lnSpc>
            </a:pP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Consumed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daily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in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millions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of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Nigerian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homes;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massive</a:t>
            </a:r>
            <a:r>
              <a:rPr dirty="0" sz="950" spc="-20">
                <a:solidFill>
                  <a:srgbClr val="1A1A1A"/>
                </a:solidFill>
                <a:latin typeface="Calibri"/>
                <a:cs typeface="Calibri"/>
              </a:rPr>
              <a:t> local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 employment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distribution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networks.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4665709" y="1427750"/>
            <a:ext cx="4284980" cy="1678939"/>
            <a:chOff x="4665709" y="1427750"/>
            <a:chExt cx="4284980" cy="1678939"/>
          </a:xfrm>
        </p:grpSpPr>
        <p:pic>
          <p:nvPicPr>
            <p:cNvPr id="20" name="object 2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65709" y="1427750"/>
              <a:ext cx="4284980" cy="1678940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4873752" y="1572768"/>
              <a:ext cx="3996054" cy="1399540"/>
            </a:xfrm>
            <a:custGeom>
              <a:avLst/>
              <a:gdLst/>
              <a:ahLst/>
              <a:cxnLst/>
              <a:rect l="l" t="t" r="r" b="b"/>
              <a:pathLst>
                <a:path w="3996054" h="1399539">
                  <a:moveTo>
                    <a:pt x="0" y="1399031"/>
                  </a:moveTo>
                  <a:lnTo>
                    <a:pt x="3995927" y="1399031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3990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800600" y="1508760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800600" y="1508760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4">
                  <a:moveTo>
                    <a:pt x="40690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4069079" y="0"/>
                  </a:lnTo>
                  <a:lnTo>
                    <a:pt x="4069079" y="64007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800600" y="1508760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4">
                  <a:moveTo>
                    <a:pt x="0" y="0"/>
                  </a:moveTo>
                  <a:lnTo>
                    <a:pt x="4069079" y="0"/>
                  </a:lnTo>
                  <a:lnTo>
                    <a:pt x="40690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800600" y="1572768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60" h="1399539">
                  <a:moveTo>
                    <a:pt x="73151" y="1399031"/>
                  </a:moveTo>
                  <a:lnTo>
                    <a:pt x="0" y="1399031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399031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800600" y="1572768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60" h="1399539">
                  <a:moveTo>
                    <a:pt x="0" y="0"/>
                  </a:moveTo>
                  <a:lnTo>
                    <a:pt x="73151" y="0"/>
                  </a:lnTo>
                  <a:lnTo>
                    <a:pt x="73151" y="1399031"/>
                  </a:lnTo>
                  <a:lnTo>
                    <a:pt x="0" y="139903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4873752" y="1645411"/>
            <a:ext cx="3989704" cy="1027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336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786B"/>
                </a:solidFill>
                <a:latin typeface="Calibri"/>
                <a:cs typeface="Calibri"/>
              </a:rPr>
              <a:t>Wilmar</a:t>
            </a:r>
            <a:r>
              <a:rPr dirty="0" sz="1200" spc="-70" b="1">
                <a:solidFill>
                  <a:srgbClr val="00786B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00786B"/>
                </a:solidFill>
                <a:latin typeface="Calibri"/>
                <a:cs typeface="Calibri"/>
              </a:rPr>
              <a:t>International</a:t>
            </a:r>
            <a:endParaRPr sz="1200">
              <a:latin typeface="Calibri"/>
              <a:cs typeface="Calibri"/>
            </a:endParaRPr>
          </a:p>
          <a:p>
            <a:pPr marL="213360">
              <a:lnSpc>
                <a:spcPct val="100000"/>
              </a:lnSpc>
              <a:spcBef>
                <a:spcPts val="770"/>
              </a:spcBef>
            </a:pP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Agricultural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 &amp;</a:t>
            </a:r>
            <a:r>
              <a:rPr dirty="0" sz="950" spc="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refining </a:t>
            </a: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investments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950">
              <a:latin typeface="Calibri"/>
              <a:cs typeface="Calibri"/>
            </a:endParaRPr>
          </a:p>
          <a:p>
            <a:pPr marL="213360" marR="730250">
              <a:lnSpc>
                <a:spcPct val="120000"/>
              </a:lnSpc>
            </a:pP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Key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player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in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Nigeria's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palm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oil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value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chain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—</a:t>
            </a:r>
            <a:r>
              <a:rPr dirty="0" sz="950" spc="-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agro-processing, backward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integration,</a:t>
            </a:r>
            <a:r>
              <a:rPr dirty="0" sz="95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95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rural</a:t>
            </a:r>
            <a:r>
              <a:rPr dirty="0" sz="95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industrialization.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230869" y="3073671"/>
            <a:ext cx="4284980" cy="1678939"/>
            <a:chOff x="230869" y="3073671"/>
            <a:chExt cx="4284980" cy="1678939"/>
          </a:xfrm>
        </p:grpSpPr>
        <p:pic>
          <p:nvPicPr>
            <p:cNvPr id="29" name="object 2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869" y="3073671"/>
              <a:ext cx="4284980" cy="1678940"/>
            </a:xfrm>
            <a:prstGeom prst="rect">
              <a:avLst/>
            </a:prstGeom>
          </p:spPr>
        </p:pic>
        <p:sp>
          <p:nvSpPr>
            <p:cNvPr id="30" name="object 30" descr=""/>
            <p:cNvSpPr/>
            <p:nvPr/>
          </p:nvSpPr>
          <p:spPr>
            <a:xfrm>
              <a:off x="438912" y="3218687"/>
              <a:ext cx="3996054" cy="1399540"/>
            </a:xfrm>
            <a:custGeom>
              <a:avLst/>
              <a:gdLst/>
              <a:ahLst/>
              <a:cxnLst/>
              <a:rect l="l" t="t" r="r" b="b"/>
              <a:pathLst>
                <a:path w="3996054" h="1399539">
                  <a:moveTo>
                    <a:pt x="0" y="1399031"/>
                  </a:moveTo>
                  <a:lnTo>
                    <a:pt x="3995927" y="1399031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3990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365760" y="3154679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365760" y="3154679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5">
                  <a:moveTo>
                    <a:pt x="40690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4069079" y="0"/>
                  </a:lnTo>
                  <a:lnTo>
                    <a:pt x="4069079" y="64007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365760" y="3154679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5">
                  <a:moveTo>
                    <a:pt x="0" y="0"/>
                  </a:moveTo>
                  <a:lnTo>
                    <a:pt x="4069079" y="0"/>
                  </a:lnTo>
                  <a:lnTo>
                    <a:pt x="40690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65760" y="3218687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59" h="1399539">
                  <a:moveTo>
                    <a:pt x="73151" y="1399031"/>
                  </a:moveTo>
                  <a:lnTo>
                    <a:pt x="0" y="1399031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399031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65760" y="3218687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59" h="1399539">
                  <a:moveTo>
                    <a:pt x="0" y="0"/>
                  </a:moveTo>
                  <a:lnTo>
                    <a:pt x="73151" y="0"/>
                  </a:lnTo>
                  <a:lnTo>
                    <a:pt x="73151" y="1399031"/>
                  </a:lnTo>
                  <a:lnTo>
                    <a:pt x="0" y="139903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365759" y="3291332"/>
            <a:ext cx="4062729" cy="1027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F3460"/>
                </a:solidFill>
                <a:latin typeface="Calibri"/>
                <a:cs typeface="Calibri"/>
              </a:rPr>
              <a:t>Wings</a:t>
            </a:r>
            <a:r>
              <a:rPr dirty="0" sz="1200" spc="-60" b="1">
                <a:solidFill>
                  <a:srgbClr val="0F3460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0F3460"/>
                </a:solidFill>
                <a:latin typeface="Calibri"/>
                <a:cs typeface="Calibri"/>
              </a:rPr>
              <a:t>Group</a:t>
            </a:r>
            <a:endParaRPr sz="12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  <a:spcBef>
                <a:spcPts val="770"/>
              </a:spcBef>
            </a:pP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Consumer</a:t>
            </a:r>
            <a:r>
              <a:rPr dirty="0" sz="950" spc="-2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goods</a:t>
            </a:r>
            <a:r>
              <a:rPr dirty="0" sz="950" spc="-2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production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950">
              <a:latin typeface="Calibri"/>
              <a:cs typeface="Calibri"/>
            </a:endParaRPr>
          </a:p>
          <a:p>
            <a:pPr marL="286385" marR="582295">
              <a:lnSpc>
                <a:spcPct val="120000"/>
              </a:lnSpc>
            </a:pP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Localized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manufacturing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of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everyday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consumer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goods;</a:t>
            </a:r>
            <a:r>
              <a:rPr dirty="0" sz="95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expanding distribution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across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 West Africa.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4665709" y="3073671"/>
            <a:ext cx="4284980" cy="1678939"/>
            <a:chOff x="4665709" y="3073671"/>
            <a:chExt cx="4284980" cy="1678939"/>
          </a:xfrm>
        </p:grpSpPr>
        <p:pic>
          <p:nvPicPr>
            <p:cNvPr id="38" name="object 3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65709" y="3073671"/>
              <a:ext cx="4284980" cy="1678940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4873752" y="3218687"/>
              <a:ext cx="3996054" cy="1399540"/>
            </a:xfrm>
            <a:custGeom>
              <a:avLst/>
              <a:gdLst/>
              <a:ahLst/>
              <a:cxnLst/>
              <a:rect l="l" t="t" r="r" b="b"/>
              <a:pathLst>
                <a:path w="3996054" h="1399539">
                  <a:moveTo>
                    <a:pt x="0" y="1399031"/>
                  </a:moveTo>
                  <a:lnTo>
                    <a:pt x="3995927" y="1399031"/>
                  </a:lnTo>
                  <a:lnTo>
                    <a:pt x="3995927" y="0"/>
                  </a:lnTo>
                  <a:lnTo>
                    <a:pt x="0" y="0"/>
                  </a:lnTo>
                  <a:lnTo>
                    <a:pt x="0" y="13990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800600" y="3154679"/>
              <a:ext cx="4069079" cy="1463040"/>
            </a:xfrm>
            <a:custGeom>
              <a:avLst/>
              <a:gdLst/>
              <a:ahLst/>
              <a:cxnLst/>
              <a:rect l="l" t="t" r="r" b="b"/>
              <a:pathLst>
                <a:path w="4069079" h="1463039">
                  <a:moveTo>
                    <a:pt x="0" y="0"/>
                  </a:moveTo>
                  <a:lnTo>
                    <a:pt x="4069079" y="0"/>
                  </a:lnTo>
                  <a:lnTo>
                    <a:pt x="4069079" y="1463039"/>
                  </a:lnTo>
                  <a:lnTo>
                    <a:pt x="0" y="146303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800600" y="3154679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5">
                  <a:moveTo>
                    <a:pt x="406907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4069079" y="0"/>
                  </a:lnTo>
                  <a:lnTo>
                    <a:pt x="4069079" y="64007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800600" y="3154679"/>
              <a:ext cx="4069079" cy="64135"/>
            </a:xfrm>
            <a:custGeom>
              <a:avLst/>
              <a:gdLst/>
              <a:ahLst/>
              <a:cxnLst/>
              <a:rect l="l" t="t" r="r" b="b"/>
              <a:pathLst>
                <a:path w="4069079" h="64135">
                  <a:moveTo>
                    <a:pt x="0" y="0"/>
                  </a:moveTo>
                  <a:lnTo>
                    <a:pt x="4069079" y="0"/>
                  </a:lnTo>
                  <a:lnTo>
                    <a:pt x="406907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800600" y="3218687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60" h="1399539">
                  <a:moveTo>
                    <a:pt x="73151" y="1399031"/>
                  </a:moveTo>
                  <a:lnTo>
                    <a:pt x="0" y="1399031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1399031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4800600" y="3218687"/>
              <a:ext cx="73660" cy="1399540"/>
            </a:xfrm>
            <a:custGeom>
              <a:avLst/>
              <a:gdLst/>
              <a:ahLst/>
              <a:cxnLst/>
              <a:rect l="l" t="t" r="r" b="b"/>
              <a:pathLst>
                <a:path w="73660" h="1399539">
                  <a:moveTo>
                    <a:pt x="0" y="0"/>
                  </a:moveTo>
                  <a:lnTo>
                    <a:pt x="73151" y="0"/>
                  </a:lnTo>
                  <a:lnTo>
                    <a:pt x="73151" y="1399031"/>
                  </a:lnTo>
                  <a:lnTo>
                    <a:pt x="0" y="139903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 descr=""/>
          <p:cNvSpPr txBox="1"/>
          <p:nvPr/>
        </p:nvSpPr>
        <p:spPr>
          <a:xfrm>
            <a:off x="4800600" y="3291332"/>
            <a:ext cx="4062729" cy="1027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63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1B5E20"/>
                </a:solidFill>
                <a:latin typeface="Calibri"/>
                <a:cs typeface="Calibri"/>
              </a:rPr>
              <a:t>Orange</a:t>
            </a:r>
            <a:r>
              <a:rPr dirty="0" sz="1200" spc="-40" b="1">
                <a:solidFill>
                  <a:srgbClr val="1B5E20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1B5E20"/>
                </a:solidFill>
                <a:latin typeface="Calibri"/>
                <a:cs typeface="Calibri"/>
              </a:rPr>
              <a:t>Drugs</a:t>
            </a:r>
            <a:r>
              <a:rPr dirty="0" sz="1200" spc="-40" b="1">
                <a:solidFill>
                  <a:srgbClr val="1B5E20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1B5E20"/>
                </a:solidFill>
                <a:latin typeface="Calibri"/>
                <a:cs typeface="Calibri"/>
              </a:rPr>
              <a:t>Limited</a:t>
            </a:r>
            <a:endParaRPr sz="1200">
              <a:latin typeface="Calibri"/>
              <a:cs typeface="Calibri"/>
            </a:endParaRPr>
          </a:p>
          <a:p>
            <a:pPr marL="286385">
              <a:lnSpc>
                <a:spcPct val="100000"/>
              </a:lnSpc>
              <a:spcBef>
                <a:spcPts val="770"/>
              </a:spcBef>
            </a:pP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Pharmaceuticals</a:t>
            </a:r>
            <a:r>
              <a:rPr dirty="0" sz="950" spc="-2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i="1">
                <a:solidFill>
                  <a:srgbClr val="3D3D3D"/>
                </a:solidFill>
                <a:latin typeface="Calibri"/>
                <a:cs typeface="Calibri"/>
              </a:rPr>
              <a:t>&amp;</a:t>
            </a:r>
            <a:r>
              <a:rPr dirty="0" sz="950" spc="-25" i="1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 i="1">
                <a:solidFill>
                  <a:srgbClr val="3D3D3D"/>
                </a:solidFill>
                <a:latin typeface="Calibri"/>
                <a:cs typeface="Calibri"/>
              </a:rPr>
              <a:t>manufacturing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950">
              <a:latin typeface="Calibri"/>
              <a:cs typeface="Calibri"/>
            </a:endParaRPr>
          </a:p>
          <a:p>
            <a:pPr marL="286385" marR="349885">
              <a:lnSpc>
                <a:spcPct val="120000"/>
              </a:lnSpc>
            </a:pP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Expanding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pharmaceutical</a:t>
            </a:r>
            <a:r>
              <a:rPr dirty="0" sz="95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manufacturing</a:t>
            </a:r>
            <a:r>
              <a:rPr dirty="0" sz="95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footprint</a:t>
            </a:r>
            <a:r>
              <a:rPr dirty="0" sz="950" spc="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—</a:t>
            </a:r>
            <a:r>
              <a:rPr dirty="0" sz="95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technology transfer</a:t>
            </a:r>
            <a:r>
              <a:rPr dirty="0" sz="9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and</a:t>
            </a:r>
            <a:r>
              <a:rPr dirty="0" sz="950" spc="-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1A1A1A"/>
                </a:solidFill>
                <a:latin typeface="Calibri"/>
                <a:cs typeface="Calibri"/>
              </a:rPr>
              <a:t>skills</a:t>
            </a:r>
            <a:r>
              <a:rPr dirty="0" sz="950" spc="-10">
                <a:solidFill>
                  <a:srgbClr val="1A1A1A"/>
                </a:solidFill>
                <a:latin typeface="Calibri"/>
                <a:cs typeface="Calibri"/>
              </a:rPr>
              <a:t> development.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697865" y="4874768"/>
            <a:ext cx="574230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 b="1">
                <a:solidFill>
                  <a:srgbClr val="2E7D31"/>
                </a:solidFill>
                <a:latin typeface="Calibri"/>
                <a:cs typeface="Calibri"/>
              </a:rPr>
              <a:t>Thousands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of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10" b="1">
                <a:solidFill>
                  <a:srgbClr val="2E7D31"/>
                </a:solidFill>
                <a:latin typeface="Calibri"/>
                <a:cs typeface="Calibri"/>
              </a:rPr>
              <a:t>Nigerian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jobs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·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20" b="1">
                <a:solidFill>
                  <a:srgbClr val="2E7D31"/>
                </a:solidFill>
                <a:latin typeface="Calibri"/>
                <a:cs typeface="Calibri"/>
              </a:rPr>
              <a:t>Technology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transfer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·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10" b="1">
                <a:solidFill>
                  <a:srgbClr val="2E7D31"/>
                </a:solidFill>
                <a:latin typeface="Calibri"/>
                <a:cs typeface="Calibri"/>
              </a:rPr>
              <a:t>Backward integration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·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10" b="1">
                <a:solidFill>
                  <a:srgbClr val="2E7D31"/>
                </a:solidFill>
                <a:latin typeface="Calibri"/>
                <a:cs typeface="Calibri"/>
              </a:rPr>
              <a:t>Skills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development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·</a:t>
            </a:r>
            <a:r>
              <a:rPr dirty="0" sz="900" spc="17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25" b="1">
                <a:solidFill>
                  <a:srgbClr val="2E7D31"/>
                </a:solidFill>
                <a:latin typeface="Calibri"/>
                <a:cs typeface="Calibri"/>
              </a:rPr>
              <a:t>Value-</a:t>
            </a:r>
            <a:r>
              <a:rPr dirty="0" sz="900" b="1">
                <a:solidFill>
                  <a:srgbClr val="2E7D31"/>
                </a:solidFill>
                <a:latin typeface="Calibri"/>
                <a:cs typeface="Calibri"/>
              </a:rPr>
              <a:t>chain</a:t>
            </a:r>
            <a:r>
              <a:rPr dirty="0" sz="900" spc="-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900" spc="-10" b="1">
                <a:solidFill>
                  <a:srgbClr val="2E7D31"/>
                </a:solidFill>
                <a:latin typeface="Calibri"/>
                <a:cs typeface="Calibri"/>
              </a:rPr>
              <a:t>expansion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1A1A2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378460" cy="5156200"/>
            <a:chOff x="-6350" y="-6350"/>
            <a:chExt cx="378460" cy="5156200"/>
          </a:xfrm>
        </p:grpSpPr>
        <p:sp>
          <p:nvSpPr>
            <p:cNvPr id="4" name="object 4" descr=""/>
            <p:cNvSpPr/>
            <p:nvPr/>
          </p:nvSpPr>
          <p:spPr>
            <a:xfrm>
              <a:off x="0" y="0"/>
              <a:ext cx="365760" cy="5143500"/>
            </a:xfrm>
            <a:custGeom>
              <a:avLst/>
              <a:gdLst/>
              <a:ahLst/>
              <a:cxnLst/>
              <a:rect l="l" t="t" r="r" b="b"/>
              <a:pathLst>
                <a:path w="365760" h="5143500">
                  <a:moveTo>
                    <a:pt x="365759" y="5143499"/>
                  </a:moveTo>
                  <a:lnTo>
                    <a:pt x="0" y="5143499"/>
                  </a:lnTo>
                  <a:lnTo>
                    <a:pt x="0" y="0"/>
                  </a:lnTo>
                  <a:lnTo>
                    <a:pt x="365759" y="0"/>
                  </a:lnTo>
                  <a:lnTo>
                    <a:pt x="365759" y="514349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365760" cy="5143500"/>
            </a:xfrm>
            <a:custGeom>
              <a:avLst/>
              <a:gdLst/>
              <a:ahLst/>
              <a:cxnLst/>
              <a:rect l="l" t="t" r="r" b="b"/>
              <a:pathLst>
                <a:path w="365760" h="5143500">
                  <a:moveTo>
                    <a:pt x="0" y="0"/>
                  </a:moveTo>
                  <a:lnTo>
                    <a:pt x="365759" y="0"/>
                  </a:lnTo>
                  <a:lnTo>
                    <a:pt x="365759" y="5143499"/>
                  </a:lnTo>
                  <a:lnTo>
                    <a:pt x="0" y="51434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1665" y="286003"/>
            <a:ext cx="3273425" cy="8305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2400" spc="-25"/>
              <a:t>WHAT</a:t>
            </a:r>
            <a:r>
              <a:rPr dirty="0" sz="2400" spc="-50"/>
              <a:t> </a:t>
            </a:r>
            <a:r>
              <a:rPr dirty="0" sz="2400"/>
              <a:t>IS</a:t>
            </a:r>
            <a:r>
              <a:rPr dirty="0" sz="2400" spc="-45"/>
              <a:t> </a:t>
            </a:r>
            <a:r>
              <a:rPr dirty="0" sz="2400"/>
              <a:t>A</a:t>
            </a:r>
            <a:r>
              <a:rPr dirty="0" sz="2400" spc="-45"/>
              <a:t> </a:t>
            </a:r>
            <a:r>
              <a:rPr dirty="0" sz="2400" spc="-10"/>
              <a:t>SUSTAINABLE </a:t>
            </a:r>
            <a:r>
              <a:rPr dirty="0" sz="2400"/>
              <a:t>INDUSTRIAL</a:t>
            </a:r>
            <a:r>
              <a:rPr dirty="0" sz="2400" spc="-70"/>
              <a:t> </a:t>
            </a:r>
            <a:r>
              <a:rPr dirty="0" sz="2400" spc="-25"/>
              <a:t>ECOSYSTEM?</a:t>
            </a:r>
            <a:endParaRPr sz="2400"/>
          </a:p>
        </p:txBody>
      </p:sp>
      <p:sp>
        <p:nvSpPr>
          <p:cNvPr id="7" name="object 7" descr=""/>
          <p:cNvSpPr txBox="1"/>
          <p:nvPr/>
        </p:nvSpPr>
        <p:spPr>
          <a:xfrm>
            <a:off x="621665" y="1284223"/>
            <a:ext cx="41878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It</a:t>
            </a:r>
            <a:r>
              <a:rPr dirty="0" sz="1200" spc="-2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is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not</a:t>
            </a:r>
            <a:r>
              <a:rPr dirty="0" sz="1200" spc="-2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simply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about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building</a:t>
            </a:r>
            <a:r>
              <a:rPr dirty="0" sz="1200" spc="-2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F9A825"/>
                </a:solidFill>
                <a:latin typeface="Calibri"/>
                <a:cs typeface="Calibri"/>
              </a:rPr>
              <a:t>factories.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It</a:t>
            </a:r>
            <a:r>
              <a:rPr dirty="0" sz="1200" spc="-2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is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about</a:t>
            </a:r>
            <a:r>
              <a:rPr dirty="0" sz="1200" spc="-15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F9A825"/>
                </a:solidFill>
                <a:latin typeface="Calibri"/>
                <a:cs typeface="Calibri"/>
              </a:rPr>
              <a:t>building</a:t>
            </a:r>
            <a:r>
              <a:rPr dirty="0" sz="1200" spc="-20" i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F9A825"/>
                </a:solidFill>
                <a:latin typeface="Calibri"/>
                <a:cs typeface="Calibri"/>
              </a:rPr>
              <a:t>systems.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548640" y="1737360"/>
            <a:ext cx="2606040" cy="1371600"/>
            <a:chOff x="548640" y="1737360"/>
            <a:chExt cx="2606040" cy="1371600"/>
          </a:xfrm>
        </p:grpSpPr>
        <p:sp>
          <p:nvSpPr>
            <p:cNvPr id="9" name="object 9" descr=""/>
            <p:cNvSpPr/>
            <p:nvPr/>
          </p:nvSpPr>
          <p:spPr>
            <a:xfrm>
              <a:off x="548640" y="173736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85800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237743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5800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0664" y="1892808"/>
              <a:ext cx="347471" cy="347471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548640" y="173736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798830">
              <a:lnSpc>
                <a:spcPct val="100000"/>
              </a:lnSpc>
              <a:spcBef>
                <a:spcPts val="1200"/>
              </a:spcBef>
            </a:pPr>
            <a:r>
              <a:rPr dirty="0" sz="1050" spc="-10" b="1">
                <a:solidFill>
                  <a:srgbClr val="2E7D31"/>
                </a:solidFill>
                <a:latin typeface="Calibri"/>
                <a:cs typeface="Calibri"/>
              </a:rPr>
              <a:t>Government</a:t>
            </a:r>
            <a:r>
              <a:rPr dirty="0" sz="1050" spc="15" b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2E7D31"/>
                </a:solidFill>
                <a:latin typeface="Calibri"/>
                <a:cs typeface="Calibri"/>
              </a:rPr>
              <a:t>Policy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050">
              <a:latin typeface="Calibri"/>
              <a:cs typeface="Calibri"/>
            </a:endParaRPr>
          </a:p>
          <a:p>
            <a:pPr marL="222885" marR="481965">
              <a:lnSpc>
                <a:spcPct val="120000"/>
              </a:lnSpc>
            </a:pP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Policies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 that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actively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support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production,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investment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protection,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and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industrial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incentives.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3383279" y="1737360"/>
            <a:ext cx="2606040" cy="1371600"/>
            <a:chOff x="3383279" y="1737360"/>
            <a:chExt cx="2606040" cy="1371600"/>
          </a:xfrm>
        </p:grpSpPr>
        <p:sp>
          <p:nvSpPr>
            <p:cNvPr id="15" name="object 15" descr=""/>
            <p:cNvSpPr/>
            <p:nvPr/>
          </p:nvSpPr>
          <p:spPr>
            <a:xfrm>
              <a:off x="3383279" y="173736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20439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4" h="475614">
                  <a:moveTo>
                    <a:pt x="237743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520439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4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5304" y="1892808"/>
              <a:ext cx="347472" cy="347471"/>
            </a:xfrm>
            <a:prstGeom prst="rect">
              <a:avLst/>
            </a:prstGeom>
          </p:spPr>
        </p:pic>
      </p:grpSp>
      <p:sp>
        <p:nvSpPr>
          <p:cNvPr id="19" name="object 19" descr=""/>
          <p:cNvSpPr txBox="1"/>
          <p:nvPr/>
        </p:nvSpPr>
        <p:spPr>
          <a:xfrm>
            <a:off x="3383279" y="173736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798830">
              <a:lnSpc>
                <a:spcPct val="100000"/>
              </a:lnSpc>
              <a:spcBef>
                <a:spcPts val="1200"/>
              </a:spcBef>
            </a:pP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Finance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&amp;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Capital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050">
              <a:latin typeface="Calibri"/>
              <a:cs typeface="Calibri"/>
            </a:endParaRPr>
          </a:p>
          <a:p>
            <a:pPr marL="222885" marR="278130">
              <a:lnSpc>
                <a:spcPct val="120000"/>
              </a:lnSpc>
            </a:pP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Patient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capital,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development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finance,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CCCCCC"/>
                </a:solidFill>
                <a:latin typeface="Calibri"/>
                <a:cs typeface="Calibri"/>
              </a:rPr>
              <a:t>and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CCCCCC"/>
                </a:solidFill>
                <a:latin typeface="Calibri"/>
                <a:cs typeface="Calibri"/>
              </a:rPr>
              <a:t>risk-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sharing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instruments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 that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fund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expansion.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6217920" y="1737360"/>
            <a:ext cx="2606040" cy="1371600"/>
            <a:chOff x="6217920" y="1737360"/>
            <a:chExt cx="2606040" cy="1371600"/>
          </a:xfrm>
        </p:grpSpPr>
        <p:sp>
          <p:nvSpPr>
            <p:cNvPr id="21" name="object 21" descr=""/>
            <p:cNvSpPr/>
            <p:nvPr/>
          </p:nvSpPr>
          <p:spPr>
            <a:xfrm>
              <a:off x="6217920" y="173736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355080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237744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4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9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4" y="475487"/>
                  </a:lnTo>
                  <a:close/>
                </a:path>
              </a:pathLst>
            </a:custGeom>
            <a:solidFill>
              <a:srgbClr val="00786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355080" y="184708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4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9" y="434885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4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5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00786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09944" y="1892808"/>
              <a:ext cx="347471" cy="347471"/>
            </a:xfrm>
            <a:prstGeom prst="rect">
              <a:avLst/>
            </a:prstGeom>
          </p:spPr>
        </p:pic>
      </p:grpSp>
      <p:sp>
        <p:nvSpPr>
          <p:cNvPr id="25" name="object 25" descr=""/>
          <p:cNvSpPr txBox="1"/>
          <p:nvPr/>
        </p:nvSpPr>
        <p:spPr>
          <a:xfrm>
            <a:off x="6217920" y="173736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798830">
              <a:lnSpc>
                <a:spcPct val="100000"/>
              </a:lnSpc>
              <a:spcBef>
                <a:spcPts val="1200"/>
              </a:spcBef>
            </a:pPr>
            <a:r>
              <a:rPr dirty="0" sz="1050" spc="-10" b="1">
                <a:solidFill>
                  <a:srgbClr val="00786B"/>
                </a:solidFill>
                <a:latin typeface="Calibri"/>
                <a:cs typeface="Calibri"/>
              </a:rPr>
              <a:t>Infrastructure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0"/>
              </a:spcBef>
            </a:pPr>
            <a:endParaRPr sz="1050">
              <a:latin typeface="Calibri"/>
              <a:cs typeface="Calibri"/>
            </a:endParaRPr>
          </a:p>
          <a:p>
            <a:pPr marL="222885" marR="396875">
              <a:lnSpc>
                <a:spcPct val="120000"/>
              </a:lnSpc>
            </a:pP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Roads,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ports,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logistics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corridors,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and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digital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infrastructure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that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enable</a:t>
            </a:r>
            <a:r>
              <a:rPr dirty="0" sz="900" spc="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manufacturing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efficiency.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26" name="object 26" descr=""/>
          <p:cNvGrpSpPr/>
          <p:nvPr/>
        </p:nvGrpSpPr>
        <p:grpSpPr>
          <a:xfrm>
            <a:off x="548640" y="3291840"/>
            <a:ext cx="2606040" cy="1371600"/>
            <a:chOff x="548640" y="3291840"/>
            <a:chExt cx="2606040" cy="1371600"/>
          </a:xfrm>
        </p:grpSpPr>
        <p:sp>
          <p:nvSpPr>
            <p:cNvPr id="27" name="object 27" descr=""/>
            <p:cNvSpPr/>
            <p:nvPr/>
          </p:nvSpPr>
          <p:spPr>
            <a:xfrm>
              <a:off x="548640" y="329184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85800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237743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close/>
                </a:path>
              </a:pathLst>
            </a:custGeom>
            <a:solidFill>
              <a:srgbClr val="C628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85800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C6282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0664" y="3447288"/>
              <a:ext cx="347471" cy="347471"/>
            </a:xfrm>
            <a:prstGeom prst="rect">
              <a:avLst/>
            </a:prstGeom>
          </p:spPr>
        </p:pic>
      </p:grpSp>
      <p:sp>
        <p:nvSpPr>
          <p:cNvPr id="31" name="object 31" descr=""/>
          <p:cNvSpPr txBox="1"/>
          <p:nvPr/>
        </p:nvSpPr>
        <p:spPr>
          <a:xfrm>
            <a:off x="548640" y="329184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798830">
              <a:lnSpc>
                <a:spcPct val="100000"/>
              </a:lnSpc>
              <a:spcBef>
                <a:spcPts val="1200"/>
              </a:spcBef>
            </a:pPr>
            <a:r>
              <a:rPr dirty="0" sz="1050" b="1">
                <a:solidFill>
                  <a:srgbClr val="C62828"/>
                </a:solidFill>
                <a:latin typeface="Calibri"/>
                <a:cs typeface="Calibri"/>
              </a:rPr>
              <a:t>Reliable</a:t>
            </a:r>
            <a:r>
              <a:rPr dirty="0" sz="1050" spc="-55" b="1">
                <a:solidFill>
                  <a:srgbClr val="C62828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C62828"/>
                </a:solidFill>
                <a:latin typeface="Calibri"/>
                <a:cs typeface="Calibri"/>
              </a:rPr>
              <a:t>Energy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050">
              <a:latin typeface="Calibri"/>
              <a:cs typeface="Calibri"/>
            </a:endParaRPr>
          </a:p>
          <a:p>
            <a:pPr marL="222885" marR="381000">
              <a:lnSpc>
                <a:spcPct val="120000"/>
              </a:lnSpc>
            </a:pP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Affordable, sustainable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power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—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CCCCCC"/>
                </a:solidFill>
                <a:latin typeface="Calibri"/>
                <a:cs typeface="Calibri"/>
              </a:rPr>
              <a:t>solar,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CCCCCC"/>
                </a:solidFill>
                <a:latin typeface="Calibri"/>
                <a:cs typeface="Calibri"/>
              </a:rPr>
              <a:t>gas,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hydro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—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embedded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in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industrial zones.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3383279" y="3291840"/>
            <a:ext cx="2606040" cy="1371600"/>
            <a:chOff x="3383279" y="3291840"/>
            <a:chExt cx="2606040" cy="1371600"/>
          </a:xfrm>
        </p:grpSpPr>
        <p:sp>
          <p:nvSpPr>
            <p:cNvPr id="33" name="object 33" descr=""/>
            <p:cNvSpPr/>
            <p:nvPr/>
          </p:nvSpPr>
          <p:spPr>
            <a:xfrm>
              <a:off x="3383279" y="329184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520439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4" h="475614">
                  <a:moveTo>
                    <a:pt x="237743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520439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4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3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8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3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75304" y="3447288"/>
              <a:ext cx="347472" cy="347471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3383279" y="329184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152400" rIns="0" bIns="0" rtlCol="0" vert="horz">
            <a:spAutoFit/>
          </a:bodyPr>
          <a:lstStyle/>
          <a:p>
            <a:pPr marL="798830">
              <a:lnSpc>
                <a:spcPct val="100000"/>
              </a:lnSpc>
              <a:spcBef>
                <a:spcPts val="1200"/>
              </a:spcBef>
            </a:pPr>
            <a:r>
              <a:rPr dirty="0" sz="1050" b="1">
                <a:solidFill>
                  <a:srgbClr val="0F3460"/>
                </a:solidFill>
                <a:latin typeface="Calibri"/>
                <a:cs typeface="Calibri"/>
              </a:rPr>
              <a:t>SME</a:t>
            </a:r>
            <a:r>
              <a:rPr dirty="0" sz="1050" spc="-15" b="1">
                <a:solidFill>
                  <a:srgbClr val="0F3460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0F3460"/>
                </a:solidFill>
                <a:latin typeface="Calibri"/>
                <a:cs typeface="Calibri"/>
              </a:rPr>
              <a:t>Integration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050">
              <a:latin typeface="Calibri"/>
              <a:cs typeface="Calibri"/>
            </a:endParaRPr>
          </a:p>
          <a:p>
            <a:pPr marL="222885" marR="274955">
              <a:lnSpc>
                <a:spcPct val="120000"/>
              </a:lnSpc>
            </a:pP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Small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and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 medium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enterprises woven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CCCCCC"/>
                </a:solidFill>
                <a:latin typeface="Calibri"/>
                <a:cs typeface="Calibri"/>
              </a:rPr>
              <a:t>into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structured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supply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chains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for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inclusive</a:t>
            </a:r>
            <a:r>
              <a:rPr dirty="0" sz="900" spc="-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growth.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6217920" y="3291840"/>
            <a:ext cx="2606040" cy="1371600"/>
            <a:chOff x="6217920" y="3291840"/>
            <a:chExt cx="2606040" cy="1371600"/>
          </a:xfrm>
        </p:grpSpPr>
        <p:sp>
          <p:nvSpPr>
            <p:cNvPr id="39" name="object 39" descr=""/>
            <p:cNvSpPr/>
            <p:nvPr/>
          </p:nvSpPr>
          <p:spPr>
            <a:xfrm>
              <a:off x="6217920" y="3291840"/>
              <a:ext cx="2606040" cy="1371600"/>
            </a:xfrm>
            <a:custGeom>
              <a:avLst/>
              <a:gdLst/>
              <a:ahLst/>
              <a:cxnLst/>
              <a:rect l="l" t="t" r="r" b="b"/>
              <a:pathLst>
                <a:path w="2606040" h="1371600">
                  <a:moveTo>
                    <a:pt x="2606039" y="1371599"/>
                  </a:moveTo>
                  <a:lnTo>
                    <a:pt x="0" y="1371599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1371599"/>
                  </a:lnTo>
                  <a:close/>
                </a:path>
              </a:pathLst>
            </a:custGeom>
            <a:solidFill>
              <a:srgbClr val="2222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6355080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237744" y="475487"/>
                  </a:move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4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9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4" y="47548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6355080" y="3401568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237743"/>
                  </a:moveTo>
                  <a:lnTo>
                    <a:pt x="4830" y="189830"/>
                  </a:lnTo>
                  <a:lnTo>
                    <a:pt x="18683" y="145203"/>
                  </a:lnTo>
                  <a:lnTo>
                    <a:pt x="40602" y="104819"/>
                  </a:lnTo>
                  <a:lnTo>
                    <a:pt x="69633" y="69633"/>
                  </a:lnTo>
                  <a:lnTo>
                    <a:pt x="104819" y="40602"/>
                  </a:lnTo>
                  <a:lnTo>
                    <a:pt x="145203" y="18683"/>
                  </a:lnTo>
                  <a:lnTo>
                    <a:pt x="189830" y="4830"/>
                  </a:lnTo>
                  <a:lnTo>
                    <a:pt x="237744" y="0"/>
                  </a:lnTo>
                  <a:lnTo>
                    <a:pt x="284342" y="4610"/>
                  </a:lnTo>
                  <a:lnTo>
                    <a:pt x="328724" y="18097"/>
                  </a:lnTo>
                  <a:lnTo>
                    <a:pt x="369644" y="39943"/>
                  </a:lnTo>
                  <a:lnTo>
                    <a:pt x="405854" y="69633"/>
                  </a:lnTo>
                  <a:lnTo>
                    <a:pt x="435544" y="105843"/>
                  </a:lnTo>
                  <a:lnTo>
                    <a:pt x="457390" y="146763"/>
                  </a:lnTo>
                  <a:lnTo>
                    <a:pt x="470877" y="191145"/>
                  </a:lnTo>
                  <a:lnTo>
                    <a:pt x="475487" y="237743"/>
                  </a:lnTo>
                  <a:lnTo>
                    <a:pt x="470657" y="285657"/>
                  </a:lnTo>
                  <a:lnTo>
                    <a:pt x="456804" y="330284"/>
                  </a:lnTo>
                  <a:lnTo>
                    <a:pt x="434885" y="370668"/>
                  </a:lnTo>
                  <a:lnTo>
                    <a:pt x="405854" y="405854"/>
                  </a:lnTo>
                  <a:lnTo>
                    <a:pt x="370669" y="434884"/>
                  </a:lnTo>
                  <a:lnTo>
                    <a:pt x="330284" y="456804"/>
                  </a:lnTo>
                  <a:lnTo>
                    <a:pt x="285657" y="470657"/>
                  </a:lnTo>
                  <a:lnTo>
                    <a:pt x="237744" y="475487"/>
                  </a:lnTo>
                  <a:lnTo>
                    <a:pt x="189830" y="470657"/>
                  </a:lnTo>
                  <a:lnTo>
                    <a:pt x="145203" y="456804"/>
                  </a:lnTo>
                  <a:lnTo>
                    <a:pt x="104819" y="434884"/>
                  </a:lnTo>
                  <a:lnTo>
                    <a:pt x="69633" y="405854"/>
                  </a:lnTo>
                  <a:lnTo>
                    <a:pt x="40602" y="370668"/>
                  </a:lnTo>
                  <a:lnTo>
                    <a:pt x="18683" y="330284"/>
                  </a:lnTo>
                  <a:lnTo>
                    <a:pt x="4830" y="285657"/>
                  </a:lnTo>
                  <a:lnTo>
                    <a:pt x="0" y="237743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2" name="object 4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09944" y="3447288"/>
              <a:ext cx="347471" cy="347471"/>
            </a:xfrm>
            <a:prstGeom prst="rect">
              <a:avLst/>
            </a:prstGeom>
          </p:spPr>
        </p:pic>
      </p:grpSp>
      <p:sp>
        <p:nvSpPr>
          <p:cNvPr id="43" name="object 43" descr=""/>
          <p:cNvSpPr txBox="1"/>
          <p:nvPr/>
        </p:nvSpPr>
        <p:spPr>
          <a:xfrm>
            <a:off x="6217920" y="3291840"/>
            <a:ext cx="2606040" cy="1371600"/>
          </a:xfrm>
          <a:prstGeom prst="rect">
            <a:avLst/>
          </a:prstGeom>
          <a:ln w="12699">
            <a:solidFill>
              <a:srgbClr val="333366"/>
            </a:solidFill>
          </a:ln>
        </p:spPr>
        <p:txBody>
          <a:bodyPr wrap="square" lIns="0" tIns="72390" rIns="0" bIns="0" rtlCol="0" vert="horz">
            <a:spAutoFit/>
          </a:bodyPr>
          <a:lstStyle/>
          <a:p>
            <a:pPr marL="798830" marR="991235">
              <a:lnSpc>
                <a:spcPct val="100000"/>
              </a:lnSpc>
              <a:spcBef>
                <a:spcPts val="570"/>
              </a:spcBef>
            </a:pPr>
            <a:r>
              <a:rPr dirty="0" sz="1050" spc="-10" b="1">
                <a:solidFill>
                  <a:srgbClr val="2E7D31"/>
                </a:solidFill>
                <a:latin typeface="Calibri"/>
                <a:cs typeface="Calibri"/>
              </a:rPr>
              <a:t>Environmental Responsibility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050">
              <a:latin typeface="Calibri"/>
              <a:cs typeface="Calibri"/>
            </a:endParaRPr>
          </a:p>
          <a:p>
            <a:pPr marL="222885" marR="324485">
              <a:lnSpc>
                <a:spcPct val="120000"/>
              </a:lnSpc>
            </a:pP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ESG-compliant,</a:t>
            </a:r>
            <a:r>
              <a:rPr dirty="0" sz="900" spc="1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EIA-guided</a:t>
            </a:r>
            <a:r>
              <a:rPr dirty="0" sz="900" spc="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industrial</a:t>
            </a:r>
            <a:r>
              <a:rPr dirty="0" sz="900" spc="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growth</a:t>
            </a:r>
            <a:r>
              <a:rPr dirty="0" sz="900" spc="50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that</a:t>
            </a:r>
            <a:r>
              <a:rPr dirty="0" sz="900" spc="-20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CCCCCC"/>
                </a:solidFill>
                <a:latin typeface="Calibri"/>
                <a:cs typeface="Calibri"/>
              </a:rPr>
              <a:t>meets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global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investor</a:t>
            </a:r>
            <a:r>
              <a:rPr dirty="0" sz="900" spc="-15">
                <a:solidFill>
                  <a:srgbClr val="CCCCCC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CCCCCC"/>
                </a:solidFill>
                <a:latin typeface="Calibri"/>
                <a:cs typeface="Calibri"/>
              </a:rPr>
              <a:t>standards.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AFAF4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PILLAR</a:t>
            </a:r>
            <a:r>
              <a:rPr dirty="0" spc="-55"/>
              <a:t> </a:t>
            </a:r>
            <a:r>
              <a:rPr dirty="0"/>
              <a:t>1:</a:t>
            </a:r>
            <a:r>
              <a:rPr dirty="0" spc="-55"/>
              <a:t> </a:t>
            </a:r>
            <a:r>
              <a:rPr dirty="0" spc="-25"/>
              <a:t>AGRO-</a:t>
            </a:r>
            <a:r>
              <a:rPr dirty="0"/>
              <a:t>INDUSTRIAL</a:t>
            </a:r>
            <a:r>
              <a:rPr dirty="0" spc="-55"/>
              <a:t> </a:t>
            </a:r>
            <a:r>
              <a:rPr dirty="0" spc="-10"/>
              <a:t>COLLABORATION</a:t>
            </a:r>
          </a:p>
        </p:txBody>
      </p:sp>
      <p:grpSp>
        <p:nvGrpSpPr>
          <p:cNvPr id="9" name="object 9" descr=""/>
          <p:cNvGrpSpPr/>
          <p:nvPr/>
        </p:nvGrpSpPr>
        <p:grpSpPr>
          <a:xfrm>
            <a:off x="359409" y="1045210"/>
            <a:ext cx="3990340" cy="3807460"/>
            <a:chOff x="359409" y="1045210"/>
            <a:chExt cx="3990340" cy="3807460"/>
          </a:xfrm>
        </p:grpSpPr>
        <p:sp>
          <p:nvSpPr>
            <p:cNvPr id="10" name="object 10" descr=""/>
            <p:cNvSpPr/>
            <p:nvPr/>
          </p:nvSpPr>
          <p:spPr>
            <a:xfrm>
              <a:off x="365759" y="1115568"/>
              <a:ext cx="3977640" cy="3731260"/>
            </a:xfrm>
            <a:custGeom>
              <a:avLst/>
              <a:gdLst/>
              <a:ahLst/>
              <a:cxnLst/>
              <a:rect l="l" t="t" r="r" b="b"/>
              <a:pathLst>
                <a:path w="3977640" h="3731260">
                  <a:moveTo>
                    <a:pt x="0" y="3730751"/>
                  </a:moveTo>
                  <a:lnTo>
                    <a:pt x="3977639" y="3730751"/>
                  </a:lnTo>
                  <a:lnTo>
                    <a:pt x="3977639" y="0"/>
                  </a:lnTo>
                  <a:lnTo>
                    <a:pt x="0" y="0"/>
                  </a:lnTo>
                  <a:lnTo>
                    <a:pt x="0" y="3730751"/>
                  </a:lnTo>
                  <a:close/>
                </a:path>
              </a:pathLst>
            </a:custGeom>
            <a:solidFill>
              <a:srgbClr val="1B5E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65759" y="1051560"/>
              <a:ext cx="3977640" cy="3794760"/>
            </a:xfrm>
            <a:custGeom>
              <a:avLst/>
              <a:gdLst/>
              <a:ahLst/>
              <a:cxnLst/>
              <a:rect l="l" t="t" r="r" b="b"/>
              <a:pathLst>
                <a:path w="3977640" h="3794760">
                  <a:moveTo>
                    <a:pt x="0" y="0"/>
                  </a:moveTo>
                  <a:lnTo>
                    <a:pt x="3977639" y="0"/>
                  </a:lnTo>
                  <a:lnTo>
                    <a:pt x="3977639" y="3794759"/>
                  </a:lnTo>
                  <a:lnTo>
                    <a:pt x="0" y="379475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1B5E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65759" y="1051560"/>
              <a:ext cx="3977640" cy="64135"/>
            </a:xfrm>
            <a:custGeom>
              <a:avLst/>
              <a:gdLst/>
              <a:ahLst/>
              <a:cxnLst/>
              <a:rect l="l" t="t" r="r" b="b"/>
              <a:pathLst>
                <a:path w="3977640" h="64134">
                  <a:moveTo>
                    <a:pt x="39776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3977639" y="0"/>
                  </a:lnTo>
                  <a:lnTo>
                    <a:pt x="39776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5759" y="1051560"/>
              <a:ext cx="3977640" cy="64135"/>
            </a:xfrm>
            <a:custGeom>
              <a:avLst/>
              <a:gdLst/>
              <a:ahLst/>
              <a:cxnLst/>
              <a:rect l="l" t="t" r="r" b="b"/>
              <a:pathLst>
                <a:path w="3977640" h="64134">
                  <a:moveTo>
                    <a:pt x="0" y="0"/>
                  </a:moveTo>
                  <a:lnTo>
                    <a:pt x="3977639" y="0"/>
                  </a:lnTo>
                  <a:lnTo>
                    <a:pt x="39776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4360" y="1188720"/>
              <a:ext cx="548639" cy="548639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48055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15"/>
              <a:t> </a:t>
            </a:r>
            <a:r>
              <a:rPr dirty="0" spc="-10"/>
              <a:t>Opportunity</a:t>
            </a:r>
          </a:p>
          <a:p>
            <a:pPr>
              <a:lnSpc>
                <a:spcPct val="100000"/>
              </a:lnSpc>
            </a:pPr>
          </a:p>
          <a:p>
            <a:pPr>
              <a:lnSpc>
                <a:spcPct val="100000"/>
              </a:lnSpc>
            </a:pPr>
          </a:p>
          <a:p>
            <a:pPr marL="262255" marR="356870">
              <a:lnSpc>
                <a:spcPct val="140000"/>
              </a:lnSpc>
              <a:spcBef>
                <a:spcPts val="5"/>
              </a:spcBef>
            </a:pP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Nigeria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has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been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exporting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raw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materials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reimporting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finished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goods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premium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weakening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industrial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base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limiting</a:t>
            </a:r>
            <a:r>
              <a:rPr dirty="0" sz="1050" spc="-2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job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creation.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050">
              <a:latin typeface="Calibri"/>
              <a:cs typeface="Calibri"/>
            </a:endParaRPr>
          </a:p>
          <a:p>
            <a:pPr marL="262255" marR="252729">
              <a:lnSpc>
                <a:spcPct val="140000"/>
              </a:lnSpc>
            </a:pP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Indonesia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world's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largest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palm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oil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exporter</a:t>
            </a:r>
            <a:r>
              <a:rPr dirty="0" sz="1050" spc="-1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advanced agro-processing,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rubber</a:t>
            </a:r>
            <a:r>
              <a:rPr dirty="0" sz="1050" spc="-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processing,</a:t>
            </a:r>
            <a:r>
              <a:rPr dirty="0" sz="1050" spc="-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1050" spc="-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integrated</a:t>
            </a:r>
            <a:r>
              <a:rPr dirty="0" sz="1050" spc="-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food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packaging</a:t>
            </a:r>
            <a:r>
              <a:rPr dirty="0" sz="1050" spc="5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capabilities.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050">
              <a:latin typeface="Calibri"/>
              <a:cs typeface="Calibri"/>
            </a:endParaRPr>
          </a:p>
          <a:p>
            <a:pPr marL="262255" marR="671830">
              <a:lnSpc>
                <a:spcPct val="140000"/>
              </a:lnSpc>
            </a:pP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Through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structured collaboration,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0">
                <a:solidFill>
                  <a:srgbClr val="FFFFFF"/>
                </a:solidFill>
                <a:latin typeface="Calibri"/>
                <a:cs typeface="Calibri"/>
              </a:rPr>
              <a:t>can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 transform </a:t>
            </a:r>
            <a:r>
              <a:rPr dirty="0" sz="1050" spc="-20" b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dirty="0" sz="1050" spc="-10" b="0">
                <a:solidFill>
                  <a:srgbClr val="FFFFFF"/>
                </a:solidFill>
                <a:latin typeface="Calibri"/>
                <a:cs typeface="Calibri"/>
              </a:rPr>
              <a:t>dynamic.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90745" y="1130808"/>
            <a:ext cx="12560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solidFill>
                  <a:srgbClr val="1B5E20"/>
                </a:solidFill>
                <a:latin typeface="Calibri"/>
                <a:cs typeface="Calibri"/>
              </a:rPr>
              <a:t>Strategic</a:t>
            </a:r>
            <a:r>
              <a:rPr dirty="0" sz="1400" spc="-55" b="1">
                <a:solidFill>
                  <a:srgbClr val="1B5E20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1B5E20"/>
                </a:solidFill>
                <a:latin typeface="Calibri"/>
                <a:cs typeface="Calibri"/>
              </a:rPr>
              <a:t>Actions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4482829" y="1427750"/>
            <a:ext cx="4422140" cy="965835"/>
            <a:chOff x="4482829" y="1427750"/>
            <a:chExt cx="4422140" cy="965835"/>
          </a:xfrm>
        </p:grpSpPr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82829" y="1427750"/>
              <a:ext cx="4422140" cy="965708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690872" y="1508760"/>
              <a:ext cx="4133215" cy="749935"/>
            </a:xfrm>
            <a:custGeom>
              <a:avLst/>
              <a:gdLst/>
              <a:ahLst/>
              <a:cxnLst/>
              <a:rect l="l" t="t" r="r" b="b"/>
              <a:pathLst>
                <a:path w="4133215" h="749935">
                  <a:moveTo>
                    <a:pt x="0" y="749807"/>
                  </a:moveTo>
                  <a:lnTo>
                    <a:pt x="4133087" y="749807"/>
                  </a:lnTo>
                  <a:lnTo>
                    <a:pt x="4133087" y="0"/>
                  </a:lnTo>
                  <a:lnTo>
                    <a:pt x="0" y="0"/>
                  </a:lnTo>
                  <a:lnTo>
                    <a:pt x="0" y="749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617720" y="1508760"/>
              <a:ext cx="4206240" cy="749935"/>
            </a:xfrm>
            <a:custGeom>
              <a:avLst/>
              <a:gdLst/>
              <a:ahLst/>
              <a:cxnLst/>
              <a:rect l="l" t="t" r="r" b="b"/>
              <a:pathLst>
                <a:path w="4206240" h="749935">
                  <a:moveTo>
                    <a:pt x="0" y="0"/>
                  </a:moveTo>
                  <a:lnTo>
                    <a:pt x="4206239" y="0"/>
                  </a:lnTo>
                  <a:lnTo>
                    <a:pt x="4206239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617720" y="150876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73151" y="749807"/>
                  </a:moveTo>
                  <a:lnTo>
                    <a:pt x="0" y="749807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7498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617720" y="150876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0" y="0"/>
                  </a:moveTo>
                  <a:lnTo>
                    <a:pt x="73151" y="0"/>
                  </a:lnTo>
                  <a:lnTo>
                    <a:pt x="73151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4840605" y="1562608"/>
            <a:ext cx="2184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600" spc="-25" b="1">
                <a:solidFill>
                  <a:srgbClr val="2E7D31"/>
                </a:solidFill>
                <a:latin typeface="Calibri"/>
                <a:cs typeface="Calibri"/>
              </a:rPr>
              <a:t>01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4482829" y="2296430"/>
            <a:ext cx="4422140" cy="965835"/>
            <a:chOff x="4482829" y="2296430"/>
            <a:chExt cx="4422140" cy="965835"/>
          </a:xfrm>
        </p:grpSpPr>
        <p:pic>
          <p:nvPicPr>
            <p:cNvPr id="25" name="object 2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82829" y="2296430"/>
              <a:ext cx="4422140" cy="965708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4690872" y="2377439"/>
              <a:ext cx="4133215" cy="749935"/>
            </a:xfrm>
            <a:custGeom>
              <a:avLst/>
              <a:gdLst/>
              <a:ahLst/>
              <a:cxnLst/>
              <a:rect l="l" t="t" r="r" b="b"/>
              <a:pathLst>
                <a:path w="4133215" h="749935">
                  <a:moveTo>
                    <a:pt x="0" y="749807"/>
                  </a:moveTo>
                  <a:lnTo>
                    <a:pt x="4133087" y="749807"/>
                  </a:lnTo>
                  <a:lnTo>
                    <a:pt x="4133087" y="0"/>
                  </a:lnTo>
                  <a:lnTo>
                    <a:pt x="0" y="0"/>
                  </a:lnTo>
                  <a:lnTo>
                    <a:pt x="0" y="749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617720" y="2377439"/>
              <a:ext cx="4206240" cy="749935"/>
            </a:xfrm>
            <a:custGeom>
              <a:avLst/>
              <a:gdLst/>
              <a:ahLst/>
              <a:cxnLst/>
              <a:rect l="l" t="t" r="r" b="b"/>
              <a:pathLst>
                <a:path w="4206240" h="749935">
                  <a:moveTo>
                    <a:pt x="0" y="0"/>
                  </a:moveTo>
                  <a:lnTo>
                    <a:pt x="4206239" y="0"/>
                  </a:lnTo>
                  <a:lnTo>
                    <a:pt x="4206239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617720" y="2377439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73151" y="749807"/>
                  </a:moveTo>
                  <a:lnTo>
                    <a:pt x="0" y="749807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7498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617720" y="2377439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0" y="0"/>
                  </a:moveTo>
                  <a:lnTo>
                    <a:pt x="73151" y="0"/>
                  </a:lnTo>
                  <a:lnTo>
                    <a:pt x="73151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4840605" y="2431288"/>
            <a:ext cx="2184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600" spc="-25" b="1">
                <a:solidFill>
                  <a:srgbClr val="2E7D31"/>
                </a:solidFill>
                <a:latin typeface="Calibri"/>
                <a:cs typeface="Calibri"/>
              </a:rPr>
              <a:t>02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1" name="object 31" descr=""/>
          <p:cNvGrpSpPr/>
          <p:nvPr/>
        </p:nvGrpSpPr>
        <p:grpSpPr>
          <a:xfrm>
            <a:off x="4482829" y="3165110"/>
            <a:ext cx="4422140" cy="965835"/>
            <a:chOff x="4482829" y="3165110"/>
            <a:chExt cx="4422140" cy="965835"/>
          </a:xfrm>
        </p:grpSpPr>
        <p:pic>
          <p:nvPicPr>
            <p:cNvPr id="32" name="object 3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82829" y="3165110"/>
              <a:ext cx="4422140" cy="965708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4690872" y="3246120"/>
              <a:ext cx="4133215" cy="749935"/>
            </a:xfrm>
            <a:custGeom>
              <a:avLst/>
              <a:gdLst/>
              <a:ahLst/>
              <a:cxnLst/>
              <a:rect l="l" t="t" r="r" b="b"/>
              <a:pathLst>
                <a:path w="4133215" h="749935">
                  <a:moveTo>
                    <a:pt x="0" y="749807"/>
                  </a:moveTo>
                  <a:lnTo>
                    <a:pt x="4133087" y="749807"/>
                  </a:lnTo>
                  <a:lnTo>
                    <a:pt x="4133087" y="0"/>
                  </a:lnTo>
                  <a:lnTo>
                    <a:pt x="0" y="0"/>
                  </a:lnTo>
                  <a:lnTo>
                    <a:pt x="0" y="749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4617720" y="3246120"/>
              <a:ext cx="4206240" cy="749935"/>
            </a:xfrm>
            <a:custGeom>
              <a:avLst/>
              <a:gdLst/>
              <a:ahLst/>
              <a:cxnLst/>
              <a:rect l="l" t="t" r="r" b="b"/>
              <a:pathLst>
                <a:path w="4206240" h="749935">
                  <a:moveTo>
                    <a:pt x="0" y="0"/>
                  </a:moveTo>
                  <a:lnTo>
                    <a:pt x="4206239" y="0"/>
                  </a:lnTo>
                  <a:lnTo>
                    <a:pt x="4206239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4617720" y="324612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73151" y="749807"/>
                  </a:moveTo>
                  <a:lnTo>
                    <a:pt x="0" y="749807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7498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4617720" y="324612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0" y="0"/>
                  </a:moveTo>
                  <a:lnTo>
                    <a:pt x="73151" y="0"/>
                  </a:lnTo>
                  <a:lnTo>
                    <a:pt x="73151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4840605" y="3299967"/>
            <a:ext cx="2184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600" spc="-25" b="1">
                <a:solidFill>
                  <a:srgbClr val="2E7D31"/>
                </a:solidFill>
                <a:latin typeface="Calibri"/>
                <a:cs typeface="Calibri"/>
              </a:rPr>
              <a:t>03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4482829" y="4033790"/>
            <a:ext cx="4422140" cy="965835"/>
            <a:chOff x="4482829" y="4033790"/>
            <a:chExt cx="4422140" cy="965835"/>
          </a:xfrm>
        </p:grpSpPr>
        <p:pic>
          <p:nvPicPr>
            <p:cNvPr id="39" name="object 3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82829" y="4033790"/>
              <a:ext cx="4422140" cy="965708"/>
            </a:xfrm>
            <a:prstGeom prst="rect">
              <a:avLst/>
            </a:prstGeom>
          </p:spPr>
        </p:pic>
        <p:sp>
          <p:nvSpPr>
            <p:cNvPr id="40" name="object 40" descr=""/>
            <p:cNvSpPr/>
            <p:nvPr/>
          </p:nvSpPr>
          <p:spPr>
            <a:xfrm>
              <a:off x="4690872" y="4114800"/>
              <a:ext cx="4133215" cy="749935"/>
            </a:xfrm>
            <a:custGeom>
              <a:avLst/>
              <a:gdLst/>
              <a:ahLst/>
              <a:cxnLst/>
              <a:rect l="l" t="t" r="r" b="b"/>
              <a:pathLst>
                <a:path w="4133215" h="749935">
                  <a:moveTo>
                    <a:pt x="0" y="749807"/>
                  </a:moveTo>
                  <a:lnTo>
                    <a:pt x="4133087" y="749807"/>
                  </a:lnTo>
                  <a:lnTo>
                    <a:pt x="4133087" y="0"/>
                  </a:lnTo>
                  <a:lnTo>
                    <a:pt x="0" y="0"/>
                  </a:lnTo>
                  <a:lnTo>
                    <a:pt x="0" y="749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617720" y="4114800"/>
              <a:ext cx="4206240" cy="749935"/>
            </a:xfrm>
            <a:custGeom>
              <a:avLst/>
              <a:gdLst/>
              <a:ahLst/>
              <a:cxnLst/>
              <a:rect l="l" t="t" r="r" b="b"/>
              <a:pathLst>
                <a:path w="4206240" h="749935">
                  <a:moveTo>
                    <a:pt x="0" y="0"/>
                  </a:moveTo>
                  <a:lnTo>
                    <a:pt x="4206239" y="0"/>
                  </a:lnTo>
                  <a:lnTo>
                    <a:pt x="4206239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E0E0D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4617720" y="411480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73151" y="749807"/>
                  </a:moveTo>
                  <a:lnTo>
                    <a:pt x="0" y="749807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1" y="7498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4617720" y="4114800"/>
              <a:ext cx="73660" cy="749935"/>
            </a:xfrm>
            <a:custGeom>
              <a:avLst/>
              <a:gdLst/>
              <a:ahLst/>
              <a:cxnLst/>
              <a:rect l="l" t="t" r="r" b="b"/>
              <a:pathLst>
                <a:path w="73660" h="749935">
                  <a:moveTo>
                    <a:pt x="0" y="0"/>
                  </a:moveTo>
                  <a:lnTo>
                    <a:pt x="73151" y="0"/>
                  </a:lnTo>
                  <a:lnTo>
                    <a:pt x="73151" y="749807"/>
                  </a:lnTo>
                  <a:lnTo>
                    <a:pt x="0" y="7498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 descr=""/>
          <p:cNvSpPr txBox="1"/>
          <p:nvPr/>
        </p:nvSpPr>
        <p:spPr>
          <a:xfrm>
            <a:off x="4840605" y="4168648"/>
            <a:ext cx="2184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600" spc="-25" b="1">
                <a:solidFill>
                  <a:srgbClr val="2E7D31"/>
                </a:solidFill>
                <a:latin typeface="Calibri"/>
                <a:cs typeface="Calibri"/>
              </a:rPr>
              <a:t>04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4690745" y="1584452"/>
            <a:ext cx="3751579" cy="35547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706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solidFill>
                  <a:srgbClr val="16213E"/>
                </a:solidFill>
                <a:latin typeface="Calibri"/>
                <a:cs typeface="Calibri"/>
              </a:rPr>
              <a:t>Joint</a:t>
            </a:r>
            <a:r>
              <a:rPr dirty="0" sz="1050" spc="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20" b="1">
                <a:solidFill>
                  <a:srgbClr val="16213E"/>
                </a:solidFill>
                <a:latin typeface="Calibri"/>
                <a:cs typeface="Calibri"/>
              </a:rPr>
              <a:t>Agro-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Industrial</a:t>
            </a:r>
            <a:r>
              <a:rPr dirty="0" sz="1050" spc="1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20" b="1">
                <a:solidFill>
                  <a:srgbClr val="16213E"/>
                </a:solidFill>
                <a:latin typeface="Calibri"/>
                <a:cs typeface="Calibri"/>
              </a:rPr>
              <a:t>Parks</a:t>
            </a:r>
            <a:endParaRPr sz="1050">
              <a:latin typeface="Calibri"/>
              <a:cs typeface="Calibri"/>
            </a:endParaRPr>
          </a:p>
          <a:p>
            <a:pPr marL="149860" marR="161290">
              <a:lnSpc>
                <a:spcPct val="114999"/>
              </a:lnSpc>
              <a:spcBef>
                <a:spcPts val="894"/>
              </a:spcBef>
            </a:pP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Co-develop processing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zones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that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bring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Indonesian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technology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Nigerian</a:t>
            </a:r>
            <a:r>
              <a:rPr dirty="0" sz="90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agricultural</a:t>
            </a:r>
            <a:r>
              <a:rPr dirty="0" sz="90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belts.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 marL="607060">
              <a:lnSpc>
                <a:spcPct val="100000"/>
              </a:lnSpc>
            </a:pP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Strategic</a:t>
            </a:r>
            <a:r>
              <a:rPr dirty="0" sz="1050" spc="-3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16213E"/>
                </a:solidFill>
                <a:latin typeface="Calibri"/>
                <a:cs typeface="Calibri"/>
              </a:rPr>
              <a:t>Machinery</a:t>
            </a:r>
            <a:r>
              <a:rPr dirty="0" sz="105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Transfer</a:t>
            </a:r>
            <a:endParaRPr sz="1050">
              <a:latin typeface="Calibri"/>
              <a:cs typeface="Calibri"/>
            </a:endParaRPr>
          </a:p>
          <a:p>
            <a:pPr marL="149860" marR="158115">
              <a:lnSpc>
                <a:spcPct val="114999"/>
              </a:lnSpc>
              <a:spcBef>
                <a:spcPts val="900"/>
              </a:spcBef>
            </a:pP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Facilitate transfer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processing equipment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palm,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3D3D3D"/>
                </a:solidFill>
                <a:latin typeface="Calibri"/>
                <a:cs typeface="Calibri"/>
              </a:rPr>
              <a:t>rubber,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 grains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3D3D3D"/>
                </a:solidFill>
                <a:latin typeface="Calibri"/>
                <a:cs typeface="Calibri"/>
              </a:rPr>
              <a:t>from</a:t>
            </a:r>
            <a:r>
              <a:rPr dirty="0" sz="90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Indonesian</a:t>
            </a:r>
            <a:r>
              <a:rPr dirty="0" sz="90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OEMs.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 marL="607060">
              <a:lnSpc>
                <a:spcPct val="100000"/>
              </a:lnSpc>
            </a:pPr>
            <a:r>
              <a:rPr dirty="0" sz="1050" spc="-20" b="1">
                <a:solidFill>
                  <a:srgbClr val="16213E"/>
                </a:solidFill>
                <a:latin typeface="Calibri"/>
                <a:cs typeface="Calibri"/>
              </a:rPr>
              <a:t>Technical</a:t>
            </a:r>
            <a:r>
              <a:rPr dirty="0" sz="1050" spc="-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16213E"/>
                </a:solidFill>
                <a:latin typeface="Calibri"/>
                <a:cs typeface="Calibri"/>
              </a:rPr>
              <a:t>Capacity</a:t>
            </a:r>
            <a:r>
              <a:rPr dirty="0" sz="1050" spc="-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Building</a:t>
            </a:r>
            <a:endParaRPr sz="1050">
              <a:latin typeface="Calibri"/>
              <a:cs typeface="Calibri"/>
            </a:endParaRPr>
          </a:p>
          <a:p>
            <a:pPr marL="149860" marR="52069">
              <a:lnSpc>
                <a:spcPct val="114999"/>
              </a:lnSpc>
              <a:spcBef>
                <a:spcPts val="900"/>
              </a:spcBef>
            </a:pPr>
            <a:r>
              <a:rPr dirty="0" sz="900" spc="-20">
                <a:solidFill>
                  <a:srgbClr val="3D3D3D"/>
                </a:solidFill>
                <a:latin typeface="Calibri"/>
                <a:cs typeface="Calibri"/>
              </a:rPr>
              <a:t>Train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Nigerian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technicians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in</a:t>
            </a:r>
            <a:r>
              <a:rPr dirty="0" sz="90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agro-processing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operations,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quality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control,</a:t>
            </a:r>
            <a:r>
              <a:rPr dirty="0" sz="90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0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maintenance.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Calibri"/>
              <a:cs typeface="Calibri"/>
            </a:endParaRPr>
          </a:p>
          <a:p>
            <a:pPr marL="607060">
              <a:lnSpc>
                <a:spcPct val="100000"/>
              </a:lnSpc>
            </a:pPr>
            <a:r>
              <a:rPr dirty="0" sz="1050" spc="-10" b="1">
                <a:solidFill>
                  <a:srgbClr val="16213E"/>
                </a:solidFill>
                <a:latin typeface="Calibri"/>
                <a:cs typeface="Calibri"/>
              </a:rPr>
              <a:t>Co-Processing Ventures</a:t>
            </a:r>
            <a:endParaRPr sz="1050">
              <a:latin typeface="Calibri"/>
              <a:cs typeface="Calibri"/>
            </a:endParaRPr>
          </a:p>
          <a:p>
            <a:pPr marL="149860" marR="5080">
              <a:lnSpc>
                <a:spcPct val="114999"/>
              </a:lnSpc>
              <a:spcBef>
                <a:spcPts val="894"/>
              </a:spcBef>
            </a:pP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Joint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ventures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where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Indonesia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 provides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technology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Nigeria provides</a:t>
            </a:r>
            <a:r>
              <a:rPr dirty="0" sz="90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3D3D3D"/>
                </a:solidFill>
                <a:latin typeface="Calibri"/>
                <a:cs typeface="Calibri"/>
              </a:rPr>
              <a:t>raw</a:t>
            </a:r>
            <a:r>
              <a:rPr dirty="0" sz="90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material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market</a:t>
            </a:r>
            <a:r>
              <a:rPr dirty="0" sz="9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Calibri"/>
                <a:cs typeface="Calibri"/>
              </a:rPr>
              <a:t>access.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850" spc="-10" i="1">
                <a:solidFill>
                  <a:srgbClr val="2E7D31"/>
                </a:solidFill>
                <a:latin typeface="Calibri"/>
                <a:cs typeface="Calibri"/>
              </a:rPr>
              <a:t>Aligned</a:t>
            </a:r>
            <a:r>
              <a:rPr dirty="0" sz="850" spc="-5" i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850" i="1">
                <a:solidFill>
                  <a:srgbClr val="2E7D31"/>
                </a:solidFill>
                <a:latin typeface="Calibri"/>
                <a:cs typeface="Calibri"/>
              </a:rPr>
              <a:t>with</a:t>
            </a:r>
            <a:r>
              <a:rPr dirty="0" sz="850" spc="-5" i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850" i="1">
                <a:solidFill>
                  <a:srgbClr val="2E7D31"/>
                </a:solidFill>
                <a:latin typeface="Calibri"/>
                <a:cs typeface="Calibri"/>
              </a:rPr>
              <a:t>NEPC's </a:t>
            </a:r>
            <a:r>
              <a:rPr dirty="0" sz="850" spc="-10" i="1">
                <a:solidFill>
                  <a:srgbClr val="2E7D31"/>
                </a:solidFill>
                <a:latin typeface="Calibri"/>
                <a:cs typeface="Calibri"/>
              </a:rPr>
              <a:t>non-</a:t>
            </a:r>
            <a:r>
              <a:rPr dirty="0" sz="850" i="1">
                <a:solidFill>
                  <a:srgbClr val="2E7D31"/>
                </a:solidFill>
                <a:latin typeface="Calibri"/>
                <a:cs typeface="Calibri"/>
              </a:rPr>
              <a:t>oil</a:t>
            </a:r>
            <a:r>
              <a:rPr dirty="0" sz="850" spc="-5" i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850" i="1">
                <a:solidFill>
                  <a:srgbClr val="2E7D31"/>
                </a:solidFill>
                <a:latin typeface="Calibri"/>
                <a:cs typeface="Calibri"/>
              </a:rPr>
              <a:t>export</a:t>
            </a:r>
            <a:r>
              <a:rPr dirty="0" sz="850" spc="-5" i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850" spc="-10" i="1">
                <a:solidFill>
                  <a:srgbClr val="2E7D31"/>
                </a:solidFill>
                <a:latin typeface="Calibri"/>
                <a:cs typeface="Calibri"/>
              </a:rPr>
              <a:t>diversification</a:t>
            </a:r>
            <a:r>
              <a:rPr dirty="0" sz="850" i="1">
                <a:solidFill>
                  <a:srgbClr val="2E7D31"/>
                </a:solidFill>
                <a:latin typeface="Calibri"/>
                <a:cs typeface="Calibri"/>
              </a:rPr>
              <a:t> </a:t>
            </a:r>
            <a:r>
              <a:rPr dirty="0" sz="850" spc="-10" i="1">
                <a:solidFill>
                  <a:srgbClr val="2E7D31"/>
                </a:solidFill>
                <a:latin typeface="Calibri"/>
                <a:cs typeface="Calibri"/>
              </a:rPr>
              <a:t>agenda</a:t>
            </a:r>
            <a:endParaRPr sz="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F4F4E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6350" y="-6350"/>
            <a:ext cx="9156700" cy="972819"/>
            <a:chOff x="-6350" y="-6350"/>
            <a:chExt cx="9156700" cy="972819"/>
          </a:xfrm>
        </p:grpSpPr>
        <p:sp>
          <p:nvSpPr>
            <p:cNvPr id="4" name="object 4" descr=""/>
            <p:cNvSpPr/>
            <p:nvPr/>
          </p:nvSpPr>
          <p:spPr>
            <a:xfrm>
              <a:off x="0" y="64007"/>
              <a:ext cx="9144000" cy="896619"/>
            </a:xfrm>
            <a:custGeom>
              <a:avLst/>
              <a:gdLst/>
              <a:ahLst/>
              <a:cxnLst/>
              <a:rect l="l" t="t" r="r" b="b"/>
              <a:pathLst>
                <a:path w="9144000" h="896619">
                  <a:moveTo>
                    <a:pt x="0" y="896111"/>
                  </a:moveTo>
                  <a:lnTo>
                    <a:pt x="9143999" y="896111"/>
                  </a:lnTo>
                  <a:lnTo>
                    <a:pt x="9143999" y="0"/>
                  </a:lnTo>
                  <a:lnTo>
                    <a:pt x="0" y="0"/>
                  </a:lnTo>
                  <a:lnTo>
                    <a:pt x="0" y="896111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9144000" cy="960119"/>
            </a:xfrm>
            <a:custGeom>
              <a:avLst/>
              <a:gdLst/>
              <a:ahLst/>
              <a:cxnLst/>
              <a:rect l="l" t="t" r="r" b="b"/>
              <a:pathLst>
                <a:path w="9144000" h="960119">
                  <a:moveTo>
                    <a:pt x="0" y="0"/>
                  </a:moveTo>
                  <a:lnTo>
                    <a:pt x="9143999" y="0"/>
                  </a:lnTo>
                  <a:lnTo>
                    <a:pt x="9143999" y="960119"/>
                  </a:lnTo>
                  <a:lnTo>
                    <a:pt x="0" y="9601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914399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9143999" y="0"/>
                  </a:lnTo>
                  <a:lnTo>
                    <a:pt x="914399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0"/>
              <a:ext cx="9144000" cy="64135"/>
            </a:xfrm>
            <a:custGeom>
              <a:avLst/>
              <a:gdLst/>
              <a:ahLst/>
              <a:cxnLst/>
              <a:rect l="l" t="t" r="r" b="b"/>
              <a:pathLst>
                <a:path w="9144000" h="64135">
                  <a:moveTo>
                    <a:pt x="0" y="0"/>
                  </a:moveTo>
                  <a:lnTo>
                    <a:pt x="9143999" y="0"/>
                  </a:lnTo>
                  <a:lnTo>
                    <a:pt x="914399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045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/>
              <a:t>PILLAR</a:t>
            </a:r>
            <a:r>
              <a:rPr dirty="0" sz="1850" spc="-50"/>
              <a:t> </a:t>
            </a:r>
            <a:r>
              <a:rPr dirty="0" sz="1850"/>
              <a:t>2:</a:t>
            </a:r>
            <a:r>
              <a:rPr dirty="0" sz="1850" spc="-45"/>
              <a:t> </a:t>
            </a:r>
            <a:r>
              <a:rPr dirty="0" sz="1850"/>
              <a:t>INDUSTRIAL</a:t>
            </a:r>
            <a:r>
              <a:rPr dirty="0" sz="1850" spc="-45"/>
              <a:t> </a:t>
            </a:r>
            <a:r>
              <a:rPr dirty="0" sz="1850" spc="-10"/>
              <a:t>MACHINERY</a:t>
            </a:r>
            <a:r>
              <a:rPr dirty="0" sz="1850" spc="-50"/>
              <a:t> </a:t>
            </a:r>
            <a:r>
              <a:rPr dirty="0" sz="1850"/>
              <a:t>&amp;</a:t>
            </a:r>
            <a:r>
              <a:rPr dirty="0" sz="1850" spc="-45"/>
              <a:t> </a:t>
            </a:r>
            <a:r>
              <a:rPr dirty="0" sz="1850"/>
              <a:t>LOCALIZED</a:t>
            </a:r>
            <a:r>
              <a:rPr dirty="0" sz="1850" spc="-45"/>
              <a:t> </a:t>
            </a:r>
            <a:r>
              <a:rPr dirty="0" sz="1850" spc="-10"/>
              <a:t>ASSEMBLY</a:t>
            </a:r>
            <a:endParaRPr sz="1850"/>
          </a:p>
        </p:txBody>
      </p:sp>
      <p:grpSp>
        <p:nvGrpSpPr>
          <p:cNvPr id="9" name="object 9" descr=""/>
          <p:cNvGrpSpPr/>
          <p:nvPr/>
        </p:nvGrpSpPr>
        <p:grpSpPr>
          <a:xfrm>
            <a:off x="365759" y="1051560"/>
            <a:ext cx="8412480" cy="685800"/>
            <a:chOff x="365759" y="1051560"/>
            <a:chExt cx="8412480" cy="685800"/>
          </a:xfrm>
        </p:grpSpPr>
        <p:sp>
          <p:nvSpPr>
            <p:cNvPr id="10" name="object 10" descr=""/>
            <p:cNvSpPr/>
            <p:nvPr/>
          </p:nvSpPr>
          <p:spPr>
            <a:xfrm>
              <a:off x="365759" y="1051560"/>
              <a:ext cx="8412480" cy="685800"/>
            </a:xfrm>
            <a:custGeom>
              <a:avLst/>
              <a:gdLst/>
              <a:ahLst/>
              <a:cxnLst/>
              <a:rect l="l" t="t" r="r" b="b"/>
              <a:pathLst>
                <a:path w="8412480" h="685800">
                  <a:moveTo>
                    <a:pt x="8412479" y="685799"/>
                  </a:moveTo>
                  <a:lnTo>
                    <a:pt x="0" y="685799"/>
                  </a:lnTo>
                  <a:lnTo>
                    <a:pt x="0" y="0"/>
                  </a:lnTo>
                  <a:lnTo>
                    <a:pt x="8412479" y="0"/>
                  </a:lnTo>
                  <a:lnTo>
                    <a:pt x="8412479" y="685799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4365" y="1201701"/>
              <a:ext cx="173819" cy="163594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359409" y="1045210"/>
            <a:ext cx="8425180" cy="698500"/>
          </a:xfrm>
          <a:prstGeom prst="rect">
            <a:avLst/>
          </a:prstGeom>
          <a:ln w="3175">
            <a:solidFill>
              <a:srgbClr val="0F3460"/>
            </a:solidFill>
          </a:ln>
        </p:spPr>
        <p:txBody>
          <a:bodyPr wrap="square" lIns="0" tIns="95885" rIns="0" bIns="0" rtlCol="0" vert="horz">
            <a:spAutoFit/>
          </a:bodyPr>
          <a:lstStyle/>
          <a:p>
            <a:pPr marL="274955" marR="393700" indent="236854">
              <a:lnSpc>
                <a:spcPct val="130000"/>
              </a:lnSpc>
              <a:spcBef>
                <a:spcPts val="755"/>
              </a:spcBef>
            </a:pP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Nigeria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imports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substantial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volumes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industrial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equipment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annually,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leaving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manufacturing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sector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vulnerable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external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supply </a:t>
            </a:r>
            <a:r>
              <a:rPr dirty="0" sz="1100">
                <a:solidFill>
                  <a:srgbClr val="FFFFFF"/>
                </a:solidFill>
                <a:latin typeface="Calibri"/>
                <a:cs typeface="Calibri"/>
              </a:rPr>
              <a:t>chain</a:t>
            </a:r>
            <a:r>
              <a:rPr dirty="0" sz="11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Calibri"/>
                <a:cs typeface="Calibri"/>
              </a:rPr>
              <a:t>shocks.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230869" y="1839230"/>
            <a:ext cx="2821940" cy="2776220"/>
            <a:chOff x="230869" y="1839230"/>
            <a:chExt cx="2821940" cy="2776220"/>
          </a:xfrm>
        </p:grpSpPr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0869" y="1839230"/>
              <a:ext cx="2821940" cy="277622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365760" y="1984247"/>
              <a:ext cx="2606040" cy="2496820"/>
            </a:xfrm>
            <a:custGeom>
              <a:avLst/>
              <a:gdLst/>
              <a:ahLst/>
              <a:cxnLst/>
              <a:rect l="l" t="t" r="r" b="b"/>
              <a:pathLst>
                <a:path w="2606040" h="2496820">
                  <a:moveTo>
                    <a:pt x="0" y="2496311"/>
                  </a:moveTo>
                  <a:lnTo>
                    <a:pt x="2606039" y="2496311"/>
                  </a:lnTo>
                  <a:lnTo>
                    <a:pt x="2606039" y="0"/>
                  </a:lnTo>
                  <a:lnTo>
                    <a:pt x="0" y="0"/>
                  </a:lnTo>
                  <a:lnTo>
                    <a:pt x="0" y="24963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65760" y="1920239"/>
              <a:ext cx="2606040" cy="2560320"/>
            </a:xfrm>
            <a:custGeom>
              <a:avLst/>
              <a:gdLst/>
              <a:ahLst/>
              <a:cxnLst/>
              <a:rect l="l" t="t" r="r" b="b"/>
              <a:pathLst>
                <a:path w="2606040" h="2560320">
                  <a:moveTo>
                    <a:pt x="0" y="0"/>
                  </a:moveTo>
                  <a:lnTo>
                    <a:pt x="2606039" y="0"/>
                  </a:lnTo>
                  <a:lnTo>
                    <a:pt x="2606039" y="2560319"/>
                  </a:lnTo>
                  <a:lnTo>
                    <a:pt x="0" y="25603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6576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26060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64007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6576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0" y="0"/>
                  </a:moveTo>
                  <a:lnTo>
                    <a:pt x="2606039" y="0"/>
                  </a:lnTo>
                  <a:lnTo>
                    <a:pt x="26060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53311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179" y="594359"/>
                  </a:moveTo>
                  <a:lnTo>
                    <a:pt x="248975" y="590470"/>
                  </a:lnTo>
                  <a:lnTo>
                    <a:pt x="203248" y="579209"/>
                  </a:lnTo>
                  <a:lnTo>
                    <a:pt x="160608" y="561189"/>
                  </a:lnTo>
                  <a:lnTo>
                    <a:pt x="121669" y="537021"/>
                  </a:lnTo>
                  <a:lnTo>
                    <a:pt x="87042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lnTo>
                    <a:pt x="3773" y="250410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2" y="87041"/>
                  </a:lnTo>
                  <a:lnTo>
                    <a:pt x="121669" y="57338"/>
                  </a:lnTo>
                  <a:lnTo>
                    <a:pt x="160608" y="33170"/>
                  </a:lnTo>
                  <a:lnTo>
                    <a:pt x="203248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2" y="32326"/>
                  </a:lnTo>
                  <a:lnTo>
                    <a:pt x="471628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3" y="162387"/>
                  </a:lnTo>
                  <a:lnTo>
                    <a:pt x="579772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1" y="561189"/>
                  </a:lnTo>
                  <a:lnTo>
                    <a:pt x="391111" y="579209"/>
                  </a:lnTo>
                  <a:lnTo>
                    <a:pt x="345384" y="590470"/>
                  </a:lnTo>
                  <a:lnTo>
                    <a:pt x="297179" y="594359"/>
                  </a:lnTo>
                  <a:close/>
                </a:path>
              </a:pathLst>
            </a:custGeom>
            <a:solidFill>
              <a:srgbClr val="0F346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353311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0" y="297179"/>
                  </a:moveTo>
                  <a:lnTo>
                    <a:pt x="3889" y="248975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2" y="87041"/>
                  </a:lnTo>
                  <a:lnTo>
                    <a:pt x="121669" y="57338"/>
                  </a:lnTo>
                  <a:lnTo>
                    <a:pt x="160608" y="33170"/>
                  </a:lnTo>
                  <a:lnTo>
                    <a:pt x="203248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2" y="32326"/>
                  </a:lnTo>
                  <a:lnTo>
                    <a:pt x="471628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3" y="162387"/>
                  </a:lnTo>
                  <a:lnTo>
                    <a:pt x="579772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1" y="561189"/>
                  </a:lnTo>
                  <a:lnTo>
                    <a:pt x="391111" y="579209"/>
                  </a:lnTo>
                  <a:lnTo>
                    <a:pt x="345384" y="590470"/>
                  </a:lnTo>
                  <a:lnTo>
                    <a:pt x="297179" y="594359"/>
                  </a:lnTo>
                  <a:lnTo>
                    <a:pt x="248975" y="590470"/>
                  </a:lnTo>
                  <a:lnTo>
                    <a:pt x="203248" y="579209"/>
                  </a:lnTo>
                  <a:lnTo>
                    <a:pt x="160608" y="561189"/>
                  </a:lnTo>
                  <a:lnTo>
                    <a:pt x="121669" y="537021"/>
                  </a:lnTo>
                  <a:lnTo>
                    <a:pt x="87042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close/>
                </a:path>
              </a:pathLst>
            </a:custGeom>
            <a:ln w="12699">
              <a:solidFill>
                <a:srgbClr val="0F346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44752" y="2112264"/>
              <a:ext cx="411479" cy="411479"/>
            </a:xfrm>
            <a:prstGeom prst="rect">
              <a:avLst/>
            </a:prstGeom>
          </p:spPr>
        </p:pic>
      </p:grpSp>
      <p:sp>
        <p:nvSpPr>
          <p:cNvPr id="22" name="object 22" descr=""/>
          <p:cNvSpPr txBox="1"/>
          <p:nvPr/>
        </p:nvSpPr>
        <p:spPr>
          <a:xfrm>
            <a:off x="372109" y="2910840"/>
            <a:ext cx="2593340" cy="1281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Joint</a:t>
            </a:r>
            <a:r>
              <a:rPr dirty="0" sz="110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Assembly</a:t>
            </a:r>
            <a:r>
              <a:rPr dirty="0" sz="110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Plants</a:t>
            </a:r>
            <a:r>
              <a:rPr dirty="0" sz="1100" spc="-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in</a:t>
            </a:r>
            <a:r>
              <a:rPr dirty="0" sz="1100" spc="-30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16213E"/>
                </a:solidFill>
                <a:latin typeface="Calibri"/>
                <a:cs typeface="Calibri"/>
              </a:rPr>
              <a:t>FTZs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100">
              <a:latin typeface="Calibri"/>
              <a:cs typeface="Calibri"/>
            </a:endParaRPr>
          </a:p>
          <a:p>
            <a:pPr marL="216535" marR="249554">
              <a:lnSpc>
                <a:spcPct val="125000"/>
              </a:lnSpc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Establish</a:t>
            </a:r>
            <a:r>
              <a:rPr dirty="0" sz="950" spc="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co-manufacturing</a:t>
            </a:r>
            <a:r>
              <a:rPr dirty="0" sz="950" spc="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facilities</a:t>
            </a:r>
            <a:r>
              <a:rPr dirty="0" sz="950" spc="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within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Nigerian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Free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Trade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Zones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such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as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the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Arise Industrial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Platform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Remo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Free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Zone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Lagos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Free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Zone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—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reducing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import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costs.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3065509" y="1839230"/>
            <a:ext cx="2821940" cy="2776220"/>
            <a:chOff x="3065509" y="1839230"/>
            <a:chExt cx="2821940" cy="2776220"/>
          </a:xfrm>
        </p:grpSpPr>
        <p:pic>
          <p:nvPicPr>
            <p:cNvPr id="24" name="object 2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65509" y="1839230"/>
              <a:ext cx="2821940" cy="2776220"/>
            </a:xfrm>
            <a:prstGeom prst="rect">
              <a:avLst/>
            </a:prstGeom>
          </p:spPr>
        </p:pic>
        <p:sp>
          <p:nvSpPr>
            <p:cNvPr id="25" name="object 25" descr=""/>
            <p:cNvSpPr/>
            <p:nvPr/>
          </p:nvSpPr>
          <p:spPr>
            <a:xfrm>
              <a:off x="3200400" y="1984247"/>
              <a:ext cx="2606040" cy="2496820"/>
            </a:xfrm>
            <a:custGeom>
              <a:avLst/>
              <a:gdLst/>
              <a:ahLst/>
              <a:cxnLst/>
              <a:rect l="l" t="t" r="r" b="b"/>
              <a:pathLst>
                <a:path w="2606040" h="2496820">
                  <a:moveTo>
                    <a:pt x="0" y="2496311"/>
                  </a:moveTo>
                  <a:lnTo>
                    <a:pt x="2606039" y="2496311"/>
                  </a:lnTo>
                  <a:lnTo>
                    <a:pt x="2606039" y="0"/>
                  </a:lnTo>
                  <a:lnTo>
                    <a:pt x="0" y="0"/>
                  </a:lnTo>
                  <a:lnTo>
                    <a:pt x="0" y="24963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200400" y="1920239"/>
              <a:ext cx="2606040" cy="2560320"/>
            </a:xfrm>
            <a:custGeom>
              <a:avLst/>
              <a:gdLst/>
              <a:ahLst/>
              <a:cxnLst/>
              <a:rect l="l" t="t" r="r" b="b"/>
              <a:pathLst>
                <a:path w="2606040" h="2560320">
                  <a:moveTo>
                    <a:pt x="0" y="0"/>
                  </a:moveTo>
                  <a:lnTo>
                    <a:pt x="2606039" y="0"/>
                  </a:lnTo>
                  <a:lnTo>
                    <a:pt x="2606039" y="2560319"/>
                  </a:lnTo>
                  <a:lnTo>
                    <a:pt x="0" y="25603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20040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26060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64007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20040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0" y="0"/>
                  </a:moveTo>
                  <a:lnTo>
                    <a:pt x="2606039" y="0"/>
                  </a:lnTo>
                  <a:lnTo>
                    <a:pt x="26060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187952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179" y="594359"/>
                  </a:moveTo>
                  <a:lnTo>
                    <a:pt x="248975" y="590470"/>
                  </a:lnTo>
                  <a:lnTo>
                    <a:pt x="203248" y="579209"/>
                  </a:lnTo>
                  <a:lnTo>
                    <a:pt x="160608" y="561189"/>
                  </a:lnTo>
                  <a:lnTo>
                    <a:pt x="121669" y="537021"/>
                  </a:lnTo>
                  <a:lnTo>
                    <a:pt x="87041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lnTo>
                    <a:pt x="3773" y="250410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1" y="87041"/>
                  </a:lnTo>
                  <a:lnTo>
                    <a:pt x="121669" y="57338"/>
                  </a:lnTo>
                  <a:lnTo>
                    <a:pt x="160608" y="33170"/>
                  </a:lnTo>
                  <a:lnTo>
                    <a:pt x="203248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2" y="32326"/>
                  </a:lnTo>
                  <a:lnTo>
                    <a:pt x="471629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3" y="162387"/>
                  </a:lnTo>
                  <a:lnTo>
                    <a:pt x="579772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1" y="561189"/>
                  </a:lnTo>
                  <a:lnTo>
                    <a:pt x="391111" y="579209"/>
                  </a:lnTo>
                  <a:lnTo>
                    <a:pt x="345384" y="590470"/>
                  </a:lnTo>
                  <a:lnTo>
                    <a:pt x="297179" y="594359"/>
                  </a:lnTo>
                  <a:close/>
                </a:path>
              </a:pathLst>
            </a:custGeom>
            <a:solidFill>
              <a:srgbClr val="2E7D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4187952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0" y="297179"/>
                  </a:moveTo>
                  <a:lnTo>
                    <a:pt x="3889" y="248975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1" y="87041"/>
                  </a:lnTo>
                  <a:lnTo>
                    <a:pt x="121669" y="57338"/>
                  </a:lnTo>
                  <a:lnTo>
                    <a:pt x="160608" y="33170"/>
                  </a:lnTo>
                  <a:lnTo>
                    <a:pt x="203248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2" y="32326"/>
                  </a:lnTo>
                  <a:lnTo>
                    <a:pt x="471629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3" y="162387"/>
                  </a:lnTo>
                  <a:lnTo>
                    <a:pt x="579772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1" y="561189"/>
                  </a:lnTo>
                  <a:lnTo>
                    <a:pt x="391111" y="579209"/>
                  </a:lnTo>
                  <a:lnTo>
                    <a:pt x="345384" y="590470"/>
                  </a:lnTo>
                  <a:lnTo>
                    <a:pt x="297179" y="594359"/>
                  </a:lnTo>
                  <a:lnTo>
                    <a:pt x="248975" y="590470"/>
                  </a:lnTo>
                  <a:lnTo>
                    <a:pt x="203248" y="579209"/>
                  </a:lnTo>
                  <a:lnTo>
                    <a:pt x="160608" y="561189"/>
                  </a:lnTo>
                  <a:lnTo>
                    <a:pt x="121669" y="537021"/>
                  </a:lnTo>
                  <a:lnTo>
                    <a:pt x="87041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close/>
                </a:path>
              </a:pathLst>
            </a:custGeom>
            <a:ln w="12699">
              <a:solidFill>
                <a:srgbClr val="2E7D3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79392" y="2112264"/>
              <a:ext cx="411479" cy="411479"/>
            </a:xfrm>
            <a:prstGeom prst="rect">
              <a:avLst/>
            </a:prstGeom>
          </p:spPr>
        </p:pic>
      </p:grpSp>
      <p:sp>
        <p:nvSpPr>
          <p:cNvPr id="32" name="object 32" descr=""/>
          <p:cNvSpPr txBox="1"/>
          <p:nvPr/>
        </p:nvSpPr>
        <p:spPr>
          <a:xfrm>
            <a:off x="3206750" y="2910840"/>
            <a:ext cx="2593340" cy="1372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51815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Bilateral</a:t>
            </a:r>
            <a:r>
              <a:rPr dirty="0" sz="1100" spc="-3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Technology</a:t>
            </a:r>
            <a:r>
              <a:rPr dirty="0" sz="1100" spc="-3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16213E"/>
                </a:solidFill>
                <a:latin typeface="Calibri"/>
                <a:cs typeface="Calibri"/>
              </a:rPr>
              <a:t>Hubs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100">
              <a:latin typeface="Calibri"/>
              <a:cs typeface="Calibri"/>
            </a:endParaRPr>
          </a:p>
          <a:p>
            <a:pPr marL="216535" marR="247650">
              <a:lnSpc>
                <a:spcPct val="125000"/>
              </a:lnSpc>
              <a:spcBef>
                <a:spcPts val="5"/>
              </a:spcBef>
            </a:pP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Create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dedicated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innovation</a:t>
            </a:r>
            <a:r>
              <a:rPr dirty="0" sz="950" spc="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50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technology transfer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hubs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where</a:t>
            </a:r>
            <a:r>
              <a:rPr dirty="0" sz="95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Indonesian mid-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range</a:t>
            </a:r>
            <a:r>
              <a:rPr dirty="0" sz="950" spc="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manufacturing</a:t>
            </a:r>
            <a:r>
              <a:rPr dirty="0" sz="950" spc="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technologies</a:t>
            </a:r>
            <a:r>
              <a:rPr dirty="0" sz="950" spc="2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are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adapted</a:t>
            </a:r>
            <a:r>
              <a:rPr dirty="0" sz="950" spc="-4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r>
              <a:rPr dirty="0" sz="9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Nigerian</a:t>
            </a:r>
            <a:r>
              <a:rPr dirty="0" sz="9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West</a:t>
            </a:r>
            <a:r>
              <a:rPr dirty="0" sz="950" spc="-3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African market conditions.</a:t>
            </a:r>
            <a:endParaRPr sz="950">
              <a:latin typeface="Calibri"/>
              <a:cs typeface="Calibri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5900149" y="1839230"/>
            <a:ext cx="2821940" cy="2776220"/>
            <a:chOff x="5900149" y="1839230"/>
            <a:chExt cx="2821940" cy="2776220"/>
          </a:xfrm>
        </p:grpSpPr>
        <p:pic>
          <p:nvPicPr>
            <p:cNvPr id="34" name="object 3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00149" y="1839230"/>
              <a:ext cx="2821940" cy="2776220"/>
            </a:xfrm>
            <a:prstGeom prst="rect">
              <a:avLst/>
            </a:prstGeom>
          </p:spPr>
        </p:pic>
        <p:sp>
          <p:nvSpPr>
            <p:cNvPr id="35" name="object 35" descr=""/>
            <p:cNvSpPr/>
            <p:nvPr/>
          </p:nvSpPr>
          <p:spPr>
            <a:xfrm>
              <a:off x="6035040" y="1984247"/>
              <a:ext cx="2606040" cy="2496820"/>
            </a:xfrm>
            <a:custGeom>
              <a:avLst/>
              <a:gdLst/>
              <a:ahLst/>
              <a:cxnLst/>
              <a:rect l="l" t="t" r="r" b="b"/>
              <a:pathLst>
                <a:path w="2606040" h="2496820">
                  <a:moveTo>
                    <a:pt x="0" y="2496311"/>
                  </a:moveTo>
                  <a:lnTo>
                    <a:pt x="2606039" y="2496311"/>
                  </a:lnTo>
                  <a:lnTo>
                    <a:pt x="2606039" y="0"/>
                  </a:lnTo>
                  <a:lnTo>
                    <a:pt x="0" y="0"/>
                  </a:lnTo>
                  <a:lnTo>
                    <a:pt x="0" y="24963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6035040" y="1920239"/>
              <a:ext cx="2606040" cy="2560320"/>
            </a:xfrm>
            <a:custGeom>
              <a:avLst/>
              <a:gdLst/>
              <a:ahLst/>
              <a:cxnLst/>
              <a:rect l="l" t="t" r="r" b="b"/>
              <a:pathLst>
                <a:path w="2606040" h="2560320">
                  <a:moveTo>
                    <a:pt x="0" y="0"/>
                  </a:moveTo>
                  <a:lnTo>
                    <a:pt x="2606039" y="0"/>
                  </a:lnTo>
                  <a:lnTo>
                    <a:pt x="2606039" y="2560319"/>
                  </a:lnTo>
                  <a:lnTo>
                    <a:pt x="0" y="25603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DDDDD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03504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2606039" y="64007"/>
                  </a:moveTo>
                  <a:lnTo>
                    <a:pt x="0" y="64007"/>
                  </a:lnTo>
                  <a:lnTo>
                    <a:pt x="0" y="0"/>
                  </a:lnTo>
                  <a:lnTo>
                    <a:pt x="2606039" y="0"/>
                  </a:lnTo>
                  <a:lnTo>
                    <a:pt x="2606039" y="64007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035040" y="1920239"/>
              <a:ext cx="2606040" cy="64135"/>
            </a:xfrm>
            <a:custGeom>
              <a:avLst/>
              <a:gdLst/>
              <a:ahLst/>
              <a:cxnLst/>
              <a:rect l="l" t="t" r="r" b="b"/>
              <a:pathLst>
                <a:path w="2606040" h="64135">
                  <a:moveTo>
                    <a:pt x="0" y="0"/>
                  </a:moveTo>
                  <a:lnTo>
                    <a:pt x="2606039" y="0"/>
                  </a:lnTo>
                  <a:lnTo>
                    <a:pt x="2606039" y="64007"/>
                  </a:lnTo>
                  <a:lnTo>
                    <a:pt x="0" y="6400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7022592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179" y="594359"/>
                  </a:moveTo>
                  <a:lnTo>
                    <a:pt x="248975" y="590470"/>
                  </a:lnTo>
                  <a:lnTo>
                    <a:pt x="203247" y="579209"/>
                  </a:lnTo>
                  <a:lnTo>
                    <a:pt x="160608" y="561189"/>
                  </a:lnTo>
                  <a:lnTo>
                    <a:pt x="121668" y="537021"/>
                  </a:lnTo>
                  <a:lnTo>
                    <a:pt x="87041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lnTo>
                    <a:pt x="3773" y="250410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1" y="87041"/>
                  </a:lnTo>
                  <a:lnTo>
                    <a:pt x="121668" y="57338"/>
                  </a:lnTo>
                  <a:lnTo>
                    <a:pt x="160608" y="33170"/>
                  </a:lnTo>
                  <a:lnTo>
                    <a:pt x="203247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1" y="32326"/>
                  </a:lnTo>
                  <a:lnTo>
                    <a:pt x="471628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2" y="162387"/>
                  </a:lnTo>
                  <a:lnTo>
                    <a:pt x="579771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0" y="561189"/>
                  </a:lnTo>
                  <a:lnTo>
                    <a:pt x="391111" y="579209"/>
                  </a:lnTo>
                  <a:lnTo>
                    <a:pt x="345383" y="590470"/>
                  </a:lnTo>
                  <a:lnTo>
                    <a:pt x="297179" y="594359"/>
                  </a:lnTo>
                  <a:close/>
                </a:path>
              </a:pathLst>
            </a:custGeom>
            <a:solidFill>
              <a:srgbClr val="F9A8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022592" y="205739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0" y="297179"/>
                  </a:moveTo>
                  <a:lnTo>
                    <a:pt x="3889" y="248975"/>
                  </a:lnTo>
                  <a:lnTo>
                    <a:pt x="15150" y="203248"/>
                  </a:lnTo>
                  <a:lnTo>
                    <a:pt x="33170" y="160608"/>
                  </a:lnTo>
                  <a:lnTo>
                    <a:pt x="57338" y="121669"/>
                  </a:lnTo>
                  <a:lnTo>
                    <a:pt x="87041" y="87041"/>
                  </a:lnTo>
                  <a:lnTo>
                    <a:pt x="121668" y="57338"/>
                  </a:lnTo>
                  <a:lnTo>
                    <a:pt x="160608" y="33170"/>
                  </a:lnTo>
                  <a:lnTo>
                    <a:pt x="203247" y="15150"/>
                  </a:lnTo>
                  <a:lnTo>
                    <a:pt x="248975" y="3889"/>
                  </a:lnTo>
                  <a:lnTo>
                    <a:pt x="297179" y="0"/>
                  </a:lnTo>
                  <a:lnTo>
                    <a:pt x="343949" y="3702"/>
                  </a:lnTo>
                  <a:lnTo>
                    <a:pt x="389146" y="14587"/>
                  </a:lnTo>
                  <a:lnTo>
                    <a:pt x="431971" y="32326"/>
                  </a:lnTo>
                  <a:lnTo>
                    <a:pt x="471628" y="56588"/>
                  </a:lnTo>
                  <a:lnTo>
                    <a:pt x="507317" y="87041"/>
                  </a:lnTo>
                  <a:lnTo>
                    <a:pt x="537771" y="122730"/>
                  </a:lnTo>
                  <a:lnTo>
                    <a:pt x="562032" y="162387"/>
                  </a:lnTo>
                  <a:lnTo>
                    <a:pt x="579771" y="205213"/>
                  </a:lnTo>
                  <a:lnTo>
                    <a:pt x="590657" y="250410"/>
                  </a:lnTo>
                  <a:lnTo>
                    <a:pt x="594359" y="297179"/>
                  </a:lnTo>
                  <a:lnTo>
                    <a:pt x="590470" y="345384"/>
                  </a:lnTo>
                  <a:lnTo>
                    <a:pt x="579209" y="391111"/>
                  </a:lnTo>
                  <a:lnTo>
                    <a:pt x="561189" y="433751"/>
                  </a:lnTo>
                  <a:lnTo>
                    <a:pt x="537021" y="472690"/>
                  </a:lnTo>
                  <a:lnTo>
                    <a:pt x="507317" y="507317"/>
                  </a:lnTo>
                  <a:lnTo>
                    <a:pt x="472690" y="537021"/>
                  </a:lnTo>
                  <a:lnTo>
                    <a:pt x="433750" y="561189"/>
                  </a:lnTo>
                  <a:lnTo>
                    <a:pt x="391111" y="579209"/>
                  </a:lnTo>
                  <a:lnTo>
                    <a:pt x="345383" y="590470"/>
                  </a:lnTo>
                  <a:lnTo>
                    <a:pt x="297179" y="594359"/>
                  </a:lnTo>
                  <a:lnTo>
                    <a:pt x="248975" y="590470"/>
                  </a:lnTo>
                  <a:lnTo>
                    <a:pt x="203247" y="579209"/>
                  </a:lnTo>
                  <a:lnTo>
                    <a:pt x="160608" y="561189"/>
                  </a:lnTo>
                  <a:lnTo>
                    <a:pt x="121668" y="537021"/>
                  </a:lnTo>
                  <a:lnTo>
                    <a:pt x="87041" y="507317"/>
                  </a:lnTo>
                  <a:lnTo>
                    <a:pt x="57338" y="472690"/>
                  </a:lnTo>
                  <a:lnTo>
                    <a:pt x="33170" y="433751"/>
                  </a:lnTo>
                  <a:lnTo>
                    <a:pt x="15150" y="391111"/>
                  </a:lnTo>
                  <a:lnTo>
                    <a:pt x="3889" y="345384"/>
                  </a:lnTo>
                  <a:lnTo>
                    <a:pt x="0" y="297179"/>
                  </a:lnTo>
                  <a:close/>
                </a:path>
              </a:pathLst>
            </a:custGeom>
            <a:ln w="12699">
              <a:solidFill>
                <a:srgbClr val="F9A825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1" name="object 4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14032" y="2112264"/>
              <a:ext cx="411479" cy="411479"/>
            </a:xfrm>
            <a:prstGeom prst="rect">
              <a:avLst/>
            </a:prstGeom>
          </p:spPr>
        </p:pic>
      </p:grpSp>
      <p:sp>
        <p:nvSpPr>
          <p:cNvPr id="42" name="object 42" descr=""/>
          <p:cNvSpPr txBox="1"/>
          <p:nvPr/>
        </p:nvSpPr>
        <p:spPr>
          <a:xfrm>
            <a:off x="6041390" y="2910840"/>
            <a:ext cx="2593340" cy="1372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783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16213E"/>
                </a:solidFill>
                <a:latin typeface="Calibri"/>
                <a:cs typeface="Calibri"/>
              </a:rPr>
              <a:t>Engineering</a:t>
            </a:r>
            <a:r>
              <a:rPr dirty="0" sz="1100" spc="-25" b="1">
                <a:solidFill>
                  <a:srgbClr val="16213E"/>
                </a:solidFill>
                <a:latin typeface="Calibri"/>
                <a:cs typeface="Calibri"/>
              </a:rPr>
              <a:t> </a:t>
            </a:r>
            <a:r>
              <a:rPr dirty="0" sz="1100" spc="-20" b="1">
                <a:solidFill>
                  <a:srgbClr val="16213E"/>
                </a:solidFill>
                <a:latin typeface="Calibri"/>
                <a:cs typeface="Calibri"/>
              </a:rPr>
              <a:t>Training </a:t>
            </a:r>
            <a:r>
              <a:rPr dirty="0" sz="1100" spc="-10" b="1">
                <a:solidFill>
                  <a:srgbClr val="16213E"/>
                </a:solidFill>
                <a:latin typeface="Calibri"/>
                <a:cs typeface="Calibri"/>
              </a:rPr>
              <a:t>Programs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100">
              <a:latin typeface="Calibri"/>
              <a:cs typeface="Calibri"/>
            </a:endParaRPr>
          </a:p>
          <a:p>
            <a:pPr marL="216535" marR="339090">
              <a:lnSpc>
                <a:spcPct val="125000"/>
              </a:lnSpc>
              <a:spcBef>
                <a:spcPts val="5"/>
              </a:spcBef>
            </a:pP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Structured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skill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development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programs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25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 build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domestic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technical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workforce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capable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of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machinery</a:t>
            </a:r>
            <a:r>
              <a:rPr dirty="0" sz="950" spc="-3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assembly, maintenance,</a:t>
            </a:r>
            <a:r>
              <a:rPr dirty="0" sz="950" spc="-2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3D3D3D"/>
                </a:solidFill>
                <a:latin typeface="Calibri"/>
                <a:cs typeface="Calibri"/>
              </a:rPr>
              <a:t>gradual</a:t>
            </a:r>
            <a:r>
              <a:rPr dirty="0" sz="950" spc="-1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3D3D3D"/>
                </a:solidFill>
                <a:latin typeface="Calibri"/>
                <a:cs typeface="Calibri"/>
              </a:rPr>
              <a:t>technology ownership.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359409" y="4657090"/>
            <a:ext cx="8425180" cy="396875"/>
          </a:xfrm>
          <a:prstGeom prst="rect">
            <a:avLst/>
          </a:prstGeom>
          <a:solidFill>
            <a:srgbClr val="16213E"/>
          </a:solidFill>
          <a:ln w="3175">
            <a:solidFill>
              <a:srgbClr val="16213E"/>
            </a:solidFill>
          </a:ln>
        </p:spPr>
        <p:txBody>
          <a:bodyPr wrap="square" lIns="0" tIns="1130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VISION: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From</a:t>
            </a:r>
            <a:r>
              <a:rPr dirty="0" sz="10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import-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dependent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nation</a:t>
            </a:r>
            <a:r>
              <a:rPr dirty="0" sz="1050" spc="1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Arial"/>
                <a:cs typeface="Arial"/>
              </a:rPr>
              <a:t>→</a:t>
            </a:r>
            <a:r>
              <a:rPr dirty="0" sz="1050" spc="-70" b="1">
                <a:solidFill>
                  <a:srgbClr val="F9A825"/>
                </a:solidFill>
                <a:latin typeface="Arial"/>
                <a:cs typeface="Arial"/>
              </a:rPr>
              <a:t> 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Export-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oriented</a:t>
            </a:r>
            <a:r>
              <a:rPr dirty="0" sz="10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manufacturing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hub</a:t>
            </a:r>
            <a:r>
              <a:rPr dirty="0" sz="10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9A825"/>
                </a:solidFill>
                <a:latin typeface="Calibri"/>
                <a:cs typeface="Calibri"/>
              </a:rPr>
              <a:t>for</a:t>
            </a:r>
            <a:r>
              <a:rPr dirty="0" sz="1050" spc="-15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West</a:t>
            </a:r>
            <a:r>
              <a:rPr dirty="0" sz="1050" spc="-20" b="1">
                <a:solidFill>
                  <a:srgbClr val="F9A825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9A825"/>
                </a:solidFill>
                <a:latin typeface="Calibri"/>
                <a:cs typeface="Calibri"/>
              </a:rPr>
              <a:t>Africa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NICCI_Nigeria_Indonesia_Sustainable_Industrialization.pptx</dc:title>
  <dcterms:created xsi:type="dcterms:W3CDTF">2026-03-04T09:07:50Z</dcterms:created>
  <dcterms:modified xsi:type="dcterms:W3CDTF">2026-03-04T09:07:50Z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2026-03-04T00:00:00Z</vt:filetime>
  </property>
  <property fmtid="{D5CDD505-2E9C-101B-9397-08002B2CF9AE}" pid="3" name="Creator">
    <vt:lpwstr>Google</vt:lpwstr>
  </property>
  <property fmtid="{D5CDD505-2E9C-101B-9397-08002B2CF9AE}" pid="4" name="LastSaved">
    <vt:filetime>2026-03-04T00:00:00Z</vt:filetime>
  </property>
</Properties>
</file>