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6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0" r:id="rId3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25" d="100"/>
          <a:sy n="125" d="100"/>
        </p:scale>
        <p:origin x="119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6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5.pn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6.png"/><Relationship Id="rId4" Type="http://schemas.openxmlformats.org/officeDocument/2006/relationships/image" Target="../media/image44.png"/><Relationship Id="rId9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6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2309" y="1819141"/>
            <a:ext cx="4709827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b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2880" b="1" kern="0" spc="7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Framework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392309" y="2931167"/>
            <a:ext cx="4906201" cy="3931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kern="0" spc="7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Lifecycle </a:t>
            </a:r>
            <a:r>
              <a:rPr lang="en-US" sz="1440" kern="0" spc="72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| Efficiency | </a:t>
            </a:r>
            <a:r>
              <a:rPr lang="en-US" sz="1440" kern="0" spc="72" dirty="0" err="1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</a:t>
            </a:r>
            <a:r>
              <a:rPr lang="en-US" sz="1440" kern="0" spc="72" dirty="0" err="1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ecarbonization</a:t>
            </a:r>
            <a:r>
              <a:rPr lang="en-US" sz="1440" kern="0" spc="72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| Circularity</a:t>
            </a:r>
            <a:endParaRPr lang="en-US" sz="1440" dirty="0"/>
          </a:p>
        </p:txBody>
      </p:sp>
      <p:sp>
        <p:nvSpPr>
          <p:cNvPr id="7" name="Shape 3"/>
          <p:cNvSpPr/>
          <p:nvPr/>
        </p:nvSpPr>
        <p:spPr>
          <a:xfrm>
            <a:off x="392309" y="3757533"/>
            <a:ext cx="5665591" cy="363931"/>
          </a:xfrm>
          <a:custGeom>
            <a:avLst/>
            <a:gdLst/>
            <a:ahLst/>
            <a:cxnLst/>
            <a:rect l="l" t="t" r="r" b="b"/>
            <a:pathLst>
              <a:path w="2214677" h="363931">
                <a:moveTo>
                  <a:pt x="181966" y="0"/>
                </a:moveTo>
                <a:moveTo>
                  <a:pt x="181966" y="0"/>
                </a:moveTo>
                <a:lnTo>
                  <a:pt x="2032711" y="0"/>
                </a:lnTo>
                <a:quadBezTo>
                  <a:pt x="2214677" y="0"/>
                  <a:pt x="2214677" y="181966"/>
                </a:quadBezTo>
                <a:lnTo>
                  <a:pt x="2214677" y="181966"/>
                </a:lnTo>
                <a:quadBezTo>
                  <a:pt x="2214677" y="363931"/>
                  <a:pt x="2032711" y="363931"/>
                </a:quadBezTo>
                <a:lnTo>
                  <a:pt x="181966" y="363931"/>
                </a:lnTo>
                <a:quadBezTo>
                  <a:pt x="0" y="363931"/>
                  <a:pt x="0" y="181966"/>
                </a:quadBezTo>
                <a:lnTo>
                  <a:pt x="0" y="181966"/>
                </a:lnTo>
                <a:quadBezTo>
                  <a:pt x="0" y="0"/>
                  <a:pt x="181966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9525">
            <a:solidFill>
              <a:srgbClr val="FFFFFF">
                <a:alpha val="50196"/>
              </a:srgbClr>
            </a:solidFill>
            <a:prstDash val="solid"/>
          </a:ln>
        </p:spPr>
      </p:sp>
      <p:pic>
        <p:nvPicPr>
          <p:cNvPr id="8" name="Image 2" descr="https://sgw-dx.xf-yun.com/api/v1/sparkdesk/_2c1167f7f0584d429b1a8776e70e1f01_1752473383438-009284524789401072.png?authorization=c2ltcGxlLWp3dCBhaz1zcGFya2Rlc2s4MDAwMDAwMDAwMDE7ZXhwPTMzMjkyNzMzOTQ7YWxnbz1obWFjLXNoYTI1NjtzaWc9cEdyOXNNZUc2OFBvcStRUEt3dUdxajh3OUtMRG9BTWhvaVFGU0ZsYjFWWT0=&amp;x_location=7YfmxI7B7uKO7jlRxIftd6UZe5D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61" y="3842115"/>
            <a:ext cx="194767" cy="19476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16729" y="3738940"/>
            <a:ext cx="1744552" cy="41767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296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Dr. Sanmi Olowosile</a:t>
            </a:r>
            <a:endParaRPr lang="en-US" sz="144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8" y="261847"/>
            <a:ext cx="781023" cy="515394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2355968" y="3807540"/>
            <a:ext cx="4128652" cy="33150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800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MNIQS RQS MGBCN CGEM DGNB Int’l LEED for Cities &amp; Communities Pro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Cleaner production substitution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969294" y="1053316"/>
            <a:ext cx="3535716" cy="3301782"/>
          </a:xfrm>
          <a:custGeom>
            <a:avLst/>
            <a:gdLst/>
            <a:ahLst/>
            <a:cxnLst/>
            <a:rect l="l" t="t" r="r" b="b"/>
            <a:pathLst>
              <a:path w="3535716" h="3301782">
                <a:moveTo>
                  <a:pt x="328378" y="0"/>
                </a:moveTo>
                <a:moveTo>
                  <a:pt x="328378" y="0"/>
                </a:moveTo>
                <a:lnTo>
                  <a:pt x="3207338" y="0"/>
                </a:lnTo>
                <a:quadBezTo>
                  <a:pt x="3535716" y="0"/>
                  <a:pt x="3535716" y="412723"/>
                </a:quadBezTo>
                <a:lnTo>
                  <a:pt x="3535716" y="2889059"/>
                </a:lnTo>
                <a:quadBezTo>
                  <a:pt x="3535716" y="3301782"/>
                  <a:pt x="3207338" y="3301782"/>
                </a:quadBezTo>
                <a:lnTo>
                  <a:pt x="328378" y="3301782"/>
                </a:lnTo>
                <a:quadBezTo>
                  <a:pt x="0" y="3301782"/>
                  <a:pt x="0" y="2889059"/>
                </a:quadBezTo>
                <a:lnTo>
                  <a:pt x="0" y="412723"/>
                </a:lnTo>
                <a:quadBezTo>
                  <a:pt x="0" y="0"/>
                  <a:pt x="328378" y="0"/>
                </a:quadBezTo>
                <a:close/>
              </a:path>
            </a:pathLst>
          </a:custGeom>
          <a:solidFill>
            <a:srgbClr val="3C984A">
              <a:alpha val="0"/>
            </a:srgbClr>
          </a:solidFill>
          <a:ln w="19050">
            <a:solidFill>
              <a:srgbClr val="3C984A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011" y="1886067"/>
            <a:ext cx="545330" cy="54533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1364928" y="4113400"/>
            <a:ext cx="2744447" cy="241698"/>
          </a:xfrm>
          <a:custGeom>
            <a:avLst/>
            <a:gdLst/>
            <a:ahLst/>
            <a:cxnLst/>
            <a:rect l="l" t="t" r="r" b="b"/>
            <a:pathLst>
              <a:path w="2744447" h="241698">
                <a:moveTo>
                  <a:pt x="0" y="0"/>
                </a:moveTo>
                <a:moveTo>
                  <a:pt x="0" y="0"/>
                </a:moveTo>
                <a:lnTo>
                  <a:pt x="2744447" y="0"/>
                </a:lnTo>
                <a:lnTo>
                  <a:pt x="2744447" y="241698"/>
                </a:lnTo>
                <a:lnTo>
                  <a:pt x="0" y="241698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7" name="Shape 4"/>
          <p:cNvSpPr/>
          <p:nvPr/>
        </p:nvSpPr>
        <p:spPr>
          <a:xfrm>
            <a:off x="4779772" y="1053316"/>
            <a:ext cx="3535716" cy="3301782"/>
          </a:xfrm>
          <a:custGeom>
            <a:avLst/>
            <a:gdLst/>
            <a:ahLst/>
            <a:cxnLst/>
            <a:rect l="l" t="t" r="r" b="b"/>
            <a:pathLst>
              <a:path w="3535716" h="3301782">
                <a:moveTo>
                  <a:pt x="328378" y="0"/>
                </a:moveTo>
                <a:moveTo>
                  <a:pt x="328378" y="0"/>
                </a:moveTo>
                <a:lnTo>
                  <a:pt x="3207338" y="0"/>
                </a:lnTo>
                <a:quadBezTo>
                  <a:pt x="3535716" y="0"/>
                  <a:pt x="3535716" y="412723"/>
                </a:quadBezTo>
                <a:lnTo>
                  <a:pt x="3535716" y="2889059"/>
                </a:lnTo>
                <a:quadBezTo>
                  <a:pt x="3535716" y="3301782"/>
                  <a:pt x="3207338" y="3301782"/>
                </a:quadBezTo>
                <a:lnTo>
                  <a:pt x="328378" y="3301782"/>
                </a:lnTo>
                <a:quadBezTo>
                  <a:pt x="0" y="3301782"/>
                  <a:pt x="0" y="2889059"/>
                </a:quadBezTo>
                <a:lnTo>
                  <a:pt x="0" y="412723"/>
                </a:lnTo>
                <a:quadBezTo>
                  <a:pt x="0" y="0"/>
                  <a:pt x="328378" y="0"/>
                </a:quadBezTo>
                <a:close/>
              </a:path>
            </a:pathLst>
          </a:custGeom>
          <a:solidFill>
            <a:srgbClr val="3C984A">
              <a:alpha val="0"/>
            </a:srgbClr>
          </a:solidFill>
          <a:ln w="19050">
            <a:solidFill>
              <a:srgbClr val="61C484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175406" y="4113400"/>
            <a:ext cx="2744447" cy="241698"/>
          </a:xfrm>
          <a:custGeom>
            <a:avLst/>
            <a:gdLst/>
            <a:ahLst/>
            <a:cxnLst/>
            <a:rect l="l" t="t" r="r" b="b"/>
            <a:pathLst>
              <a:path w="2744447" h="241698">
                <a:moveTo>
                  <a:pt x="0" y="0"/>
                </a:moveTo>
                <a:moveTo>
                  <a:pt x="0" y="0"/>
                </a:moveTo>
                <a:lnTo>
                  <a:pt x="2744447" y="0"/>
                </a:lnTo>
                <a:lnTo>
                  <a:pt x="2744447" y="241698"/>
                </a:lnTo>
                <a:lnTo>
                  <a:pt x="0" y="241698"/>
                </a:lnTo>
                <a:close/>
              </a:path>
            </a:pathLst>
          </a:custGeom>
          <a:solidFill>
            <a:srgbClr val="61C484"/>
          </a:solidFill>
          <a:ln/>
        </p:spPr>
      </p:sp>
      <p:sp>
        <p:nvSpPr>
          <p:cNvPr id="9" name="Text 6"/>
          <p:cNvSpPr/>
          <p:nvPr/>
        </p:nvSpPr>
        <p:spPr>
          <a:xfrm>
            <a:off x="969294" y="1272048"/>
            <a:ext cx="3379781" cy="3931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Hazardous substance substitution</a:t>
            </a:r>
            <a:endParaRPr lang="en-US" sz="1440" dirty="0"/>
          </a:p>
        </p:txBody>
      </p:sp>
      <p:sp>
        <p:nvSpPr>
          <p:cNvPr id="10" name="Text 7"/>
          <p:cNvSpPr/>
          <p:nvPr/>
        </p:nvSpPr>
        <p:spPr>
          <a:xfrm>
            <a:off x="1762341" y="1805032"/>
            <a:ext cx="2586735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Replaces hazardous substances with safer alternatives to support cleaner production.</a:t>
            </a:r>
            <a:endParaRPr lang="en-US" sz="1440" dirty="0"/>
          </a:p>
        </p:txBody>
      </p:sp>
      <p:sp>
        <p:nvSpPr>
          <p:cNvPr id="11" name="Text 8"/>
          <p:cNvSpPr/>
          <p:nvPr/>
        </p:nvSpPr>
        <p:spPr>
          <a:xfrm>
            <a:off x="5042642" y="1272048"/>
            <a:ext cx="3272847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Source pollution reduction</a:t>
            </a:r>
            <a:endParaRPr lang="en-US" sz="1440" dirty="0"/>
          </a:p>
        </p:txBody>
      </p:sp>
      <p:sp>
        <p:nvSpPr>
          <p:cNvPr id="12" name="Text 9"/>
          <p:cNvSpPr/>
          <p:nvPr/>
        </p:nvSpPr>
        <p:spPr>
          <a:xfrm>
            <a:off x="4982046" y="1886067"/>
            <a:ext cx="2632178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Reduces pollutants at the source rather than relying on post-treatment.</a:t>
            </a:r>
            <a:endParaRPr lang="en-US" sz="144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224" y="1886407"/>
            <a:ext cx="499262" cy="499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Circularity by design</a:t>
            </a:r>
            <a:endParaRPr lang="en-US" sz="144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869648" y="1056895"/>
            <a:ext cx="468839" cy="468839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844172" y="2785710"/>
            <a:ext cx="469002" cy="46900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3700" y="1077124"/>
            <a:ext cx="2770819" cy="3931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Design for reuse</a:t>
            </a:r>
            <a:endParaRPr lang="en-US" sz="1440" dirty="0"/>
          </a:p>
        </p:txBody>
      </p:sp>
      <p:pic>
        <p:nvPicPr>
          <p:cNvPr id="7" name="Image 2" descr="https://oceandoc-ai.obs.ap-southeast-3.myhuaweicloud.com:443/image_1772573983807_f7UiaV.jpg"/>
          <p:cNvPicPr>
            <a:picLocks noChangeAspect="1"/>
          </p:cNvPicPr>
          <p:nvPr/>
        </p:nvPicPr>
        <p:blipFill>
          <a:blip r:embed="rId6"/>
          <a:srcRect l="10000" r="10000"/>
          <a:stretch/>
        </p:blipFill>
        <p:spPr>
          <a:xfrm>
            <a:off x="271518" y="1135754"/>
            <a:ext cx="2637290" cy="32966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203700" y="1610266"/>
            <a:ext cx="2770819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Circularity includes designing products for reuse, remanufacturing, recyclability, and longer lifespan.</a:t>
            </a:r>
            <a:endParaRPr lang="en-US" sz="1440" dirty="0"/>
          </a:p>
        </p:txBody>
      </p:sp>
      <p:sp>
        <p:nvSpPr>
          <p:cNvPr id="9" name="Text 4"/>
          <p:cNvSpPr/>
          <p:nvPr/>
        </p:nvSpPr>
        <p:spPr>
          <a:xfrm>
            <a:off x="3214327" y="2815164"/>
            <a:ext cx="2776856" cy="3931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Circularity integration</a:t>
            </a:r>
            <a:endParaRPr lang="en-US" sz="1440" dirty="0"/>
          </a:p>
        </p:txBody>
      </p:sp>
      <p:pic>
        <p:nvPicPr>
          <p:cNvPr id="10" name="Image 3" descr="https://oceandoc-ai.obs.ap-southeast-3.myhuaweicloud.com:443/image_1772573987907_RyZdLJ.jpg"/>
          <p:cNvPicPr>
            <a:picLocks noChangeAspect="1"/>
          </p:cNvPicPr>
          <p:nvPr/>
        </p:nvPicPr>
        <p:blipFill>
          <a:blip r:embed="rId7"/>
          <a:srcRect l="10000" r="10000"/>
          <a:stretch/>
        </p:blipFill>
        <p:spPr>
          <a:xfrm>
            <a:off x="6235109" y="1135754"/>
            <a:ext cx="2637374" cy="32972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214327" y="3322824"/>
            <a:ext cx="2776856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Green manufacturing includes waste prevention and circularity integration to minimize lifecycle environmental impact.</a:t>
            </a:r>
            <a:endParaRPr lang="en-US" sz="144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traceability systems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3471578" y="1109660"/>
            <a:ext cx="5319909" cy="1686383"/>
          </a:xfrm>
          <a:custGeom>
            <a:avLst/>
            <a:gdLst/>
            <a:ahLst/>
            <a:cxnLst/>
            <a:rect l="l" t="t" r="r" b="b"/>
            <a:pathLst>
              <a:path w="5319909" h="1686383">
                <a:moveTo>
                  <a:pt x="108562" y="0"/>
                </a:moveTo>
                <a:moveTo>
                  <a:pt x="108562" y="0"/>
                </a:moveTo>
                <a:lnTo>
                  <a:pt x="5211347" y="0"/>
                </a:lnTo>
                <a:quadBezTo>
                  <a:pt x="5319909" y="0"/>
                  <a:pt x="5319909" y="108562"/>
                </a:quadBezTo>
                <a:lnTo>
                  <a:pt x="5319909" y="1577821"/>
                </a:lnTo>
                <a:quadBezTo>
                  <a:pt x="5319909" y="1686383"/>
                  <a:pt x="5211347" y="1686383"/>
                </a:quadBezTo>
                <a:lnTo>
                  <a:pt x="108562" y="1686383"/>
                </a:lnTo>
                <a:quadBezTo>
                  <a:pt x="0" y="1686383"/>
                  <a:pt x="0" y="1577821"/>
                </a:quadBezTo>
                <a:lnTo>
                  <a:pt x="0" y="108562"/>
                </a:lnTo>
                <a:quadBezTo>
                  <a:pt x="0" y="0"/>
                  <a:pt x="108562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5" name="Shape 3"/>
          <p:cNvSpPr/>
          <p:nvPr/>
        </p:nvSpPr>
        <p:spPr>
          <a:xfrm>
            <a:off x="5499594" y="2934151"/>
            <a:ext cx="3291893" cy="1890955"/>
          </a:xfrm>
          <a:custGeom>
            <a:avLst/>
            <a:gdLst/>
            <a:ahLst/>
            <a:cxnLst/>
            <a:rect l="l" t="t" r="r" b="b"/>
            <a:pathLst>
              <a:path w="3291893" h="1890955">
                <a:moveTo>
                  <a:pt x="93239" y="0"/>
                </a:moveTo>
                <a:moveTo>
                  <a:pt x="93239" y="0"/>
                </a:moveTo>
                <a:lnTo>
                  <a:pt x="3198655" y="0"/>
                </a:lnTo>
                <a:quadBezTo>
                  <a:pt x="3291893" y="0"/>
                  <a:pt x="3291893" y="93239"/>
                </a:quadBezTo>
                <a:lnTo>
                  <a:pt x="3291893" y="1797717"/>
                </a:lnTo>
                <a:quadBezTo>
                  <a:pt x="3291893" y="1890955"/>
                  <a:pt x="3198655" y="1890955"/>
                </a:quadBezTo>
                <a:lnTo>
                  <a:pt x="93239" y="1890955"/>
                </a:lnTo>
                <a:quadBezTo>
                  <a:pt x="0" y="1890955"/>
                  <a:pt x="0" y="1797717"/>
                </a:quadBezTo>
                <a:lnTo>
                  <a:pt x="0" y="93239"/>
                </a:lnTo>
                <a:quadBezTo>
                  <a:pt x="0" y="0"/>
                  <a:pt x="93239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6" name="Shape 4"/>
          <p:cNvSpPr/>
          <p:nvPr/>
        </p:nvSpPr>
        <p:spPr>
          <a:xfrm>
            <a:off x="3864634" y="1650062"/>
            <a:ext cx="605580" cy="605580"/>
          </a:xfrm>
          <a:custGeom>
            <a:avLst/>
            <a:gdLst/>
            <a:ahLst/>
            <a:cxnLst/>
            <a:rect l="l" t="t" r="r" b="b"/>
            <a:pathLst>
              <a:path w="605580" h="605580">
                <a:moveTo>
                  <a:pt x="302790" y="0"/>
                </a:moveTo>
                <a:moveTo>
                  <a:pt x="302790" y="0"/>
                </a:moveTo>
                <a:cubicBezTo>
                  <a:pt x="469904" y="0"/>
                  <a:pt x="605580" y="135676"/>
                  <a:pt x="605580" y="302790"/>
                </a:cubicBezTo>
                <a:cubicBezTo>
                  <a:pt x="605580" y="469904"/>
                  <a:pt x="469904" y="605580"/>
                  <a:pt x="302790" y="605580"/>
                </a:cubicBezTo>
                <a:cubicBezTo>
                  <a:pt x="135676" y="605580"/>
                  <a:pt x="0" y="469904"/>
                  <a:pt x="0" y="302790"/>
                </a:cubicBezTo>
                <a:cubicBezTo>
                  <a:pt x="0" y="135676"/>
                  <a:pt x="135676" y="0"/>
                  <a:pt x="30279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Shape 5"/>
          <p:cNvSpPr/>
          <p:nvPr/>
        </p:nvSpPr>
        <p:spPr>
          <a:xfrm>
            <a:off x="3794178" y="1579606"/>
            <a:ext cx="746491" cy="746491"/>
          </a:xfrm>
          <a:custGeom>
            <a:avLst/>
            <a:gdLst/>
            <a:ahLst/>
            <a:cxnLst/>
            <a:rect l="l" t="t" r="r" b="b"/>
            <a:pathLst>
              <a:path w="746491" h="746491">
                <a:moveTo>
                  <a:pt x="373246" y="0"/>
                </a:moveTo>
                <a:moveTo>
                  <a:pt x="373246" y="0"/>
                </a:moveTo>
                <a:cubicBezTo>
                  <a:pt x="579246" y="0"/>
                  <a:pt x="746491" y="167246"/>
                  <a:pt x="746491" y="373246"/>
                </a:cubicBezTo>
                <a:cubicBezTo>
                  <a:pt x="746491" y="579246"/>
                  <a:pt x="579246" y="746491"/>
                  <a:pt x="373246" y="746491"/>
                </a:cubicBezTo>
                <a:cubicBezTo>
                  <a:pt x="167246" y="746491"/>
                  <a:pt x="0" y="579246"/>
                  <a:pt x="0" y="373246"/>
                </a:cubicBezTo>
                <a:cubicBezTo>
                  <a:pt x="0" y="167246"/>
                  <a:pt x="167246" y="0"/>
                  <a:pt x="373246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837211" y="3081160"/>
            <a:ext cx="2616660" cy="544994"/>
          </a:xfrm>
          <a:custGeom>
            <a:avLst/>
            <a:gdLst/>
            <a:ahLst/>
            <a:cxnLst/>
            <a:rect l="l" t="t" r="r" b="b"/>
            <a:pathLst>
              <a:path w="2616660" h="544994">
                <a:moveTo>
                  <a:pt x="272497" y="0"/>
                </a:moveTo>
                <a:moveTo>
                  <a:pt x="272497" y="0"/>
                </a:moveTo>
                <a:lnTo>
                  <a:pt x="2344163" y="0"/>
                </a:lnTo>
                <a:quadBezTo>
                  <a:pt x="2616660" y="0"/>
                  <a:pt x="2616660" y="272497"/>
                </a:quadBezTo>
                <a:lnTo>
                  <a:pt x="2616660" y="272497"/>
                </a:lnTo>
                <a:quadBezTo>
                  <a:pt x="2616660" y="544994"/>
                  <a:pt x="2344163" y="544994"/>
                </a:quadBezTo>
                <a:lnTo>
                  <a:pt x="272497" y="544994"/>
                </a:lnTo>
                <a:quadBezTo>
                  <a:pt x="0" y="544994"/>
                  <a:pt x="0" y="272497"/>
                </a:quadBezTo>
                <a:lnTo>
                  <a:pt x="0" y="272497"/>
                </a:lnTo>
                <a:quadBezTo>
                  <a:pt x="0" y="0"/>
                  <a:pt x="272497" y="0"/>
                </a:quadBezTo>
                <a:close/>
              </a:path>
            </a:pathLst>
          </a:custGeom>
          <a:solidFill>
            <a:srgbClr val="FFFFFF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331" y="1814759"/>
            <a:ext cx="276186" cy="27618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821970" y="1289973"/>
            <a:ext cx="3782752" cy="3870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b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monitoring deployment</a:t>
            </a:r>
            <a:endParaRPr lang="en-US" sz="1440" dirty="0"/>
          </a:p>
        </p:txBody>
      </p:sp>
      <p:pic>
        <p:nvPicPr>
          <p:cNvPr id="11" name="Image 1" descr="https://oceandoc-ai.obs.ap-southeast-3.myhuaweicloud.com:443/image_1772573984113_AsoC2Q.jpg"/>
          <p:cNvPicPr>
            <a:picLocks noChangeAspect="1"/>
          </p:cNvPicPr>
          <p:nvPr/>
        </p:nvPicPr>
        <p:blipFill>
          <a:blip r:embed="rId5"/>
          <a:srcRect l="10000" r="10000"/>
          <a:stretch/>
        </p:blipFill>
        <p:spPr>
          <a:xfrm>
            <a:off x="352512" y="1109660"/>
            <a:ext cx="2972357" cy="371544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821970" y="1733473"/>
            <a:ext cx="3783033" cy="8138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Deploys real-time monitoring systems to track energy, emissions, and material flows.</a:t>
            </a:r>
            <a:endParaRPr lang="en-US" sz="1440" dirty="0"/>
          </a:p>
        </p:txBody>
      </p:sp>
      <p:sp>
        <p:nvSpPr>
          <p:cNvPr id="13" name="Text 9"/>
          <p:cNvSpPr/>
          <p:nvPr/>
        </p:nvSpPr>
        <p:spPr>
          <a:xfrm>
            <a:off x="5837211" y="3160109"/>
            <a:ext cx="2616660" cy="3870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Measurable performance improvement</a:t>
            </a:r>
            <a:endParaRPr lang="en-US" sz="1440" dirty="0"/>
          </a:p>
        </p:txBody>
      </p:sp>
      <p:pic>
        <p:nvPicPr>
          <p:cNvPr id="14" name="Image 2" descr="https://oceandoc-ai.obs.ap-southeast-3.myhuaweicloud.com:443/image_1772573987691_3abPFX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73631" y="2934151"/>
            <a:ext cx="1890955" cy="189095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686823" y="3726591"/>
            <a:ext cx="2917435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Uses tracked data for measurable performance improvement in green manufacturing operations.</a:t>
            </a:r>
            <a:endParaRPr lang="en-US" sz="144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19278" y="2798465"/>
            <a:ext cx="5905443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230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Operational </a:t>
            </a:r>
            <a:r>
              <a:rPr lang="en-US" sz="2304" b="1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Scope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3276144" y="1083965"/>
            <a:ext cx="2591713" cy="16093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748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03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4393087" y="3585990"/>
            <a:ext cx="357826" cy="0"/>
          </a:xfrm>
          <a:custGeom>
            <a:avLst/>
            <a:gdLst/>
            <a:ahLst/>
            <a:cxnLst/>
            <a:rect l="l" t="t" r="r" b="b"/>
            <a:pathLst>
              <a:path w="357826">
                <a:moveTo>
                  <a:pt x="0" y="0"/>
                </a:moveTo>
                <a:moveTo>
                  <a:pt x="0" y="0"/>
                </a:moveTo>
                <a:lnTo>
                  <a:pt x="357826" y="0"/>
                </a:lnTo>
              </a:path>
            </a:pathLst>
          </a:custGeom>
          <a:noFill/>
          <a:ln w="28575">
            <a:solidFill>
              <a:srgbClr val="EEFFDC"/>
            </a:solidFill>
            <a:prstDash val="solid"/>
            <a:headEnd type="none"/>
            <a:tailEnd type="none"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11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Product design phase</a:t>
            </a:r>
            <a:endParaRPr lang="en-US" sz="1440" dirty="0"/>
          </a:p>
        </p:txBody>
      </p:sp>
      <p:pic>
        <p:nvPicPr>
          <p:cNvPr id="4" name="Image 0" descr="https://oceandoc-ai.obs.ap-southeast-3.myhuaweicloud.com:443/image_1772573990673_V1QqZj.jpg"/>
          <p:cNvPicPr>
            <a:picLocks noChangeAspect="1"/>
          </p:cNvPicPr>
          <p:nvPr/>
        </p:nvPicPr>
        <p:blipFill>
          <a:blip r:embed="rId4"/>
          <a:srcRect t="18750" b="18750"/>
          <a:stretch/>
        </p:blipFill>
        <p:spPr>
          <a:xfrm>
            <a:off x="228600" y="1007071"/>
            <a:ext cx="5857716" cy="3661073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404761" y="2038314"/>
            <a:ext cx="4494697" cy="2286384"/>
          </a:xfrm>
          <a:custGeom>
            <a:avLst/>
            <a:gdLst/>
            <a:ahLst/>
            <a:cxnLst/>
            <a:rect l="l" t="t" r="r" b="b"/>
            <a:pathLst>
              <a:path w="4494697" h="2286384">
                <a:moveTo>
                  <a:pt x="0" y="0"/>
                </a:moveTo>
                <a:moveTo>
                  <a:pt x="0" y="0"/>
                </a:moveTo>
                <a:lnTo>
                  <a:pt x="4494697" y="0"/>
                </a:lnTo>
                <a:quadBezTo>
                  <a:pt x="4494697" y="0"/>
                  <a:pt x="4494697" y="0"/>
                </a:quadBezTo>
                <a:lnTo>
                  <a:pt x="4494697" y="2286384"/>
                </a:lnTo>
                <a:quadBezTo>
                  <a:pt x="4494697" y="2286384"/>
                  <a:pt x="4494697" y="2286384"/>
                </a:quadBezTo>
                <a:lnTo>
                  <a:pt x="0" y="2286384"/>
                </a:lnTo>
                <a:quadBezTo>
                  <a:pt x="0" y="2286384"/>
                  <a:pt x="0" y="2286384"/>
                </a:quadBezTo>
                <a:lnTo>
                  <a:pt x="0" y="0"/>
                </a:lnTo>
                <a:quadBezTo>
                  <a:pt x="0" y="0"/>
                  <a:pt x="0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6" name="Shape 3"/>
          <p:cNvSpPr/>
          <p:nvPr/>
        </p:nvSpPr>
        <p:spPr>
          <a:xfrm>
            <a:off x="4404761" y="1350516"/>
            <a:ext cx="4494697" cy="697347"/>
          </a:xfrm>
          <a:custGeom>
            <a:avLst/>
            <a:gdLst/>
            <a:ahLst/>
            <a:cxnLst/>
            <a:rect l="l" t="t" r="r" b="b"/>
            <a:pathLst>
              <a:path w="4494697" h="697347">
                <a:moveTo>
                  <a:pt x="0" y="0"/>
                </a:moveTo>
                <a:moveTo>
                  <a:pt x="0" y="0"/>
                </a:moveTo>
                <a:lnTo>
                  <a:pt x="4494697" y="0"/>
                </a:lnTo>
                <a:quadBezTo>
                  <a:pt x="4494697" y="0"/>
                  <a:pt x="4494697" y="0"/>
                </a:quadBezTo>
                <a:lnTo>
                  <a:pt x="4494697" y="697347"/>
                </a:lnTo>
                <a:quadBezTo>
                  <a:pt x="4494697" y="697347"/>
                  <a:pt x="4494697" y="697347"/>
                </a:quadBezTo>
                <a:lnTo>
                  <a:pt x="0" y="697347"/>
                </a:lnTo>
                <a:quadBezTo>
                  <a:pt x="0" y="697347"/>
                  <a:pt x="0" y="697347"/>
                </a:quadBezTo>
                <a:lnTo>
                  <a:pt x="0" y="0"/>
                </a:lnTo>
                <a:quadBezTo>
                  <a:pt x="0" y="0"/>
                  <a:pt x="0" y="0"/>
                </a:quadBezTo>
                <a:close/>
              </a:path>
            </a:pathLst>
          </a:custGeom>
          <a:solidFill>
            <a:srgbClr val="69C57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378" y="1594810"/>
            <a:ext cx="208758" cy="2087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608192" y="1475162"/>
            <a:ext cx="3983186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Product Design Application</a:t>
            </a:r>
            <a:endParaRPr lang="en-US" sz="1440" dirty="0"/>
          </a:p>
        </p:txBody>
      </p:sp>
      <p:sp>
        <p:nvSpPr>
          <p:cNvPr id="9" name="Text 5"/>
          <p:cNvSpPr/>
          <p:nvPr/>
        </p:nvSpPr>
        <p:spPr>
          <a:xfrm>
            <a:off x="4608192" y="2255279"/>
            <a:ext cx="4108988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kern="0" spc="7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applies across the product design phase within its overall operational scope.</a:t>
            </a:r>
            <a:endParaRPr lang="en-US" sz="144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Raw material sourcing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 rot="-2700000">
            <a:off x="7333482" y="4195378"/>
            <a:ext cx="350690" cy="346969"/>
          </a:xfrm>
          <a:custGeom>
            <a:avLst/>
            <a:gdLst/>
            <a:ahLst/>
            <a:cxnLst/>
            <a:rect l="l" t="t" r="r" b="b"/>
            <a:pathLst>
              <a:path w="350690" h="346969">
                <a:moveTo>
                  <a:pt x="0" y="0"/>
                </a:moveTo>
                <a:moveTo>
                  <a:pt x="0" y="0"/>
                </a:moveTo>
                <a:lnTo>
                  <a:pt x="0" y="346969"/>
                </a:lnTo>
                <a:lnTo>
                  <a:pt x="350690" y="346969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5" name="Shape 3"/>
          <p:cNvSpPr/>
          <p:nvPr/>
        </p:nvSpPr>
        <p:spPr>
          <a:xfrm>
            <a:off x="6171872" y="1555689"/>
            <a:ext cx="2673911" cy="2923311"/>
          </a:xfrm>
          <a:custGeom>
            <a:avLst/>
            <a:gdLst/>
            <a:ahLst/>
            <a:cxnLst/>
            <a:rect l="l" t="t" r="r" b="b"/>
            <a:pathLst>
              <a:path w="2673911" h="2923311">
                <a:moveTo>
                  <a:pt x="334239" y="0"/>
                </a:moveTo>
                <a:moveTo>
                  <a:pt x="334239" y="0"/>
                </a:moveTo>
                <a:lnTo>
                  <a:pt x="2339672" y="0"/>
                </a:lnTo>
                <a:quadBezTo>
                  <a:pt x="2673911" y="0"/>
                  <a:pt x="2673911" y="311807"/>
                </a:quadBezTo>
                <a:lnTo>
                  <a:pt x="2673911" y="2611504"/>
                </a:lnTo>
                <a:quadBezTo>
                  <a:pt x="2673911" y="2923311"/>
                  <a:pt x="2339672" y="2923311"/>
                </a:quadBezTo>
                <a:lnTo>
                  <a:pt x="334239" y="2923311"/>
                </a:lnTo>
                <a:quadBezTo>
                  <a:pt x="0" y="2923311"/>
                  <a:pt x="0" y="2611504"/>
                </a:quadBezTo>
                <a:lnTo>
                  <a:pt x="0" y="311807"/>
                </a:lnTo>
                <a:quadBezTo>
                  <a:pt x="0" y="0"/>
                  <a:pt x="334239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6" name="Shape 4"/>
          <p:cNvSpPr/>
          <p:nvPr/>
        </p:nvSpPr>
        <p:spPr>
          <a:xfrm>
            <a:off x="3235044" y="1543220"/>
            <a:ext cx="2673911" cy="2923311"/>
          </a:xfrm>
          <a:custGeom>
            <a:avLst/>
            <a:gdLst/>
            <a:ahLst/>
            <a:cxnLst/>
            <a:rect l="l" t="t" r="r" b="b"/>
            <a:pathLst>
              <a:path w="2673911" h="2923311">
                <a:moveTo>
                  <a:pt x="334239" y="0"/>
                </a:moveTo>
                <a:moveTo>
                  <a:pt x="334239" y="0"/>
                </a:moveTo>
                <a:lnTo>
                  <a:pt x="2339672" y="0"/>
                </a:lnTo>
                <a:quadBezTo>
                  <a:pt x="2673911" y="0"/>
                  <a:pt x="2673911" y="311807"/>
                </a:quadBezTo>
                <a:lnTo>
                  <a:pt x="2673911" y="2611504"/>
                </a:lnTo>
                <a:quadBezTo>
                  <a:pt x="2673911" y="2923311"/>
                  <a:pt x="2339672" y="2923311"/>
                </a:quadBezTo>
                <a:lnTo>
                  <a:pt x="334239" y="2923311"/>
                </a:lnTo>
                <a:quadBezTo>
                  <a:pt x="0" y="2923311"/>
                  <a:pt x="0" y="2611504"/>
                </a:quadBezTo>
                <a:lnTo>
                  <a:pt x="0" y="311807"/>
                </a:lnTo>
                <a:quadBezTo>
                  <a:pt x="0" y="0"/>
                  <a:pt x="334239" y="0"/>
                </a:quadBezTo>
                <a:close/>
              </a:path>
            </a:pathLst>
          </a:custGeom>
          <a:solidFill>
            <a:srgbClr val="61C484"/>
          </a:solidFill>
          <a:ln/>
        </p:spPr>
      </p:sp>
      <p:sp>
        <p:nvSpPr>
          <p:cNvPr id="7" name="Shape 5"/>
          <p:cNvSpPr/>
          <p:nvPr/>
        </p:nvSpPr>
        <p:spPr>
          <a:xfrm rot="-2700000">
            <a:off x="4396655" y="4195378"/>
            <a:ext cx="350690" cy="346969"/>
          </a:xfrm>
          <a:custGeom>
            <a:avLst/>
            <a:gdLst/>
            <a:ahLst/>
            <a:cxnLst/>
            <a:rect l="l" t="t" r="r" b="b"/>
            <a:pathLst>
              <a:path w="350690" h="346969">
                <a:moveTo>
                  <a:pt x="0" y="0"/>
                </a:moveTo>
                <a:moveTo>
                  <a:pt x="0" y="0"/>
                </a:moveTo>
                <a:lnTo>
                  <a:pt x="0" y="346969"/>
                </a:lnTo>
                <a:lnTo>
                  <a:pt x="350690" y="346969"/>
                </a:lnTo>
                <a:close/>
              </a:path>
            </a:pathLst>
          </a:custGeom>
          <a:solidFill>
            <a:srgbClr val="61C484"/>
          </a:solidFill>
          <a:ln/>
        </p:spPr>
      </p:sp>
      <p:sp>
        <p:nvSpPr>
          <p:cNvPr id="8" name="Shape 6"/>
          <p:cNvSpPr/>
          <p:nvPr/>
        </p:nvSpPr>
        <p:spPr>
          <a:xfrm>
            <a:off x="298217" y="1555689"/>
            <a:ext cx="2673911" cy="2923311"/>
          </a:xfrm>
          <a:custGeom>
            <a:avLst/>
            <a:gdLst/>
            <a:ahLst/>
            <a:cxnLst/>
            <a:rect l="l" t="t" r="r" b="b"/>
            <a:pathLst>
              <a:path w="2673911" h="2923311">
                <a:moveTo>
                  <a:pt x="334239" y="0"/>
                </a:moveTo>
                <a:moveTo>
                  <a:pt x="334239" y="0"/>
                </a:moveTo>
                <a:lnTo>
                  <a:pt x="2339672" y="0"/>
                </a:lnTo>
                <a:quadBezTo>
                  <a:pt x="2673911" y="0"/>
                  <a:pt x="2673911" y="311807"/>
                </a:quadBezTo>
                <a:lnTo>
                  <a:pt x="2673911" y="2611504"/>
                </a:lnTo>
                <a:quadBezTo>
                  <a:pt x="2673911" y="2923311"/>
                  <a:pt x="2339672" y="2923311"/>
                </a:quadBezTo>
                <a:lnTo>
                  <a:pt x="334239" y="2923311"/>
                </a:lnTo>
                <a:quadBezTo>
                  <a:pt x="0" y="2923311"/>
                  <a:pt x="0" y="2611504"/>
                </a:quadBezTo>
                <a:lnTo>
                  <a:pt x="0" y="311807"/>
                </a:lnTo>
                <a:quadBezTo>
                  <a:pt x="0" y="0"/>
                  <a:pt x="334239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9" name="Shape 7"/>
          <p:cNvSpPr/>
          <p:nvPr/>
        </p:nvSpPr>
        <p:spPr>
          <a:xfrm rot="-2700000">
            <a:off x="1459828" y="4195378"/>
            <a:ext cx="350690" cy="346969"/>
          </a:xfrm>
          <a:custGeom>
            <a:avLst/>
            <a:gdLst/>
            <a:ahLst/>
            <a:cxnLst/>
            <a:rect l="l" t="t" r="r" b="b"/>
            <a:pathLst>
              <a:path w="350690" h="346969">
                <a:moveTo>
                  <a:pt x="0" y="0"/>
                </a:moveTo>
                <a:moveTo>
                  <a:pt x="0" y="0"/>
                </a:moveTo>
                <a:lnTo>
                  <a:pt x="0" y="346969"/>
                </a:lnTo>
                <a:lnTo>
                  <a:pt x="350690" y="346969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0" name="Text 8"/>
          <p:cNvSpPr/>
          <p:nvPr/>
        </p:nvSpPr>
        <p:spPr>
          <a:xfrm>
            <a:off x="387944" y="2258344"/>
            <a:ext cx="2494458" cy="52537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Sourcing in scope</a:t>
            </a:r>
            <a:endParaRPr lang="en-US" sz="1440" dirty="0"/>
          </a:p>
        </p:txBody>
      </p:sp>
      <p:pic>
        <p:nvPicPr>
          <p:cNvPr id="11" name="Image 0" descr="https://oceandoc-ai.obs.ap-southeast-3.myhuaweicloud.com:443/image_1772574005622_Mbe3W6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155" y="932342"/>
            <a:ext cx="1196035" cy="1196035"/>
          </a:xfrm>
          <a:prstGeom prst="ellipse">
            <a:avLst/>
          </a:prstGeom>
        </p:spPr>
      </p:pic>
      <p:sp>
        <p:nvSpPr>
          <p:cNvPr id="12" name="Text 9"/>
          <p:cNvSpPr/>
          <p:nvPr/>
        </p:nvSpPr>
        <p:spPr>
          <a:xfrm>
            <a:off x="387944" y="2806025"/>
            <a:ext cx="2494458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applies across raw material sourcing within its operational scope.</a:t>
            </a:r>
            <a:endParaRPr lang="en-US" sz="1440" dirty="0"/>
          </a:p>
        </p:txBody>
      </p:sp>
      <p:sp>
        <p:nvSpPr>
          <p:cNvPr id="13" name="Text 10"/>
          <p:cNvSpPr/>
          <p:nvPr/>
        </p:nvSpPr>
        <p:spPr>
          <a:xfrm>
            <a:off x="3324771" y="2258344"/>
            <a:ext cx="2494458" cy="52537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Systemic sourcing redesign</a:t>
            </a:r>
            <a:endParaRPr lang="en-US" sz="1440" dirty="0"/>
          </a:p>
        </p:txBody>
      </p:sp>
      <p:pic>
        <p:nvPicPr>
          <p:cNvPr id="14" name="Image 1" descr="https://oceandoc-ai.obs.ap-southeast-3.myhuaweicloud.com:443/image_1772574009185_tEq8EH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73982" y="932342"/>
            <a:ext cx="1196035" cy="1196035"/>
          </a:xfrm>
          <a:prstGeom prst="ellipse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324771" y="2806025"/>
            <a:ext cx="2494458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redesigns how goods are sourced as part of end-to-end manufacturing changes.</a:t>
            </a:r>
            <a:endParaRPr lang="en-US" sz="1440" dirty="0"/>
          </a:p>
        </p:txBody>
      </p:sp>
      <p:sp>
        <p:nvSpPr>
          <p:cNvPr id="16" name="Text 12"/>
          <p:cNvSpPr/>
          <p:nvPr/>
        </p:nvSpPr>
        <p:spPr>
          <a:xfrm>
            <a:off x="6261598" y="2258344"/>
            <a:ext cx="2494458" cy="52537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Structural supply governance</a:t>
            </a:r>
            <a:endParaRPr lang="en-US" sz="1440" dirty="0"/>
          </a:p>
        </p:txBody>
      </p:sp>
      <p:pic>
        <p:nvPicPr>
          <p:cNvPr id="17" name="Image 2" descr="https://oceandoc-ai.obs.ap-southeast-3.myhuaweicloud.com:443/image_1772574013485_sTHvi0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10810" y="932342"/>
            <a:ext cx="1196035" cy="1196035"/>
          </a:xfrm>
          <a:prstGeom prst="ellipse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261598" y="2806025"/>
            <a:ext cx="2494458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True green manufacturing requires structural change in supply chain governance and investment priorities.</a:t>
            </a:r>
            <a:endParaRPr lang="en-US" sz="144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Production processes control</a:t>
            </a:r>
            <a:endParaRPr lang="en-US" sz="144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1" y="1066046"/>
            <a:ext cx="4436520" cy="37710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4" y="982706"/>
            <a:ext cx="4423962" cy="376036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443" y="1449195"/>
            <a:ext cx="484281" cy="484281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231" y="3672546"/>
            <a:ext cx="363931" cy="363931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2222311" y="1135963"/>
            <a:ext cx="6665542" cy="991529"/>
          </a:xfrm>
          <a:custGeom>
            <a:avLst/>
            <a:gdLst/>
            <a:ahLst/>
            <a:cxnLst/>
            <a:rect l="l" t="t" r="r" b="b"/>
            <a:pathLst>
              <a:path w="6665542" h="991529">
                <a:moveTo>
                  <a:pt x="0" y="0"/>
                </a:moveTo>
                <a:moveTo>
                  <a:pt x="0" y="0"/>
                </a:moveTo>
                <a:lnTo>
                  <a:pt x="6665542" y="0"/>
                </a:lnTo>
                <a:lnTo>
                  <a:pt x="6665542" y="991529"/>
                </a:lnTo>
                <a:lnTo>
                  <a:pt x="0" y="991529"/>
                </a:lnTo>
                <a:close/>
              </a:path>
            </a:pathLst>
          </a:custGeom>
          <a:solidFill>
            <a:srgbClr val="3C984A">
              <a:alpha val="5882"/>
            </a:srgbClr>
          </a:solidFill>
          <a:ln/>
        </p:spPr>
      </p:sp>
      <p:sp>
        <p:nvSpPr>
          <p:cNvPr id="9" name="Shape 3"/>
          <p:cNvSpPr/>
          <p:nvPr/>
        </p:nvSpPr>
        <p:spPr>
          <a:xfrm>
            <a:off x="2495848" y="2241059"/>
            <a:ext cx="6392005" cy="1036265"/>
          </a:xfrm>
          <a:custGeom>
            <a:avLst/>
            <a:gdLst/>
            <a:ahLst/>
            <a:cxnLst/>
            <a:rect l="l" t="t" r="r" b="b"/>
            <a:pathLst>
              <a:path w="6392005" h="1036265">
                <a:moveTo>
                  <a:pt x="0" y="0"/>
                </a:moveTo>
                <a:moveTo>
                  <a:pt x="0" y="0"/>
                </a:moveTo>
                <a:lnTo>
                  <a:pt x="6392005" y="0"/>
                </a:lnTo>
                <a:lnTo>
                  <a:pt x="6392005" y="1036265"/>
                </a:lnTo>
                <a:lnTo>
                  <a:pt x="0" y="1036265"/>
                </a:lnTo>
                <a:close/>
              </a:path>
            </a:pathLst>
          </a:custGeom>
          <a:solidFill>
            <a:srgbClr val="3C984A">
              <a:alpha val="5882"/>
            </a:srgbClr>
          </a:solidFill>
          <a:ln/>
        </p:spPr>
      </p:sp>
      <p:sp>
        <p:nvSpPr>
          <p:cNvPr id="10" name="Shape 4"/>
          <p:cNvSpPr/>
          <p:nvPr/>
        </p:nvSpPr>
        <p:spPr>
          <a:xfrm>
            <a:off x="2495848" y="3450894"/>
            <a:ext cx="6392005" cy="997700"/>
          </a:xfrm>
          <a:custGeom>
            <a:avLst/>
            <a:gdLst/>
            <a:ahLst/>
            <a:cxnLst/>
            <a:rect l="l" t="t" r="r" b="b"/>
            <a:pathLst>
              <a:path w="6392005" h="997700">
                <a:moveTo>
                  <a:pt x="0" y="0"/>
                </a:moveTo>
                <a:moveTo>
                  <a:pt x="0" y="0"/>
                </a:moveTo>
                <a:lnTo>
                  <a:pt x="6392005" y="0"/>
                </a:lnTo>
                <a:lnTo>
                  <a:pt x="6392005" y="997700"/>
                </a:lnTo>
                <a:lnTo>
                  <a:pt x="0" y="997700"/>
                </a:lnTo>
                <a:close/>
              </a:path>
            </a:pathLst>
          </a:custGeom>
          <a:solidFill>
            <a:srgbClr val="3C984A">
              <a:alpha val="5882"/>
            </a:srgbClr>
          </a:solidFill>
          <a:ln/>
        </p:spPr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1036" y="2544318"/>
            <a:ext cx="352384" cy="352384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3070118" y="1457992"/>
            <a:ext cx="2458052" cy="3474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Production process coverage</a:t>
            </a:r>
            <a:endParaRPr lang="en-US" sz="1440" dirty="0"/>
          </a:p>
        </p:txBody>
      </p:sp>
      <p:sp>
        <p:nvSpPr>
          <p:cNvPr id="13" name="Text 6"/>
          <p:cNvSpPr/>
          <p:nvPr/>
        </p:nvSpPr>
        <p:spPr>
          <a:xfrm>
            <a:off x="5528170" y="1199971"/>
            <a:ext cx="3293515" cy="8503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applies to production processes as part of its operational scope.</a:t>
            </a:r>
            <a:endParaRPr lang="en-US" sz="1440" dirty="0"/>
          </a:p>
        </p:txBody>
      </p:sp>
      <p:sp>
        <p:nvSpPr>
          <p:cNvPr id="14" name="Text 7"/>
          <p:cNvSpPr/>
          <p:nvPr/>
        </p:nvSpPr>
        <p:spPr>
          <a:xfrm>
            <a:off x="3548007" y="2585455"/>
            <a:ext cx="2435684" cy="3474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Process redesign decarbonization</a:t>
            </a:r>
            <a:endParaRPr lang="en-US" sz="1440" dirty="0"/>
          </a:p>
        </p:txBody>
      </p:sp>
      <p:sp>
        <p:nvSpPr>
          <p:cNvPr id="15" name="Text 8"/>
          <p:cNvSpPr/>
          <p:nvPr/>
        </p:nvSpPr>
        <p:spPr>
          <a:xfrm>
            <a:off x="5983691" y="2311135"/>
            <a:ext cx="2837994" cy="8503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Decarbonization includes process redesign to reduce Scope 1, 2, and relevant Scope 3 emissions.</a:t>
            </a:r>
            <a:endParaRPr lang="en-US" sz="1440" dirty="0"/>
          </a:p>
        </p:txBody>
      </p:sp>
      <p:sp>
        <p:nvSpPr>
          <p:cNvPr id="16" name="Text 9"/>
          <p:cNvSpPr/>
          <p:nvPr/>
        </p:nvSpPr>
        <p:spPr>
          <a:xfrm>
            <a:off x="4056920" y="3776008"/>
            <a:ext cx="2223189" cy="3474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Structural process engineering change</a:t>
            </a:r>
            <a:endParaRPr lang="en-US" sz="1440" dirty="0"/>
          </a:p>
        </p:txBody>
      </p:sp>
      <p:sp>
        <p:nvSpPr>
          <p:cNvPr id="17" name="Text 10"/>
          <p:cNvSpPr/>
          <p:nvPr/>
        </p:nvSpPr>
        <p:spPr>
          <a:xfrm>
            <a:off x="6280109" y="3437680"/>
            <a:ext cx="2541576" cy="101498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True green manufacturing requires structural change in process engineering, not compliance minimums.</a:t>
            </a:r>
            <a:endParaRPr lang="en-US" sz="144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Packaging and distribution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 rot="5400000">
            <a:off x="4953184" y="1347608"/>
            <a:ext cx="213060" cy="2067456"/>
          </a:xfrm>
          <a:custGeom>
            <a:avLst/>
            <a:gdLst/>
            <a:ahLst/>
            <a:cxnLst/>
            <a:rect l="l" t="t" r="r" b="b"/>
            <a:pathLst>
              <a:path w="213060" h="2067456">
                <a:moveTo>
                  <a:pt x="0" y="0"/>
                </a:moveTo>
                <a:moveTo>
                  <a:pt x="0" y="0"/>
                </a:moveTo>
                <a:lnTo>
                  <a:pt x="213060" y="0"/>
                </a:lnTo>
                <a:lnTo>
                  <a:pt x="213060" y="2067456"/>
                </a:lnTo>
                <a:lnTo>
                  <a:pt x="0" y="2067456"/>
                </a:lnTo>
                <a:close/>
              </a:path>
            </a:pathLst>
          </a:custGeom>
          <a:solidFill>
            <a:srgbClr val="3C984A">
              <a:alpha val="50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3966061" y="1960712"/>
            <a:ext cx="4811778" cy="4206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b="1" dirty="0">
                <a:solidFill>
                  <a:srgbClr val="3C98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Operational Scope</a:t>
            </a:r>
            <a:endParaRPr lang="en-US" sz="1440" dirty="0"/>
          </a:p>
        </p:txBody>
      </p:sp>
      <p:pic>
        <p:nvPicPr>
          <p:cNvPr id="6" name="Image 0" descr="https://oceandoc-ai.obs.ap-southeast-3.myhuaweicloud.com:443/image_1772573998912_XMFP4H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6161" y="1136656"/>
            <a:ext cx="3425992" cy="3425992"/>
          </a:xfrm>
          <a:prstGeom prst="ellipse">
            <a:avLst/>
          </a:prstGeom>
        </p:spPr>
      </p:pic>
      <p:sp>
        <p:nvSpPr>
          <p:cNvPr id="7" name="Text 4"/>
          <p:cNvSpPr/>
          <p:nvPr/>
        </p:nvSpPr>
        <p:spPr>
          <a:xfrm>
            <a:off x="3954436" y="2801960"/>
            <a:ext cx="4811778" cy="64594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8000"/>
              </a:lnSpc>
              <a:spcBef>
                <a:spcPts val="375"/>
              </a:spcBef>
              <a:buNone/>
            </a:pPr>
            <a:r>
              <a:rPr lang="en-US" sz="14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Applies across packaging and distribution logistics within green manufacturing operational scope.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End of life recovery</a:t>
            </a:r>
            <a:endParaRPr lang="en-US" sz="1440" dirty="0"/>
          </a:p>
        </p:txBody>
      </p:sp>
      <p:pic>
        <p:nvPicPr>
          <p:cNvPr id="4" name="Image 0" descr="https://oceandoc-ai.obs.ap-southeast-3.myhuaweicloud.com:443/image_1772574016476_BzWiPG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9399" y="3689091"/>
            <a:ext cx="1159202" cy="1159202"/>
          </a:xfrm>
          <a:prstGeom prst="rect">
            <a:avLst/>
          </a:prstGeom>
        </p:spPr>
      </p:pic>
      <p:pic>
        <p:nvPicPr>
          <p:cNvPr id="5" name="Image 1" descr="https://oceandoc-ai.obs.ap-southeast-3.myhuaweicloud.com:443/image_1772574012815_rPB81S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9399" y="2391265"/>
            <a:ext cx="1159202" cy="1159202"/>
          </a:xfrm>
          <a:prstGeom prst="rect">
            <a:avLst/>
          </a:prstGeom>
        </p:spPr>
      </p:pic>
      <p:pic>
        <p:nvPicPr>
          <p:cNvPr id="6" name="Image 2" descr="https://oceandoc-ai.obs.ap-southeast-3.myhuaweicloud.com:443/image_1772574009209_nqTRNi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9399" y="1093438"/>
            <a:ext cx="1159202" cy="1159202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489399" y="3689091"/>
            <a:ext cx="8355361" cy="1159202"/>
          </a:xfrm>
          <a:custGeom>
            <a:avLst/>
            <a:gdLst/>
            <a:ahLst/>
            <a:cxnLst/>
            <a:rect l="l" t="t" r="r" b="b"/>
            <a:pathLst>
              <a:path w="8355361" h="1159202">
                <a:moveTo>
                  <a:pt x="134755" y="0"/>
                </a:moveTo>
                <a:moveTo>
                  <a:pt x="134755" y="0"/>
                </a:moveTo>
                <a:lnTo>
                  <a:pt x="8220606" y="0"/>
                </a:lnTo>
                <a:quadBezTo>
                  <a:pt x="8355361" y="0"/>
                  <a:pt x="8355361" y="134755"/>
                </a:quadBezTo>
                <a:lnTo>
                  <a:pt x="8355361" y="1024447"/>
                </a:lnTo>
                <a:quadBezTo>
                  <a:pt x="8355361" y="1159202"/>
                  <a:pt x="8220606" y="1159202"/>
                </a:quadBezTo>
                <a:lnTo>
                  <a:pt x="134755" y="1159202"/>
                </a:lnTo>
                <a:quadBezTo>
                  <a:pt x="0" y="1159202"/>
                  <a:pt x="0" y="1024447"/>
                </a:quadBezTo>
                <a:lnTo>
                  <a:pt x="0" y="134755"/>
                </a:lnTo>
                <a:quadBezTo>
                  <a:pt x="0" y="0"/>
                  <a:pt x="13475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3C984A"/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489399" y="2391265"/>
            <a:ext cx="8355361" cy="1159202"/>
          </a:xfrm>
          <a:custGeom>
            <a:avLst/>
            <a:gdLst/>
            <a:ahLst/>
            <a:cxnLst/>
            <a:rect l="l" t="t" r="r" b="b"/>
            <a:pathLst>
              <a:path w="8355361" h="1159202">
                <a:moveTo>
                  <a:pt x="134755" y="0"/>
                </a:moveTo>
                <a:moveTo>
                  <a:pt x="134755" y="0"/>
                </a:moveTo>
                <a:lnTo>
                  <a:pt x="8220606" y="0"/>
                </a:lnTo>
                <a:quadBezTo>
                  <a:pt x="8355361" y="0"/>
                  <a:pt x="8355361" y="134755"/>
                </a:quadBezTo>
                <a:lnTo>
                  <a:pt x="8355361" y="1024447"/>
                </a:lnTo>
                <a:quadBezTo>
                  <a:pt x="8355361" y="1159202"/>
                  <a:pt x="8220606" y="1159202"/>
                </a:quadBezTo>
                <a:lnTo>
                  <a:pt x="134755" y="1159202"/>
                </a:lnTo>
                <a:quadBezTo>
                  <a:pt x="0" y="1159202"/>
                  <a:pt x="0" y="1024447"/>
                </a:quadBezTo>
                <a:lnTo>
                  <a:pt x="0" y="134755"/>
                </a:lnTo>
                <a:quadBezTo>
                  <a:pt x="0" y="0"/>
                  <a:pt x="13475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61C484"/>
            </a:solidFill>
            <a:prstDash val="solid"/>
          </a:ln>
        </p:spPr>
      </p:sp>
      <p:sp>
        <p:nvSpPr>
          <p:cNvPr id="9" name="Shape 4"/>
          <p:cNvSpPr/>
          <p:nvPr/>
        </p:nvSpPr>
        <p:spPr>
          <a:xfrm>
            <a:off x="489399" y="1093438"/>
            <a:ext cx="8355361" cy="1159202"/>
          </a:xfrm>
          <a:custGeom>
            <a:avLst/>
            <a:gdLst/>
            <a:ahLst/>
            <a:cxnLst/>
            <a:rect l="l" t="t" r="r" b="b"/>
            <a:pathLst>
              <a:path w="8355361" h="1159202">
                <a:moveTo>
                  <a:pt x="134755" y="0"/>
                </a:moveTo>
                <a:moveTo>
                  <a:pt x="134755" y="0"/>
                </a:moveTo>
                <a:lnTo>
                  <a:pt x="8220606" y="0"/>
                </a:lnTo>
                <a:quadBezTo>
                  <a:pt x="8355361" y="0"/>
                  <a:pt x="8355361" y="134755"/>
                </a:quadBezTo>
                <a:lnTo>
                  <a:pt x="8355361" y="1024447"/>
                </a:lnTo>
                <a:quadBezTo>
                  <a:pt x="8355361" y="1159202"/>
                  <a:pt x="8220606" y="1159202"/>
                </a:quadBezTo>
                <a:lnTo>
                  <a:pt x="134755" y="1159202"/>
                </a:lnTo>
                <a:quadBezTo>
                  <a:pt x="0" y="1159202"/>
                  <a:pt x="0" y="1024447"/>
                </a:quadBezTo>
                <a:lnTo>
                  <a:pt x="0" y="134755"/>
                </a:lnTo>
                <a:quadBezTo>
                  <a:pt x="0" y="0"/>
                  <a:pt x="134755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3C984A"/>
            </a:solidFill>
            <a:prstDash val="solid"/>
          </a:ln>
        </p:spPr>
      </p:sp>
      <p:sp>
        <p:nvSpPr>
          <p:cNvPr id="10" name="Shape 5"/>
          <p:cNvSpPr/>
          <p:nvPr/>
        </p:nvSpPr>
        <p:spPr>
          <a:xfrm>
            <a:off x="332047" y="1457131"/>
            <a:ext cx="388228" cy="431817"/>
          </a:xfrm>
          <a:custGeom>
            <a:avLst/>
            <a:gdLst/>
            <a:ahLst/>
            <a:cxnLst/>
            <a:rect l="l" t="t" r="r" b="b"/>
            <a:pathLst>
              <a:path w="388228" h="431817">
                <a:moveTo>
                  <a:pt x="45871" y="0"/>
                </a:moveTo>
                <a:moveTo>
                  <a:pt x="45871" y="0"/>
                </a:moveTo>
                <a:lnTo>
                  <a:pt x="342357" y="0"/>
                </a:lnTo>
                <a:quadBezTo>
                  <a:pt x="388228" y="0"/>
                  <a:pt x="388228" y="45871"/>
                </a:quadBezTo>
                <a:lnTo>
                  <a:pt x="388228" y="385946"/>
                </a:lnTo>
                <a:quadBezTo>
                  <a:pt x="388228" y="431817"/>
                  <a:pt x="342357" y="431817"/>
                </a:quadBezTo>
                <a:lnTo>
                  <a:pt x="45871" y="431817"/>
                </a:lnTo>
                <a:quadBezTo>
                  <a:pt x="0" y="431817"/>
                  <a:pt x="0" y="385946"/>
                </a:quadBezTo>
                <a:lnTo>
                  <a:pt x="0" y="45871"/>
                </a:lnTo>
                <a:quadBezTo>
                  <a:pt x="0" y="0"/>
                  <a:pt x="45871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1" name="Text 6"/>
          <p:cNvSpPr/>
          <p:nvPr/>
        </p:nvSpPr>
        <p:spPr>
          <a:xfrm>
            <a:off x="299240" y="1417007"/>
            <a:ext cx="708418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728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40" dirty="0"/>
          </a:p>
        </p:txBody>
      </p:sp>
      <p:sp>
        <p:nvSpPr>
          <p:cNvPr id="12" name="Shape 7"/>
          <p:cNvSpPr/>
          <p:nvPr/>
        </p:nvSpPr>
        <p:spPr>
          <a:xfrm>
            <a:off x="332047" y="2754957"/>
            <a:ext cx="388228" cy="431817"/>
          </a:xfrm>
          <a:custGeom>
            <a:avLst/>
            <a:gdLst/>
            <a:ahLst/>
            <a:cxnLst/>
            <a:rect l="l" t="t" r="r" b="b"/>
            <a:pathLst>
              <a:path w="388228" h="431817">
                <a:moveTo>
                  <a:pt x="45871" y="0"/>
                </a:moveTo>
                <a:moveTo>
                  <a:pt x="45871" y="0"/>
                </a:moveTo>
                <a:lnTo>
                  <a:pt x="342357" y="0"/>
                </a:lnTo>
                <a:quadBezTo>
                  <a:pt x="388228" y="0"/>
                  <a:pt x="388228" y="45871"/>
                </a:quadBezTo>
                <a:lnTo>
                  <a:pt x="388228" y="385946"/>
                </a:lnTo>
                <a:quadBezTo>
                  <a:pt x="388228" y="431817"/>
                  <a:pt x="342357" y="431817"/>
                </a:quadBezTo>
                <a:lnTo>
                  <a:pt x="45871" y="431817"/>
                </a:lnTo>
                <a:quadBezTo>
                  <a:pt x="0" y="431817"/>
                  <a:pt x="0" y="385946"/>
                </a:quadBezTo>
                <a:lnTo>
                  <a:pt x="0" y="45871"/>
                </a:lnTo>
                <a:quadBezTo>
                  <a:pt x="0" y="0"/>
                  <a:pt x="45871" y="0"/>
                </a:quadBezTo>
                <a:close/>
              </a:path>
            </a:pathLst>
          </a:custGeom>
          <a:solidFill>
            <a:srgbClr val="61C484"/>
          </a:solidFill>
          <a:ln/>
        </p:spPr>
      </p:sp>
      <p:sp>
        <p:nvSpPr>
          <p:cNvPr id="13" name="Shape 8"/>
          <p:cNvSpPr/>
          <p:nvPr/>
        </p:nvSpPr>
        <p:spPr>
          <a:xfrm>
            <a:off x="332047" y="4052784"/>
            <a:ext cx="388228" cy="431817"/>
          </a:xfrm>
          <a:custGeom>
            <a:avLst/>
            <a:gdLst/>
            <a:ahLst/>
            <a:cxnLst/>
            <a:rect l="l" t="t" r="r" b="b"/>
            <a:pathLst>
              <a:path w="388228" h="431817">
                <a:moveTo>
                  <a:pt x="45871" y="0"/>
                </a:moveTo>
                <a:moveTo>
                  <a:pt x="45871" y="0"/>
                </a:moveTo>
                <a:lnTo>
                  <a:pt x="342357" y="0"/>
                </a:lnTo>
                <a:quadBezTo>
                  <a:pt x="388228" y="0"/>
                  <a:pt x="388228" y="45871"/>
                </a:quadBezTo>
                <a:lnTo>
                  <a:pt x="388228" y="385946"/>
                </a:lnTo>
                <a:quadBezTo>
                  <a:pt x="388228" y="431817"/>
                  <a:pt x="342357" y="431817"/>
                </a:quadBezTo>
                <a:lnTo>
                  <a:pt x="45871" y="431817"/>
                </a:lnTo>
                <a:quadBezTo>
                  <a:pt x="0" y="431817"/>
                  <a:pt x="0" y="385946"/>
                </a:quadBezTo>
                <a:lnTo>
                  <a:pt x="0" y="45871"/>
                </a:lnTo>
                <a:quadBezTo>
                  <a:pt x="0" y="0"/>
                  <a:pt x="45871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4" name="Text 9"/>
          <p:cNvSpPr/>
          <p:nvPr/>
        </p:nvSpPr>
        <p:spPr>
          <a:xfrm>
            <a:off x="299240" y="4012660"/>
            <a:ext cx="708418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728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40" dirty="0"/>
          </a:p>
        </p:txBody>
      </p:sp>
      <p:sp>
        <p:nvSpPr>
          <p:cNvPr id="15" name="Text 10"/>
          <p:cNvSpPr/>
          <p:nvPr/>
        </p:nvSpPr>
        <p:spPr>
          <a:xfrm>
            <a:off x="299240" y="2714834"/>
            <a:ext cx="708418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728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40" dirty="0"/>
          </a:p>
        </p:txBody>
      </p:sp>
      <p:sp>
        <p:nvSpPr>
          <p:cNvPr id="16" name="Text 11"/>
          <p:cNvSpPr/>
          <p:nvPr/>
        </p:nvSpPr>
        <p:spPr>
          <a:xfrm>
            <a:off x="1759007" y="1456516"/>
            <a:ext cx="2441294" cy="43304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Applied Operational Scope</a:t>
            </a:r>
            <a:endParaRPr lang="en-US" sz="1440" dirty="0"/>
          </a:p>
        </p:txBody>
      </p:sp>
      <p:sp>
        <p:nvSpPr>
          <p:cNvPr id="17" name="Text 12"/>
          <p:cNvSpPr/>
          <p:nvPr/>
        </p:nvSpPr>
        <p:spPr>
          <a:xfrm>
            <a:off x="4282090" y="1392926"/>
            <a:ext cx="4235514" cy="56022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applies to end-of-life recovery within its operational scope.</a:t>
            </a:r>
            <a:endParaRPr lang="en-US" sz="1440" dirty="0"/>
          </a:p>
        </p:txBody>
      </p:sp>
      <p:sp>
        <p:nvSpPr>
          <p:cNvPr id="18" name="Text 13"/>
          <p:cNvSpPr/>
          <p:nvPr/>
        </p:nvSpPr>
        <p:spPr>
          <a:xfrm>
            <a:off x="1759007" y="2754343"/>
            <a:ext cx="2441294" cy="43304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61C484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Lifecycle and End-of-Life</a:t>
            </a:r>
            <a:endParaRPr lang="en-US" sz="1440" dirty="0"/>
          </a:p>
        </p:txBody>
      </p:sp>
      <p:sp>
        <p:nvSpPr>
          <p:cNvPr id="19" name="Text 14"/>
          <p:cNvSpPr/>
          <p:nvPr/>
        </p:nvSpPr>
        <p:spPr>
          <a:xfrm>
            <a:off x="4282090" y="2690753"/>
            <a:ext cx="4235514" cy="56022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includes end-of-life of manufacturing systems to minimize environmental impact across lifecycle.</a:t>
            </a:r>
            <a:endParaRPr lang="en-US" sz="1440" dirty="0"/>
          </a:p>
        </p:txBody>
      </p:sp>
      <p:sp>
        <p:nvSpPr>
          <p:cNvPr id="20" name="Text 15"/>
          <p:cNvSpPr/>
          <p:nvPr/>
        </p:nvSpPr>
        <p:spPr>
          <a:xfrm>
            <a:off x="1759007" y="4052169"/>
            <a:ext cx="2441294" cy="43304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Circularity Integration</a:t>
            </a:r>
            <a:endParaRPr lang="en-US" sz="1440" dirty="0"/>
          </a:p>
        </p:txBody>
      </p:sp>
      <p:sp>
        <p:nvSpPr>
          <p:cNvPr id="21" name="Text 16"/>
          <p:cNvSpPr/>
          <p:nvPr/>
        </p:nvSpPr>
        <p:spPr>
          <a:xfrm>
            <a:off x="4282090" y="3988579"/>
            <a:ext cx="4235514" cy="56022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integrates waste prevention and circularity, including design for reuse, remanufacturing, recyclability.</a:t>
            </a:r>
            <a:endParaRPr lang="en-US" sz="144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19278" y="2798465"/>
            <a:ext cx="5905443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230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What it is not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3276144" y="1083965"/>
            <a:ext cx="2591713" cy="16093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748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04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4393087" y="3585990"/>
            <a:ext cx="357826" cy="0"/>
          </a:xfrm>
          <a:custGeom>
            <a:avLst/>
            <a:gdLst/>
            <a:ahLst/>
            <a:cxnLst/>
            <a:rect l="l" t="t" r="r" b="b"/>
            <a:pathLst>
              <a:path w="357826">
                <a:moveTo>
                  <a:pt x="0" y="0"/>
                </a:moveTo>
                <a:moveTo>
                  <a:pt x="0" y="0"/>
                </a:moveTo>
                <a:lnTo>
                  <a:pt x="357826" y="0"/>
                </a:lnTo>
              </a:path>
            </a:pathLst>
          </a:custGeom>
          <a:noFill/>
          <a:ln w="28575">
            <a:solidFill>
              <a:srgbClr val="EEFFDC"/>
            </a:solidFill>
            <a:prstDash val="solid"/>
            <a:headEnd type="none"/>
            <a:tailEnd type="none"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91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46273" y="523453"/>
            <a:ext cx="3912501" cy="95097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4032" b="1" kern="0" spc="144" dirty="0">
                <a:solidFill>
                  <a:srgbClr val="EEFFD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CONTENT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1266574" y="1840508"/>
            <a:ext cx="3335950" cy="42976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</a:t>
            </a:r>
            <a:r>
              <a:rPr lang="en-US" sz="1584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Manufacturing </a:t>
            </a:r>
            <a:r>
              <a:rPr lang="en-US" sz="158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</a:t>
            </a:r>
            <a:r>
              <a:rPr lang="en-US" sz="1584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efinition</a:t>
            </a:r>
            <a:endParaRPr lang="en-US" sz="1440" dirty="0"/>
          </a:p>
        </p:txBody>
      </p:sp>
      <p:sp>
        <p:nvSpPr>
          <p:cNvPr id="4" name="Text 2"/>
          <p:cNvSpPr/>
          <p:nvPr/>
        </p:nvSpPr>
        <p:spPr>
          <a:xfrm>
            <a:off x="707833" y="1735352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304" b="1" dirty="0">
                <a:solidFill>
                  <a:srgbClr val="EEFFD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01</a:t>
            </a:r>
            <a:endParaRPr lang="en-US" sz="1440" dirty="0"/>
          </a:p>
        </p:txBody>
      </p:sp>
      <p:sp>
        <p:nvSpPr>
          <p:cNvPr id="5" name="Text 3"/>
          <p:cNvSpPr/>
          <p:nvPr/>
        </p:nvSpPr>
        <p:spPr>
          <a:xfrm>
            <a:off x="5099303" y="1854224"/>
            <a:ext cx="333595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Core </a:t>
            </a:r>
            <a:r>
              <a:rPr lang="en-US" sz="1584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Pillars</a:t>
            </a:r>
            <a:endParaRPr lang="en-US" sz="1440" dirty="0"/>
          </a:p>
        </p:txBody>
      </p:sp>
      <p:sp>
        <p:nvSpPr>
          <p:cNvPr id="6" name="Text 4"/>
          <p:cNvSpPr/>
          <p:nvPr/>
        </p:nvSpPr>
        <p:spPr>
          <a:xfrm>
            <a:off x="4541083" y="1735352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304" b="1" dirty="0">
                <a:solidFill>
                  <a:srgbClr val="EEFFD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02</a:t>
            </a:r>
            <a:endParaRPr lang="en-US" sz="1440" dirty="0"/>
          </a:p>
        </p:txBody>
      </p:sp>
      <p:sp>
        <p:nvSpPr>
          <p:cNvPr id="7" name="Text 5"/>
          <p:cNvSpPr/>
          <p:nvPr/>
        </p:nvSpPr>
        <p:spPr>
          <a:xfrm>
            <a:off x="1267052" y="2545511"/>
            <a:ext cx="3335471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Operational scope</a:t>
            </a:r>
            <a:endParaRPr lang="en-US" sz="1440" dirty="0"/>
          </a:p>
        </p:txBody>
      </p:sp>
      <p:sp>
        <p:nvSpPr>
          <p:cNvPr id="8" name="Text 6"/>
          <p:cNvSpPr/>
          <p:nvPr/>
        </p:nvSpPr>
        <p:spPr>
          <a:xfrm>
            <a:off x="707918" y="2426639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304" b="1" dirty="0">
                <a:solidFill>
                  <a:srgbClr val="EEFFD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03</a:t>
            </a:r>
            <a:endParaRPr lang="en-US" sz="1440" dirty="0"/>
          </a:p>
        </p:txBody>
      </p:sp>
      <p:sp>
        <p:nvSpPr>
          <p:cNvPr id="9" name="Text 7"/>
          <p:cNvSpPr/>
          <p:nvPr/>
        </p:nvSpPr>
        <p:spPr>
          <a:xfrm>
            <a:off x="5099303" y="2545511"/>
            <a:ext cx="3336864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What it is not</a:t>
            </a:r>
            <a:endParaRPr lang="en-US" sz="1440" dirty="0"/>
          </a:p>
        </p:txBody>
      </p:sp>
      <p:sp>
        <p:nvSpPr>
          <p:cNvPr id="10" name="Text 8"/>
          <p:cNvSpPr/>
          <p:nvPr/>
        </p:nvSpPr>
        <p:spPr>
          <a:xfrm>
            <a:off x="4540168" y="2426639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304" b="1" dirty="0">
                <a:solidFill>
                  <a:srgbClr val="EEFFD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04</a:t>
            </a:r>
            <a:endParaRPr lang="en-US" sz="1440" dirty="0"/>
          </a:p>
        </p:txBody>
      </p:sp>
      <p:sp>
        <p:nvSpPr>
          <p:cNvPr id="11" name="Text 9"/>
          <p:cNvSpPr/>
          <p:nvPr/>
        </p:nvSpPr>
        <p:spPr>
          <a:xfrm>
            <a:off x="1266658" y="3236798"/>
            <a:ext cx="3335865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Strategic </a:t>
            </a:r>
            <a:r>
              <a:rPr lang="en-US" sz="1584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Value </a:t>
            </a:r>
            <a:r>
              <a:rPr lang="en-US" sz="158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</a:t>
            </a:r>
            <a:r>
              <a:rPr lang="en-US" sz="1584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roposition</a:t>
            </a:r>
            <a:endParaRPr lang="en-US" sz="1440" dirty="0"/>
          </a:p>
        </p:txBody>
      </p:sp>
      <p:sp>
        <p:nvSpPr>
          <p:cNvPr id="12" name="Text 10"/>
          <p:cNvSpPr/>
          <p:nvPr/>
        </p:nvSpPr>
        <p:spPr>
          <a:xfrm>
            <a:off x="707918" y="3117926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304" b="1" dirty="0">
                <a:solidFill>
                  <a:srgbClr val="EEFFD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05</a:t>
            </a:r>
            <a:endParaRPr lang="en-US" sz="144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8" y="261847"/>
            <a:ext cx="781023" cy="51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Not recycling alone</a:t>
            </a:r>
            <a:endParaRPr lang="en-US" sz="1440" dirty="0"/>
          </a:p>
        </p:txBody>
      </p:sp>
      <p:pic>
        <p:nvPicPr>
          <p:cNvPr id="4" name="Image 0" descr="https://oceandoc-ai.obs.ap-southeast-3.myhuaweicloud.com/ppt_list_page/_1741312600188-0029070178392380797.png?authorization=c2ltcGxlLWp3dCBhaz1zcGFya2Rlc2s4MDAwMDAwMDAwMDE7ZXhwPTMzMTgxMTI2MDM7YWxnbz1obWFjLXNoYTI1NjtzaWc9R0pZZHBtRGN6NGlXaWVQSklxbGN5NTNTUWR0OVZHKzR5UXI2ZDRmcWx0dz0=&amp;x_location=7YfmxI7B7uKO7jlRxIftd60vfLD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5" y="1813738"/>
            <a:ext cx="4476959" cy="2009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28090" y="832104"/>
            <a:ext cx="714089" cy="11704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5184" b="1" i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1440" dirty="0"/>
          </a:p>
        </p:txBody>
      </p:sp>
      <p:sp>
        <p:nvSpPr>
          <p:cNvPr id="6" name="Shape 3"/>
          <p:cNvSpPr/>
          <p:nvPr/>
        </p:nvSpPr>
        <p:spPr>
          <a:xfrm>
            <a:off x="4118816" y="2124079"/>
            <a:ext cx="4484765" cy="0"/>
          </a:xfrm>
          <a:custGeom>
            <a:avLst/>
            <a:gdLst/>
            <a:ahLst/>
            <a:cxnLst/>
            <a:rect l="l" t="t" r="r" b="b"/>
            <a:pathLst>
              <a:path w="4484765">
                <a:moveTo>
                  <a:pt x="0" y="0"/>
                </a:moveTo>
                <a:moveTo>
                  <a:pt x="0" y="0"/>
                </a:moveTo>
                <a:lnTo>
                  <a:pt x="4484765" y="0"/>
                </a:lnTo>
              </a:path>
            </a:pathLst>
          </a:custGeom>
          <a:noFill/>
          <a:ln w="9525">
            <a:solidFill>
              <a:srgbClr val="E1E1E1"/>
            </a:solidFill>
            <a:prstDash val="solid"/>
            <a:headEnd type="none"/>
            <a:tailEnd type="none"/>
          </a:ln>
        </p:spPr>
      </p:sp>
      <p:sp>
        <p:nvSpPr>
          <p:cNvPr id="7" name="Text 4"/>
          <p:cNvSpPr/>
          <p:nvPr/>
        </p:nvSpPr>
        <p:spPr>
          <a:xfrm>
            <a:off x="3928090" y="2141982"/>
            <a:ext cx="714089" cy="11704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5184" b="1" i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1440" dirty="0"/>
          </a:p>
        </p:txBody>
      </p:sp>
      <p:sp>
        <p:nvSpPr>
          <p:cNvPr id="8" name="Shape 5"/>
          <p:cNvSpPr/>
          <p:nvPr/>
        </p:nvSpPr>
        <p:spPr>
          <a:xfrm>
            <a:off x="4130000" y="3561973"/>
            <a:ext cx="4473581" cy="0"/>
          </a:xfrm>
          <a:custGeom>
            <a:avLst/>
            <a:gdLst/>
            <a:ahLst/>
            <a:cxnLst/>
            <a:rect l="l" t="t" r="r" b="b"/>
            <a:pathLst>
              <a:path w="4473581">
                <a:moveTo>
                  <a:pt x="0" y="0"/>
                </a:moveTo>
                <a:moveTo>
                  <a:pt x="0" y="0"/>
                </a:moveTo>
                <a:lnTo>
                  <a:pt x="4473581" y="0"/>
                </a:lnTo>
              </a:path>
            </a:pathLst>
          </a:custGeom>
          <a:noFill/>
          <a:ln w="9525">
            <a:solidFill>
              <a:srgbClr val="E1E1E1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3928090" y="3488436"/>
            <a:ext cx="714089" cy="11704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5184" b="1" i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1440" dirty="0"/>
          </a:p>
        </p:txBody>
      </p:sp>
      <p:sp>
        <p:nvSpPr>
          <p:cNvPr id="10" name="Text 7"/>
          <p:cNvSpPr/>
          <p:nvPr/>
        </p:nvSpPr>
        <p:spPr>
          <a:xfrm>
            <a:off x="4554075" y="1051560"/>
            <a:ext cx="4230492" cy="374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Beyond Recycling Programs</a:t>
            </a:r>
            <a:endParaRPr lang="en-US" sz="1440" dirty="0"/>
          </a:p>
        </p:txBody>
      </p:sp>
      <p:pic>
        <p:nvPicPr>
          <p:cNvPr id="11" name="Image 1" descr="https://oceandoc-ai.obs.ap-southeast-3.myhuaweicloud.com:443/image_1772574006774_Slx1km.jpg"/>
          <p:cNvPicPr>
            <a:picLocks noChangeAspect="1"/>
          </p:cNvPicPr>
          <p:nvPr/>
        </p:nvPicPr>
        <p:blipFill>
          <a:blip r:embed="rId5"/>
          <a:srcRect t="20000" b="20000"/>
          <a:stretch/>
        </p:blipFill>
        <p:spPr>
          <a:xfrm>
            <a:off x="1030729" y="2003368"/>
            <a:ext cx="2537961" cy="152277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554075" y="1328166"/>
            <a:ext cx="42287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is not limited to recycling programs alone; it requires broader systemic redesign.</a:t>
            </a:r>
            <a:endParaRPr lang="en-US" sz="1440" dirty="0"/>
          </a:p>
        </p:txBody>
      </p:sp>
      <p:sp>
        <p:nvSpPr>
          <p:cNvPr id="13" name="Text 9"/>
          <p:cNvSpPr/>
          <p:nvPr/>
        </p:nvSpPr>
        <p:spPr>
          <a:xfrm>
            <a:off x="4554075" y="2379726"/>
            <a:ext cx="4230492" cy="374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More Than Renewable Procurement</a:t>
            </a:r>
            <a:endParaRPr lang="en-US" sz="1440" dirty="0"/>
          </a:p>
        </p:txBody>
      </p:sp>
      <p:sp>
        <p:nvSpPr>
          <p:cNvPr id="14" name="Text 10"/>
          <p:cNvSpPr/>
          <p:nvPr/>
        </p:nvSpPr>
        <p:spPr>
          <a:xfrm>
            <a:off x="4554075" y="2656332"/>
            <a:ext cx="42287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is not solely renewable energy procurement; true implementation demands structural operational change.</a:t>
            </a:r>
            <a:endParaRPr lang="en-US" sz="1440" dirty="0"/>
          </a:p>
        </p:txBody>
      </p:sp>
      <p:sp>
        <p:nvSpPr>
          <p:cNvPr id="15" name="Text 11"/>
          <p:cNvSpPr/>
          <p:nvPr/>
        </p:nvSpPr>
        <p:spPr>
          <a:xfrm>
            <a:off x="4554075" y="3707892"/>
            <a:ext cx="4230492" cy="374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Not Marketing or Compliance</a:t>
            </a:r>
            <a:endParaRPr lang="en-US" sz="1440" dirty="0"/>
          </a:p>
        </p:txBody>
      </p:sp>
      <p:sp>
        <p:nvSpPr>
          <p:cNvPr id="16" name="Text 12"/>
          <p:cNvSpPr/>
          <p:nvPr/>
        </p:nvSpPr>
        <p:spPr>
          <a:xfrm>
            <a:off x="4554075" y="3984498"/>
            <a:ext cx="42287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excludes marketing-driven claims and compliance minimums, emphasizing process, supply chain, and investment shifts.</a:t>
            </a:r>
            <a:endParaRPr lang="en-US" sz="144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Requires structural change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3437861" y="1585711"/>
            <a:ext cx="2278501" cy="3332358"/>
          </a:xfrm>
          <a:custGeom>
            <a:avLst/>
            <a:gdLst/>
            <a:ahLst/>
            <a:cxnLst/>
            <a:rect l="l" t="t" r="r" b="b"/>
            <a:pathLst>
              <a:path w="2278501" h="3332358">
                <a:moveTo>
                  <a:pt x="150174" y="0"/>
                </a:moveTo>
                <a:moveTo>
                  <a:pt x="150174" y="0"/>
                </a:moveTo>
                <a:lnTo>
                  <a:pt x="2128327" y="0"/>
                </a:lnTo>
                <a:quadBezTo>
                  <a:pt x="2278501" y="0"/>
                  <a:pt x="2278501" y="150174"/>
                </a:quadBezTo>
                <a:lnTo>
                  <a:pt x="2278501" y="3182184"/>
                </a:lnTo>
                <a:quadBezTo>
                  <a:pt x="2278501" y="3332358"/>
                  <a:pt x="2128327" y="3332358"/>
                </a:quadBezTo>
                <a:lnTo>
                  <a:pt x="150174" y="3332358"/>
                </a:lnTo>
                <a:quadBezTo>
                  <a:pt x="0" y="3332358"/>
                  <a:pt x="0" y="3182184"/>
                </a:quadBezTo>
                <a:lnTo>
                  <a:pt x="0" y="150174"/>
                </a:lnTo>
                <a:quadBezTo>
                  <a:pt x="0" y="0"/>
                  <a:pt x="150174" y="0"/>
                </a:quadBezTo>
                <a:close/>
              </a:path>
            </a:pathLst>
          </a:custGeom>
          <a:solidFill>
            <a:srgbClr val="3C984A">
              <a:alpha val="3922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261826" y="1126445"/>
            <a:ext cx="8608283" cy="0"/>
          </a:xfrm>
          <a:custGeom>
            <a:avLst/>
            <a:gdLst/>
            <a:ahLst/>
            <a:cxnLst/>
            <a:rect l="l" t="t" r="r" b="b"/>
            <a:pathLst>
              <a:path w="8608283">
                <a:moveTo>
                  <a:pt x="0" y="0"/>
                </a:moveTo>
                <a:moveTo>
                  <a:pt x="0" y="0"/>
                </a:moveTo>
                <a:lnTo>
                  <a:pt x="8608283" y="0"/>
                </a:lnTo>
              </a:path>
            </a:pathLst>
          </a:custGeom>
          <a:noFill/>
          <a:ln w="9525">
            <a:solidFill>
              <a:srgbClr val="3C984A"/>
            </a:solidFill>
            <a:prstDash val="dash"/>
            <a:headEnd type="none"/>
            <a:tailEnd type="none"/>
          </a:ln>
        </p:spPr>
      </p:sp>
      <p:sp>
        <p:nvSpPr>
          <p:cNvPr id="6" name="Shape 4"/>
          <p:cNvSpPr/>
          <p:nvPr/>
        </p:nvSpPr>
        <p:spPr>
          <a:xfrm>
            <a:off x="1651809" y="103500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7" name="Shape 5"/>
          <p:cNvSpPr/>
          <p:nvPr/>
        </p:nvSpPr>
        <p:spPr>
          <a:xfrm>
            <a:off x="4480560" y="103500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8" name="Shape 6"/>
          <p:cNvSpPr/>
          <p:nvPr/>
        </p:nvSpPr>
        <p:spPr>
          <a:xfrm>
            <a:off x="7309311" y="103500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9" name="Shape 7"/>
          <p:cNvSpPr/>
          <p:nvPr/>
        </p:nvSpPr>
        <p:spPr>
          <a:xfrm>
            <a:off x="601393" y="1585711"/>
            <a:ext cx="2278501" cy="3332358"/>
          </a:xfrm>
          <a:custGeom>
            <a:avLst/>
            <a:gdLst/>
            <a:ahLst/>
            <a:cxnLst/>
            <a:rect l="l" t="t" r="r" b="b"/>
            <a:pathLst>
              <a:path w="2278501" h="3332358">
                <a:moveTo>
                  <a:pt x="150174" y="0"/>
                </a:moveTo>
                <a:moveTo>
                  <a:pt x="150174" y="0"/>
                </a:moveTo>
                <a:lnTo>
                  <a:pt x="2128327" y="0"/>
                </a:lnTo>
                <a:quadBezTo>
                  <a:pt x="2278501" y="0"/>
                  <a:pt x="2278501" y="150174"/>
                </a:quadBezTo>
                <a:lnTo>
                  <a:pt x="2278501" y="3182184"/>
                </a:lnTo>
                <a:quadBezTo>
                  <a:pt x="2278501" y="3332358"/>
                  <a:pt x="2128327" y="3332358"/>
                </a:quadBezTo>
                <a:lnTo>
                  <a:pt x="150174" y="3332358"/>
                </a:lnTo>
                <a:quadBezTo>
                  <a:pt x="0" y="3332358"/>
                  <a:pt x="0" y="3182184"/>
                </a:quadBezTo>
                <a:lnTo>
                  <a:pt x="0" y="150174"/>
                </a:lnTo>
                <a:quadBezTo>
                  <a:pt x="0" y="0"/>
                  <a:pt x="150174" y="0"/>
                </a:quadBezTo>
                <a:close/>
              </a:path>
            </a:pathLst>
          </a:custGeom>
          <a:solidFill>
            <a:srgbClr val="3C984A">
              <a:alpha val="0"/>
            </a:srgbClr>
          </a:solidFill>
          <a:ln w="9525">
            <a:solidFill>
              <a:srgbClr val="3C984A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740643" y="1162323"/>
            <a:ext cx="0" cy="419168"/>
          </a:xfrm>
          <a:custGeom>
            <a:avLst/>
            <a:gdLst/>
            <a:ahLst/>
            <a:cxnLst/>
            <a:rect l="l" t="t" r="r" b="b"/>
            <a:pathLst>
              <a:path h="419168">
                <a:moveTo>
                  <a:pt x="0" y="419168"/>
                </a:moveTo>
                <a:moveTo>
                  <a:pt x="0" y="41916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3C984A"/>
            </a:solidFill>
            <a:prstDash val="solid"/>
            <a:headEnd type="none"/>
            <a:tailEnd type="none"/>
          </a:ln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499" y="1697720"/>
            <a:ext cx="368503" cy="368503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952" y="1744811"/>
            <a:ext cx="274320" cy="274320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749" y="1738078"/>
            <a:ext cx="287788" cy="287788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4577112" y="1162323"/>
            <a:ext cx="0" cy="419168"/>
          </a:xfrm>
          <a:custGeom>
            <a:avLst/>
            <a:gdLst/>
            <a:ahLst/>
            <a:cxnLst/>
            <a:rect l="l" t="t" r="r" b="b"/>
            <a:pathLst>
              <a:path h="419168">
                <a:moveTo>
                  <a:pt x="0" y="419168"/>
                </a:moveTo>
                <a:moveTo>
                  <a:pt x="0" y="41916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3C984A"/>
            </a:solidFill>
            <a:prstDash val="solid"/>
            <a:headEnd type="none"/>
            <a:tailEnd type="none"/>
          </a:ln>
        </p:spPr>
      </p:sp>
      <p:sp>
        <p:nvSpPr>
          <p:cNvPr id="15" name="Shape 10"/>
          <p:cNvSpPr/>
          <p:nvPr/>
        </p:nvSpPr>
        <p:spPr>
          <a:xfrm>
            <a:off x="6261500" y="1585711"/>
            <a:ext cx="2278501" cy="3332358"/>
          </a:xfrm>
          <a:custGeom>
            <a:avLst/>
            <a:gdLst/>
            <a:ahLst/>
            <a:cxnLst/>
            <a:rect l="l" t="t" r="r" b="b"/>
            <a:pathLst>
              <a:path w="2278501" h="3332358">
                <a:moveTo>
                  <a:pt x="150174" y="0"/>
                </a:moveTo>
                <a:moveTo>
                  <a:pt x="150174" y="0"/>
                </a:moveTo>
                <a:lnTo>
                  <a:pt x="2128327" y="0"/>
                </a:lnTo>
                <a:quadBezTo>
                  <a:pt x="2278501" y="0"/>
                  <a:pt x="2278501" y="150174"/>
                </a:quadBezTo>
                <a:lnTo>
                  <a:pt x="2278501" y="3182184"/>
                </a:lnTo>
                <a:quadBezTo>
                  <a:pt x="2278501" y="3332358"/>
                  <a:pt x="2128327" y="3332358"/>
                </a:quadBezTo>
                <a:lnTo>
                  <a:pt x="150174" y="3332358"/>
                </a:lnTo>
                <a:quadBezTo>
                  <a:pt x="0" y="3332358"/>
                  <a:pt x="0" y="3182184"/>
                </a:quadBezTo>
                <a:lnTo>
                  <a:pt x="0" y="150174"/>
                </a:lnTo>
                <a:quadBezTo>
                  <a:pt x="0" y="0"/>
                  <a:pt x="150174" y="0"/>
                </a:quadBezTo>
                <a:close/>
              </a:path>
            </a:pathLst>
          </a:custGeom>
          <a:solidFill>
            <a:srgbClr val="3C984A">
              <a:alpha val="0"/>
            </a:srgbClr>
          </a:solidFill>
          <a:ln w="9525">
            <a:solidFill>
              <a:srgbClr val="3C984A"/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7400751" y="1162323"/>
            <a:ext cx="0" cy="419168"/>
          </a:xfrm>
          <a:custGeom>
            <a:avLst/>
            <a:gdLst/>
            <a:ahLst/>
            <a:cxnLst/>
            <a:rect l="l" t="t" r="r" b="b"/>
            <a:pathLst>
              <a:path h="419168">
                <a:moveTo>
                  <a:pt x="0" y="419168"/>
                </a:moveTo>
                <a:moveTo>
                  <a:pt x="0" y="41916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3C984A"/>
            </a:solidFill>
            <a:prstDash val="solid"/>
            <a:headEnd type="none"/>
            <a:tailEnd type="none"/>
          </a:ln>
        </p:spPr>
      </p:sp>
      <p:sp>
        <p:nvSpPr>
          <p:cNvPr id="17" name="Text 12"/>
          <p:cNvSpPr/>
          <p:nvPr/>
        </p:nvSpPr>
        <p:spPr>
          <a:xfrm>
            <a:off x="670208" y="2101380"/>
            <a:ext cx="2140870" cy="407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Not a peripheral initiative</a:t>
            </a:r>
            <a:endParaRPr lang="en-US" sz="1440" dirty="0"/>
          </a:p>
        </p:txBody>
      </p:sp>
      <p:pic>
        <p:nvPicPr>
          <p:cNvPr id="18" name="Image 3" descr="https://oceandoc-ai.obs.ap-southeast-3.myhuaweicloud.com:443/image_1772574013108_oizPDI.jpg"/>
          <p:cNvPicPr>
            <a:picLocks noChangeAspect="1"/>
          </p:cNvPicPr>
          <p:nvPr/>
        </p:nvPicPr>
        <p:blipFill>
          <a:blip r:embed="rId7"/>
          <a:srcRect t="18750" b="18750"/>
          <a:stretch/>
        </p:blipFill>
        <p:spPr>
          <a:xfrm>
            <a:off x="745745" y="3540000"/>
            <a:ext cx="1989797" cy="124362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70208" y="2452878"/>
            <a:ext cx="2140870" cy="8138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is a systemic redesign, not a standalone sustainability program.</a:t>
            </a:r>
            <a:endParaRPr lang="en-US" sz="1440" dirty="0"/>
          </a:p>
        </p:txBody>
      </p:sp>
      <p:sp>
        <p:nvSpPr>
          <p:cNvPr id="20" name="Text 14"/>
          <p:cNvSpPr/>
          <p:nvPr/>
        </p:nvSpPr>
        <p:spPr>
          <a:xfrm>
            <a:off x="3506677" y="2101380"/>
            <a:ext cx="2140870" cy="407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Process engineering change</a:t>
            </a:r>
            <a:endParaRPr lang="en-US" sz="1440" dirty="0"/>
          </a:p>
        </p:txBody>
      </p:sp>
      <p:pic>
        <p:nvPicPr>
          <p:cNvPr id="21" name="Image 4" descr="https://oceandoc-ai.obs.ap-southeast-3.myhuaweicloud.com:443/image_1772574017296_QjzFdd.jpg"/>
          <p:cNvPicPr>
            <a:picLocks noChangeAspect="1"/>
          </p:cNvPicPr>
          <p:nvPr/>
        </p:nvPicPr>
        <p:blipFill>
          <a:blip r:embed="rId8"/>
          <a:srcRect t="18750" b="18750"/>
          <a:stretch/>
        </p:blipFill>
        <p:spPr>
          <a:xfrm>
            <a:off x="3582213" y="3540000"/>
            <a:ext cx="1989797" cy="1243623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506677" y="2452878"/>
            <a:ext cx="2140870" cy="8138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True green manufacturing requires structural change in process engineering.</a:t>
            </a:r>
            <a:endParaRPr lang="en-US" sz="1440" dirty="0"/>
          </a:p>
        </p:txBody>
      </p:sp>
      <p:sp>
        <p:nvSpPr>
          <p:cNvPr id="23" name="Text 16"/>
          <p:cNvSpPr/>
          <p:nvPr/>
        </p:nvSpPr>
        <p:spPr>
          <a:xfrm>
            <a:off x="6330316" y="2101380"/>
            <a:ext cx="2140870" cy="407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Governance and investment shifts</a:t>
            </a:r>
            <a:endParaRPr lang="en-US" sz="1440" dirty="0"/>
          </a:p>
        </p:txBody>
      </p:sp>
      <p:pic>
        <p:nvPicPr>
          <p:cNvPr id="24" name="Image 5" descr="https://oceandoc-ai.obs.ap-southeast-3.myhuaweicloud.com:443/image_1772574021407_LbboSD.jpg"/>
          <p:cNvPicPr>
            <a:picLocks noChangeAspect="1"/>
          </p:cNvPicPr>
          <p:nvPr/>
        </p:nvPicPr>
        <p:blipFill>
          <a:blip r:embed="rId9"/>
          <a:srcRect t="18750" b="18750"/>
          <a:stretch/>
        </p:blipFill>
        <p:spPr>
          <a:xfrm>
            <a:off x="6405852" y="3540000"/>
            <a:ext cx="1989797" cy="1243623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6330316" y="2452878"/>
            <a:ext cx="2140870" cy="8138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requires changes in supply chain governance and capital investment priorities.</a:t>
            </a:r>
            <a:endParaRPr lang="en-US" sz="144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19278" y="2798465"/>
            <a:ext cx="5905443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230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Strategic </a:t>
            </a:r>
            <a:r>
              <a:rPr lang="en-US" sz="2304" b="1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Value Proposition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3276144" y="1083965"/>
            <a:ext cx="2591713" cy="16093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748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05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4393087" y="3585990"/>
            <a:ext cx="357826" cy="0"/>
          </a:xfrm>
          <a:custGeom>
            <a:avLst/>
            <a:gdLst/>
            <a:ahLst/>
            <a:cxnLst/>
            <a:rect l="l" t="t" r="r" b="b"/>
            <a:pathLst>
              <a:path w="357826">
                <a:moveTo>
                  <a:pt x="0" y="0"/>
                </a:moveTo>
                <a:moveTo>
                  <a:pt x="0" y="0"/>
                </a:moveTo>
                <a:lnTo>
                  <a:pt x="357826" y="0"/>
                </a:lnTo>
              </a:path>
            </a:pathLst>
          </a:custGeom>
          <a:noFill/>
          <a:ln w="28575">
            <a:solidFill>
              <a:srgbClr val="EEFFDC"/>
            </a:solidFill>
            <a:prstDash val="solid"/>
            <a:headEnd type="none"/>
            <a:tailEnd type="none"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1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Lower long term costs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968141" y="139932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3C984A">
              <a:alpha val="40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343003" y="978704"/>
            <a:ext cx="972611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320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01</a:t>
            </a:r>
            <a:endParaRPr lang="en-US" sz="1440" dirty="0"/>
          </a:p>
        </p:txBody>
      </p:sp>
      <p:sp>
        <p:nvSpPr>
          <p:cNvPr id="6" name="Shape 4"/>
          <p:cNvSpPr/>
          <p:nvPr/>
        </p:nvSpPr>
        <p:spPr>
          <a:xfrm>
            <a:off x="6858301" y="139932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3C984A">
              <a:alpha val="4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6233162" y="978704"/>
            <a:ext cx="972611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320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03</a:t>
            </a:r>
            <a:endParaRPr lang="en-US" sz="1440" dirty="0"/>
          </a:p>
        </p:txBody>
      </p:sp>
      <p:sp>
        <p:nvSpPr>
          <p:cNvPr id="8" name="Text 6"/>
          <p:cNvSpPr/>
          <p:nvPr/>
        </p:nvSpPr>
        <p:spPr>
          <a:xfrm>
            <a:off x="343003" y="1808683"/>
            <a:ext cx="2567635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Efficiency-driven operating costs</a:t>
            </a:r>
            <a:endParaRPr lang="en-US" sz="1440" dirty="0"/>
          </a:p>
        </p:txBody>
      </p:sp>
      <p:sp>
        <p:nvSpPr>
          <p:cNvPr id="9" name="Text 7"/>
          <p:cNvSpPr/>
          <p:nvPr/>
        </p:nvSpPr>
        <p:spPr>
          <a:xfrm>
            <a:off x="343003" y="2421074"/>
            <a:ext cx="2567635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8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lowers long-term operating costs through efficiency improvements.</a:t>
            </a:r>
            <a:endParaRPr lang="en-US" sz="1440" dirty="0"/>
          </a:p>
        </p:txBody>
      </p:sp>
      <p:sp>
        <p:nvSpPr>
          <p:cNvPr id="10" name="Shape 8"/>
          <p:cNvSpPr/>
          <p:nvPr/>
        </p:nvSpPr>
        <p:spPr>
          <a:xfrm>
            <a:off x="3904076" y="139932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3C984A">
              <a:alpha val="4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3278937" y="978704"/>
            <a:ext cx="972611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320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02</a:t>
            </a:r>
            <a:endParaRPr lang="en-US" sz="1440" dirty="0"/>
          </a:p>
        </p:txBody>
      </p:sp>
      <p:sp>
        <p:nvSpPr>
          <p:cNvPr id="12" name="Text 10"/>
          <p:cNvSpPr/>
          <p:nvPr/>
        </p:nvSpPr>
        <p:spPr>
          <a:xfrm>
            <a:off x="3278935" y="1808426"/>
            <a:ext cx="2567635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Resource efficiency pillar</a:t>
            </a:r>
            <a:endParaRPr lang="en-US" sz="1440" dirty="0"/>
          </a:p>
        </p:txBody>
      </p:sp>
      <p:sp>
        <p:nvSpPr>
          <p:cNvPr id="13" name="Text 11"/>
          <p:cNvSpPr/>
          <p:nvPr/>
        </p:nvSpPr>
        <p:spPr>
          <a:xfrm>
            <a:off x="3278937" y="2421331"/>
            <a:ext cx="2567635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8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maximizes output per unit of material, water, and energy input.</a:t>
            </a:r>
            <a:endParaRPr lang="en-US" sz="1440" dirty="0"/>
          </a:p>
        </p:txBody>
      </p:sp>
      <p:sp>
        <p:nvSpPr>
          <p:cNvPr id="14" name="Text 12"/>
          <p:cNvSpPr/>
          <p:nvPr/>
        </p:nvSpPr>
        <p:spPr>
          <a:xfrm>
            <a:off x="6233362" y="1808683"/>
            <a:ext cx="2567635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traceability monitoring</a:t>
            </a:r>
            <a:endParaRPr lang="en-US" sz="1440" dirty="0"/>
          </a:p>
        </p:txBody>
      </p:sp>
      <p:sp>
        <p:nvSpPr>
          <p:cNvPr id="15" name="Text 13"/>
          <p:cNvSpPr/>
          <p:nvPr/>
        </p:nvSpPr>
        <p:spPr>
          <a:xfrm>
            <a:off x="6233162" y="2421331"/>
            <a:ext cx="2567635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8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monitoring tracks energy, emissions, and material flows for measurable performance improvement.</a:t>
            </a:r>
            <a:endParaRPr lang="en-US" sz="144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Reduced regulatory exposure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5528576" y="1440149"/>
            <a:ext cx="1575046" cy="1575046"/>
          </a:xfrm>
          <a:custGeom>
            <a:avLst/>
            <a:gdLst/>
            <a:ahLst/>
            <a:cxnLst/>
            <a:rect l="l" t="t" r="r" b="b"/>
            <a:pathLst>
              <a:path w="1575046" h="1575046">
                <a:moveTo>
                  <a:pt x="787523" y="0"/>
                </a:moveTo>
                <a:moveTo>
                  <a:pt x="787523" y="0"/>
                </a:moveTo>
                <a:cubicBezTo>
                  <a:pt x="1222169" y="0"/>
                  <a:pt x="1575046" y="352877"/>
                  <a:pt x="1575046" y="787523"/>
                </a:cubicBezTo>
                <a:cubicBezTo>
                  <a:pt x="1575046" y="1222169"/>
                  <a:pt x="1222169" y="1575046"/>
                  <a:pt x="787523" y="1575046"/>
                </a:cubicBezTo>
                <a:cubicBezTo>
                  <a:pt x="352877" y="1575046"/>
                  <a:pt x="0" y="1222169"/>
                  <a:pt x="0" y="787523"/>
                </a:cubicBezTo>
                <a:cubicBezTo>
                  <a:pt x="0" y="352877"/>
                  <a:pt x="352877" y="0"/>
                  <a:pt x="787523" y="0"/>
                </a:cubicBezTo>
                <a:close/>
              </a:path>
            </a:pathLst>
          </a:custGeom>
          <a:solidFill>
            <a:srgbClr val="61C484"/>
          </a:solidFill>
          <a:ln/>
        </p:spPr>
      </p:sp>
      <p:sp>
        <p:nvSpPr>
          <p:cNvPr id="5" name="Shape 3"/>
          <p:cNvSpPr/>
          <p:nvPr/>
        </p:nvSpPr>
        <p:spPr>
          <a:xfrm>
            <a:off x="6316099" y="1440149"/>
            <a:ext cx="2445177" cy="2445177"/>
          </a:xfrm>
          <a:custGeom>
            <a:avLst/>
            <a:gdLst/>
            <a:ahLst/>
            <a:cxnLst/>
            <a:rect l="l" t="t" r="r" b="b"/>
            <a:pathLst>
              <a:path w="2445177" h="2445177">
                <a:moveTo>
                  <a:pt x="1222588" y="0"/>
                </a:moveTo>
                <a:moveTo>
                  <a:pt x="1222588" y="0"/>
                </a:moveTo>
                <a:cubicBezTo>
                  <a:pt x="547824" y="0"/>
                  <a:pt x="0" y="547824"/>
                  <a:pt x="0" y="1222588"/>
                </a:cubicBezTo>
                <a:cubicBezTo>
                  <a:pt x="0" y="1897353"/>
                  <a:pt x="547824" y="2445177"/>
                  <a:pt x="1222588" y="2445177"/>
                </a:cubicBezTo>
                <a:cubicBezTo>
                  <a:pt x="1897353" y="2445177"/>
                  <a:pt x="2445177" y="1897353"/>
                  <a:pt x="2445177" y="1222588"/>
                </a:cubicBezTo>
                <a:lnTo>
                  <a:pt x="2445177" y="0"/>
                </a:lnTo>
                <a:lnTo>
                  <a:pt x="1222588" y="0"/>
                </a:lnTo>
                <a:close/>
              </a:path>
            </a:pathLst>
          </a:custGeom>
          <a:solidFill>
            <a:srgbClr val="3C984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187" y="2060238"/>
            <a:ext cx="1205001" cy="120500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28600" y="1794907"/>
            <a:ext cx="4946565" cy="4206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Reduced regulatory exposure</a:t>
            </a:r>
            <a:endParaRPr lang="en-US" sz="1440" dirty="0"/>
          </a:p>
        </p:txBody>
      </p:sp>
      <p:sp>
        <p:nvSpPr>
          <p:cNvPr id="8" name="Text 5"/>
          <p:cNvSpPr/>
          <p:nvPr/>
        </p:nvSpPr>
        <p:spPr>
          <a:xfrm>
            <a:off x="228600" y="2423990"/>
            <a:ext cx="4946565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text lists “Reduced regulatory exposure” as a corporate benefit of green manufacturing.</a:t>
            </a:r>
            <a:endParaRPr lang="en-US" sz="144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Access to ESG capital</a:t>
            </a:r>
            <a:endParaRPr lang="en-US" sz="1440" dirty="0"/>
          </a:p>
        </p:txBody>
      </p:sp>
      <p:pic>
        <p:nvPicPr>
          <p:cNvPr id="4" name="Image 0" descr="https://oceandoc-ai.obs.ap-southeast-3.myhuaweicloud.com:443/image_1772574016773_GDMJF2.jpg"/>
          <p:cNvPicPr>
            <a:picLocks noChangeAspect="1"/>
          </p:cNvPicPr>
          <p:nvPr/>
        </p:nvPicPr>
        <p:blipFill>
          <a:blip r:embed="rId4"/>
          <a:srcRect t="18750" b="18750"/>
          <a:stretch/>
        </p:blipFill>
        <p:spPr>
          <a:xfrm>
            <a:off x="228600" y="1007071"/>
            <a:ext cx="5857716" cy="3661073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404761" y="2038314"/>
            <a:ext cx="4494697" cy="2286384"/>
          </a:xfrm>
          <a:custGeom>
            <a:avLst/>
            <a:gdLst/>
            <a:ahLst/>
            <a:cxnLst/>
            <a:rect l="l" t="t" r="r" b="b"/>
            <a:pathLst>
              <a:path w="4494697" h="2286384">
                <a:moveTo>
                  <a:pt x="0" y="0"/>
                </a:moveTo>
                <a:moveTo>
                  <a:pt x="0" y="0"/>
                </a:moveTo>
                <a:lnTo>
                  <a:pt x="4494697" y="0"/>
                </a:lnTo>
                <a:quadBezTo>
                  <a:pt x="4494697" y="0"/>
                  <a:pt x="4494697" y="0"/>
                </a:quadBezTo>
                <a:lnTo>
                  <a:pt x="4494697" y="2286384"/>
                </a:lnTo>
                <a:quadBezTo>
                  <a:pt x="4494697" y="2286384"/>
                  <a:pt x="4494697" y="2286384"/>
                </a:quadBezTo>
                <a:lnTo>
                  <a:pt x="0" y="2286384"/>
                </a:lnTo>
                <a:quadBezTo>
                  <a:pt x="0" y="2286384"/>
                  <a:pt x="0" y="2286384"/>
                </a:quadBezTo>
                <a:lnTo>
                  <a:pt x="0" y="0"/>
                </a:lnTo>
                <a:quadBezTo>
                  <a:pt x="0" y="0"/>
                  <a:pt x="0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6" name="Shape 3"/>
          <p:cNvSpPr/>
          <p:nvPr/>
        </p:nvSpPr>
        <p:spPr>
          <a:xfrm>
            <a:off x="4404761" y="1350516"/>
            <a:ext cx="4494697" cy="697347"/>
          </a:xfrm>
          <a:custGeom>
            <a:avLst/>
            <a:gdLst/>
            <a:ahLst/>
            <a:cxnLst/>
            <a:rect l="l" t="t" r="r" b="b"/>
            <a:pathLst>
              <a:path w="4494697" h="697347">
                <a:moveTo>
                  <a:pt x="0" y="0"/>
                </a:moveTo>
                <a:moveTo>
                  <a:pt x="0" y="0"/>
                </a:moveTo>
                <a:lnTo>
                  <a:pt x="4494697" y="0"/>
                </a:lnTo>
                <a:quadBezTo>
                  <a:pt x="4494697" y="0"/>
                  <a:pt x="4494697" y="0"/>
                </a:quadBezTo>
                <a:lnTo>
                  <a:pt x="4494697" y="697347"/>
                </a:lnTo>
                <a:quadBezTo>
                  <a:pt x="4494697" y="697347"/>
                  <a:pt x="4494697" y="697347"/>
                </a:quadBezTo>
                <a:lnTo>
                  <a:pt x="0" y="697347"/>
                </a:lnTo>
                <a:quadBezTo>
                  <a:pt x="0" y="697347"/>
                  <a:pt x="0" y="697347"/>
                </a:quadBezTo>
                <a:lnTo>
                  <a:pt x="0" y="0"/>
                </a:lnTo>
                <a:quadBezTo>
                  <a:pt x="0" y="0"/>
                  <a:pt x="0" y="0"/>
                </a:quadBezTo>
                <a:close/>
              </a:path>
            </a:pathLst>
          </a:custGeom>
          <a:solidFill>
            <a:srgbClr val="69C57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378" y="1594810"/>
            <a:ext cx="208758" cy="2087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608192" y="1475162"/>
            <a:ext cx="3983186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Access to ESG capital</a:t>
            </a:r>
            <a:endParaRPr lang="en-US" sz="1440" dirty="0"/>
          </a:p>
        </p:txBody>
      </p:sp>
      <p:sp>
        <p:nvSpPr>
          <p:cNvPr id="9" name="Text 5"/>
          <p:cNvSpPr/>
          <p:nvPr/>
        </p:nvSpPr>
        <p:spPr>
          <a:xfrm>
            <a:off x="4608192" y="2255279"/>
            <a:ext cx="4108988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kern="0" spc="7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provides access to ESG-driven capital from a corporate standpoint.</a:t>
            </a:r>
            <a:endParaRPr lang="en-US" sz="144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Carbon regulated export readiness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7847135" y="2993952"/>
            <a:ext cx="500024" cy="518892"/>
          </a:xfrm>
          <a:custGeom>
            <a:avLst/>
            <a:gdLst/>
            <a:ahLst/>
            <a:cxnLst/>
            <a:rect l="l" t="t" r="r" b="b"/>
            <a:pathLst>
              <a:path w="500024" h="518892">
                <a:moveTo>
                  <a:pt x="250012" y="0"/>
                </a:moveTo>
                <a:moveTo>
                  <a:pt x="250012" y="0"/>
                </a:moveTo>
                <a:cubicBezTo>
                  <a:pt x="387997" y="0"/>
                  <a:pt x="500024" y="116254"/>
                  <a:pt x="500024" y="259446"/>
                </a:cubicBezTo>
                <a:cubicBezTo>
                  <a:pt x="500024" y="402638"/>
                  <a:pt x="387997" y="518892"/>
                  <a:pt x="250012" y="518892"/>
                </a:cubicBezTo>
                <a:cubicBezTo>
                  <a:pt x="112027" y="518892"/>
                  <a:pt x="0" y="402638"/>
                  <a:pt x="0" y="259446"/>
                </a:cubicBezTo>
                <a:cubicBezTo>
                  <a:pt x="0" y="116254"/>
                  <a:pt x="112027" y="0"/>
                  <a:pt x="250012" y="0"/>
                </a:cubicBezTo>
                <a:close/>
              </a:path>
            </a:pathLst>
          </a:custGeom>
          <a:solidFill>
            <a:srgbClr val="3C984A">
              <a:alpha val="8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2694553" y="1043428"/>
            <a:ext cx="3830369" cy="2085004"/>
          </a:xfrm>
          <a:custGeom>
            <a:avLst/>
            <a:gdLst/>
            <a:ahLst/>
            <a:cxnLst/>
            <a:rect l="l" t="t" r="r" b="b"/>
            <a:pathLst>
              <a:path w="3830369" h="2085004">
                <a:moveTo>
                  <a:pt x="184112" y="0"/>
                </a:moveTo>
                <a:moveTo>
                  <a:pt x="184112" y="0"/>
                </a:moveTo>
                <a:lnTo>
                  <a:pt x="3646257" y="0"/>
                </a:lnTo>
                <a:quadBezTo>
                  <a:pt x="3830369" y="0"/>
                  <a:pt x="3830369" y="184112"/>
                </a:quadBezTo>
                <a:lnTo>
                  <a:pt x="3830369" y="1900892"/>
                </a:lnTo>
                <a:quadBezTo>
                  <a:pt x="3830369" y="2085004"/>
                  <a:pt x="3646257" y="2085004"/>
                </a:quadBezTo>
                <a:lnTo>
                  <a:pt x="184112" y="2085004"/>
                </a:lnTo>
                <a:quadBezTo>
                  <a:pt x="0" y="2085004"/>
                  <a:pt x="0" y="1900892"/>
                </a:quadBezTo>
                <a:lnTo>
                  <a:pt x="0" y="184112"/>
                </a:lnTo>
                <a:quadBezTo>
                  <a:pt x="0" y="0"/>
                  <a:pt x="184112" y="0"/>
                </a:quadBezTo>
                <a:close/>
              </a:path>
            </a:pathLst>
          </a:custGeom>
          <a:solidFill>
            <a:srgbClr val="3C984A">
              <a:alpha val="8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513772" y="1388435"/>
            <a:ext cx="566064" cy="566064"/>
          </a:xfrm>
          <a:custGeom>
            <a:avLst/>
            <a:gdLst/>
            <a:ahLst/>
            <a:cxnLst/>
            <a:rect l="l" t="t" r="r" b="b"/>
            <a:pathLst>
              <a:path w="566064" h="566064">
                <a:moveTo>
                  <a:pt x="283032" y="0"/>
                </a:moveTo>
                <a:moveTo>
                  <a:pt x="283032" y="0"/>
                </a:moveTo>
                <a:cubicBezTo>
                  <a:pt x="439242" y="0"/>
                  <a:pt x="566064" y="126822"/>
                  <a:pt x="566064" y="283032"/>
                </a:cubicBezTo>
                <a:cubicBezTo>
                  <a:pt x="566064" y="439242"/>
                  <a:pt x="439242" y="566064"/>
                  <a:pt x="283032" y="566064"/>
                </a:cubicBezTo>
                <a:cubicBezTo>
                  <a:pt x="126822" y="566064"/>
                  <a:pt x="0" y="439242"/>
                  <a:pt x="0" y="283032"/>
                </a:cubicBezTo>
                <a:cubicBezTo>
                  <a:pt x="0" y="126822"/>
                  <a:pt x="126822" y="0"/>
                  <a:pt x="283032" y="0"/>
                </a:cubicBezTo>
                <a:close/>
              </a:path>
            </a:pathLst>
          </a:custGeom>
          <a:solidFill>
            <a:srgbClr val="61C484">
              <a:alpha val="8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059362" y="2342978"/>
            <a:ext cx="1113260" cy="1113260"/>
          </a:xfrm>
          <a:custGeom>
            <a:avLst/>
            <a:gdLst/>
            <a:ahLst/>
            <a:cxnLst/>
            <a:rect l="l" t="t" r="r" b="b"/>
            <a:pathLst>
              <a:path w="1113260" h="1113260">
                <a:moveTo>
                  <a:pt x="556630" y="0"/>
                </a:moveTo>
                <a:moveTo>
                  <a:pt x="556630" y="0"/>
                </a:moveTo>
                <a:cubicBezTo>
                  <a:pt x="863842" y="0"/>
                  <a:pt x="1113260" y="249418"/>
                  <a:pt x="1113260" y="556630"/>
                </a:cubicBezTo>
                <a:cubicBezTo>
                  <a:pt x="1113260" y="863842"/>
                  <a:pt x="863842" y="1113260"/>
                  <a:pt x="556630" y="1113260"/>
                </a:cubicBezTo>
                <a:cubicBezTo>
                  <a:pt x="249418" y="1113260"/>
                  <a:pt x="0" y="863842"/>
                  <a:pt x="0" y="556630"/>
                </a:cubicBezTo>
                <a:cubicBezTo>
                  <a:pt x="0" y="249418"/>
                  <a:pt x="249418" y="0"/>
                  <a:pt x="556630" y="0"/>
                </a:cubicBezTo>
                <a:close/>
              </a:path>
            </a:pathLst>
          </a:custGeom>
          <a:solidFill>
            <a:srgbClr val="3C984A">
              <a:alpha val="8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832102" y="1365724"/>
            <a:ext cx="305743" cy="305743"/>
          </a:xfrm>
          <a:custGeom>
            <a:avLst/>
            <a:gdLst/>
            <a:ahLst/>
            <a:cxnLst/>
            <a:rect l="l" t="t" r="r" b="b"/>
            <a:pathLst>
              <a:path w="305743" h="305743">
                <a:moveTo>
                  <a:pt x="152871" y="0"/>
                </a:moveTo>
                <a:moveTo>
                  <a:pt x="152871" y="0"/>
                </a:moveTo>
                <a:cubicBezTo>
                  <a:pt x="237243" y="0"/>
                  <a:pt x="305743" y="68499"/>
                  <a:pt x="305743" y="152871"/>
                </a:cubicBezTo>
                <a:cubicBezTo>
                  <a:pt x="305743" y="237243"/>
                  <a:pt x="237243" y="305743"/>
                  <a:pt x="152871" y="305743"/>
                </a:cubicBezTo>
                <a:cubicBezTo>
                  <a:pt x="68499" y="305743"/>
                  <a:pt x="0" y="237243"/>
                  <a:pt x="0" y="152871"/>
                </a:cubicBezTo>
                <a:cubicBezTo>
                  <a:pt x="0" y="68499"/>
                  <a:pt x="68499" y="0"/>
                  <a:pt x="152871" y="0"/>
                </a:cubicBezTo>
                <a:close/>
              </a:path>
            </a:pathLst>
          </a:custGeom>
          <a:solidFill>
            <a:srgbClr val="61C484">
              <a:alpha val="8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546445" y="3352825"/>
            <a:ext cx="6051694" cy="4206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3C98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Export readiness benefits</a:t>
            </a:r>
            <a:endParaRPr lang="en-US" sz="1440" dirty="0"/>
          </a:p>
        </p:txBody>
      </p:sp>
      <p:pic>
        <p:nvPicPr>
          <p:cNvPr id="10" name="Image 0" descr="https://oceandoc-ai.obs.ap-southeast-3.myhuaweicloud.com:443/image_1772574018031_rrnHk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078" y="1154844"/>
            <a:ext cx="3798470" cy="2133972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465783" y="3847620"/>
            <a:ext cx="6213017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Green manufacturing provides export readiness for carbon-regulated markets from a corporate standpoint.</a:t>
            </a:r>
            <a:endParaRPr lang="en-US" sz="144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Enhanced brand credibility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 rot="5400000">
            <a:off x="4991284" y="1347608"/>
            <a:ext cx="213060" cy="2067456"/>
          </a:xfrm>
          <a:custGeom>
            <a:avLst/>
            <a:gdLst/>
            <a:ahLst/>
            <a:cxnLst/>
            <a:rect l="l" t="t" r="r" b="b"/>
            <a:pathLst>
              <a:path w="213060" h="2067456">
                <a:moveTo>
                  <a:pt x="0" y="0"/>
                </a:moveTo>
                <a:moveTo>
                  <a:pt x="0" y="0"/>
                </a:moveTo>
                <a:lnTo>
                  <a:pt x="213060" y="0"/>
                </a:lnTo>
                <a:lnTo>
                  <a:pt x="213060" y="2067456"/>
                </a:lnTo>
                <a:lnTo>
                  <a:pt x="0" y="2067456"/>
                </a:lnTo>
                <a:close/>
              </a:path>
            </a:pathLst>
          </a:custGeom>
          <a:solidFill>
            <a:srgbClr val="3C984A">
              <a:alpha val="50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3966061" y="1960712"/>
            <a:ext cx="4811778" cy="4206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b="1" dirty="0">
                <a:solidFill>
                  <a:srgbClr val="3C98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Enhanced brand credibility</a:t>
            </a:r>
            <a:endParaRPr lang="en-US" sz="1440" dirty="0"/>
          </a:p>
        </p:txBody>
      </p:sp>
      <p:pic>
        <p:nvPicPr>
          <p:cNvPr id="6" name="Image 0" descr="https://oceandoc-ai.obs.ap-southeast-3.myhuaweicloud.com:443/image_1772574019788_vfpnBZ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6161" y="1136656"/>
            <a:ext cx="3425992" cy="3425992"/>
          </a:xfrm>
          <a:prstGeom prst="ellipse">
            <a:avLst/>
          </a:prstGeom>
        </p:spPr>
      </p:pic>
      <p:sp>
        <p:nvSpPr>
          <p:cNvPr id="7" name="Text 4"/>
          <p:cNvSpPr/>
          <p:nvPr/>
        </p:nvSpPr>
        <p:spPr>
          <a:xfrm>
            <a:off x="3966061" y="3137562"/>
            <a:ext cx="4811778" cy="10058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8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Green manufacturing is not marketing-driven environmental claims, but requires structural operational change.</a:t>
            </a:r>
            <a:endParaRPr lang="en-US" sz="144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Reduced carbon tax costs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880319" y="2932788"/>
            <a:ext cx="8014214" cy="1647565"/>
          </a:xfrm>
          <a:custGeom>
            <a:avLst/>
            <a:gdLst/>
            <a:ahLst/>
            <a:cxnLst/>
            <a:rect l="l" t="t" r="r" b="b"/>
            <a:pathLst>
              <a:path w="8014214" h="1647565">
                <a:moveTo>
                  <a:pt x="215616" y="0"/>
                </a:moveTo>
                <a:moveTo>
                  <a:pt x="215616" y="0"/>
                </a:moveTo>
                <a:lnTo>
                  <a:pt x="7798598" y="0"/>
                </a:lnTo>
                <a:quadBezTo>
                  <a:pt x="8014214" y="0"/>
                  <a:pt x="8014214" y="205946"/>
                </a:quadBezTo>
                <a:lnTo>
                  <a:pt x="8014214" y="1441619"/>
                </a:lnTo>
                <a:quadBezTo>
                  <a:pt x="8014214" y="1647565"/>
                  <a:pt x="7798598" y="1647565"/>
                </a:quadBezTo>
                <a:lnTo>
                  <a:pt x="215616" y="1647565"/>
                </a:lnTo>
                <a:quadBezTo>
                  <a:pt x="0" y="1647565"/>
                  <a:pt x="0" y="1441619"/>
                </a:quadBezTo>
                <a:lnTo>
                  <a:pt x="0" y="205946"/>
                </a:lnTo>
                <a:quadBezTo>
                  <a:pt x="0" y="0"/>
                  <a:pt x="215616" y="0"/>
                </a:quadBezTo>
                <a:close/>
              </a:path>
            </a:pathLst>
          </a:custGeom>
          <a:solidFill>
            <a:srgbClr val="61C484">
              <a:alpha val="1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880319" y="1030063"/>
            <a:ext cx="8014214" cy="1647565"/>
          </a:xfrm>
          <a:custGeom>
            <a:avLst/>
            <a:gdLst/>
            <a:ahLst/>
            <a:cxnLst/>
            <a:rect l="l" t="t" r="r" b="b"/>
            <a:pathLst>
              <a:path w="8014214" h="1647565">
                <a:moveTo>
                  <a:pt x="215616" y="0"/>
                </a:moveTo>
                <a:moveTo>
                  <a:pt x="215616" y="0"/>
                </a:moveTo>
                <a:lnTo>
                  <a:pt x="7798598" y="0"/>
                </a:lnTo>
                <a:quadBezTo>
                  <a:pt x="8014214" y="0"/>
                  <a:pt x="8014214" y="205946"/>
                </a:quadBezTo>
                <a:lnTo>
                  <a:pt x="8014214" y="1441619"/>
                </a:lnTo>
                <a:quadBezTo>
                  <a:pt x="8014214" y="1647565"/>
                  <a:pt x="7798598" y="1647565"/>
                </a:quadBezTo>
                <a:lnTo>
                  <a:pt x="215616" y="1647565"/>
                </a:lnTo>
                <a:quadBezTo>
                  <a:pt x="0" y="1647565"/>
                  <a:pt x="0" y="1441619"/>
                </a:quadBezTo>
                <a:lnTo>
                  <a:pt x="0" y="205946"/>
                </a:lnTo>
                <a:quadBezTo>
                  <a:pt x="0" y="0"/>
                  <a:pt x="215616" y="0"/>
                </a:quadBezTo>
                <a:close/>
              </a:path>
            </a:pathLst>
          </a:custGeom>
          <a:solidFill>
            <a:srgbClr val="3C984A">
              <a:alpha val="1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2078952" y="3125241"/>
            <a:ext cx="6570817" cy="443164"/>
          </a:xfrm>
          <a:custGeom>
            <a:avLst/>
            <a:gdLst/>
            <a:ahLst/>
            <a:cxnLst/>
            <a:rect l="l" t="t" r="r" b="b"/>
            <a:pathLst>
              <a:path w="6570817" h="443164">
                <a:moveTo>
                  <a:pt x="221582" y="0"/>
                </a:moveTo>
                <a:moveTo>
                  <a:pt x="221582" y="0"/>
                </a:moveTo>
                <a:lnTo>
                  <a:pt x="6349236" y="0"/>
                </a:lnTo>
                <a:quadBezTo>
                  <a:pt x="6570817" y="0"/>
                  <a:pt x="6570817" y="221582"/>
                </a:quadBezTo>
                <a:lnTo>
                  <a:pt x="6570817" y="221582"/>
                </a:lnTo>
                <a:quadBezTo>
                  <a:pt x="6570817" y="443164"/>
                  <a:pt x="6349236" y="443164"/>
                </a:quadBezTo>
                <a:lnTo>
                  <a:pt x="221582" y="443164"/>
                </a:lnTo>
                <a:quadBezTo>
                  <a:pt x="0" y="443164"/>
                  <a:pt x="0" y="221582"/>
                </a:quadBezTo>
                <a:lnTo>
                  <a:pt x="0" y="221582"/>
                </a:lnTo>
                <a:quadBezTo>
                  <a:pt x="0" y="0"/>
                  <a:pt x="221582" y="0"/>
                </a:quadBezTo>
                <a:close/>
              </a:path>
            </a:pathLst>
          </a:custGeom>
          <a:solidFill>
            <a:srgbClr val="61C484"/>
          </a:solidFill>
          <a:ln/>
        </p:spPr>
      </p:sp>
      <p:sp>
        <p:nvSpPr>
          <p:cNvPr id="7" name="Shape 5"/>
          <p:cNvSpPr/>
          <p:nvPr/>
        </p:nvSpPr>
        <p:spPr>
          <a:xfrm>
            <a:off x="2078952" y="1203176"/>
            <a:ext cx="6570817" cy="443164"/>
          </a:xfrm>
          <a:custGeom>
            <a:avLst/>
            <a:gdLst/>
            <a:ahLst/>
            <a:cxnLst/>
            <a:rect l="l" t="t" r="r" b="b"/>
            <a:pathLst>
              <a:path w="6570817" h="443164">
                <a:moveTo>
                  <a:pt x="221582" y="0"/>
                </a:moveTo>
                <a:moveTo>
                  <a:pt x="221582" y="0"/>
                </a:moveTo>
                <a:lnTo>
                  <a:pt x="6349236" y="0"/>
                </a:lnTo>
                <a:quadBezTo>
                  <a:pt x="6570817" y="0"/>
                  <a:pt x="6570817" y="221582"/>
                </a:quadBezTo>
                <a:lnTo>
                  <a:pt x="6570817" y="221582"/>
                </a:lnTo>
                <a:quadBezTo>
                  <a:pt x="6570817" y="443164"/>
                  <a:pt x="6349236" y="443164"/>
                </a:quadBezTo>
                <a:lnTo>
                  <a:pt x="221582" y="443164"/>
                </a:lnTo>
                <a:quadBezTo>
                  <a:pt x="0" y="443164"/>
                  <a:pt x="0" y="221582"/>
                </a:quadBezTo>
                <a:lnTo>
                  <a:pt x="0" y="221582"/>
                </a:lnTo>
                <a:quadBezTo>
                  <a:pt x="0" y="0"/>
                  <a:pt x="221582" y="0"/>
                </a:quad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8" name="Text 6"/>
          <p:cNvSpPr/>
          <p:nvPr/>
        </p:nvSpPr>
        <p:spPr>
          <a:xfrm>
            <a:off x="2184467" y="1196157"/>
            <a:ext cx="638674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Efficiency lowers operating costs</a:t>
            </a:r>
            <a:endParaRPr lang="en-US" sz="1440" dirty="0"/>
          </a:p>
        </p:txBody>
      </p:sp>
      <p:pic>
        <p:nvPicPr>
          <p:cNvPr id="9" name="Image 0" descr="https://oceandoc-ai.obs.ap-southeast-3.myhuaweicloud.com:443/image_1772574021500_CoOJ96.jpg"/>
          <p:cNvPicPr>
            <a:picLocks noChangeAspect="1"/>
          </p:cNvPicPr>
          <p:nvPr/>
        </p:nvPicPr>
        <p:blipFill>
          <a:blip r:embed="rId4"/>
          <a:srcRect l="21910" r="21910"/>
          <a:stretch/>
        </p:blipFill>
        <p:spPr>
          <a:xfrm>
            <a:off x="249467" y="1030063"/>
            <a:ext cx="1635485" cy="1635485"/>
          </a:xfrm>
          <a:prstGeom prst="ellipse">
            <a:avLst/>
          </a:prstGeom>
        </p:spPr>
      </p:pic>
      <p:sp>
        <p:nvSpPr>
          <p:cNvPr id="10" name="Text 7"/>
          <p:cNvSpPr/>
          <p:nvPr/>
        </p:nvSpPr>
        <p:spPr>
          <a:xfrm>
            <a:off x="2078952" y="1664277"/>
            <a:ext cx="6570817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Green manufacturing reduces long-term operating costs through improved efficiency.</a:t>
            </a:r>
            <a:endParaRPr lang="en-US" sz="1440" dirty="0"/>
          </a:p>
        </p:txBody>
      </p:sp>
      <p:sp>
        <p:nvSpPr>
          <p:cNvPr id="11" name="Text 8"/>
          <p:cNvSpPr/>
          <p:nvPr/>
        </p:nvSpPr>
        <p:spPr>
          <a:xfrm>
            <a:off x="2184467" y="3118223"/>
            <a:ext cx="638674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Saves carbon tax costs</a:t>
            </a:r>
            <a:endParaRPr lang="en-US" sz="1440" dirty="0"/>
          </a:p>
        </p:txBody>
      </p:sp>
      <p:pic>
        <p:nvPicPr>
          <p:cNvPr id="12" name="Image 1" descr="https://oceandoc-ai.obs.ap-southeast-3.myhuaweicloud.com:443/image_1772574024507_odDZVI.jpg"/>
          <p:cNvPicPr>
            <a:picLocks noChangeAspect="1"/>
          </p:cNvPicPr>
          <p:nvPr/>
        </p:nvPicPr>
        <p:blipFill>
          <a:blip r:embed="rId5"/>
          <a:srcRect l="21910" r="21910"/>
          <a:stretch/>
        </p:blipFill>
        <p:spPr>
          <a:xfrm>
            <a:off x="249467" y="2932788"/>
            <a:ext cx="1635485" cy="1635485"/>
          </a:xfrm>
          <a:prstGeom prst="ellipse">
            <a:avLst/>
          </a:prstGeom>
        </p:spPr>
      </p:pic>
      <p:sp>
        <p:nvSpPr>
          <p:cNvPr id="13" name="Text 9"/>
          <p:cNvSpPr/>
          <p:nvPr/>
        </p:nvSpPr>
        <p:spPr>
          <a:xfrm>
            <a:off x="2078952" y="3585630"/>
            <a:ext cx="6570817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152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 strategic value proposition includes saving cost on carbon tax.</a:t>
            </a:r>
            <a:endParaRPr lang="en-US" sz="144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192580"/>
            <a:ext cx="734734" cy="4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4502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 smtClean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Definition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4625340" y="2029850"/>
            <a:ext cx="4335519" cy="2709699"/>
          </a:xfrm>
          <a:custGeom>
            <a:avLst/>
            <a:gdLst/>
            <a:ahLst/>
            <a:cxnLst/>
            <a:rect l="l" t="t" r="r" b="b"/>
            <a:pathLst>
              <a:path w="4335519" h="2709699">
                <a:moveTo>
                  <a:pt x="0" y="0"/>
                </a:moveTo>
                <a:moveTo>
                  <a:pt x="0" y="0"/>
                </a:moveTo>
                <a:lnTo>
                  <a:pt x="4335519" y="0"/>
                </a:lnTo>
                <a:lnTo>
                  <a:pt x="4335519" y="2709699"/>
                </a:lnTo>
                <a:lnTo>
                  <a:pt x="0" y="2709699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6" name="Text 3"/>
          <p:cNvSpPr/>
          <p:nvPr/>
        </p:nvSpPr>
        <p:spPr>
          <a:xfrm>
            <a:off x="4804829" y="2289469"/>
            <a:ext cx="3434592" cy="43614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84" b="1" kern="0" spc="144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Technical Definition</a:t>
            </a:r>
            <a:endParaRPr lang="en-US" sz="1440" dirty="0"/>
          </a:p>
        </p:txBody>
      </p:sp>
      <p:sp>
        <p:nvSpPr>
          <p:cNvPr id="8" name="Text 4"/>
          <p:cNvSpPr/>
          <p:nvPr/>
        </p:nvSpPr>
        <p:spPr>
          <a:xfrm>
            <a:off x="4804829" y="2683345"/>
            <a:ext cx="4014725" cy="20390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Green manufacturing refers to the design and operation of manufacturing systems that minimize environmental impact across the product lifecycle, including:</a:t>
            </a: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latin typeface="Noto Sans"/>
              <a:ea typeface="Noto Sans"/>
            </a:endParaRP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• Reduced greenhouse gas emissions 		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Noto Sans"/>
              <a:ea typeface="Noto Sans"/>
            </a:endParaRPr>
          </a:p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•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Optimized energy consumption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• Lower material intensity                      		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Noto Sans"/>
              <a:ea typeface="Noto Sans"/>
            </a:endParaRPr>
          </a:p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•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Minimal toxic substance use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• Waste prevention and circularity integration	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Noto Sans"/>
              <a:ea typeface="Noto Sans"/>
            </a:endParaRPr>
          </a:p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•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Noto Sans"/>
                <a:ea typeface="Noto Sans"/>
              </a:rPr>
              <a:t>Responsible water stewardship</a:t>
            </a:r>
          </a:p>
        </p:txBody>
      </p:sp>
      <p:sp>
        <p:nvSpPr>
          <p:cNvPr id="9" name="Shape 2"/>
          <p:cNvSpPr/>
          <p:nvPr/>
        </p:nvSpPr>
        <p:spPr>
          <a:xfrm>
            <a:off x="178906" y="924949"/>
            <a:ext cx="4335519" cy="2709699"/>
          </a:xfrm>
          <a:custGeom>
            <a:avLst/>
            <a:gdLst/>
            <a:ahLst/>
            <a:cxnLst/>
            <a:rect l="l" t="t" r="r" b="b"/>
            <a:pathLst>
              <a:path w="4335519" h="2709699">
                <a:moveTo>
                  <a:pt x="0" y="0"/>
                </a:moveTo>
                <a:moveTo>
                  <a:pt x="0" y="0"/>
                </a:moveTo>
                <a:lnTo>
                  <a:pt x="4335519" y="0"/>
                </a:lnTo>
                <a:lnTo>
                  <a:pt x="4335519" y="2709699"/>
                </a:lnTo>
                <a:lnTo>
                  <a:pt x="0" y="2709699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0" name="TextBox 9"/>
          <p:cNvSpPr txBox="1"/>
          <p:nvPr/>
        </p:nvSpPr>
        <p:spPr>
          <a:xfrm>
            <a:off x="373386" y="1248746"/>
            <a:ext cx="41681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Noto Sans"/>
                <a:ea typeface="Noto Sans"/>
              </a:rPr>
              <a:t>Green Manufacturing is a strategic production paradigm that integrates environmental stewardship, resource efficiency, and lifecycle carbon management into core industrial operations while maintaining commercial viability and product performance.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2525" y="2027682"/>
            <a:ext cx="4313208" cy="9612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4752" b="1" dirty="0" smtClean="0">
                <a:solidFill>
                  <a:srgbClr val="EEFFD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Thank you</a:t>
            </a:r>
            <a:endParaRPr lang="en-US" sz="14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" y="192580"/>
            <a:ext cx="734734" cy="484848"/>
          </a:xfrm>
          <a:prstGeom prst="rect">
            <a:avLst/>
          </a:prstGeom>
        </p:spPr>
      </p:pic>
      <p:sp>
        <p:nvSpPr>
          <p:cNvPr id="4" name="Text 4"/>
          <p:cNvSpPr/>
          <p:nvPr/>
        </p:nvSpPr>
        <p:spPr>
          <a:xfrm>
            <a:off x="864626" y="3164167"/>
            <a:ext cx="5086594" cy="47057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Connect at: sanmi@constructgreenconsult.com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Systemic lifecycle redesign</a:t>
            </a:r>
            <a:endParaRPr lang="en-US" sz="1440" dirty="0"/>
          </a:p>
        </p:txBody>
      </p:sp>
      <p:pic>
        <p:nvPicPr>
          <p:cNvPr id="4" name="Image 0" descr="https://oceandoc-ai.obs.ap-southeast-3.myhuaweicloud.com:443/image_1772573974919_vNNbuZ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2721" y="1295117"/>
            <a:ext cx="3341028" cy="334102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161753" y="1043279"/>
            <a:ext cx="5709526" cy="1090281"/>
          </a:xfrm>
          <a:custGeom>
            <a:avLst/>
            <a:gdLst/>
            <a:ahLst/>
            <a:cxnLst/>
            <a:rect l="l" t="t" r="r" b="b"/>
            <a:pathLst>
              <a:path w="5709526" h="1090281">
                <a:moveTo>
                  <a:pt x="0" y="1090281"/>
                </a:moveTo>
                <a:moveTo>
                  <a:pt x="0" y="1090281"/>
                </a:moveTo>
                <a:lnTo>
                  <a:pt x="0" y="0"/>
                </a:lnTo>
                <a:lnTo>
                  <a:pt x="5491469" y="0"/>
                </a:lnTo>
                <a:lnTo>
                  <a:pt x="5709526" y="218056"/>
                </a:lnTo>
                <a:lnTo>
                  <a:pt x="5709526" y="109028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3C984A">
                <a:alpha val="3098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304548" y="1118241"/>
            <a:ext cx="365164" cy="353752"/>
          </a:xfrm>
          <a:custGeom>
            <a:avLst/>
            <a:gdLst/>
            <a:ahLst/>
            <a:cxnLst/>
            <a:rect l="l" t="t" r="r" b="b"/>
            <a:pathLst>
              <a:path w="365164" h="353752">
                <a:moveTo>
                  <a:pt x="182582" y="0"/>
                </a:moveTo>
                <a:moveTo>
                  <a:pt x="182582" y="0"/>
                </a:moveTo>
                <a:cubicBezTo>
                  <a:pt x="283352" y="0"/>
                  <a:pt x="365164" y="79256"/>
                  <a:pt x="365164" y="176876"/>
                </a:cubicBezTo>
                <a:cubicBezTo>
                  <a:pt x="365164" y="274497"/>
                  <a:pt x="283352" y="353752"/>
                  <a:pt x="182582" y="353752"/>
                </a:cubicBezTo>
                <a:cubicBezTo>
                  <a:pt x="81812" y="353752"/>
                  <a:pt x="0" y="274497"/>
                  <a:pt x="0" y="176876"/>
                </a:cubicBezTo>
                <a:cubicBezTo>
                  <a:pt x="0" y="79256"/>
                  <a:pt x="81812" y="0"/>
                  <a:pt x="182582" y="0"/>
                </a:cubic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7" name="Shape 4"/>
          <p:cNvSpPr/>
          <p:nvPr/>
        </p:nvSpPr>
        <p:spPr>
          <a:xfrm>
            <a:off x="2811196" y="2348022"/>
            <a:ext cx="5795609" cy="1090281"/>
          </a:xfrm>
          <a:custGeom>
            <a:avLst/>
            <a:gdLst/>
            <a:ahLst/>
            <a:cxnLst/>
            <a:rect l="l" t="t" r="r" b="b"/>
            <a:pathLst>
              <a:path w="5795609" h="1090281">
                <a:moveTo>
                  <a:pt x="0" y="1090281"/>
                </a:moveTo>
                <a:moveTo>
                  <a:pt x="0" y="1090281"/>
                </a:moveTo>
                <a:lnTo>
                  <a:pt x="0" y="0"/>
                </a:lnTo>
                <a:lnTo>
                  <a:pt x="5577553" y="0"/>
                </a:lnTo>
                <a:lnTo>
                  <a:pt x="5795609" y="218056"/>
                </a:lnTo>
                <a:lnTo>
                  <a:pt x="5795609" y="109028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3C984A">
                <a:alpha val="3098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2953990" y="2422984"/>
            <a:ext cx="365164" cy="353752"/>
          </a:xfrm>
          <a:custGeom>
            <a:avLst/>
            <a:gdLst/>
            <a:ahLst/>
            <a:cxnLst/>
            <a:rect l="l" t="t" r="r" b="b"/>
            <a:pathLst>
              <a:path w="365164" h="353752">
                <a:moveTo>
                  <a:pt x="182582" y="0"/>
                </a:moveTo>
                <a:moveTo>
                  <a:pt x="182582" y="0"/>
                </a:moveTo>
                <a:cubicBezTo>
                  <a:pt x="283352" y="0"/>
                  <a:pt x="365164" y="79256"/>
                  <a:pt x="365164" y="176876"/>
                </a:cubicBezTo>
                <a:cubicBezTo>
                  <a:pt x="365164" y="274497"/>
                  <a:pt x="283352" y="353752"/>
                  <a:pt x="182582" y="353752"/>
                </a:cubicBezTo>
                <a:cubicBezTo>
                  <a:pt x="81812" y="353752"/>
                  <a:pt x="0" y="274497"/>
                  <a:pt x="0" y="176876"/>
                </a:cubicBezTo>
                <a:cubicBezTo>
                  <a:pt x="0" y="79256"/>
                  <a:pt x="81812" y="0"/>
                  <a:pt x="182582" y="0"/>
                </a:cubic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9" name="Shape 6"/>
          <p:cNvSpPr/>
          <p:nvPr/>
        </p:nvSpPr>
        <p:spPr>
          <a:xfrm>
            <a:off x="3161753" y="3652765"/>
            <a:ext cx="5709526" cy="1090281"/>
          </a:xfrm>
          <a:custGeom>
            <a:avLst/>
            <a:gdLst/>
            <a:ahLst/>
            <a:cxnLst/>
            <a:rect l="l" t="t" r="r" b="b"/>
            <a:pathLst>
              <a:path w="5709526" h="1090281">
                <a:moveTo>
                  <a:pt x="0" y="1090281"/>
                </a:moveTo>
                <a:moveTo>
                  <a:pt x="0" y="1090281"/>
                </a:moveTo>
                <a:lnTo>
                  <a:pt x="0" y="0"/>
                </a:lnTo>
                <a:lnTo>
                  <a:pt x="5491469" y="0"/>
                </a:lnTo>
                <a:lnTo>
                  <a:pt x="5709526" y="218056"/>
                </a:lnTo>
                <a:lnTo>
                  <a:pt x="5709526" y="109028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3C984A">
                <a:alpha val="3098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3285650" y="3727728"/>
            <a:ext cx="365164" cy="353752"/>
          </a:xfrm>
          <a:custGeom>
            <a:avLst/>
            <a:gdLst/>
            <a:ahLst/>
            <a:cxnLst/>
            <a:rect l="l" t="t" r="r" b="b"/>
            <a:pathLst>
              <a:path w="365164" h="353752">
                <a:moveTo>
                  <a:pt x="182582" y="0"/>
                </a:moveTo>
                <a:moveTo>
                  <a:pt x="182582" y="0"/>
                </a:moveTo>
                <a:cubicBezTo>
                  <a:pt x="283352" y="0"/>
                  <a:pt x="365164" y="79256"/>
                  <a:pt x="365164" y="176876"/>
                </a:cubicBezTo>
                <a:cubicBezTo>
                  <a:pt x="365164" y="274497"/>
                  <a:pt x="283352" y="353752"/>
                  <a:pt x="182582" y="353752"/>
                </a:cubicBezTo>
                <a:cubicBezTo>
                  <a:pt x="81812" y="353752"/>
                  <a:pt x="0" y="274497"/>
                  <a:pt x="0" y="176876"/>
                </a:cubicBezTo>
                <a:cubicBezTo>
                  <a:pt x="0" y="79256"/>
                  <a:pt x="81812" y="0"/>
                  <a:pt x="182582" y="0"/>
                </a:cubicBez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1" name="Text 8"/>
          <p:cNvSpPr/>
          <p:nvPr/>
        </p:nvSpPr>
        <p:spPr>
          <a:xfrm>
            <a:off x="3773646" y="1118241"/>
            <a:ext cx="4402448" cy="35904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Systemic goods redesign</a:t>
            </a:r>
            <a:endParaRPr lang="en-US" sz="1440" dirty="0"/>
          </a:p>
        </p:txBody>
      </p:sp>
      <p:sp>
        <p:nvSpPr>
          <p:cNvPr id="12" name="Text 9"/>
          <p:cNvSpPr/>
          <p:nvPr/>
        </p:nvSpPr>
        <p:spPr>
          <a:xfrm>
            <a:off x="3278651" y="1424841"/>
            <a:ext cx="5013008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Redesigns engineering, sourcing, manufacturing, distribution, use, and recovery across the lifecycle.</a:t>
            </a:r>
            <a:endParaRPr lang="en-US" sz="1440" dirty="0"/>
          </a:p>
        </p:txBody>
      </p:sp>
      <p:sp>
        <p:nvSpPr>
          <p:cNvPr id="13" name="Text 10"/>
          <p:cNvSpPr/>
          <p:nvPr/>
        </p:nvSpPr>
        <p:spPr>
          <a:xfrm>
            <a:off x="3397345" y="2422984"/>
            <a:ext cx="4441362" cy="35904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Lifecycle impact minimization</a:t>
            </a:r>
            <a:endParaRPr lang="en-US" sz="1440" dirty="0"/>
          </a:p>
        </p:txBody>
      </p:sp>
      <p:sp>
        <p:nvSpPr>
          <p:cNvPr id="14" name="Text 11"/>
          <p:cNvSpPr/>
          <p:nvPr/>
        </p:nvSpPr>
        <p:spPr>
          <a:xfrm>
            <a:off x="2893424" y="2729585"/>
            <a:ext cx="5036121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Minimizes emissions, energy, materials, toxics, waste, circularity, and water impacts.</a:t>
            </a:r>
            <a:endParaRPr lang="en-US" sz="1440" dirty="0"/>
          </a:p>
        </p:txBody>
      </p:sp>
      <p:sp>
        <p:nvSpPr>
          <p:cNvPr id="15" name="Text 12"/>
          <p:cNvSpPr/>
          <p:nvPr/>
        </p:nvSpPr>
        <p:spPr>
          <a:xfrm>
            <a:off x="3773646" y="3727728"/>
            <a:ext cx="4402448" cy="35904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Lifecycle management alignment</a:t>
            </a:r>
            <a:endParaRPr lang="en-US" sz="1440" dirty="0"/>
          </a:p>
        </p:txBody>
      </p:sp>
      <p:sp>
        <p:nvSpPr>
          <p:cNvPr id="16" name="Text 13"/>
          <p:cNvSpPr/>
          <p:nvPr/>
        </p:nvSpPr>
        <p:spPr>
          <a:xfrm>
            <a:off x="3235760" y="4034328"/>
            <a:ext cx="5055899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Anchored in lifecycle thinking, aligned with ISO 14001 and ISO 14067 methodologies.</a:t>
            </a:r>
            <a:endParaRPr lang="en-US" sz="1440" dirty="0"/>
          </a:p>
        </p:txBody>
      </p:sp>
      <p:sp>
        <p:nvSpPr>
          <p:cNvPr id="17" name="Text 14"/>
          <p:cNvSpPr/>
          <p:nvPr/>
        </p:nvSpPr>
        <p:spPr>
          <a:xfrm>
            <a:off x="3258828" y="1121381"/>
            <a:ext cx="469099" cy="3474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440" dirty="0"/>
          </a:p>
        </p:txBody>
      </p:sp>
      <p:sp>
        <p:nvSpPr>
          <p:cNvPr id="18" name="Text 15"/>
          <p:cNvSpPr/>
          <p:nvPr/>
        </p:nvSpPr>
        <p:spPr>
          <a:xfrm>
            <a:off x="2908916" y="2422984"/>
            <a:ext cx="469099" cy="3474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440" dirty="0"/>
          </a:p>
        </p:txBody>
      </p:sp>
      <p:sp>
        <p:nvSpPr>
          <p:cNvPr id="19" name="Text 16"/>
          <p:cNvSpPr/>
          <p:nvPr/>
        </p:nvSpPr>
        <p:spPr>
          <a:xfrm>
            <a:off x="3228045" y="3727728"/>
            <a:ext cx="469099" cy="3474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44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44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Lifecycle thinking framework</a:t>
            </a:r>
            <a:endParaRPr lang="en-US" sz="1440" dirty="0"/>
          </a:p>
        </p:txBody>
      </p:sp>
      <p:pic>
        <p:nvPicPr>
          <p:cNvPr id="4" name="Image 0" descr="https://oceandoc-ai.obs.ap-southeast-3.myhuaweicloud.com:443/image_1772573974998_9kKFDF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4926" y="1158315"/>
            <a:ext cx="1554480" cy="1554480"/>
          </a:xfrm>
          <a:prstGeom prst="rect">
            <a:avLst/>
          </a:prstGeom>
        </p:spPr>
      </p:pic>
      <p:pic>
        <p:nvPicPr>
          <p:cNvPr id="5" name="Image 1" descr="https://oceandoc-ai.obs.ap-southeast-3.myhuaweicloud.com:443/image_1772573978807_Poixw5.jp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94760" y="1158315"/>
            <a:ext cx="1554480" cy="1554480"/>
          </a:xfrm>
          <a:prstGeom prst="rect">
            <a:avLst/>
          </a:prstGeom>
        </p:spPr>
      </p:pic>
      <p:pic>
        <p:nvPicPr>
          <p:cNvPr id="6" name="Image 2" descr="https://oceandoc-ai.obs.ap-southeast-3.myhuaweicloud.com:443/image_1772573982815_858v8a.jp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84594" y="1158315"/>
            <a:ext cx="1554480" cy="155448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954804" y="2336207"/>
            <a:ext cx="459685" cy="374743"/>
          </a:xfrm>
          <a:custGeom>
            <a:avLst/>
            <a:gdLst/>
            <a:ahLst/>
            <a:cxnLst/>
            <a:rect l="l" t="t" r="r" b="b"/>
            <a:pathLst>
              <a:path w="459685" h="374743">
                <a:moveTo>
                  <a:pt x="91937" y="0"/>
                </a:moveTo>
                <a:moveTo>
                  <a:pt x="91937" y="0"/>
                </a:moveTo>
                <a:lnTo>
                  <a:pt x="367748" y="0"/>
                </a:lnTo>
                <a:lnTo>
                  <a:pt x="459685" y="187372"/>
                </a:lnTo>
                <a:lnTo>
                  <a:pt x="367748" y="374743"/>
                </a:lnTo>
                <a:lnTo>
                  <a:pt x="91937" y="374743"/>
                </a:lnTo>
                <a:lnTo>
                  <a:pt x="0" y="187372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8" name="Shape 3"/>
          <p:cNvSpPr/>
          <p:nvPr/>
        </p:nvSpPr>
        <p:spPr>
          <a:xfrm>
            <a:off x="1367470" y="3560219"/>
            <a:ext cx="429392" cy="0"/>
          </a:xfrm>
          <a:custGeom>
            <a:avLst/>
            <a:gdLst/>
            <a:ahLst/>
            <a:cxnLst/>
            <a:rect l="l" t="t" r="r" b="b"/>
            <a:pathLst>
              <a:path w="429392">
                <a:moveTo>
                  <a:pt x="0" y="0"/>
                </a:moveTo>
                <a:moveTo>
                  <a:pt x="0" y="0"/>
                </a:moveTo>
                <a:lnTo>
                  <a:pt x="429392" y="0"/>
                </a:lnTo>
              </a:path>
            </a:pathLst>
          </a:custGeom>
          <a:noFill/>
          <a:ln w="47654">
            <a:solidFill>
              <a:srgbClr val="3C984A"/>
            </a:solidFill>
            <a:prstDash val="solid"/>
            <a:headEnd type="none"/>
            <a:tailEnd type="none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174" y="2415106"/>
            <a:ext cx="216945" cy="216945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4944639" y="2336207"/>
            <a:ext cx="459685" cy="374743"/>
          </a:xfrm>
          <a:custGeom>
            <a:avLst/>
            <a:gdLst/>
            <a:ahLst/>
            <a:cxnLst/>
            <a:rect l="l" t="t" r="r" b="b"/>
            <a:pathLst>
              <a:path w="459685" h="374743">
                <a:moveTo>
                  <a:pt x="91937" y="0"/>
                </a:moveTo>
                <a:moveTo>
                  <a:pt x="91937" y="0"/>
                </a:moveTo>
                <a:lnTo>
                  <a:pt x="367748" y="0"/>
                </a:lnTo>
                <a:lnTo>
                  <a:pt x="459685" y="187372"/>
                </a:lnTo>
                <a:lnTo>
                  <a:pt x="367748" y="374743"/>
                </a:lnTo>
                <a:lnTo>
                  <a:pt x="91937" y="374743"/>
                </a:lnTo>
                <a:lnTo>
                  <a:pt x="0" y="187372"/>
                </a:lnTo>
                <a:close/>
              </a:path>
            </a:pathLst>
          </a:custGeom>
          <a:solidFill>
            <a:srgbClr val="61C484"/>
          </a:solidFill>
          <a:ln/>
        </p:spPr>
      </p:sp>
      <p:sp>
        <p:nvSpPr>
          <p:cNvPr id="11" name="Shape 5"/>
          <p:cNvSpPr/>
          <p:nvPr/>
        </p:nvSpPr>
        <p:spPr>
          <a:xfrm>
            <a:off x="4357304" y="3560219"/>
            <a:ext cx="429392" cy="0"/>
          </a:xfrm>
          <a:custGeom>
            <a:avLst/>
            <a:gdLst/>
            <a:ahLst/>
            <a:cxnLst/>
            <a:rect l="l" t="t" r="r" b="b"/>
            <a:pathLst>
              <a:path w="429392">
                <a:moveTo>
                  <a:pt x="0" y="0"/>
                </a:moveTo>
                <a:moveTo>
                  <a:pt x="0" y="0"/>
                </a:moveTo>
                <a:lnTo>
                  <a:pt x="429392" y="0"/>
                </a:lnTo>
              </a:path>
            </a:pathLst>
          </a:custGeom>
          <a:noFill/>
          <a:ln w="47654">
            <a:solidFill>
              <a:srgbClr val="61C484"/>
            </a:solidFill>
            <a:prstDash val="solid"/>
            <a:headEnd type="none"/>
            <a:tailEnd type="none"/>
          </a:ln>
        </p:spPr>
      </p:sp>
      <p:sp>
        <p:nvSpPr>
          <p:cNvPr id="12" name="Shape 6"/>
          <p:cNvSpPr/>
          <p:nvPr/>
        </p:nvSpPr>
        <p:spPr>
          <a:xfrm>
            <a:off x="7934473" y="2336207"/>
            <a:ext cx="459685" cy="374743"/>
          </a:xfrm>
          <a:custGeom>
            <a:avLst/>
            <a:gdLst/>
            <a:ahLst/>
            <a:cxnLst/>
            <a:rect l="l" t="t" r="r" b="b"/>
            <a:pathLst>
              <a:path w="459685" h="374743">
                <a:moveTo>
                  <a:pt x="91937" y="0"/>
                </a:moveTo>
                <a:moveTo>
                  <a:pt x="91937" y="0"/>
                </a:moveTo>
                <a:lnTo>
                  <a:pt x="367748" y="0"/>
                </a:lnTo>
                <a:lnTo>
                  <a:pt x="459685" y="187372"/>
                </a:lnTo>
                <a:lnTo>
                  <a:pt x="367748" y="374743"/>
                </a:lnTo>
                <a:lnTo>
                  <a:pt x="91937" y="374743"/>
                </a:lnTo>
                <a:lnTo>
                  <a:pt x="0" y="187372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3" name="Shape 7"/>
          <p:cNvSpPr/>
          <p:nvPr/>
        </p:nvSpPr>
        <p:spPr>
          <a:xfrm>
            <a:off x="7347139" y="3560219"/>
            <a:ext cx="429392" cy="0"/>
          </a:xfrm>
          <a:custGeom>
            <a:avLst/>
            <a:gdLst/>
            <a:ahLst/>
            <a:cxnLst/>
            <a:rect l="l" t="t" r="r" b="b"/>
            <a:pathLst>
              <a:path w="429392">
                <a:moveTo>
                  <a:pt x="0" y="0"/>
                </a:moveTo>
                <a:moveTo>
                  <a:pt x="0" y="0"/>
                </a:moveTo>
                <a:lnTo>
                  <a:pt x="429392" y="0"/>
                </a:lnTo>
              </a:path>
            </a:pathLst>
          </a:custGeom>
          <a:noFill/>
          <a:ln w="47654">
            <a:solidFill>
              <a:srgbClr val="3C984A"/>
            </a:solidFill>
            <a:prstDash val="solid"/>
            <a:headEnd type="none"/>
            <a:tailEnd type="none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325" y="2418423"/>
            <a:ext cx="210312" cy="210312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5784" y="2385047"/>
            <a:ext cx="277063" cy="277063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306241" y="2899655"/>
            <a:ext cx="2551850" cy="4872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Anchored in lifecycle thinking</a:t>
            </a:r>
            <a:endParaRPr lang="en-US" sz="1440" dirty="0"/>
          </a:p>
        </p:txBody>
      </p:sp>
      <p:sp>
        <p:nvSpPr>
          <p:cNvPr id="17" name="Text 9"/>
          <p:cNvSpPr/>
          <p:nvPr/>
        </p:nvSpPr>
        <p:spPr>
          <a:xfrm>
            <a:off x="306241" y="3667302"/>
            <a:ext cx="2551850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minimizes environmental impact across the product lifecycle, anchored in lifecycle thinking.</a:t>
            </a:r>
            <a:endParaRPr lang="en-US" sz="1440" dirty="0"/>
          </a:p>
        </p:txBody>
      </p:sp>
      <p:sp>
        <p:nvSpPr>
          <p:cNvPr id="18" name="Text 10"/>
          <p:cNvSpPr/>
          <p:nvPr/>
        </p:nvSpPr>
        <p:spPr>
          <a:xfrm>
            <a:off x="3296075" y="2899655"/>
            <a:ext cx="2551850" cy="4872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61C484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Applied across lifecycle stages</a:t>
            </a:r>
            <a:endParaRPr lang="en-US" sz="1440" dirty="0"/>
          </a:p>
        </p:txBody>
      </p:sp>
      <p:sp>
        <p:nvSpPr>
          <p:cNvPr id="19" name="Text 11"/>
          <p:cNvSpPr/>
          <p:nvPr/>
        </p:nvSpPr>
        <p:spPr>
          <a:xfrm>
            <a:off x="3296075" y="3667302"/>
            <a:ext cx="2551850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covers design, sourcing, production, packaging, distribution logistics, and end-of-life recovery.</a:t>
            </a:r>
            <a:endParaRPr lang="en-US" sz="1440" dirty="0"/>
          </a:p>
        </p:txBody>
      </p:sp>
      <p:sp>
        <p:nvSpPr>
          <p:cNvPr id="20" name="Text 12"/>
          <p:cNvSpPr/>
          <p:nvPr/>
        </p:nvSpPr>
        <p:spPr>
          <a:xfrm>
            <a:off x="6285909" y="2899655"/>
            <a:ext cx="2551850" cy="4872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Uses lifecycle assessment tools</a:t>
            </a:r>
            <a:endParaRPr lang="en-US" sz="1440" dirty="0"/>
          </a:p>
        </p:txBody>
      </p:sp>
      <p:sp>
        <p:nvSpPr>
          <p:cNvPr id="21" name="Text 13"/>
          <p:cNvSpPr/>
          <p:nvPr/>
        </p:nvSpPr>
        <p:spPr>
          <a:xfrm>
            <a:off x="6285909" y="3667302"/>
            <a:ext cx="2551850" cy="96789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spcBef>
                <a:spcPts val="375"/>
              </a:spcBef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 often incorporates Life Cycle Assessment, carbon accounting, and 14001 environmental management </a:t>
            </a:r>
            <a:r>
              <a:rPr lang="en-US" sz="1008" dirty="0" smtClean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systems, ISO </a:t>
            </a: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14067 product carbon footprint methodologies.</a:t>
            </a:r>
            <a:endParaRPr lang="en-US" sz="144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19278" y="2798465"/>
            <a:ext cx="5905443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2304" b="1" dirty="0" smtClean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Core Pillars</a:t>
            </a:r>
            <a:endParaRPr lang="en-US" sz="1440" dirty="0"/>
          </a:p>
        </p:txBody>
      </p:sp>
      <p:sp>
        <p:nvSpPr>
          <p:cNvPr id="3" name="Text 1"/>
          <p:cNvSpPr/>
          <p:nvPr/>
        </p:nvSpPr>
        <p:spPr>
          <a:xfrm>
            <a:off x="3276144" y="1083965"/>
            <a:ext cx="2591713" cy="16093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748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02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4393087" y="3585990"/>
            <a:ext cx="357826" cy="0"/>
          </a:xfrm>
          <a:custGeom>
            <a:avLst/>
            <a:gdLst/>
            <a:ahLst/>
            <a:cxnLst/>
            <a:rect l="l" t="t" r="r" b="b"/>
            <a:pathLst>
              <a:path w="357826">
                <a:moveTo>
                  <a:pt x="0" y="0"/>
                </a:moveTo>
                <a:moveTo>
                  <a:pt x="0" y="0"/>
                </a:moveTo>
                <a:lnTo>
                  <a:pt x="357826" y="0"/>
                </a:lnTo>
              </a:path>
            </a:pathLst>
          </a:custGeom>
          <a:noFill/>
          <a:ln w="28575">
            <a:solidFill>
              <a:srgbClr val="EEFFDC"/>
            </a:solidFill>
            <a:prstDash val="solid"/>
            <a:headEnd type="none"/>
            <a:tailEnd type="none"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91" y="26116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Resource efficiency focus</a:t>
            </a:r>
            <a:endParaRPr lang="en-US" sz="144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362076" y="1044978"/>
            <a:ext cx="2214288" cy="3456691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576364" y="1399580"/>
            <a:ext cx="453295" cy="717826"/>
          </a:xfrm>
          <a:custGeom>
            <a:avLst/>
            <a:gdLst/>
            <a:ahLst/>
            <a:cxnLst/>
            <a:rect l="l" t="t" r="r" b="b"/>
            <a:pathLst>
              <a:path w="453295" h="717826">
                <a:moveTo>
                  <a:pt x="0" y="0"/>
                </a:moveTo>
                <a:moveTo>
                  <a:pt x="0" y="0"/>
                </a:moveTo>
                <a:lnTo>
                  <a:pt x="453295" y="0"/>
                </a:lnTo>
                <a:lnTo>
                  <a:pt x="453295" y="717826"/>
                </a:lnTo>
                <a:lnTo>
                  <a:pt x="0" y="717826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6" name="Text 3"/>
          <p:cNvSpPr/>
          <p:nvPr/>
        </p:nvSpPr>
        <p:spPr>
          <a:xfrm>
            <a:off x="2446880" y="1369494"/>
            <a:ext cx="65739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880" b="1" i="1" dirty="0">
                <a:solidFill>
                  <a:srgbClr val="E1E1E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1440" dirty="0"/>
          </a:p>
        </p:txBody>
      </p:sp>
      <p:sp>
        <p:nvSpPr>
          <p:cNvPr id="7" name="Shape 4"/>
          <p:cNvSpPr/>
          <p:nvPr/>
        </p:nvSpPr>
        <p:spPr>
          <a:xfrm>
            <a:off x="569879" y="2099118"/>
            <a:ext cx="1910522" cy="0"/>
          </a:xfrm>
          <a:custGeom>
            <a:avLst/>
            <a:gdLst/>
            <a:ahLst/>
            <a:cxnLst/>
            <a:rect l="l" t="t" r="r" b="b"/>
            <a:pathLst>
              <a:path w="1910522">
                <a:moveTo>
                  <a:pt x="0" y="0"/>
                </a:moveTo>
                <a:moveTo>
                  <a:pt x="0" y="0"/>
                </a:moveTo>
                <a:lnTo>
                  <a:pt x="1910522" y="0"/>
                </a:lnTo>
              </a:path>
            </a:pathLst>
          </a:custGeom>
          <a:noFill/>
          <a:ln w="76200">
            <a:solidFill>
              <a:srgbClr val="3C984A">
                <a:alpha val="25098"/>
              </a:srgbClr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566256" y="2099118"/>
            <a:ext cx="949739" cy="0"/>
          </a:xfrm>
          <a:custGeom>
            <a:avLst/>
            <a:gdLst/>
            <a:ahLst/>
            <a:cxnLst/>
            <a:rect l="l" t="t" r="r" b="b"/>
            <a:pathLst>
              <a:path w="949739">
                <a:moveTo>
                  <a:pt x="0" y="0"/>
                </a:moveTo>
                <a:moveTo>
                  <a:pt x="0" y="0"/>
                </a:moveTo>
                <a:lnTo>
                  <a:pt x="949739" y="0"/>
                </a:lnTo>
              </a:path>
            </a:pathLst>
          </a:custGeom>
          <a:noFill/>
          <a:ln w="76200">
            <a:solidFill>
              <a:srgbClr val="3C984A"/>
            </a:solidFill>
            <a:prstDash val="solid"/>
            <a:headEnd type="none"/>
            <a:tailEnd type="none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217774" y="1044978"/>
            <a:ext cx="2214677" cy="3456432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5429512" y="1399580"/>
            <a:ext cx="453295" cy="717826"/>
          </a:xfrm>
          <a:custGeom>
            <a:avLst/>
            <a:gdLst/>
            <a:ahLst/>
            <a:cxnLst/>
            <a:rect l="l" t="t" r="r" b="b"/>
            <a:pathLst>
              <a:path w="453295" h="717826">
                <a:moveTo>
                  <a:pt x="0" y="0"/>
                </a:moveTo>
                <a:moveTo>
                  <a:pt x="0" y="0"/>
                </a:moveTo>
                <a:lnTo>
                  <a:pt x="453295" y="0"/>
                </a:lnTo>
                <a:lnTo>
                  <a:pt x="453295" y="717826"/>
                </a:lnTo>
                <a:lnTo>
                  <a:pt x="0" y="717826"/>
                </a:lnTo>
                <a:close/>
              </a:path>
            </a:pathLst>
          </a:custGeom>
          <a:solidFill>
            <a:srgbClr val="61C484"/>
          </a:solidFill>
          <a:ln/>
        </p:spPr>
      </p:sp>
      <p:sp>
        <p:nvSpPr>
          <p:cNvPr id="11" name="Text 7"/>
          <p:cNvSpPr/>
          <p:nvPr/>
        </p:nvSpPr>
        <p:spPr>
          <a:xfrm>
            <a:off x="5300029" y="1369494"/>
            <a:ext cx="65739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880" b="1" i="1" dirty="0">
                <a:solidFill>
                  <a:srgbClr val="E1E1E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1440" dirty="0"/>
          </a:p>
        </p:txBody>
      </p:sp>
      <p:sp>
        <p:nvSpPr>
          <p:cNvPr id="12" name="Shape 8"/>
          <p:cNvSpPr/>
          <p:nvPr/>
        </p:nvSpPr>
        <p:spPr>
          <a:xfrm>
            <a:off x="3313300" y="2099118"/>
            <a:ext cx="1910522" cy="0"/>
          </a:xfrm>
          <a:custGeom>
            <a:avLst/>
            <a:gdLst/>
            <a:ahLst/>
            <a:cxnLst/>
            <a:rect l="l" t="t" r="r" b="b"/>
            <a:pathLst>
              <a:path w="1910522">
                <a:moveTo>
                  <a:pt x="0" y="0"/>
                </a:moveTo>
                <a:moveTo>
                  <a:pt x="0" y="0"/>
                </a:moveTo>
                <a:lnTo>
                  <a:pt x="1910522" y="0"/>
                </a:lnTo>
              </a:path>
            </a:pathLst>
          </a:custGeom>
          <a:noFill/>
          <a:ln w="76200">
            <a:solidFill>
              <a:srgbClr val="61C484">
                <a:alpha val="25098"/>
              </a:srgbClr>
            </a:solidFill>
            <a:prstDash val="solid"/>
            <a:headEnd type="none"/>
            <a:tailEnd type="none"/>
          </a:ln>
        </p:spPr>
      </p:sp>
      <p:sp>
        <p:nvSpPr>
          <p:cNvPr id="13" name="Shape 9"/>
          <p:cNvSpPr/>
          <p:nvPr/>
        </p:nvSpPr>
        <p:spPr>
          <a:xfrm>
            <a:off x="3311577" y="2099118"/>
            <a:ext cx="938696" cy="0"/>
          </a:xfrm>
          <a:custGeom>
            <a:avLst/>
            <a:gdLst/>
            <a:ahLst/>
            <a:cxnLst/>
            <a:rect l="l" t="t" r="r" b="b"/>
            <a:pathLst>
              <a:path w="938696">
                <a:moveTo>
                  <a:pt x="0" y="0"/>
                </a:moveTo>
                <a:moveTo>
                  <a:pt x="0" y="0"/>
                </a:moveTo>
                <a:lnTo>
                  <a:pt x="938696" y="0"/>
                </a:lnTo>
              </a:path>
            </a:pathLst>
          </a:custGeom>
          <a:noFill/>
          <a:ln w="76200">
            <a:solidFill>
              <a:srgbClr val="61C484"/>
            </a:solidFill>
            <a:prstDash val="solid"/>
            <a:headEnd type="none"/>
            <a:tailEnd type="none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6085332" y="1044978"/>
            <a:ext cx="2214677" cy="3456432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8306763" y="1399580"/>
            <a:ext cx="453295" cy="717826"/>
          </a:xfrm>
          <a:custGeom>
            <a:avLst/>
            <a:gdLst/>
            <a:ahLst/>
            <a:cxnLst/>
            <a:rect l="l" t="t" r="r" b="b"/>
            <a:pathLst>
              <a:path w="453295" h="717826">
                <a:moveTo>
                  <a:pt x="0" y="0"/>
                </a:moveTo>
                <a:moveTo>
                  <a:pt x="0" y="0"/>
                </a:moveTo>
                <a:lnTo>
                  <a:pt x="453295" y="0"/>
                </a:lnTo>
                <a:lnTo>
                  <a:pt x="453295" y="717826"/>
                </a:lnTo>
                <a:lnTo>
                  <a:pt x="0" y="717826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6" name="Text 11"/>
          <p:cNvSpPr/>
          <p:nvPr/>
        </p:nvSpPr>
        <p:spPr>
          <a:xfrm>
            <a:off x="8177279" y="1369494"/>
            <a:ext cx="65739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880" b="1" i="1" dirty="0">
                <a:solidFill>
                  <a:srgbClr val="E1E1E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1440" dirty="0"/>
          </a:p>
        </p:txBody>
      </p:sp>
      <p:sp>
        <p:nvSpPr>
          <p:cNvPr id="17" name="Shape 12"/>
          <p:cNvSpPr/>
          <p:nvPr/>
        </p:nvSpPr>
        <p:spPr>
          <a:xfrm>
            <a:off x="6181406" y="2099118"/>
            <a:ext cx="1910522" cy="0"/>
          </a:xfrm>
          <a:custGeom>
            <a:avLst/>
            <a:gdLst/>
            <a:ahLst/>
            <a:cxnLst/>
            <a:rect l="l" t="t" r="r" b="b"/>
            <a:pathLst>
              <a:path w="1910522">
                <a:moveTo>
                  <a:pt x="0" y="0"/>
                </a:moveTo>
                <a:moveTo>
                  <a:pt x="0" y="0"/>
                </a:moveTo>
                <a:lnTo>
                  <a:pt x="1910522" y="0"/>
                </a:lnTo>
              </a:path>
            </a:pathLst>
          </a:custGeom>
          <a:noFill/>
          <a:ln w="76200">
            <a:solidFill>
              <a:srgbClr val="3C984A">
                <a:alpha val="25098"/>
              </a:srgbClr>
            </a:solidFill>
            <a:prstDash val="solid"/>
            <a:headEnd type="none"/>
            <a:tailEnd type="none"/>
          </a:ln>
        </p:spPr>
      </p:sp>
      <p:sp>
        <p:nvSpPr>
          <p:cNvPr id="18" name="Shape 13"/>
          <p:cNvSpPr/>
          <p:nvPr/>
        </p:nvSpPr>
        <p:spPr>
          <a:xfrm>
            <a:off x="6192626" y="2099118"/>
            <a:ext cx="916609" cy="0"/>
          </a:xfrm>
          <a:custGeom>
            <a:avLst/>
            <a:gdLst/>
            <a:ahLst/>
            <a:cxnLst/>
            <a:rect l="l" t="t" r="r" b="b"/>
            <a:pathLst>
              <a:path w="916609">
                <a:moveTo>
                  <a:pt x="0" y="0"/>
                </a:moveTo>
                <a:moveTo>
                  <a:pt x="0" y="0"/>
                </a:moveTo>
                <a:lnTo>
                  <a:pt x="916609" y="0"/>
                </a:lnTo>
              </a:path>
            </a:pathLst>
          </a:custGeom>
          <a:noFill/>
          <a:ln w="76200">
            <a:solidFill>
              <a:srgbClr val="3C984A"/>
            </a:solidFill>
            <a:prstDash val="solid"/>
            <a:headEnd type="none"/>
            <a:tailEnd type="none"/>
          </a:ln>
        </p:spPr>
      </p:sp>
      <p:sp>
        <p:nvSpPr>
          <p:cNvPr id="19" name="Text 14"/>
          <p:cNvSpPr/>
          <p:nvPr/>
        </p:nvSpPr>
        <p:spPr>
          <a:xfrm>
            <a:off x="362076" y="1442646"/>
            <a:ext cx="2214288" cy="374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Output per unit input</a:t>
            </a:r>
            <a:endParaRPr lang="en-US" sz="1440" dirty="0"/>
          </a:p>
        </p:txBody>
      </p:sp>
      <p:sp>
        <p:nvSpPr>
          <p:cNvPr id="20" name="Text 15"/>
          <p:cNvSpPr/>
          <p:nvPr/>
        </p:nvSpPr>
        <p:spPr>
          <a:xfrm>
            <a:off x="516079" y="2290970"/>
            <a:ext cx="2018120" cy="144475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Systems maximize output per unit of material, water, and energy input.</a:t>
            </a:r>
            <a:endParaRPr lang="en-US" sz="1440" dirty="0"/>
          </a:p>
        </p:txBody>
      </p:sp>
      <p:sp>
        <p:nvSpPr>
          <p:cNvPr id="21" name="Text 16"/>
          <p:cNvSpPr/>
          <p:nvPr/>
        </p:nvSpPr>
        <p:spPr>
          <a:xfrm>
            <a:off x="3253225" y="1442646"/>
            <a:ext cx="2179225" cy="374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Optimized energy consumption</a:t>
            </a:r>
            <a:endParaRPr lang="en-US" sz="1440" dirty="0"/>
          </a:p>
        </p:txBody>
      </p:sp>
      <p:sp>
        <p:nvSpPr>
          <p:cNvPr id="22" name="Text 17"/>
          <p:cNvSpPr/>
          <p:nvPr/>
        </p:nvSpPr>
        <p:spPr>
          <a:xfrm>
            <a:off x="3259500" y="2290970"/>
            <a:ext cx="2018120" cy="144475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Green manufacturing includes optimized energy consumption to minimize environmental impact.</a:t>
            </a:r>
            <a:endParaRPr lang="en-US" sz="1440" dirty="0"/>
          </a:p>
        </p:txBody>
      </p:sp>
      <p:sp>
        <p:nvSpPr>
          <p:cNvPr id="23" name="Text 18"/>
          <p:cNvSpPr/>
          <p:nvPr/>
        </p:nvSpPr>
        <p:spPr>
          <a:xfrm>
            <a:off x="6121332" y="1442646"/>
            <a:ext cx="2178677" cy="3749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traceability monitoring</a:t>
            </a:r>
            <a:endParaRPr lang="en-US" sz="1440" dirty="0"/>
          </a:p>
        </p:txBody>
      </p:sp>
      <p:sp>
        <p:nvSpPr>
          <p:cNvPr id="24" name="Text 19"/>
          <p:cNvSpPr/>
          <p:nvPr/>
        </p:nvSpPr>
        <p:spPr>
          <a:xfrm>
            <a:off x="6127606" y="2290970"/>
            <a:ext cx="2018120" cy="144475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monitoring tracks energy, emissions, and material flows to improve measurable performance.</a:t>
            </a:r>
            <a:endParaRPr lang="en-US" sz="144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06517" y="151739"/>
            <a:ext cx="8690072" cy="568462"/>
          </a:xfrm>
          <a:custGeom>
            <a:avLst/>
            <a:gdLst/>
            <a:ahLst/>
            <a:cxnLst/>
            <a:rect l="l" t="t" r="r" b="b"/>
            <a:pathLst>
              <a:path w="8690072" h="568462">
                <a:moveTo>
                  <a:pt x="90006" y="0"/>
                </a:moveTo>
                <a:moveTo>
                  <a:pt x="90006" y="0"/>
                </a:moveTo>
                <a:lnTo>
                  <a:pt x="8600065" y="0"/>
                </a:lnTo>
                <a:quadBezTo>
                  <a:pt x="8690072" y="0"/>
                  <a:pt x="8690072" y="90006"/>
                </a:quadBezTo>
                <a:lnTo>
                  <a:pt x="8690072" y="478455"/>
                </a:lnTo>
                <a:quadBezTo>
                  <a:pt x="8690072" y="568462"/>
                  <a:pt x="8600065" y="568462"/>
                </a:quadBezTo>
                <a:lnTo>
                  <a:pt x="90006" y="568462"/>
                </a:lnTo>
                <a:quadBezTo>
                  <a:pt x="0" y="568462"/>
                  <a:pt x="0" y="478455"/>
                </a:quadBezTo>
                <a:lnTo>
                  <a:pt x="0" y="90006"/>
                </a:lnTo>
                <a:quadBezTo>
                  <a:pt x="0" y="0"/>
                  <a:pt x="90006" y="0"/>
                </a:quadBezTo>
                <a:close/>
              </a:path>
            </a:pathLst>
          </a:custGeom>
          <a:solidFill>
            <a:srgbClr val="64D542">
              <a:alpha val="3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18323" y="139810"/>
            <a:ext cx="8608887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60" b="1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Scope emissions decarbonization</a:t>
            </a:r>
            <a:endParaRPr lang="en-US" sz="1440" dirty="0"/>
          </a:p>
        </p:txBody>
      </p:sp>
      <p:sp>
        <p:nvSpPr>
          <p:cNvPr id="4" name="Shape 2"/>
          <p:cNvSpPr/>
          <p:nvPr/>
        </p:nvSpPr>
        <p:spPr>
          <a:xfrm>
            <a:off x="331005" y="1074314"/>
            <a:ext cx="528891" cy="391522"/>
          </a:xfrm>
          <a:custGeom>
            <a:avLst/>
            <a:gdLst/>
            <a:ahLst/>
            <a:cxnLst/>
            <a:rect l="l" t="t" r="r" b="b"/>
            <a:pathLst>
              <a:path w="528891" h="391522">
                <a:moveTo>
                  <a:pt x="0" y="0"/>
                </a:moveTo>
                <a:moveTo>
                  <a:pt x="0" y="0"/>
                </a:moveTo>
                <a:lnTo>
                  <a:pt x="528891" y="0"/>
                </a:lnTo>
                <a:lnTo>
                  <a:pt x="528891" y="391522"/>
                </a:lnTo>
                <a:lnTo>
                  <a:pt x="0" y="391522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5" name="Shape 3"/>
          <p:cNvSpPr/>
          <p:nvPr/>
        </p:nvSpPr>
        <p:spPr>
          <a:xfrm>
            <a:off x="859528" y="1068907"/>
            <a:ext cx="3383280" cy="1645920"/>
          </a:xfrm>
          <a:custGeom>
            <a:avLst/>
            <a:gdLst/>
            <a:ahLst/>
            <a:cxnLst/>
            <a:rect l="l" t="t" r="r" b="b"/>
            <a:pathLst>
              <a:path w="3383280" h="1645920">
                <a:moveTo>
                  <a:pt x="0" y="0"/>
                </a:moveTo>
                <a:moveTo>
                  <a:pt x="0" y="0"/>
                </a:moveTo>
                <a:lnTo>
                  <a:pt x="3383280" y="0"/>
                </a:lnTo>
                <a:lnTo>
                  <a:pt x="3383280" y="1645920"/>
                </a:lnTo>
                <a:lnTo>
                  <a:pt x="0" y="1645920"/>
                </a:lnTo>
                <a:close/>
              </a:path>
            </a:pathLst>
          </a:custGeom>
          <a:solidFill>
            <a:srgbClr val="3C984A">
              <a:alpha val="1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5454503" y="1292047"/>
            <a:ext cx="3383280" cy="1645920"/>
          </a:xfrm>
          <a:custGeom>
            <a:avLst/>
            <a:gdLst/>
            <a:ahLst/>
            <a:cxnLst/>
            <a:rect l="l" t="t" r="r" b="b"/>
            <a:pathLst>
              <a:path w="3383280" h="1645920">
                <a:moveTo>
                  <a:pt x="0" y="0"/>
                </a:moveTo>
                <a:moveTo>
                  <a:pt x="0" y="0"/>
                </a:moveTo>
                <a:lnTo>
                  <a:pt x="3383280" y="0"/>
                </a:lnTo>
                <a:lnTo>
                  <a:pt x="3383280" y="1645920"/>
                </a:lnTo>
                <a:lnTo>
                  <a:pt x="0" y="1645920"/>
                </a:lnTo>
                <a:close/>
              </a:path>
            </a:pathLst>
          </a:custGeom>
          <a:solidFill>
            <a:srgbClr val="3C984A">
              <a:alpha val="1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1744782" y="3012034"/>
            <a:ext cx="3383280" cy="1645920"/>
          </a:xfrm>
          <a:custGeom>
            <a:avLst/>
            <a:gdLst/>
            <a:ahLst/>
            <a:cxnLst/>
            <a:rect l="l" t="t" r="r" b="b"/>
            <a:pathLst>
              <a:path w="3383280" h="1645920">
                <a:moveTo>
                  <a:pt x="0" y="0"/>
                </a:moveTo>
                <a:moveTo>
                  <a:pt x="0" y="0"/>
                </a:moveTo>
                <a:lnTo>
                  <a:pt x="3383280" y="0"/>
                </a:lnTo>
                <a:lnTo>
                  <a:pt x="3383280" y="1645920"/>
                </a:lnTo>
                <a:lnTo>
                  <a:pt x="0" y="1645920"/>
                </a:lnTo>
                <a:close/>
              </a:path>
            </a:pathLst>
          </a:custGeom>
          <a:solidFill>
            <a:srgbClr val="3C984A">
              <a:alpha val="1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233065" y="1065170"/>
            <a:ext cx="688194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72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01</a:t>
            </a:r>
            <a:endParaRPr lang="en-US" sz="1440" dirty="0"/>
          </a:p>
        </p:txBody>
      </p:sp>
      <p:sp>
        <p:nvSpPr>
          <p:cNvPr id="9" name="Text 7"/>
          <p:cNvSpPr/>
          <p:nvPr/>
        </p:nvSpPr>
        <p:spPr>
          <a:xfrm>
            <a:off x="896472" y="1160347"/>
            <a:ext cx="3346337" cy="3931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Scope 1–3 reduction</a:t>
            </a:r>
            <a:endParaRPr lang="en-US" sz="1440" dirty="0"/>
          </a:p>
        </p:txBody>
      </p:sp>
      <p:sp>
        <p:nvSpPr>
          <p:cNvPr id="10" name="Text 8"/>
          <p:cNvSpPr/>
          <p:nvPr/>
        </p:nvSpPr>
        <p:spPr>
          <a:xfrm>
            <a:off x="943775" y="1572883"/>
            <a:ext cx="3165112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Decarbonization targets Scope 1, Scope 2, and relevant Scope 3 emissions.</a:t>
            </a:r>
            <a:endParaRPr lang="en-US" sz="1440" dirty="0"/>
          </a:p>
        </p:txBody>
      </p:sp>
      <p:sp>
        <p:nvSpPr>
          <p:cNvPr id="11" name="Text 9"/>
          <p:cNvSpPr/>
          <p:nvPr/>
        </p:nvSpPr>
        <p:spPr>
          <a:xfrm>
            <a:off x="5491399" y="1383523"/>
            <a:ext cx="3346384" cy="3931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Electrification and renewables</a:t>
            </a:r>
            <a:endParaRPr lang="en-US" sz="1440" dirty="0"/>
          </a:p>
        </p:txBody>
      </p:sp>
      <p:sp>
        <p:nvSpPr>
          <p:cNvPr id="12" name="Text 10"/>
          <p:cNvSpPr/>
          <p:nvPr/>
        </p:nvSpPr>
        <p:spPr>
          <a:xfrm>
            <a:off x="5538734" y="1805026"/>
            <a:ext cx="3156792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Emissions reduction is pursued via electrification and renewable energy integration.</a:t>
            </a:r>
            <a:endParaRPr lang="en-US" sz="1440" dirty="0"/>
          </a:p>
        </p:txBody>
      </p:sp>
      <p:sp>
        <p:nvSpPr>
          <p:cNvPr id="13" name="Text 11"/>
          <p:cNvSpPr/>
          <p:nvPr/>
        </p:nvSpPr>
        <p:spPr>
          <a:xfrm>
            <a:off x="1781199" y="3102594"/>
            <a:ext cx="3346863" cy="3931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96" b="1" dirty="0">
                <a:solidFill>
                  <a:srgbClr val="3C98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Process redesign</a:t>
            </a:r>
            <a:endParaRPr lang="en-US" sz="1440" dirty="0"/>
          </a:p>
        </p:txBody>
      </p:sp>
      <p:sp>
        <p:nvSpPr>
          <p:cNvPr id="14" name="Text 12"/>
          <p:cNvSpPr/>
          <p:nvPr/>
        </p:nvSpPr>
        <p:spPr>
          <a:xfrm>
            <a:off x="1828934" y="3537814"/>
            <a:ext cx="3179159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8" dirty="0">
                <a:solidFill>
                  <a:srgbClr val="00070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Decarbonization includes process redesign as a systematic emissions-reduction approach.</a:t>
            </a:r>
            <a:endParaRPr lang="en-US" sz="1440" dirty="0"/>
          </a:p>
        </p:txBody>
      </p:sp>
      <p:sp>
        <p:nvSpPr>
          <p:cNvPr id="15" name="Shape 13"/>
          <p:cNvSpPr/>
          <p:nvPr/>
        </p:nvSpPr>
        <p:spPr>
          <a:xfrm>
            <a:off x="1215732" y="3016916"/>
            <a:ext cx="528891" cy="391522"/>
          </a:xfrm>
          <a:custGeom>
            <a:avLst/>
            <a:gdLst/>
            <a:ahLst/>
            <a:cxnLst/>
            <a:rect l="l" t="t" r="r" b="b"/>
            <a:pathLst>
              <a:path w="528891" h="391522">
                <a:moveTo>
                  <a:pt x="0" y="0"/>
                </a:moveTo>
                <a:moveTo>
                  <a:pt x="0" y="0"/>
                </a:moveTo>
                <a:lnTo>
                  <a:pt x="528891" y="0"/>
                </a:lnTo>
                <a:lnTo>
                  <a:pt x="528891" y="391522"/>
                </a:lnTo>
                <a:lnTo>
                  <a:pt x="0" y="391522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6" name="Text 14"/>
          <p:cNvSpPr/>
          <p:nvPr/>
        </p:nvSpPr>
        <p:spPr>
          <a:xfrm>
            <a:off x="1142580" y="3011509"/>
            <a:ext cx="650309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72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02</a:t>
            </a:r>
            <a:endParaRPr lang="en-US" sz="1440" dirty="0"/>
          </a:p>
        </p:txBody>
      </p:sp>
      <p:sp>
        <p:nvSpPr>
          <p:cNvPr id="17" name="Shape 15"/>
          <p:cNvSpPr/>
          <p:nvPr/>
        </p:nvSpPr>
        <p:spPr>
          <a:xfrm>
            <a:off x="4925474" y="1297507"/>
            <a:ext cx="528891" cy="391522"/>
          </a:xfrm>
          <a:custGeom>
            <a:avLst/>
            <a:gdLst/>
            <a:ahLst/>
            <a:cxnLst/>
            <a:rect l="l" t="t" r="r" b="b"/>
            <a:pathLst>
              <a:path w="528891" h="391522">
                <a:moveTo>
                  <a:pt x="0" y="0"/>
                </a:moveTo>
                <a:moveTo>
                  <a:pt x="0" y="0"/>
                </a:moveTo>
                <a:lnTo>
                  <a:pt x="528891" y="0"/>
                </a:lnTo>
                <a:lnTo>
                  <a:pt x="528891" y="391522"/>
                </a:lnTo>
                <a:lnTo>
                  <a:pt x="0" y="391522"/>
                </a:lnTo>
                <a:close/>
              </a:path>
            </a:pathLst>
          </a:custGeom>
          <a:solidFill>
            <a:srgbClr val="3C984A"/>
          </a:solidFill>
          <a:ln/>
        </p:spPr>
      </p:sp>
      <p:sp>
        <p:nvSpPr>
          <p:cNvPr id="18" name="Text 16"/>
          <p:cNvSpPr/>
          <p:nvPr/>
        </p:nvSpPr>
        <p:spPr>
          <a:xfrm>
            <a:off x="4806602" y="1292100"/>
            <a:ext cx="739524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72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03</a:t>
            </a:r>
            <a:endParaRPr lang="en-US" sz="144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192580"/>
            <a:ext cx="734734" cy="4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988</Words>
  <Application>Microsoft Office PowerPoint</Application>
  <PresentationFormat>On-screen Show (16:9)</PresentationFormat>
  <Paragraphs>190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Microsoft Yahei</vt:lpstr>
      <vt:lpstr>Arial</vt:lpstr>
      <vt:lpstr>Calibri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CGC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Manufacturing</dc:title>
  <dc:subject>Green Manufacturing</dc:subject>
  <dc:creator>Dr. Sanmi Olowosile</dc:creator>
  <cp:lastModifiedBy>Dr. Sanmi Olowosile</cp:lastModifiedBy>
  <cp:revision>10</cp:revision>
  <dcterms:created xsi:type="dcterms:W3CDTF">2026-03-03T21:55:37Z</dcterms:created>
  <dcterms:modified xsi:type="dcterms:W3CDTF">2026-03-03T23:58:25Z</dcterms:modified>
</cp:coreProperties>
</file>