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0058" y="5412485"/>
            <a:ext cx="1611757" cy="4199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60750" y="1990091"/>
            <a:ext cx="5273040" cy="1349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1242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334154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15"/>
              <a:t> </a:t>
            </a: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1242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334154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15"/>
              <a:t> </a:t>
            </a: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1242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15"/>
              <a:t> </a:t>
            </a: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1242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15"/>
              <a:t> </a:t>
            </a: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15"/>
              <a:t> </a:t>
            </a: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63320" y="441706"/>
            <a:ext cx="10665358" cy="594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1242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59332" y="1285747"/>
            <a:ext cx="6465570" cy="17106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334154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0835131" y="6291478"/>
            <a:ext cx="511809" cy="165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15"/>
              <a:t> </a:t>
            </a:r>
            <a:fld id="{81D60167-4931-47E6-BA6A-407CBD079E47}" type="slidenum">
              <a:rPr dirty="0" spc="-2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6.png"/><Relationship Id="rId4" Type="http://schemas.openxmlformats.org/officeDocument/2006/relationships/image" Target="../media/image2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5" Type="http://schemas.openxmlformats.org/officeDocument/2006/relationships/image" Target="../media/image31.png"/><Relationship Id="rId16" Type="http://schemas.openxmlformats.org/officeDocument/2006/relationships/image" Target="../media/image32.png"/><Relationship Id="rId17" Type="http://schemas.openxmlformats.org/officeDocument/2006/relationships/image" Target="../media/image33.png"/><Relationship Id="rId18" Type="http://schemas.openxmlformats.org/officeDocument/2006/relationships/image" Target="../media/image34.png"/><Relationship Id="rId19" Type="http://schemas.openxmlformats.org/officeDocument/2006/relationships/image" Target="../media/image35.png"/><Relationship Id="rId20" Type="http://schemas.openxmlformats.org/officeDocument/2006/relationships/image" Target="../media/image36.png"/><Relationship Id="rId21" Type="http://schemas.openxmlformats.org/officeDocument/2006/relationships/image" Target="../media/image37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6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6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6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45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6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70.pn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6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5.png"/><Relationship Id="rId5" Type="http://schemas.openxmlformats.org/officeDocument/2006/relationships/image" Target="../media/image77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hyperlink" Target="mailto:mudia@matta.trade" TargetMode="External"/><Relationship Id="rId5" Type="http://schemas.openxmlformats.org/officeDocument/2006/relationships/hyperlink" Target="https://corporate.matta.trade/" TargetMode="External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9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9323" y="4716170"/>
              <a:ext cx="4606671" cy="60512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21283" y="3106673"/>
            <a:ext cx="4986655" cy="1589405"/>
          </a:xfrm>
          <a:prstGeom prst="rect">
            <a:avLst/>
          </a:prstGeom>
        </p:spPr>
        <p:txBody>
          <a:bodyPr wrap="square" lIns="0" tIns="106045" rIns="0" bIns="0" rtlCol="0" vert="horz">
            <a:spAutoFit/>
          </a:bodyPr>
          <a:lstStyle/>
          <a:p>
            <a:pPr marL="12700" marR="5080">
              <a:lnSpc>
                <a:spcPts val="5830"/>
              </a:lnSpc>
              <a:spcBef>
                <a:spcPts val="835"/>
              </a:spcBef>
            </a:pPr>
            <a:r>
              <a:rPr dirty="0" sz="5400" spc="-10" b="1">
                <a:solidFill>
                  <a:srgbClr val="FFFFFF"/>
                </a:solidFill>
                <a:latin typeface="Arial Narrow"/>
                <a:cs typeface="Arial Narrow"/>
              </a:rPr>
              <a:t>DIGITAL </a:t>
            </a:r>
            <a:r>
              <a:rPr dirty="0" sz="5400" spc="-135" b="1">
                <a:solidFill>
                  <a:srgbClr val="FFFFFF"/>
                </a:solidFill>
                <a:latin typeface="Arial Narrow"/>
                <a:cs typeface="Arial Narrow"/>
              </a:rPr>
              <a:t>INFRASTRUCTURE</a:t>
            </a:r>
            <a:endParaRPr sz="54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9323" y="4716170"/>
            <a:ext cx="4606925" cy="605155"/>
          </a:xfrm>
          <a:prstGeom prst="rect">
            <a:avLst/>
          </a:prstGeom>
        </p:spPr>
        <p:txBody>
          <a:bodyPr wrap="square" lIns="0" tIns="64135" rIns="0" bIns="0" rtlCol="0" vert="horz">
            <a:spAutoFit/>
          </a:bodyPr>
          <a:lstStyle/>
          <a:p>
            <a:pPr marL="91440">
              <a:lnSpc>
                <a:spcPct val="100000"/>
              </a:lnSpc>
              <a:spcBef>
                <a:spcPts val="505"/>
              </a:spcBef>
            </a:pP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Future</a:t>
            </a:r>
            <a:r>
              <a:rPr dirty="0" sz="28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28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FFFFFF"/>
                </a:solidFill>
                <a:latin typeface="Calibri"/>
                <a:cs typeface="Calibri"/>
              </a:rPr>
              <a:t>African</a:t>
            </a:r>
            <a:r>
              <a:rPr dirty="0" sz="28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FFFFFF"/>
                </a:solidFill>
                <a:latin typeface="Calibri"/>
                <a:cs typeface="Calibri"/>
              </a:rPr>
              <a:t>Trade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635617" y="631405"/>
            <a:ext cx="2118486" cy="55198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460738" y="6429857"/>
            <a:ext cx="199707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West</a:t>
            </a: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Africa</a:t>
            </a:r>
            <a:r>
              <a:rPr dirty="0" sz="11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IMT</a:t>
            </a:r>
            <a:r>
              <a:rPr dirty="0" sz="11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Technical</a:t>
            </a:r>
            <a:r>
              <a:rPr dirty="0" sz="11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Seminar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6712" y="5375554"/>
            <a:ext cx="4187190" cy="3314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83CAEB"/>
                </a:solidFill>
                <a:latin typeface="Calibri"/>
                <a:cs typeface="Calibri"/>
              </a:rPr>
              <a:t>Matta</a:t>
            </a:r>
            <a:r>
              <a:rPr dirty="0" sz="2000" spc="-65">
                <a:solidFill>
                  <a:srgbClr val="83CAEB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83CAEB"/>
                </a:solidFill>
                <a:latin typeface="Calibri"/>
                <a:cs typeface="Calibri"/>
              </a:rPr>
              <a:t>—</a:t>
            </a:r>
            <a:r>
              <a:rPr dirty="0" sz="2000" spc="-70">
                <a:solidFill>
                  <a:srgbClr val="83CAEB"/>
                </a:solidFill>
                <a:latin typeface="Calibri"/>
                <a:cs typeface="Calibri"/>
              </a:rPr>
              <a:t> </a:t>
            </a:r>
            <a:r>
              <a:rPr dirty="0" sz="2000" spc="-20">
                <a:solidFill>
                  <a:srgbClr val="83CAEB"/>
                </a:solidFill>
                <a:latin typeface="Calibri"/>
                <a:cs typeface="Calibri"/>
              </a:rPr>
              <a:t>Trade</a:t>
            </a:r>
            <a:r>
              <a:rPr dirty="0" sz="2000" spc="-70">
                <a:solidFill>
                  <a:srgbClr val="83CAEB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83CAEB"/>
                </a:solidFill>
                <a:latin typeface="Calibri"/>
                <a:cs typeface="Calibri"/>
              </a:rPr>
              <a:t>Infrastructure</a:t>
            </a:r>
            <a:r>
              <a:rPr dirty="0" sz="2000" spc="-65">
                <a:solidFill>
                  <a:srgbClr val="83CAEB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83CAEB"/>
                </a:solidFill>
                <a:latin typeface="Calibri"/>
                <a:cs typeface="Calibri"/>
              </a:rPr>
              <a:t>Ecosystem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146304" y="0"/>
              <a:ext cx="12045950" cy="6858000"/>
            </a:xfrm>
            <a:custGeom>
              <a:avLst/>
              <a:gdLst/>
              <a:ahLst/>
              <a:cxnLst/>
              <a:rect l="l" t="t" r="r" b="b"/>
              <a:pathLst>
                <a:path w="12045950" h="6858000">
                  <a:moveTo>
                    <a:pt x="0" y="6858000"/>
                  </a:moveTo>
                  <a:lnTo>
                    <a:pt x="12045696" y="6858000"/>
                  </a:lnTo>
                  <a:lnTo>
                    <a:pt x="12045696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46685" cy="6858000"/>
            </a:xfrm>
            <a:custGeom>
              <a:avLst/>
              <a:gdLst/>
              <a:ahLst/>
              <a:cxnLst/>
              <a:rect l="l" t="t" r="r" b="b"/>
              <a:pathLst>
                <a:path w="146685" h="6858000">
                  <a:moveTo>
                    <a:pt x="14630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46304" y="6858000"/>
                  </a:lnTo>
                  <a:lnTo>
                    <a:pt x="146304" y="0"/>
                  </a:lnTo>
                  <a:close/>
                </a:path>
              </a:pathLst>
            </a:custGeom>
            <a:solidFill>
              <a:srgbClr val="009FF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1849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105"/>
              </a:spcBef>
            </a:pPr>
            <a:r>
              <a:rPr dirty="0" spc="-125"/>
              <a:t>Why</a:t>
            </a:r>
            <a:r>
              <a:rPr dirty="0" spc="-254"/>
              <a:t> </a:t>
            </a:r>
            <a:r>
              <a:rPr dirty="0" spc="-150"/>
              <a:t>Digital</a:t>
            </a:r>
            <a:r>
              <a:rPr dirty="0" spc="-254"/>
              <a:t> </a:t>
            </a:r>
            <a:r>
              <a:rPr dirty="0" spc="-165"/>
              <a:t>Infrastructure</a:t>
            </a:r>
            <a:r>
              <a:rPr dirty="0" spc="-240"/>
              <a:t> </a:t>
            </a:r>
            <a:r>
              <a:rPr dirty="0" spc="-125">
                <a:solidFill>
                  <a:srgbClr val="0057E6"/>
                </a:solidFill>
              </a:rPr>
              <a:t>Matters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513587" y="1281683"/>
            <a:ext cx="5391150" cy="4196715"/>
            <a:chOff x="513587" y="1281683"/>
            <a:chExt cx="5391150" cy="419671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3587" y="1281683"/>
              <a:ext cx="5391150" cy="419633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09599" y="1414271"/>
              <a:ext cx="5242560" cy="3975100"/>
            </a:xfrm>
            <a:custGeom>
              <a:avLst/>
              <a:gdLst/>
              <a:ahLst/>
              <a:cxnLst/>
              <a:rect l="l" t="t" r="r" b="b"/>
              <a:pathLst>
                <a:path w="5242560" h="3975100">
                  <a:moveTo>
                    <a:pt x="0" y="3975100"/>
                  </a:moveTo>
                  <a:lnTo>
                    <a:pt x="5242560" y="3975100"/>
                  </a:lnTo>
                  <a:lnTo>
                    <a:pt x="5242560" y="0"/>
                  </a:lnTo>
                  <a:lnTo>
                    <a:pt x="0" y="0"/>
                  </a:lnTo>
                  <a:lnTo>
                    <a:pt x="0" y="3975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09599" y="1341119"/>
              <a:ext cx="5242560" cy="73660"/>
            </a:xfrm>
            <a:custGeom>
              <a:avLst/>
              <a:gdLst/>
              <a:ahLst/>
              <a:cxnLst/>
              <a:rect l="l" t="t" r="r" b="b"/>
              <a:pathLst>
                <a:path w="5242560" h="73659">
                  <a:moveTo>
                    <a:pt x="5242560" y="0"/>
                  </a:moveTo>
                  <a:lnTo>
                    <a:pt x="0" y="0"/>
                  </a:lnTo>
                  <a:lnTo>
                    <a:pt x="0" y="73151"/>
                  </a:lnTo>
                  <a:lnTo>
                    <a:pt x="5242560" y="73151"/>
                  </a:lnTo>
                  <a:lnTo>
                    <a:pt x="5242560" y="0"/>
                  </a:lnTo>
                  <a:close/>
                </a:path>
              </a:pathLst>
            </a:custGeom>
            <a:solidFill>
              <a:srgbClr val="0057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975360" y="1674621"/>
            <a:ext cx="2767965" cy="825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057E6"/>
                </a:solidFill>
                <a:latin typeface="Calibri"/>
                <a:cs typeface="Calibri"/>
              </a:rPr>
              <a:t>Physical</a:t>
            </a:r>
            <a:r>
              <a:rPr dirty="0" sz="2400" spc="-120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0057E6"/>
                </a:solidFill>
                <a:latin typeface="Calibri"/>
                <a:cs typeface="Calibri"/>
              </a:rPr>
              <a:t>Infrastructure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dirty="0" sz="1600" i="1">
                <a:solidFill>
                  <a:srgbClr val="63748A"/>
                </a:solidFill>
                <a:latin typeface="Calibri"/>
                <a:cs typeface="Calibri"/>
              </a:rPr>
              <a:t>Moves</a:t>
            </a:r>
            <a:r>
              <a:rPr dirty="0" sz="1600" spc="-25" i="1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63748A"/>
                </a:solidFill>
                <a:latin typeface="Calibri"/>
                <a:cs typeface="Calibri"/>
              </a:rPr>
              <a:t>goods</a:t>
            </a:r>
            <a:r>
              <a:rPr dirty="0" sz="1600" spc="-10" i="1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63748A"/>
                </a:solidFill>
                <a:latin typeface="Calibri"/>
                <a:cs typeface="Calibri"/>
              </a:rPr>
              <a:t>from</a:t>
            </a:r>
            <a:r>
              <a:rPr dirty="0" sz="1600" spc="-25" i="1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63748A"/>
                </a:solidFill>
                <a:latin typeface="Calibri"/>
                <a:cs typeface="Calibri"/>
              </a:rPr>
              <a:t>A</a:t>
            </a:r>
            <a:r>
              <a:rPr dirty="0" sz="1600" spc="-35" i="1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63748A"/>
                </a:solidFill>
                <a:latin typeface="Calibri"/>
                <a:cs typeface="Calibri"/>
              </a:rPr>
              <a:t>to</a:t>
            </a:r>
            <a:r>
              <a:rPr dirty="0" sz="1600" spc="-30" i="1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600" spc="-50" i="1">
                <a:solidFill>
                  <a:srgbClr val="63748A"/>
                </a:solidFill>
                <a:latin typeface="Calibri"/>
                <a:cs typeface="Calibri"/>
              </a:rPr>
              <a:t>B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5360" y="2871342"/>
            <a:ext cx="317055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57200" indent="-457200">
              <a:lnSpc>
                <a:spcPct val="100000"/>
              </a:lnSpc>
              <a:spcBef>
                <a:spcPts val="95"/>
              </a:spcBef>
              <a:buChar char="•"/>
              <a:tabLst>
                <a:tab pos="457200" algn="l"/>
              </a:tabLst>
            </a:pP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Ports,</a:t>
            </a:r>
            <a:r>
              <a:rPr dirty="0" sz="1600" spc="-1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shipping</a:t>
            </a:r>
            <a:r>
              <a:rPr dirty="0" sz="1600" spc="-4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lanes</a:t>
            </a:r>
            <a:r>
              <a:rPr dirty="0" sz="1600" spc="-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&amp;</a:t>
            </a:r>
            <a:r>
              <a:rPr dirty="0" sz="1600" spc="-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terminals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75360" y="3419983"/>
            <a:ext cx="254889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57200" indent="-457200">
              <a:lnSpc>
                <a:spcPct val="100000"/>
              </a:lnSpc>
              <a:spcBef>
                <a:spcPts val="95"/>
              </a:spcBef>
              <a:buChar char="•"/>
              <a:tabLst>
                <a:tab pos="457200" algn="l"/>
              </a:tabLst>
            </a:pP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Roads,</a:t>
            </a:r>
            <a:r>
              <a:rPr dirty="0" sz="1600" spc="-2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rail</a:t>
            </a:r>
            <a:r>
              <a:rPr dirty="0" sz="1600" spc="-4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&amp;</a:t>
            </a:r>
            <a:r>
              <a:rPr dirty="0" sz="16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air</a:t>
            </a:r>
            <a:r>
              <a:rPr dirty="0" sz="1600" spc="-4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corridors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75360" y="3968877"/>
            <a:ext cx="279082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57200" indent="-457200">
              <a:lnSpc>
                <a:spcPct val="100000"/>
              </a:lnSpc>
              <a:spcBef>
                <a:spcPts val="95"/>
              </a:spcBef>
              <a:buChar char="•"/>
              <a:tabLst>
                <a:tab pos="457200" algn="l"/>
              </a:tabLst>
            </a:pP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Warehousing</a:t>
            </a:r>
            <a:r>
              <a:rPr dirty="0" sz="1600" spc="-1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&amp;</a:t>
            </a:r>
            <a:r>
              <a:rPr dirty="0" sz="1600" spc="-4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cold</a:t>
            </a:r>
            <a:r>
              <a:rPr dirty="0" sz="1600" spc="-2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storage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75360" y="4517516"/>
            <a:ext cx="295910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57200" indent="-457200">
              <a:lnSpc>
                <a:spcPct val="100000"/>
              </a:lnSpc>
              <a:spcBef>
                <a:spcPts val="95"/>
              </a:spcBef>
              <a:buChar char="•"/>
              <a:tabLst>
                <a:tab pos="457200" algn="l"/>
              </a:tabLst>
            </a:pPr>
            <a:r>
              <a:rPr dirty="0" sz="1600" spc="-30">
                <a:solidFill>
                  <a:srgbClr val="334154"/>
                </a:solidFill>
                <a:latin typeface="Calibri"/>
                <a:cs typeface="Calibri"/>
              </a:rPr>
              <a:t>Power,</a:t>
            </a:r>
            <a:r>
              <a:rPr dirty="0" sz="1600" spc="-1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utilities</a:t>
            </a:r>
            <a:r>
              <a:rPr dirty="0" sz="1600" spc="-7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&amp;</a:t>
            </a:r>
            <a:r>
              <a:rPr dirty="0" sz="1600" spc="-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border</a:t>
            </a:r>
            <a:r>
              <a:rPr dirty="0" sz="1600" spc="-2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334154"/>
                </a:solidFill>
                <a:latin typeface="Calibri"/>
                <a:cs typeface="Calibri"/>
              </a:rPr>
              <a:t>posts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339840" y="1341119"/>
            <a:ext cx="5242560" cy="4048760"/>
            <a:chOff x="6339840" y="1341119"/>
            <a:chExt cx="5242560" cy="4048760"/>
          </a:xfrm>
        </p:grpSpPr>
        <p:sp>
          <p:nvSpPr>
            <p:cNvPr id="16" name="object 16"/>
            <p:cNvSpPr/>
            <p:nvPr/>
          </p:nvSpPr>
          <p:spPr>
            <a:xfrm>
              <a:off x="6339840" y="1414271"/>
              <a:ext cx="5242560" cy="3975100"/>
            </a:xfrm>
            <a:custGeom>
              <a:avLst/>
              <a:gdLst/>
              <a:ahLst/>
              <a:cxnLst/>
              <a:rect l="l" t="t" r="r" b="b"/>
              <a:pathLst>
                <a:path w="5242559" h="3975100">
                  <a:moveTo>
                    <a:pt x="0" y="3975100"/>
                  </a:moveTo>
                  <a:lnTo>
                    <a:pt x="5242560" y="3975100"/>
                  </a:lnTo>
                  <a:lnTo>
                    <a:pt x="5242560" y="0"/>
                  </a:lnTo>
                  <a:lnTo>
                    <a:pt x="0" y="0"/>
                  </a:lnTo>
                  <a:lnTo>
                    <a:pt x="0" y="3975100"/>
                  </a:lnTo>
                  <a:close/>
                </a:path>
              </a:pathLst>
            </a:custGeom>
            <a:solidFill>
              <a:srgbClr val="0012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6339840" y="1341119"/>
              <a:ext cx="5242560" cy="73660"/>
            </a:xfrm>
            <a:custGeom>
              <a:avLst/>
              <a:gdLst/>
              <a:ahLst/>
              <a:cxnLst/>
              <a:rect l="l" t="t" r="r" b="b"/>
              <a:pathLst>
                <a:path w="5242559" h="73659">
                  <a:moveTo>
                    <a:pt x="5242560" y="0"/>
                  </a:moveTo>
                  <a:lnTo>
                    <a:pt x="0" y="0"/>
                  </a:lnTo>
                  <a:lnTo>
                    <a:pt x="0" y="73151"/>
                  </a:lnTo>
                  <a:lnTo>
                    <a:pt x="5242560" y="73151"/>
                  </a:lnTo>
                  <a:lnTo>
                    <a:pt x="5242560" y="0"/>
                  </a:lnTo>
                  <a:close/>
                </a:path>
              </a:pathLst>
            </a:custGeom>
            <a:solidFill>
              <a:srgbClr val="0057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6706489" y="1674621"/>
            <a:ext cx="2612390" cy="825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09FF4"/>
                </a:solidFill>
                <a:latin typeface="Calibri"/>
                <a:cs typeface="Calibri"/>
              </a:rPr>
              <a:t>Digital</a:t>
            </a:r>
            <a:r>
              <a:rPr dirty="0" sz="2400" spc="-5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009FF4"/>
                </a:solidFill>
                <a:latin typeface="Calibri"/>
                <a:cs typeface="Calibri"/>
              </a:rPr>
              <a:t>Infrastructure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dirty="0" sz="1600" spc="-10" i="1">
                <a:solidFill>
                  <a:srgbClr val="E1E8EF"/>
                </a:solidFill>
                <a:latin typeface="Calibri"/>
                <a:cs typeface="Calibri"/>
              </a:rPr>
              <a:t>Coordinates</a:t>
            </a:r>
            <a:r>
              <a:rPr dirty="0" sz="1600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E1E8EF"/>
                </a:solidFill>
                <a:latin typeface="Calibri"/>
                <a:cs typeface="Calibri"/>
              </a:rPr>
              <a:t>systems</a:t>
            </a:r>
            <a:r>
              <a:rPr dirty="0" sz="1600" spc="-40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E1E8EF"/>
                </a:solidFill>
                <a:latin typeface="Calibri"/>
                <a:cs typeface="Calibri"/>
              </a:rPr>
              <a:t>end</a:t>
            </a:r>
            <a:r>
              <a:rPr dirty="0" sz="1600" spc="-30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E1E8EF"/>
                </a:solidFill>
                <a:latin typeface="Calibri"/>
                <a:cs typeface="Calibri"/>
              </a:rPr>
              <a:t>to</a:t>
            </a:r>
            <a:r>
              <a:rPr dirty="0" sz="1600" spc="-25" i="1">
                <a:solidFill>
                  <a:srgbClr val="E1E8EF"/>
                </a:solidFill>
                <a:latin typeface="Calibri"/>
                <a:cs typeface="Calibri"/>
              </a:rPr>
              <a:t> end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706489" y="2871342"/>
            <a:ext cx="27451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56565" indent="-456565">
              <a:lnSpc>
                <a:spcPct val="100000"/>
              </a:lnSpc>
              <a:spcBef>
                <a:spcPts val="95"/>
              </a:spcBef>
              <a:buChar char="•"/>
              <a:tabLst>
                <a:tab pos="456565" algn="l"/>
              </a:tabLst>
            </a:pP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Demand</a:t>
            </a:r>
            <a:r>
              <a:rPr dirty="0" sz="16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1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supply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matching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06489" y="3419983"/>
            <a:ext cx="258381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56565" indent="-456565">
              <a:lnSpc>
                <a:spcPct val="100000"/>
              </a:lnSpc>
              <a:spcBef>
                <a:spcPts val="95"/>
              </a:spcBef>
              <a:buChar char="•"/>
              <a:tabLst>
                <a:tab pos="456565" algn="l"/>
              </a:tabLst>
            </a:pP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Verification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compliance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06489" y="3968877"/>
            <a:ext cx="215900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56565" indent="-456565">
              <a:lnSpc>
                <a:spcPct val="100000"/>
              </a:lnSpc>
              <a:spcBef>
                <a:spcPts val="95"/>
              </a:spcBef>
              <a:buChar char="•"/>
              <a:tabLst>
                <a:tab pos="456565" algn="l"/>
              </a:tabLst>
            </a:pP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Real-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dirty="0" sz="16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trade</a:t>
            </a:r>
            <a:r>
              <a:rPr dirty="0" sz="16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706489" y="4517516"/>
            <a:ext cx="3272154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56565" indent="-456565">
              <a:lnSpc>
                <a:spcPct val="100000"/>
              </a:lnSpc>
              <a:spcBef>
                <a:spcPts val="95"/>
              </a:spcBef>
              <a:buChar char="•"/>
              <a:tabLst>
                <a:tab pos="456565" algn="l"/>
              </a:tabLst>
            </a:pP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Finance</a:t>
            </a:r>
            <a:r>
              <a:rPr dirty="0" sz="16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deployment</a:t>
            </a:r>
            <a:r>
              <a:rPr dirty="0" sz="16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16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FFFFFF"/>
                </a:solidFill>
                <a:latin typeface="Calibri"/>
                <a:cs typeface="Calibri"/>
              </a:rPr>
              <a:t>settlement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853688" y="5600801"/>
            <a:ext cx="455231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009FF4"/>
                </a:solidFill>
                <a:latin typeface="Calibri"/>
                <a:cs typeface="Calibri"/>
              </a:rPr>
              <a:t>Without</a:t>
            </a:r>
            <a:r>
              <a:rPr dirty="0" sz="1800" spc="-10">
                <a:solidFill>
                  <a:srgbClr val="009FF4"/>
                </a:solidFill>
                <a:latin typeface="Calibri"/>
                <a:cs typeface="Calibri"/>
              </a:rPr>
              <a:t> coordination,</a:t>
            </a:r>
            <a:r>
              <a:rPr dirty="0" sz="1800" spc="-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9FF4"/>
                </a:solidFill>
                <a:latin typeface="Calibri"/>
                <a:cs typeface="Calibri"/>
              </a:rPr>
              <a:t>scale</a:t>
            </a:r>
            <a:r>
              <a:rPr dirty="0" sz="1800" spc="-2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9FF4"/>
                </a:solidFill>
                <a:latin typeface="Calibri"/>
                <a:cs typeface="Calibri"/>
              </a:rPr>
              <a:t>is</a:t>
            </a:r>
            <a:r>
              <a:rPr dirty="0" sz="1800" spc="-2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09FF4"/>
                </a:solidFill>
                <a:latin typeface="Calibri"/>
                <a:cs typeface="Calibri"/>
              </a:rPr>
              <a:t>impossible.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dirty="0" sz="1800" spc="-20">
                <a:solidFill>
                  <a:srgbClr val="009FF4"/>
                </a:solidFill>
                <a:latin typeface="Calibri"/>
                <a:cs typeface="Calibri"/>
              </a:rPr>
              <a:t>Trade</a:t>
            </a:r>
            <a:r>
              <a:rPr dirty="0" sz="1800" spc="-4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09FF4"/>
                </a:solidFill>
                <a:latin typeface="Calibri"/>
                <a:cs typeface="Calibri"/>
              </a:rPr>
              <a:t>integration</a:t>
            </a:r>
            <a:r>
              <a:rPr dirty="0" sz="1800" spc="-4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09FF4"/>
                </a:solidFill>
                <a:latin typeface="Calibri"/>
                <a:cs typeface="Calibri"/>
              </a:rPr>
              <a:t>requires</a:t>
            </a:r>
            <a:r>
              <a:rPr dirty="0" sz="1800" spc="-3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9FF4"/>
                </a:solidFill>
                <a:latin typeface="Calibri"/>
                <a:cs typeface="Calibri"/>
              </a:rPr>
              <a:t>visibility</a:t>
            </a:r>
            <a:r>
              <a:rPr dirty="0" sz="1800" spc="-4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9FF4"/>
                </a:solidFill>
                <a:latin typeface="Calibri"/>
                <a:cs typeface="Calibri"/>
              </a:rPr>
              <a:t>+</a:t>
            </a:r>
            <a:r>
              <a:rPr dirty="0" sz="1800" spc="-5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09FF4"/>
                </a:solidFill>
                <a:latin typeface="Calibri"/>
                <a:cs typeface="Calibri"/>
              </a:rPr>
              <a:t>verification.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654799" y="530479"/>
            <a:ext cx="11167110" cy="6021705"/>
            <a:chOff x="654799" y="530479"/>
            <a:chExt cx="11167110" cy="6021705"/>
          </a:xfrm>
        </p:grpSpPr>
        <p:sp>
          <p:nvSpPr>
            <p:cNvPr id="25" name="object 25"/>
            <p:cNvSpPr/>
            <p:nvPr/>
          </p:nvSpPr>
          <p:spPr>
            <a:xfrm>
              <a:off x="673849" y="530479"/>
              <a:ext cx="0" cy="445770"/>
            </a:xfrm>
            <a:custGeom>
              <a:avLst/>
              <a:gdLst/>
              <a:ahLst/>
              <a:cxnLst/>
              <a:rect l="l" t="t" r="r" b="b"/>
              <a:pathLst>
                <a:path w="0" h="445769">
                  <a:moveTo>
                    <a:pt x="0" y="0"/>
                  </a:moveTo>
                  <a:lnTo>
                    <a:pt x="0" y="445516"/>
                  </a:lnTo>
                </a:path>
              </a:pathLst>
            </a:custGeom>
            <a:ln w="38100">
              <a:solidFill>
                <a:srgbClr val="0057E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83341" y="624674"/>
              <a:ext cx="1133373" cy="29531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0629899" y="6166218"/>
              <a:ext cx="1191895" cy="386080"/>
            </a:xfrm>
            <a:custGeom>
              <a:avLst/>
              <a:gdLst/>
              <a:ahLst/>
              <a:cxnLst/>
              <a:rect l="l" t="t" r="r" b="b"/>
              <a:pathLst>
                <a:path w="1191895" h="386079">
                  <a:moveTo>
                    <a:pt x="998981" y="0"/>
                  </a:moveTo>
                  <a:lnTo>
                    <a:pt x="192785" y="0"/>
                  </a:lnTo>
                  <a:lnTo>
                    <a:pt x="148596" y="5093"/>
                  </a:lnTo>
                  <a:lnTo>
                    <a:pt x="108024" y="19602"/>
                  </a:lnTo>
                  <a:lnTo>
                    <a:pt x="72227" y="42368"/>
                  </a:lnTo>
                  <a:lnTo>
                    <a:pt x="42367" y="72234"/>
                  </a:lnTo>
                  <a:lnTo>
                    <a:pt x="19603" y="108041"/>
                  </a:lnTo>
                  <a:lnTo>
                    <a:pt x="5094" y="148632"/>
                  </a:lnTo>
                  <a:lnTo>
                    <a:pt x="0" y="192849"/>
                  </a:lnTo>
                  <a:lnTo>
                    <a:pt x="5094" y="237066"/>
                  </a:lnTo>
                  <a:lnTo>
                    <a:pt x="19603" y="277657"/>
                  </a:lnTo>
                  <a:lnTo>
                    <a:pt x="42367" y="313464"/>
                  </a:lnTo>
                  <a:lnTo>
                    <a:pt x="72227" y="343330"/>
                  </a:lnTo>
                  <a:lnTo>
                    <a:pt x="108024" y="366096"/>
                  </a:lnTo>
                  <a:lnTo>
                    <a:pt x="148596" y="380605"/>
                  </a:lnTo>
                  <a:lnTo>
                    <a:pt x="192785" y="385699"/>
                  </a:lnTo>
                  <a:lnTo>
                    <a:pt x="998981" y="385699"/>
                  </a:lnTo>
                  <a:lnTo>
                    <a:pt x="1043218" y="380605"/>
                  </a:lnTo>
                  <a:lnTo>
                    <a:pt x="1083824" y="366096"/>
                  </a:lnTo>
                  <a:lnTo>
                    <a:pt x="1119643" y="343330"/>
                  </a:lnTo>
                  <a:lnTo>
                    <a:pt x="1149517" y="313464"/>
                  </a:lnTo>
                  <a:lnTo>
                    <a:pt x="1172288" y="277657"/>
                  </a:lnTo>
                  <a:lnTo>
                    <a:pt x="1186800" y="237066"/>
                  </a:lnTo>
                  <a:lnTo>
                    <a:pt x="1191895" y="192849"/>
                  </a:lnTo>
                  <a:lnTo>
                    <a:pt x="1186800" y="148632"/>
                  </a:lnTo>
                  <a:lnTo>
                    <a:pt x="1172288" y="108041"/>
                  </a:lnTo>
                  <a:lnTo>
                    <a:pt x="1149517" y="72234"/>
                  </a:lnTo>
                  <a:lnTo>
                    <a:pt x="1119643" y="42368"/>
                  </a:lnTo>
                  <a:lnTo>
                    <a:pt x="1083824" y="19602"/>
                  </a:lnTo>
                  <a:lnTo>
                    <a:pt x="1043218" y="5093"/>
                  </a:lnTo>
                  <a:lnTo>
                    <a:pt x="998981" y="0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02516" y="6244767"/>
              <a:ext cx="228600" cy="228600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10835131" y="6291478"/>
            <a:ext cx="473709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dirty="0" sz="11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25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17042" y="6484111"/>
            <a:ext cx="3640454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solidFill>
                  <a:srgbClr val="BEBEBE"/>
                </a:solidFill>
                <a:latin typeface="Calibri"/>
                <a:cs typeface="Calibri"/>
              </a:rPr>
              <a:t>Matta</a:t>
            </a:r>
            <a:r>
              <a:rPr dirty="0" sz="1200" spc="-4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BEBEBE"/>
                </a:solidFill>
                <a:latin typeface="Calibri"/>
                <a:cs typeface="Calibri"/>
              </a:rPr>
              <a:t>—</a:t>
            </a:r>
            <a:r>
              <a:rPr dirty="0" sz="1200" spc="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BEBEBE"/>
                </a:solidFill>
                <a:latin typeface="Calibri"/>
                <a:cs typeface="Calibri"/>
              </a:rPr>
              <a:t>Digital</a:t>
            </a:r>
            <a:r>
              <a:rPr dirty="0" sz="1200" spc="-3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BEBEBE"/>
                </a:solidFill>
                <a:latin typeface="Calibri"/>
                <a:cs typeface="Calibri"/>
              </a:rPr>
              <a:t>Infrastructure:</a:t>
            </a:r>
            <a:r>
              <a:rPr dirty="0" sz="1200" spc="-3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BEBEBE"/>
                </a:solidFill>
                <a:latin typeface="Calibri"/>
                <a:cs typeface="Calibri"/>
              </a:rPr>
              <a:t>The</a:t>
            </a:r>
            <a:r>
              <a:rPr dirty="0" sz="1200" spc="-1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BEBEBE"/>
                </a:solidFill>
                <a:latin typeface="Calibri"/>
                <a:cs typeface="Calibri"/>
              </a:rPr>
              <a:t>Future</a:t>
            </a:r>
            <a:r>
              <a:rPr dirty="0" sz="1200" spc="-3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BEBEBE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BEBEBE"/>
                </a:solidFill>
                <a:latin typeface="Calibri"/>
                <a:cs typeface="Calibri"/>
              </a:rPr>
              <a:t>African</a:t>
            </a:r>
            <a:r>
              <a:rPr dirty="0" sz="1200" spc="-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BEBEBE"/>
                </a:solidFill>
                <a:latin typeface="Calibri"/>
                <a:cs typeface="Calibri"/>
              </a:rPr>
              <a:t>Trade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1402080"/>
          </a:xfrm>
          <a:custGeom>
            <a:avLst/>
            <a:gdLst/>
            <a:ahLst/>
            <a:cxnLst/>
            <a:rect l="l" t="t" r="r" b="b"/>
            <a:pathLst>
              <a:path w="12192000" h="1402080">
                <a:moveTo>
                  <a:pt x="12192000" y="0"/>
                </a:moveTo>
                <a:lnTo>
                  <a:pt x="0" y="0"/>
                </a:lnTo>
                <a:lnTo>
                  <a:pt x="0" y="1402079"/>
                </a:lnTo>
                <a:lnTo>
                  <a:pt x="12192000" y="140207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05410">
              <a:lnSpc>
                <a:spcPct val="100000"/>
              </a:lnSpc>
              <a:spcBef>
                <a:spcPts val="130"/>
              </a:spcBef>
            </a:pPr>
            <a:r>
              <a:rPr dirty="0" sz="3700" spc="-125">
                <a:solidFill>
                  <a:srgbClr val="FFFFFF"/>
                </a:solidFill>
              </a:rPr>
              <a:t>From</a:t>
            </a:r>
            <a:r>
              <a:rPr dirty="0" sz="3700" spc="-275">
                <a:solidFill>
                  <a:srgbClr val="FFFFFF"/>
                </a:solidFill>
              </a:rPr>
              <a:t> </a:t>
            </a:r>
            <a:r>
              <a:rPr dirty="0" sz="3700" spc="-165">
                <a:solidFill>
                  <a:srgbClr val="FFFFFF"/>
                </a:solidFill>
              </a:rPr>
              <a:t>Transactions</a:t>
            </a:r>
            <a:r>
              <a:rPr dirty="0" sz="3700" spc="-305">
                <a:solidFill>
                  <a:srgbClr val="FFFFFF"/>
                </a:solidFill>
              </a:rPr>
              <a:t> </a:t>
            </a:r>
            <a:r>
              <a:rPr dirty="0" sz="3700" spc="-235">
                <a:solidFill>
                  <a:srgbClr val="FFFFFF"/>
                </a:solidFill>
              </a:rPr>
              <a:t>To</a:t>
            </a:r>
            <a:r>
              <a:rPr dirty="0" sz="3700" spc="-229">
                <a:solidFill>
                  <a:srgbClr val="FFFFFF"/>
                </a:solidFill>
              </a:rPr>
              <a:t> </a:t>
            </a:r>
            <a:r>
              <a:rPr dirty="0" sz="3700" spc="-95">
                <a:solidFill>
                  <a:srgbClr val="0057E6"/>
                </a:solidFill>
              </a:rPr>
              <a:t>Systems</a:t>
            </a:r>
            <a:endParaRPr sz="3700"/>
          </a:p>
        </p:txBody>
      </p:sp>
      <p:sp>
        <p:nvSpPr>
          <p:cNvPr id="4" name="object 4"/>
          <p:cNvSpPr txBox="1"/>
          <p:nvPr/>
        </p:nvSpPr>
        <p:spPr>
          <a:xfrm>
            <a:off x="596900" y="1645666"/>
            <a:ext cx="560070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i="1">
                <a:solidFill>
                  <a:srgbClr val="009FF4"/>
                </a:solidFill>
                <a:latin typeface="Calibri"/>
                <a:cs typeface="Calibri"/>
              </a:rPr>
              <a:t>Isolated</a:t>
            </a:r>
            <a:r>
              <a:rPr dirty="0" sz="1600" spc="-60" i="1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9FF4"/>
                </a:solidFill>
                <a:latin typeface="Calibri"/>
                <a:cs typeface="Calibri"/>
              </a:rPr>
              <a:t>transactions</a:t>
            </a:r>
            <a:r>
              <a:rPr dirty="0" sz="1600" spc="-15" i="1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9FF4"/>
                </a:solidFill>
                <a:latin typeface="Calibri"/>
                <a:cs typeface="Calibri"/>
              </a:rPr>
              <a:t>create</a:t>
            </a:r>
            <a:r>
              <a:rPr dirty="0" sz="1600" spc="-60" i="1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9FF4"/>
                </a:solidFill>
                <a:latin typeface="Calibri"/>
                <a:cs typeface="Calibri"/>
              </a:rPr>
              <a:t>friction.</a:t>
            </a:r>
            <a:r>
              <a:rPr dirty="0" sz="1600" spc="-55" i="1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009FF4"/>
                </a:solidFill>
                <a:latin typeface="Calibri"/>
                <a:cs typeface="Calibri"/>
              </a:rPr>
              <a:t>Integrated</a:t>
            </a:r>
            <a:r>
              <a:rPr dirty="0" sz="1600" spc="-60" i="1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009FF4"/>
                </a:solidFill>
                <a:latin typeface="Calibri"/>
                <a:cs typeface="Calibri"/>
              </a:rPr>
              <a:t>systems</a:t>
            </a:r>
            <a:r>
              <a:rPr dirty="0" sz="1600" spc="-60" i="1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9FF4"/>
                </a:solidFill>
                <a:latin typeface="Calibri"/>
                <a:cs typeface="Calibri"/>
              </a:rPr>
              <a:t>create</a:t>
            </a:r>
            <a:r>
              <a:rPr dirty="0" sz="1600" spc="-45" i="1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009FF4"/>
                </a:solidFill>
                <a:latin typeface="Calibri"/>
                <a:cs typeface="Calibri"/>
              </a:rPr>
              <a:t>flow.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65391" y="2098460"/>
            <a:ext cx="11038840" cy="919480"/>
            <a:chOff x="565391" y="2098460"/>
            <a:chExt cx="11038840" cy="91948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391" y="2098460"/>
              <a:ext cx="11038357" cy="91914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9599" y="2125217"/>
              <a:ext cx="10972800" cy="853440"/>
            </a:xfrm>
            <a:custGeom>
              <a:avLst/>
              <a:gdLst/>
              <a:ahLst/>
              <a:cxnLst/>
              <a:rect l="l" t="t" r="r" b="b"/>
              <a:pathLst>
                <a:path w="10972800" h="853439">
                  <a:moveTo>
                    <a:pt x="10972800" y="0"/>
                  </a:moveTo>
                  <a:lnTo>
                    <a:pt x="0" y="0"/>
                  </a:lnTo>
                  <a:lnTo>
                    <a:pt x="0" y="853439"/>
                  </a:lnTo>
                  <a:lnTo>
                    <a:pt x="10972800" y="853439"/>
                  </a:lnTo>
                  <a:lnTo>
                    <a:pt x="10972800" y="0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09600" y="2125217"/>
            <a:ext cx="10972800" cy="853440"/>
          </a:xfrm>
          <a:prstGeom prst="rect">
            <a:avLst/>
          </a:prstGeom>
        </p:spPr>
        <p:txBody>
          <a:bodyPr wrap="square" lIns="0" tIns="65405" rIns="0" bIns="0" rtlCol="0" vert="horz">
            <a:spAutoFit/>
          </a:bodyPr>
          <a:lstStyle/>
          <a:p>
            <a:pPr marL="1884045">
              <a:lnSpc>
                <a:spcPct val="100000"/>
              </a:lnSpc>
              <a:spcBef>
                <a:spcPts val="515"/>
              </a:spcBef>
            </a:pPr>
            <a:r>
              <a:rPr dirty="0" sz="1700" b="1">
                <a:solidFill>
                  <a:srgbClr val="092440"/>
                </a:solidFill>
                <a:latin typeface="Calibri"/>
                <a:cs typeface="Calibri"/>
              </a:rPr>
              <a:t>Manual</a:t>
            </a:r>
            <a:r>
              <a:rPr dirty="0" sz="1700" spc="30" b="1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092440"/>
                </a:solidFill>
                <a:latin typeface="Calibri"/>
                <a:cs typeface="Calibri"/>
              </a:rPr>
              <a:t>Sourcing</a:t>
            </a:r>
            <a:r>
              <a:rPr dirty="0" sz="1700" spc="65" b="1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092440"/>
                </a:solidFill>
                <a:latin typeface="Calibri"/>
                <a:cs typeface="Calibri"/>
              </a:rPr>
              <a:t>Cycles</a:t>
            </a:r>
            <a:endParaRPr sz="1700">
              <a:latin typeface="Calibri"/>
              <a:cs typeface="Calibri"/>
            </a:endParaRPr>
          </a:p>
          <a:p>
            <a:pPr marL="1884045">
              <a:lnSpc>
                <a:spcPct val="100000"/>
              </a:lnSpc>
              <a:spcBef>
                <a:spcPts val="545"/>
              </a:spcBef>
            </a:pP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Production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timelines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are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dictated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by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how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long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it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takes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to find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qualify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 supplier</a:t>
            </a:r>
            <a:r>
              <a:rPr dirty="0" sz="1200" spc="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—</a:t>
            </a:r>
            <a:r>
              <a:rPr dirty="0" sz="1200" spc="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often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weeks</a:t>
            </a:r>
            <a:r>
              <a:rPr dirty="0" sz="1200" spc="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or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months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of</a:t>
            </a:r>
            <a:r>
              <a:rPr dirty="0" sz="1200" spc="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back-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and-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forth,</a:t>
            </a:r>
            <a:endParaRPr sz="1200">
              <a:latin typeface="Calibri"/>
              <a:cs typeface="Calibri"/>
            </a:endParaRPr>
          </a:p>
          <a:p>
            <a:pPr marL="1884045">
              <a:lnSpc>
                <a:spcPct val="100000"/>
              </a:lnSpc>
            </a:pP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phone</a:t>
            </a:r>
            <a:r>
              <a:rPr dirty="0" sz="12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calls,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site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visits.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65391" y="3134780"/>
            <a:ext cx="11038840" cy="919480"/>
            <a:chOff x="565391" y="3134780"/>
            <a:chExt cx="11038840" cy="91948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391" y="3134780"/>
              <a:ext cx="11038357" cy="91914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09599" y="3161538"/>
              <a:ext cx="10972800" cy="853440"/>
            </a:xfrm>
            <a:custGeom>
              <a:avLst/>
              <a:gdLst/>
              <a:ahLst/>
              <a:cxnLst/>
              <a:rect l="l" t="t" r="r" b="b"/>
              <a:pathLst>
                <a:path w="10972800" h="853439">
                  <a:moveTo>
                    <a:pt x="10972800" y="0"/>
                  </a:moveTo>
                  <a:lnTo>
                    <a:pt x="0" y="0"/>
                  </a:lnTo>
                  <a:lnTo>
                    <a:pt x="0" y="853439"/>
                  </a:lnTo>
                  <a:lnTo>
                    <a:pt x="10972800" y="853439"/>
                  </a:lnTo>
                  <a:lnTo>
                    <a:pt x="10972800" y="0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609600" y="3161538"/>
            <a:ext cx="10972800" cy="853440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marL="1884045">
              <a:lnSpc>
                <a:spcPct val="100000"/>
              </a:lnSpc>
              <a:spcBef>
                <a:spcPts val="520"/>
              </a:spcBef>
            </a:pPr>
            <a:r>
              <a:rPr dirty="0" sz="1700" b="1">
                <a:solidFill>
                  <a:srgbClr val="092440"/>
                </a:solidFill>
                <a:latin typeface="Calibri"/>
                <a:cs typeface="Calibri"/>
              </a:rPr>
              <a:t>Fragmented</a:t>
            </a:r>
            <a:r>
              <a:rPr dirty="0" sz="1700" spc="45" b="1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092440"/>
                </a:solidFill>
                <a:latin typeface="Calibri"/>
                <a:cs typeface="Calibri"/>
              </a:rPr>
              <a:t>Supplier</a:t>
            </a:r>
            <a:r>
              <a:rPr dirty="0" sz="1700" spc="50" b="1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092440"/>
                </a:solidFill>
                <a:latin typeface="Calibri"/>
                <a:cs typeface="Calibri"/>
              </a:rPr>
              <a:t>Networks</a:t>
            </a:r>
            <a:endParaRPr sz="1700">
              <a:latin typeface="Calibri"/>
              <a:cs typeface="Calibri"/>
            </a:endParaRPr>
          </a:p>
          <a:p>
            <a:pPr marL="1884045" marR="1051560">
              <a:lnSpc>
                <a:spcPct val="100000"/>
              </a:lnSpc>
              <a:spcBef>
                <a:spcPts val="540"/>
              </a:spcBef>
            </a:pP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Buyers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rely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on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personal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networks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rather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than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structured</a:t>
            </a:r>
            <a:r>
              <a:rPr dirty="0" sz="12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data,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limiting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options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increasing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concentration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risk.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New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entrants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are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locked</a:t>
            </a:r>
            <a:r>
              <a:rPr dirty="0" sz="1200" spc="-6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out.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65391" y="4171100"/>
            <a:ext cx="11038840" cy="919480"/>
            <a:chOff x="565391" y="4171100"/>
            <a:chExt cx="11038840" cy="919480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391" y="4171100"/>
              <a:ext cx="11038357" cy="91914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09599" y="4197857"/>
              <a:ext cx="10972800" cy="853440"/>
            </a:xfrm>
            <a:custGeom>
              <a:avLst/>
              <a:gdLst/>
              <a:ahLst/>
              <a:cxnLst/>
              <a:rect l="l" t="t" r="r" b="b"/>
              <a:pathLst>
                <a:path w="10972800" h="853439">
                  <a:moveTo>
                    <a:pt x="10972800" y="0"/>
                  </a:moveTo>
                  <a:lnTo>
                    <a:pt x="0" y="0"/>
                  </a:lnTo>
                  <a:lnTo>
                    <a:pt x="0" y="853439"/>
                  </a:lnTo>
                  <a:lnTo>
                    <a:pt x="10972800" y="853439"/>
                  </a:lnTo>
                  <a:lnTo>
                    <a:pt x="10972800" y="0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609600" y="4197858"/>
            <a:ext cx="10972800" cy="853440"/>
          </a:xfrm>
          <a:prstGeom prst="rect">
            <a:avLst/>
          </a:prstGeom>
        </p:spPr>
        <p:txBody>
          <a:bodyPr wrap="square" lIns="0" tIns="65405" rIns="0" bIns="0" rtlCol="0" vert="horz">
            <a:spAutoFit/>
          </a:bodyPr>
          <a:lstStyle/>
          <a:p>
            <a:pPr marL="1884045">
              <a:lnSpc>
                <a:spcPct val="100000"/>
              </a:lnSpc>
              <a:spcBef>
                <a:spcPts val="515"/>
              </a:spcBef>
            </a:pPr>
            <a:r>
              <a:rPr dirty="0" sz="1700" b="1">
                <a:solidFill>
                  <a:srgbClr val="092440"/>
                </a:solidFill>
                <a:latin typeface="Calibri"/>
                <a:cs typeface="Calibri"/>
              </a:rPr>
              <a:t>Disconnected</a:t>
            </a:r>
            <a:r>
              <a:rPr dirty="0" sz="1700" spc="70" b="1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092440"/>
                </a:solidFill>
                <a:latin typeface="Calibri"/>
                <a:cs typeface="Calibri"/>
              </a:rPr>
              <a:t>Systems</a:t>
            </a:r>
            <a:endParaRPr sz="1700">
              <a:latin typeface="Calibri"/>
              <a:cs typeface="Calibri"/>
            </a:endParaRPr>
          </a:p>
          <a:p>
            <a:pPr marL="1884045" marR="1541780">
              <a:lnSpc>
                <a:spcPct val="100000"/>
              </a:lnSpc>
              <a:spcBef>
                <a:spcPts val="550"/>
              </a:spcBef>
            </a:pP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When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procurement,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logistics,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finance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don't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communicate,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every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handoff</a:t>
            </a:r>
            <a:r>
              <a:rPr dirty="0" sz="1200" spc="-5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adds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cost,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time,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error.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Data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is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re-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entered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manually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at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each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stage.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5391" y="5207420"/>
            <a:ext cx="11038840" cy="919480"/>
            <a:chOff x="565391" y="5207420"/>
            <a:chExt cx="11038840" cy="919480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391" y="5207420"/>
              <a:ext cx="11038357" cy="91914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09599" y="5234241"/>
              <a:ext cx="10972800" cy="853440"/>
            </a:xfrm>
            <a:custGeom>
              <a:avLst/>
              <a:gdLst/>
              <a:ahLst/>
              <a:cxnLst/>
              <a:rect l="l" t="t" r="r" b="b"/>
              <a:pathLst>
                <a:path w="10972800" h="853439">
                  <a:moveTo>
                    <a:pt x="10972800" y="0"/>
                  </a:moveTo>
                  <a:lnTo>
                    <a:pt x="0" y="0"/>
                  </a:lnTo>
                  <a:lnTo>
                    <a:pt x="0" y="853440"/>
                  </a:lnTo>
                  <a:lnTo>
                    <a:pt x="10972800" y="853440"/>
                  </a:lnTo>
                  <a:lnTo>
                    <a:pt x="10972800" y="0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609600" y="5234241"/>
            <a:ext cx="10972800" cy="853440"/>
          </a:xfrm>
          <a:prstGeom prst="rect">
            <a:avLst/>
          </a:prstGeom>
        </p:spPr>
        <p:txBody>
          <a:bodyPr wrap="square" lIns="0" tIns="66040" rIns="0" bIns="0" rtlCol="0" vert="horz">
            <a:spAutoFit/>
          </a:bodyPr>
          <a:lstStyle/>
          <a:p>
            <a:pPr marL="1884045">
              <a:lnSpc>
                <a:spcPct val="100000"/>
              </a:lnSpc>
              <a:spcBef>
                <a:spcPts val="520"/>
              </a:spcBef>
            </a:pPr>
            <a:r>
              <a:rPr dirty="0" sz="1700" b="1">
                <a:solidFill>
                  <a:srgbClr val="092440"/>
                </a:solidFill>
                <a:latin typeface="Calibri"/>
                <a:cs typeface="Calibri"/>
              </a:rPr>
              <a:t>Structured</a:t>
            </a:r>
            <a:r>
              <a:rPr dirty="0" sz="1700" spc="65" b="1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092440"/>
                </a:solidFill>
                <a:latin typeface="Calibri"/>
                <a:cs typeface="Calibri"/>
              </a:rPr>
              <a:t>Digital</a:t>
            </a:r>
            <a:r>
              <a:rPr dirty="0" sz="1700" spc="50" b="1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092440"/>
                </a:solidFill>
                <a:latin typeface="Calibri"/>
                <a:cs typeface="Calibri"/>
              </a:rPr>
              <a:t>Layers</a:t>
            </a:r>
            <a:endParaRPr sz="1700">
              <a:latin typeface="Calibri"/>
              <a:cs typeface="Calibri"/>
            </a:endParaRPr>
          </a:p>
          <a:p>
            <a:pPr marL="1884045">
              <a:lnSpc>
                <a:spcPct val="100000"/>
              </a:lnSpc>
              <a:spcBef>
                <a:spcPts val="540"/>
              </a:spcBef>
            </a:pP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Digital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trade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infrastructure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replaces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ad-hoc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coordination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with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repeatable,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auditable,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scalable processes</a:t>
            </a:r>
            <a:r>
              <a:rPr dirty="0" sz="1200" spc="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—</a:t>
            </a:r>
            <a:r>
              <a:rPr dirty="0" sz="1200" spc="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the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foundation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for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true</a:t>
            </a:r>
            <a:endParaRPr sz="1200">
              <a:latin typeface="Calibri"/>
              <a:cs typeface="Calibri"/>
            </a:endParaRPr>
          </a:p>
          <a:p>
            <a:pPr marL="1884045">
              <a:lnSpc>
                <a:spcPct val="100000"/>
              </a:lnSpc>
              <a:spcBef>
                <a:spcPts val="5"/>
              </a:spcBef>
            </a:pP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trade</a:t>
            </a:r>
            <a:r>
              <a:rPr dirty="0" sz="12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integration.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0" y="5288534"/>
            <a:ext cx="12192000" cy="1569720"/>
            <a:chOff x="0" y="5288534"/>
            <a:chExt cx="12192000" cy="1569720"/>
          </a:xfrm>
        </p:grpSpPr>
        <p:sp>
          <p:nvSpPr>
            <p:cNvPr id="22" name="object 22"/>
            <p:cNvSpPr/>
            <p:nvPr/>
          </p:nvSpPr>
          <p:spPr>
            <a:xfrm>
              <a:off x="0" y="6400799"/>
              <a:ext cx="12192000" cy="457200"/>
            </a:xfrm>
            <a:custGeom>
              <a:avLst/>
              <a:gdLst/>
              <a:ahLst/>
              <a:cxnLst/>
              <a:rect l="l" t="t" r="r" b="b"/>
              <a:pathLst>
                <a:path w="12192000" h="457200">
                  <a:moveTo>
                    <a:pt x="12192000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92000" y="45719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2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0629900" y="6166218"/>
              <a:ext cx="1191895" cy="386080"/>
            </a:xfrm>
            <a:custGeom>
              <a:avLst/>
              <a:gdLst/>
              <a:ahLst/>
              <a:cxnLst/>
              <a:rect l="l" t="t" r="r" b="b"/>
              <a:pathLst>
                <a:path w="1191895" h="386079">
                  <a:moveTo>
                    <a:pt x="998981" y="0"/>
                  </a:moveTo>
                  <a:lnTo>
                    <a:pt x="192785" y="0"/>
                  </a:lnTo>
                  <a:lnTo>
                    <a:pt x="148596" y="5093"/>
                  </a:lnTo>
                  <a:lnTo>
                    <a:pt x="108024" y="19602"/>
                  </a:lnTo>
                  <a:lnTo>
                    <a:pt x="72227" y="42368"/>
                  </a:lnTo>
                  <a:lnTo>
                    <a:pt x="42367" y="72234"/>
                  </a:lnTo>
                  <a:lnTo>
                    <a:pt x="19603" y="108041"/>
                  </a:lnTo>
                  <a:lnTo>
                    <a:pt x="5094" y="148632"/>
                  </a:lnTo>
                  <a:lnTo>
                    <a:pt x="0" y="192849"/>
                  </a:lnTo>
                  <a:lnTo>
                    <a:pt x="5094" y="237066"/>
                  </a:lnTo>
                  <a:lnTo>
                    <a:pt x="19603" y="277657"/>
                  </a:lnTo>
                  <a:lnTo>
                    <a:pt x="42367" y="313464"/>
                  </a:lnTo>
                  <a:lnTo>
                    <a:pt x="72227" y="343330"/>
                  </a:lnTo>
                  <a:lnTo>
                    <a:pt x="108024" y="366096"/>
                  </a:lnTo>
                  <a:lnTo>
                    <a:pt x="148596" y="380605"/>
                  </a:lnTo>
                  <a:lnTo>
                    <a:pt x="192785" y="385699"/>
                  </a:lnTo>
                  <a:lnTo>
                    <a:pt x="998981" y="385699"/>
                  </a:lnTo>
                  <a:lnTo>
                    <a:pt x="1043218" y="380605"/>
                  </a:lnTo>
                  <a:lnTo>
                    <a:pt x="1083824" y="366096"/>
                  </a:lnTo>
                  <a:lnTo>
                    <a:pt x="1119643" y="343330"/>
                  </a:lnTo>
                  <a:lnTo>
                    <a:pt x="1149517" y="313464"/>
                  </a:lnTo>
                  <a:lnTo>
                    <a:pt x="1172288" y="277657"/>
                  </a:lnTo>
                  <a:lnTo>
                    <a:pt x="1186800" y="237066"/>
                  </a:lnTo>
                  <a:lnTo>
                    <a:pt x="1191895" y="192849"/>
                  </a:lnTo>
                  <a:lnTo>
                    <a:pt x="1186800" y="148632"/>
                  </a:lnTo>
                  <a:lnTo>
                    <a:pt x="1172288" y="108041"/>
                  </a:lnTo>
                  <a:lnTo>
                    <a:pt x="1149517" y="72234"/>
                  </a:lnTo>
                  <a:lnTo>
                    <a:pt x="1119643" y="42368"/>
                  </a:lnTo>
                  <a:lnTo>
                    <a:pt x="1083824" y="19602"/>
                  </a:lnTo>
                  <a:lnTo>
                    <a:pt x="1043218" y="5093"/>
                  </a:lnTo>
                  <a:lnTo>
                    <a:pt x="998981" y="0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02517" y="6244767"/>
              <a:ext cx="228600" cy="22860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200721" y="5288534"/>
              <a:ext cx="529590" cy="671830"/>
            </a:xfrm>
            <a:custGeom>
              <a:avLst/>
              <a:gdLst/>
              <a:ahLst/>
              <a:cxnLst/>
              <a:rect l="l" t="t" r="r" b="b"/>
              <a:pathLst>
                <a:path w="529589" h="671829">
                  <a:moveTo>
                    <a:pt x="47561" y="398271"/>
                  </a:moveTo>
                  <a:lnTo>
                    <a:pt x="0" y="398271"/>
                  </a:lnTo>
                  <a:lnTo>
                    <a:pt x="0" y="671728"/>
                  </a:lnTo>
                  <a:lnTo>
                    <a:pt x="439864" y="671728"/>
                  </a:lnTo>
                  <a:lnTo>
                    <a:pt x="439864" y="624166"/>
                  </a:lnTo>
                  <a:lnTo>
                    <a:pt x="47561" y="624166"/>
                  </a:lnTo>
                  <a:lnTo>
                    <a:pt x="47561" y="398271"/>
                  </a:lnTo>
                  <a:close/>
                </a:path>
                <a:path w="529589" h="671829">
                  <a:moveTo>
                    <a:pt x="439864" y="398271"/>
                  </a:moveTo>
                  <a:lnTo>
                    <a:pt x="392366" y="398271"/>
                  </a:lnTo>
                  <a:lnTo>
                    <a:pt x="392366" y="624166"/>
                  </a:lnTo>
                  <a:lnTo>
                    <a:pt x="439864" y="624166"/>
                  </a:lnTo>
                  <a:lnTo>
                    <a:pt x="439864" y="398271"/>
                  </a:lnTo>
                  <a:close/>
                </a:path>
                <a:path w="529589" h="671829">
                  <a:moveTo>
                    <a:pt x="350710" y="529056"/>
                  </a:moveTo>
                  <a:lnTo>
                    <a:pt x="83248" y="529056"/>
                  </a:lnTo>
                  <a:lnTo>
                    <a:pt x="83248" y="582561"/>
                  </a:lnTo>
                  <a:lnTo>
                    <a:pt x="350710" y="582561"/>
                  </a:lnTo>
                  <a:lnTo>
                    <a:pt x="350710" y="529056"/>
                  </a:lnTo>
                  <a:close/>
                </a:path>
                <a:path w="529589" h="671829">
                  <a:moveTo>
                    <a:pt x="95059" y="427989"/>
                  </a:moveTo>
                  <a:lnTo>
                    <a:pt x="89217" y="481495"/>
                  </a:lnTo>
                  <a:lnTo>
                    <a:pt x="350710" y="511213"/>
                  </a:lnTo>
                  <a:lnTo>
                    <a:pt x="356679" y="451764"/>
                  </a:lnTo>
                  <a:lnTo>
                    <a:pt x="95059" y="427989"/>
                  </a:lnTo>
                  <a:close/>
                </a:path>
                <a:path w="529589" h="671829">
                  <a:moveTo>
                    <a:pt x="118935" y="309092"/>
                  </a:moveTo>
                  <a:lnTo>
                    <a:pt x="106997" y="368541"/>
                  </a:lnTo>
                  <a:lnTo>
                    <a:pt x="356679" y="433933"/>
                  </a:lnTo>
                  <a:lnTo>
                    <a:pt x="374586" y="380428"/>
                  </a:lnTo>
                  <a:lnTo>
                    <a:pt x="118935" y="309092"/>
                  </a:lnTo>
                  <a:close/>
                </a:path>
                <a:path w="529589" h="671829">
                  <a:moveTo>
                    <a:pt x="178371" y="178307"/>
                  </a:moveTo>
                  <a:lnTo>
                    <a:pt x="154622" y="231774"/>
                  </a:lnTo>
                  <a:lnTo>
                    <a:pt x="374586" y="368541"/>
                  </a:lnTo>
                  <a:lnTo>
                    <a:pt x="404304" y="315036"/>
                  </a:lnTo>
                  <a:lnTo>
                    <a:pt x="178371" y="178307"/>
                  </a:lnTo>
                  <a:close/>
                </a:path>
                <a:path w="529589" h="671829">
                  <a:moveTo>
                    <a:pt x="315023" y="59435"/>
                  </a:moveTo>
                  <a:lnTo>
                    <a:pt x="267525" y="89153"/>
                  </a:lnTo>
                  <a:lnTo>
                    <a:pt x="416115" y="309092"/>
                  </a:lnTo>
                  <a:lnTo>
                    <a:pt x="463740" y="273430"/>
                  </a:lnTo>
                  <a:lnTo>
                    <a:pt x="315023" y="59435"/>
                  </a:lnTo>
                  <a:close/>
                </a:path>
                <a:path w="529589" h="671829">
                  <a:moveTo>
                    <a:pt x="481520" y="0"/>
                  </a:moveTo>
                  <a:lnTo>
                    <a:pt x="428053" y="11810"/>
                  </a:lnTo>
                  <a:lnTo>
                    <a:pt x="469709" y="273430"/>
                  </a:lnTo>
                  <a:lnTo>
                    <a:pt x="529145" y="261492"/>
                  </a:lnTo>
                  <a:lnTo>
                    <a:pt x="481520" y="0"/>
                  </a:lnTo>
                  <a:close/>
                </a:path>
              </a:pathLst>
            </a:custGeom>
            <a:solidFill>
              <a:srgbClr val="0057E6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" name="object 26"/>
          <p:cNvGrpSpPr/>
          <p:nvPr/>
        </p:nvGrpSpPr>
        <p:grpSpPr>
          <a:xfrm>
            <a:off x="654799" y="530479"/>
            <a:ext cx="10962005" cy="445770"/>
            <a:chOff x="654799" y="530479"/>
            <a:chExt cx="10962005" cy="445770"/>
          </a:xfrm>
        </p:grpSpPr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458449" y="618185"/>
              <a:ext cx="1158303" cy="301802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73849" y="530479"/>
              <a:ext cx="0" cy="445770"/>
            </a:xfrm>
            <a:custGeom>
              <a:avLst/>
              <a:gdLst/>
              <a:ahLst/>
              <a:cxnLst/>
              <a:rect l="l" t="t" r="r" b="b"/>
              <a:pathLst>
                <a:path w="0" h="445769">
                  <a:moveTo>
                    <a:pt x="0" y="0"/>
                  </a:moveTo>
                  <a:lnTo>
                    <a:pt x="0" y="445516"/>
                  </a:lnTo>
                </a:path>
              </a:pathLst>
            </a:custGeom>
            <a:ln w="38100">
              <a:solidFill>
                <a:srgbClr val="0057E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/>
          <p:nvPr/>
        </p:nvSpPr>
        <p:spPr>
          <a:xfrm>
            <a:off x="1200150" y="3365372"/>
            <a:ext cx="448945" cy="459105"/>
          </a:xfrm>
          <a:custGeom>
            <a:avLst/>
            <a:gdLst/>
            <a:ahLst/>
            <a:cxnLst/>
            <a:rect l="l" t="t" r="r" b="b"/>
            <a:pathLst>
              <a:path w="448944" h="459104">
                <a:moveTo>
                  <a:pt x="127000" y="0"/>
                </a:moveTo>
                <a:lnTo>
                  <a:pt x="59232" y="0"/>
                </a:lnTo>
                <a:lnTo>
                  <a:pt x="32125" y="3762"/>
                </a:lnTo>
                <a:lnTo>
                  <a:pt x="13747" y="15049"/>
                </a:lnTo>
                <a:lnTo>
                  <a:pt x="3304" y="33861"/>
                </a:lnTo>
                <a:lnTo>
                  <a:pt x="0" y="60198"/>
                </a:lnTo>
                <a:lnTo>
                  <a:pt x="0" y="129031"/>
                </a:lnTo>
                <a:lnTo>
                  <a:pt x="3304" y="157057"/>
                </a:lnTo>
                <a:lnTo>
                  <a:pt x="13747" y="176736"/>
                </a:lnTo>
                <a:lnTo>
                  <a:pt x="32125" y="188342"/>
                </a:lnTo>
                <a:lnTo>
                  <a:pt x="59232" y="192150"/>
                </a:lnTo>
                <a:lnTo>
                  <a:pt x="127000" y="192150"/>
                </a:lnTo>
                <a:lnTo>
                  <a:pt x="154088" y="188342"/>
                </a:lnTo>
                <a:lnTo>
                  <a:pt x="172450" y="176736"/>
                </a:lnTo>
                <a:lnTo>
                  <a:pt x="182881" y="157057"/>
                </a:lnTo>
                <a:lnTo>
                  <a:pt x="186181" y="129031"/>
                </a:lnTo>
                <a:lnTo>
                  <a:pt x="186181" y="60198"/>
                </a:lnTo>
                <a:lnTo>
                  <a:pt x="182881" y="33861"/>
                </a:lnTo>
                <a:lnTo>
                  <a:pt x="172450" y="15049"/>
                </a:lnTo>
                <a:lnTo>
                  <a:pt x="154088" y="3762"/>
                </a:lnTo>
                <a:lnTo>
                  <a:pt x="127000" y="0"/>
                </a:lnTo>
                <a:close/>
              </a:path>
              <a:path w="448944" h="459104">
                <a:moveTo>
                  <a:pt x="127000" y="266826"/>
                </a:moveTo>
                <a:lnTo>
                  <a:pt x="59232" y="266826"/>
                </a:lnTo>
                <a:lnTo>
                  <a:pt x="32125" y="270589"/>
                </a:lnTo>
                <a:lnTo>
                  <a:pt x="13747" y="281876"/>
                </a:lnTo>
                <a:lnTo>
                  <a:pt x="3304" y="300688"/>
                </a:lnTo>
                <a:lnTo>
                  <a:pt x="0" y="327025"/>
                </a:lnTo>
                <a:lnTo>
                  <a:pt x="0" y="395858"/>
                </a:lnTo>
                <a:lnTo>
                  <a:pt x="3304" y="423884"/>
                </a:lnTo>
                <a:lnTo>
                  <a:pt x="13747" y="443563"/>
                </a:lnTo>
                <a:lnTo>
                  <a:pt x="32125" y="455169"/>
                </a:lnTo>
                <a:lnTo>
                  <a:pt x="59232" y="458977"/>
                </a:lnTo>
                <a:lnTo>
                  <a:pt x="127000" y="458977"/>
                </a:lnTo>
                <a:lnTo>
                  <a:pt x="154088" y="455169"/>
                </a:lnTo>
                <a:lnTo>
                  <a:pt x="172450" y="443563"/>
                </a:lnTo>
                <a:lnTo>
                  <a:pt x="182881" y="423884"/>
                </a:lnTo>
                <a:lnTo>
                  <a:pt x="186181" y="395858"/>
                </a:lnTo>
                <a:lnTo>
                  <a:pt x="186181" y="327025"/>
                </a:lnTo>
                <a:lnTo>
                  <a:pt x="182881" y="300688"/>
                </a:lnTo>
                <a:lnTo>
                  <a:pt x="172450" y="281876"/>
                </a:lnTo>
                <a:lnTo>
                  <a:pt x="154088" y="270589"/>
                </a:lnTo>
                <a:lnTo>
                  <a:pt x="127000" y="266826"/>
                </a:lnTo>
                <a:close/>
              </a:path>
              <a:path w="448944" h="459104">
                <a:moveTo>
                  <a:pt x="389255" y="0"/>
                </a:moveTo>
                <a:lnTo>
                  <a:pt x="321563" y="0"/>
                </a:lnTo>
                <a:lnTo>
                  <a:pt x="294038" y="3762"/>
                </a:lnTo>
                <a:lnTo>
                  <a:pt x="274716" y="15049"/>
                </a:lnTo>
                <a:lnTo>
                  <a:pt x="263324" y="33861"/>
                </a:lnTo>
                <a:lnTo>
                  <a:pt x="259587" y="60198"/>
                </a:lnTo>
                <a:lnTo>
                  <a:pt x="259587" y="129031"/>
                </a:lnTo>
                <a:lnTo>
                  <a:pt x="263324" y="157057"/>
                </a:lnTo>
                <a:lnTo>
                  <a:pt x="274716" y="176736"/>
                </a:lnTo>
                <a:lnTo>
                  <a:pt x="294038" y="188342"/>
                </a:lnTo>
                <a:lnTo>
                  <a:pt x="321563" y="192150"/>
                </a:lnTo>
                <a:lnTo>
                  <a:pt x="389255" y="192150"/>
                </a:lnTo>
                <a:lnTo>
                  <a:pt x="416417" y="188342"/>
                </a:lnTo>
                <a:lnTo>
                  <a:pt x="434816" y="176736"/>
                </a:lnTo>
                <a:lnTo>
                  <a:pt x="445262" y="157057"/>
                </a:lnTo>
                <a:lnTo>
                  <a:pt x="448563" y="129031"/>
                </a:lnTo>
                <a:lnTo>
                  <a:pt x="448563" y="60198"/>
                </a:lnTo>
                <a:lnTo>
                  <a:pt x="445262" y="33861"/>
                </a:lnTo>
                <a:lnTo>
                  <a:pt x="434816" y="15049"/>
                </a:lnTo>
                <a:lnTo>
                  <a:pt x="416417" y="3762"/>
                </a:lnTo>
                <a:lnTo>
                  <a:pt x="389255" y="0"/>
                </a:lnTo>
                <a:close/>
              </a:path>
              <a:path w="448944" h="459104">
                <a:moveTo>
                  <a:pt x="389255" y="266826"/>
                </a:moveTo>
                <a:lnTo>
                  <a:pt x="321563" y="266826"/>
                </a:lnTo>
                <a:lnTo>
                  <a:pt x="294038" y="270589"/>
                </a:lnTo>
                <a:lnTo>
                  <a:pt x="274716" y="281876"/>
                </a:lnTo>
                <a:lnTo>
                  <a:pt x="263324" y="300688"/>
                </a:lnTo>
                <a:lnTo>
                  <a:pt x="259587" y="327025"/>
                </a:lnTo>
                <a:lnTo>
                  <a:pt x="259587" y="395858"/>
                </a:lnTo>
                <a:lnTo>
                  <a:pt x="263324" y="423884"/>
                </a:lnTo>
                <a:lnTo>
                  <a:pt x="274716" y="443563"/>
                </a:lnTo>
                <a:lnTo>
                  <a:pt x="294038" y="455169"/>
                </a:lnTo>
                <a:lnTo>
                  <a:pt x="321563" y="458977"/>
                </a:lnTo>
                <a:lnTo>
                  <a:pt x="389255" y="458977"/>
                </a:lnTo>
                <a:lnTo>
                  <a:pt x="416417" y="455169"/>
                </a:lnTo>
                <a:lnTo>
                  <a:pt x="434816" y="443563"/>
                </a:lnTo>
                <a:lnTo>
                  <a:pt x="445262" y="423884"/>
                </a:lnTo>
                <a:lnTo>
                  <a:pt x="448563" y="395858"/>
                </a:lnTo>
                <a:lnTo>
                  <a:pt x="448563" y="327025"/>
                </a:lnTo>
                <a:lnTo>
                  <a:pt x="445262" y="300688"/>
                </a:lnTo>
                <a:lnTo>
                  <a:pt x="434816" y="281876"/>
                </a:lnTo>
                <a:lnTo>
                  <a:pt x="416417" y="270589"/>
                </a:lnTo>
                <a:lnTo>
                  <a:pt x="389255" y="266826"/>
                </a:lnTo>
                <a:close/>
              </a:path>
            </a:pathLst>
          </a:custGeom>
          <a:solidFill>
            <a:srgbClr val="0057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119009" y="2240788"/>
            <a:ext cx="610870" cy="558800"/>
          </a:xfrm>
          <a:custGeom>
            <a:avLst/>
            <a:gdLst/>
            <a:ahLst/>
            <a:cxnLst/>
            <a:rect l="l" t="t" r="r" b="b"/>
            <a:pathLst>
              <a:path w="610869" h="558800">
                <a:moveTo>
                  <a:pt x="448805" y="326389"/>
                </a:moveTo>
                <a:lnTo>
                  <a:pt x="445503" y="326389"/>
                </a:lnTo>
                <a:lnTo>
                  <a:pt x="438645" y="330200"/>
                </a:lnTo>
                <a:lnTo>
                  <a:pt x="431914" y="334010"/>
                </a:lnTo>
                <a:lnTo>
                  <a:pt x="425183" y="336550"/>
                </a:lnTo>
                <a:lnTo>
                  <a:pt x="411721" y="344170"/>
                </a:lnTo>
                <a:lnTo>
                  <a:pt x="408292" y="346710"/>
                </a:lnTo>
                <a:lnTo>
                  <a:pt x="408292" y="350520"/>
                </a:lnTo>
                <a:lnTo>
                  <a:pt x="408986" y="355600"/>
                </a:lnTo>
                <a:lnTo>
                  <a:pt x="411276" y="364489"/>
                </a:lnTo>
                <a:lnTo>
                  <a:pt x="415471" y="378460"/>
                </a:lnTo>
                <a:lnTo>
                  <a:pt x="421881" y="393700"/>
                </a:lnTo>
                <a:lnTo>
                  <a:pt x="418452" y="397510"/>
                </a:lnTo>
                <a:lnTo>
                  <a:pt x="415023" y="403860"/>
                </a:lnTo>
                <a:lnTo>
                  <a:pt x="415023" y="411479"/>
                </a:lnTo>
                <a:lnTo>
                  <a:pt x="393443" y="414020"/>
                </a:lnTo>
                <a:lnTo>
                  <a:pt x="378780" y="416560"/>
                </a:lnTo>
                <a:lnTo>
                  <a:pt x="370428" y="419100"/>
                </a:lnTo>
                <a:lnTo>
                  <a:pt x="367779" y="421639"/>
                </a:lnTo>
                <a:lnTo>
                  <a:pt x="367779" y="464820"/>
                </a:lnTo>
                <a:lnTo>
                  <a:pt x="370428" y="467360"/>
                </a:lnTo>
                <a:lnTo>
                  <a:pt x="378780" y="469900"/>
                </a:lnTo>
                <a:lnTo>
                  <a:pt x="393443" y="472439"/>
                </a:lnTo>
                <a:lnTo>
                  <a:pt x="415023" y="474979"/>
                </a:lnTo>
                <a:lnTo>
                  <a:pt x="415023" y="481329"/>
                </a:lnTo>
                <a:lnTo>
                  <a:pt x="418452" y="485139"/>
                </a:lnTo>
                <a:lnTo>
                  <a:pt x="421881" y="491489"/>
                </a:lnTo>
                <a:lnTo>
                  <a:pt x="415471" y="508000"/>
                </a:lnTo>
                <a:lnTo>
                  <a:pt x="411276" y="520700"/>
                </a:lnTo>
                <a:lnTo>
                  <a:pt x="408986" y="529589"/>
                </a:lnTo>
                <a:lnTo>
                  <a:pt x="408292" y="535939"/>
                </a:lnTo>
                <a:lnTo>
                  <a:pt x="408292" y="539750"/>
                </a:lnTo>
                <a:lnTo>
                  <a:pt x="448805" y="558800"/>
                </a:lnTo>
                <a:lnTo>
                  <a:pt x="455536" y="556260"/>
                </a:lnTo>
                <a:lnTo>
                  <a:pt x="467335" y="538479"/>
                </a:lnTo>
                <a:lnTo>
                  <a:pt x="472046" y="533400"/>
                </a:lnTo>
                <a:lnTo>
                  <a:pt x="476090" y="527050"/>
                </a:lnTo>
                <a:lnTo>
                  <a:pt x="479158" y="521970"/>
                </a:lnTo>
                <a:lnTo>
                  <a:pt x="566198" y="521970"/>
                </a:lnTo>
                <a:lnTo>
                  <a:pt x="565708" y="520700"/>
                </a:lnTo>
                <a:lnTo>
                  <a:pt x="553453" y="491489"/>
                </a:lnTo>
                <a:lnTo>
                  <a:pt x="556882" y="485139"/>
                </a:lnTo>
                <a:lnTo>
                  <a:pt x="560184" y="481329"/>
                </a:lnTo>
                <a:lnTo>
                  <a:pt x="480325" y="481329"/>
                </a:lnTo>
                <a:lnTo>
                  <a:pt x="472903" y="478789"/>
                </a:lnTo>
                <a:lnTo>
                  <a:pt x="448988" y="444500"/>
                </a:lnTo>
                <a:lnTo>
                  <a:pt x="448896" y="443229"/>
                </a:lnTo>
                <a:lnTo>
                  <a:pt x="448805" y="441960"/>
                </a:lnTo>
                <a:lnTo>
                  <a:pt x="466565" y="407670"/>
                </a:lnTo>
                <a:lnTo>
                  <a:pt x="481718" y="401320"/>
                </a:lnTo>
                <a:lnTo>
                  <a:pt x="558863" y="401320"/>
                </a:lnTo>
                <a:lnTo>
                  <a:pt x="556882" y="397510"/>
                </a:lnTo>
                <a:lnTo>
                  <a:pt x="553453" y="393700"/>
                </a:lnTo>
                <a:lnTo>
                  <a:pt x="560378" y="378460"/>
                </a:lnTo>
                <a:lnTo>
                  <a:pt x="567176" y="360679"/>
                </a:lnTo>
                <a:lnTo>
                  <a:pt x="479158" y="360679"/>
                </a:lnTo>
                <a:lnTo>
                  <a:pt x="476090" y="356870"/>
                </a:lnTo>
                <a:lnTo>
                  <a:pt x="472046" y="353060"/>
                </a:lnTo>
                <a:lnTo>
                  <a:pt x="467335" y="346710"/>
                </a:lnTo>
                <a:lnTo>
                  <a:pt x="462267" y="340360"/>
                </a:lnTo>
                <a:lnTo>
                  <a:pt x="455536" y="330200"/>
                </a:lnTo>
                <a:lnTo>
                  <a:pt x="448805" y="326389"/>
                </a:lnTo>
                <a:close/>
              </a:path>
              <a:path w="610869" h="558800">
                <a:moveTo>
                  <a:pt x="566198" y="521970"/>
                </a:moveTo>
                <a:lnTo>
                  <a:pt x="499478" y="521970"/>
                </a:lnTo>
                <a:lnTo>
                  <a:pt x="505352" y="533400"/>
                </a:lnTo>
                <a:lnTo>
                  <a:pt x="509908" y="538479"/>
                </a:lnTo>
                <a:lnTo>
                  <a:pt x="516369" y="546100"/>
                </a:lnTo>
                <a:lnTo>
                  <a:pt x="523100" y="556260"/>
                </a:lnTo>
                <a:lnTo>
                  <a:pt x="526402" y="558800"/>
                </a:lnTo>
                <a:lnTo>
                  <a:pt x="529831" y="558800"/>
                </a:lnTo>
                <a:lnTo>
                  <a:pt x="570344" y="539750"/>
                </a:lnTo>
                <a:lnTo>
                  <a:pt x="570344" y="535939"/>
                </a:lnTo>
                <a:lnTo>
                  <a:pt x="569133" y="529589"/>
                </a:lnTo>
                <a:lnTo>
                  <a:pt x="566198" y="521970"/>
                </a:lnTo>
                <a:close/>
              </a:path>
              <a:path w="610869" h="558800">
                <a:moveTo>
                  <a:pt x="492747" y="521970"/>
                </a:moveTo>
                <a:lnTo>
                  <a:pt x="482587" y="521970"/>
                </a:lnTo>
                <a:lnTo>
                  <a:pt x="485889" y="525779"/>
                </a:lnTo>
                <a:lnTo>
                  <a:pt x="489318" y="525779"/>
                </a:lnTo>
                <a:lnTo>
                  <a:pt x="492747" y="521970"/>
                </a:lnTo>
                <a:close/>
              </a:path>
              <a:path w="610869" h="558800">
                <a:moveTo>
                  <a:pt x="273291" y="417829"/>
                </a:moveTo>
                <a:lnTo>
                  <a:pt x="131610" y="417829"/>
                </a:lnTo>
                <a:lnTo>
                  <a:pt x="138622" y="420370"/>
                </a:lnTo>
                <a:lnTo>
                  <a:pt x="144681" y="422910"/>
                </a:lnTo>
                <a:lnTo>
                  <a:pt x="150098" y="425450"/>
                </a:lnTo>
                <a:lnTo>
                  <a:pt x="155181" y="427989"/>
                </a:lnTo>
                <a:lnTo>
                  <a:pt x="162039" y="474979"/>
                </a:lnTo>
                <a:lnTo>
                  <a:pt x="165341" y="478789"/>
                </a:lnTo>
                <a:lnTo>
                  <a:pt x="165341" y="481329"/>
                </a:lnTo>
                <a:lnTo>
                  <a:pt x="239636" y="481329"/>
                </a:lnTo>
                <a:lnTo>
                  <a:pt x="242938" y="474979"/>
                </a:lnTo>
                <a:lnTo>
                  <a:pt x="243441" y="467360"/>
                </a:lnTo>
                <a:lnTo>
                  <a:pt x="243525" y="466089"/>
                </a:lnTo>
                <a:lnTo>
                  <a:pt x="245065" y="455929"/>
                </a:lnTo>
                <a:lnTo>
                  <a:pt x="249669" y="427989"/>
                </a:lnTo>
                <a:lnTo>
                  <a:pt x="255306" y="425450"/>
                </a:lnTo>
                <a:lnTo>
                  <a:pt x="267725" y="420370"/>
                </a:lnTo>
                <a:lnTo>
                  <a:pt x="273291" y="417829"/>
                </a:lnTo>
                <a:close/>
              </a:path>
              <a:path w="610869" h="558800">
                <a:moveTo>
                  <a:pt x="558863" y="401320"/>
                </a:moveTo>
                <a:lnTo>
                  <a:pt x="496866" y="401320"/>
                </a:lnTo>
                <a:lnTo>
                  <a:pt x="504082" y="403860"/>
                </a:lnTo>
                <a:lnTo>
                  <a:pt x="510678" y="407670"/>
                </a:lnTo>
                <a:lnTo>
                  <a:pt x="516369" y="414020"/>
                </a:lnTo>
                <a:lnTo>
                  <a:pt x="522705" y="420370"/>
                </a:lnTo>
                <a:lnTo>
                  <a:pt x="526862" y="426720"/>
                </a:lnTo>
                <a:lnTo>
                  <a:pt x="529138" y="434339"/>
                </a:lnTo>
                <a:lnTo>
                  <a:pt x="529831" y="441960"/>
                </a:lnTo>
                <a:lnTo>
                  <a:pt x="529138" y="450850"/>
                </a:lnTo>
                <a:lnTo>
                  <a:pt x="496866" y="481329"/>
                </a:lnTo>
                <a:lnTo>
                  <a:pt x="560184" y="481329"/>
                </a:lnTo>
                <a:lnTo>
                  <a:pt x="563613" y="474979"/>
                </a:lnTo>
                <a:lnTo>
                  <a:pt x="583800" y="472439"/>
                </a:lnTo>
                <a:lnTo>
                  <a:pt x="598617" y="469900"/>
                </a:lnTo>
                <a:lnTo>
                  <a:pt x="607743" y="467360"/>
                </a:lnTo>
                <a:lnTo>
                  <a:pt x="610857" y="464820"/>
                </a:lnTo>
                <a:lnTo>
                  <a:pt x="610857" y="421639"/>
                </a:lnTo>
                <a:lnTo>
                  <a:pt x="607743" y="419100"/>
                </a:lnTo>
                <a:lnTo>
                  <a:pt x="598617" y="416560"/>
                </a:lnTo>
                <a:lnTo>
                  <a:pt x="583800" y="414020"/>
                </a:lnTo>
                <a:lnTo>
                  <a:pt x="563613" y="411479"/>
                </a:lnTo>
                <a:lnTo>
                  <a:pt x="560184" y="403860"/>
                </a:lnTo>
                <a:lnTo>
                  <a:pt x="558863" y="401320"/>
                </a:lnTo>
                <a:close/>
              </a:path>
              <a:path w="610869" h="558800">
                <a:moveTo>
                  <a:pt x="94487" y="110489"/>
                </a:moveTo>
                <a:lnTo>
                  <a:pt x="87744" y="110489"/>
                </a:lnTo>
                <a:lnTo>
                  <a:pt x="84051" y="111760"/>
                </a:lnTo>
                <a:lnTo>
                  <a:pt x="78462" y="115570"/>
                </a:lnTo>
                <a:lnTo>
                  <a:pt x="71608" y="121920"/>
                </a:lnTo>
                <a:lnTo>
                  <a:pt x="64122" y="130810"/>
                </a:lnTo>
                <a:lnTo>
                  <a:pt x="54683" y="138429"/>
                </a:lnTo>
                <a:lnTo>
                  <a:pt x="46826" y="146050"/>
                </a:lnTo>
                <a:lnTo>
                  <a:pt x="40867" y="152400"/>
                </a:lnTo>
                <a:lnTo>
                  <a:pt x="37122" y="157479"/>
                </a:lnTo>
                <a:lnTo>
                  <a:pt x="33743" y="161289"/>
                </a:lnTo>
                <a:lnTo>
                  <a:pt x="33743" y="167639"/>
                </a:lnTo>
                <a:lnTo>
                  <a:pt x="37122" y="171450"/>
                </a:lnTo>
                <a:lnTo>
                  <a:pt x="44660" y="181610"/>
                </a:lnTo>
                <a:lnTo>
                  <a:pt x="51884" y="191770"/>
                </a:lnTo>
                <a:lnTo>
                  <a:pt x="64122" y="208279"/>
                </a:lnTo>
                <a:lnTo>
                  <a:pt x="56526" y="227329"/>
                </a:lnTo>
                <a:lnTo>
                  <a:pt x="54000" y="232410"/>
                </a:lnTo>
                <a:lnTo>
                  <a:pt x="53262" y="232410"/>
                </a:lnTo>
                <a:lnTo>
                  <a:pt x="6756" y="238760"/>
                </a:lnTo>
                <a:lnTo>
                  <a:pt x="3378" y="238760"/>
                </a:lnTo>
                <a:lnTo>
                  <a:pt x="3378" y="242570"/>
                </a:lnTo>
                <a:lnTo>
                  <a:pt x="0" y="242570"/>
                </a:lnTo>
                <a:lnTo>
                  <a:pt x="0" y="313689"/>
                </a:lnTo>
                <a:lnTo>
                  <a:pt x="3378" y="316229"/>
                </a:lnTo>
                <a:lnTo>
                  <a:pt x="6756" y="316229"/>
                </a:lnTo>
                <a:lnTo>
                  <a:pt x="54000" y="326389"/>
                </a:lnTo>
                <a:lnTo>
                  <a:pt x="59478" y="339089"/>
                </a:lnTo>
                <a:lnTo>
                  <a:pt x="63014" y="345439"/>
                </a:lnTo>
                <a:lnTo>
                  <a:pt x="67500" y="350520"/>
                </a:lnTo>
                <a:lnTo>
                  <a:pt x="64386" y="355600"/>
                </a:lnTo>
                <a:lnTo>
                  <a:pt x="60323" y="360679"/>
                </a:lnTo>
                <a:lnTo>
                  <a:pt x="55629" y="365760"/>
                </a:lnTo>
                <a:lnTo>
                  <a:pt x="50622" y="370839"/>
                </a:lnTo>
                <a:lnTo>
                  <a:pt x="43878" y="381000"/>
                </a:lnTo>
                <a:lnTo>
                  <a:pt x="40500" y="383539"/>
                </a:lnTo>
                <a:lnTo>
                  <a:pt x="37122" y="387350"/>
                </a:lnTo>
                <a:lnTo>
                  <a:pt x="37122" y="393700"/>
                </a:lnTo>
                <a:lnTo>
                  <a:pt x="39706" y="401320"/>
                </a:lnTo>
                <a:lnTo>
                  <a:pt x="47669" y="411479"/>
                </a:lnTo>
                <a:lnTo>
                  <a:pt x="61328" y="426720"/>
                </a:lnTo>
                <a:lnTo>
                  <a:pt x="81000" y="444500"/>
                </a:lnTo>
                <a:lnTo>
                  <a:pt x="84366" y="448310"/>
                </a:lnTo>
                <a:lnTo>
                  <a:pt x="94487" y="448310"/>
                </a:lnTo>
                <a:lnTo>
                  <a:pt x="94487" y="444500"/>
                </a:lnTo>
                <a:lnTo>
                  <a:pt x="131610" y="417829"/>
                </a:lnTo>
                <a:lnTo>
                  <a:pt x="351585" y="417829"/>
                </a:lnTo>
                <a:lnTo>
                  <a:pt x="358127" y="411479"/>
                </a:lnTo>
                <a:lnTo>
                  <a:pt x="364072" y="406400"/>
                </a:lnTo>
                <a:lnTo>
                  <a:pt x="367779" y="401320"/>
                </a:lnTo>
                <a:lnTo>
                  <a:pt x="371208" y="397510"/>
                </a:lnTo>
                <a:lnTo>
                  <a:pt x="371208" y="391160"/>
                </a:lnTo>
                <a:lnTo>
                  <a:pt x="367779" y="387350"/>
                </a:lnTo>
                <a:lnTo>
                  <a:pt x="360286" y="377189"/>
                </a:lnTo>
                <a:lnTo>
                  <a:pt x="353079" y="367029"/>
                </a:lnTo>
                <a:lnTo>
                  <a:pt x="348377" y="360679"/>
                </a:lnTo>
                <a:lnTo>
                  <a:pt x="202425" y="360679"/>
                </a:lnTo>
                <a:lnTo>
                  <a:pt x="185884" y="359410"/>
                </a:lnTo>
                <a:lnTo>
                  <a:pt x="145110" y="336550"/>
                </a:lnTo>
                <a:lnTo>
                  <a:pt x="122807" y="295910"/>
                </a:lnTo>
                <a:lnTo>
                  <a:pt x="121488" y="279400"/>
                </a:lnTo>
                <a:lnTo>
                  <a:pt x="122807" y="262889"/>
                </a:lnTo>
                <a:lnTo>
                  <a:pt x="145110" y="222250"/>
                </a:lnTo>
                <a:lnTo>
                  <a:pt x="185884" y="199389"/>
                </a:lnTo>
                <a:lnTo>
                  <a:pt x="202425" y="198120"/>
                </a:lnTo>
                <a:lnTo>
                  <a:pt x="346214" y="198120"/>
                </a:lnTo>
                <a:lnTo>
                  <a:pt x="347586" y="195579"/>
                </a:lnTo>
                <a:lnTo>
                  <a:pt x="361048" y="181610"/>
                </a:lnTo>
                <a:lnTo>
                  <a:pt x="364477" y="175260"/>
                </a:lnTo>
                <a:lnTo>
                  <a:pt x="367779" y="171450"/>
                </a:lnTo>
                <a:lnTo>
                  <a:pt x="367779" y="167639"/>
                </a:lnTo>
                <a:lnTo>
                  <a:pt x="371208" y="167639"/>
                </a:lnTo>
                <a:lnTo>
                  <a:pt x="371208" y="165100"/>
                </a:lnTo>
                <a:lnTo>
                  <a:pt x="368094" y="157479"/>
                </a:lnTo>
                <a:lnTo>
                  <a:pt x="358968" y="147320"/>
                </a:lnTo>
                <a:lnTo>
                  <a:pt x="352794" y="140970"/>
                </a:lnTo>
                <a:lnTo>
                  <a:pt x="131610" y="140970"/>
                </a:lnTo>
                <a:lnTo>
                  <a:pt x="94487" y="114300"/>
                </a:lnTo>
                <a:lnTo>
                  <a:pt x="94487" y="110489"/>
                </a:lnTo>
                <a:close/>
              </a:path>
              <a:path w="610869" h="558800">
                <a:moveTo>
                  <a:pt x="351585" y="417829"/>
                </a:moveTo>
                <a:lnTo>
                  <a:pt x="273291" y="417829"/>
                </a:lnTo>
                <a:lnTo>
                  <a:pt x="310502" y="444500"/>
                </a:lnTo>
                <a:lnTo>
                  <a:pt x="313804" y="448310"/>
                </a:lnTo>
                <a:lnTo>
                  <a:pt x="317233" y="448310"/>
                </a:lnTo>
                <a:lnTo>
                  <a:pt x="320888" y="447039"/>
                </a:lnTo>
                <a:lnTo>
                  <a:pt x="326472" y="443229"/>
                </a:lnTo>
                <a:lnTo>
                  <a:pt x="333342" y="436879"/>
                </a:lnTo>
                <a:lnTo>
                  <a:pt x="340855" y="427989"/>
                </a:lnTo>
                <a:lnTo>
                  <a:pt x="350277" y="419100"/>
                </a:lnTo>
                <a:lnTo>
                  <a:pt x="351585" y="417829"/>
                </a:lnTo>
                <a:close/>
              </a:path>
              <a:path w="610869" h="558800">
                <a:moveTo>
                  <a:pt x="346214" y="198120"/>
                </a:moveTo>
                <a:lnTo>
                  <a:pt x="202425" y="198120"/>
                </a:lnTo>
                <a:lnTo>
                  <a:pt x="218984" y="199389"/>
                </a:lnTo>
                <a:lnTo>
                  <a:pt x="233651" y="204470"/>
                </a:lnTo>
                <a:lnTo>
                  <a:pt x="270646" y="234950"/>
                </a:lnTo>
                <a:lnTo>
                  <a:pt x="283451" y="279400"/>
                </a:lnTo>
                <a:lnTo>
                  <a:pt x="282135" y="295910"/>
                </a:lnTo>
                <a:lnTo>
                  <a:pt x="259829" y="336550"/>
                </a:lnTo>
                <a:lnTo>
                  <a:pt x="218984" y="359410"/>
                </a:lnTo>
                <a:lnTo>
                  <a:pt x="202425" y="360679"/>
                </a:lnTo>
                <a:lnTo>
                  <a:pt x="348377" y="360679"/>
                </a:lnTo>
                <a:lnTo>
                  <a:pt x="340855" y="350520"/>
                </a:lnTo>
                <a:lnTo>
                  <a:pt x="343353" y="345439"/>
                </a:lnTo>
                <a:lnTo>
                  <a:pt x="348445" y="332739"/>
                </a:lnTo>
                <a:lnTo>
                  <a:pt x="351015" y="326389"/>
                </a:lnTo>
                <a:lnTo>
                  <a:pt x="351753" y="326389"/>
                </a:lnTo>
                <a:lnTo>
                  <a:pt x="398259" y="320039"/>
                </a:lnTo>
                <a:lnTo>
                  <a:pt x="401561" y="320039"/>
                </a:lnTo>
                <a:lnTo>
                  <a:pt x="404990" y="316229"/>
                </a:lnTo>
                <a:lnTo>
                  <a:pt x="404990" y="313689"/>
                </a:lnTo>
                <a:lnTo>
                  <a:pt x="408292" y="309879"/>
                </a:lnTo>
                <a:lnTo>
                  <a:pt x="408292" y="248920"/>
                </a:lnTo>
                <a:lnTo>
                  <a:pt x="404990" y="246379"/>
                </a:lnTo>
                <a:lnTo>
                  <a:pt x="404990" y="242570"/>
                </a:lnTo>
                <a:lnTo>
                  <a:pt x="398259" y="242570"/>
                </a:lnTo>
                <a:lnTo>
                  <a:pt x="351015" y="232410"/>
                </a:lnTo>
                <a:lnTo>
                  <a:pt x="345887" y="222250"/>
                </a:lnTo>
                <a:lnTo>
                  <a:pt x="343353" y="215900"/>
                </a:lnTo>
                <a:lnTo>
                  <a:pt x="340855" y="208279"/>
                </a:lnTo>
                <a:lnTo>
                  <a:pt x="344157" y="201929"/>
                </a:lnTo>
                <a:lnTo>
                  <a:pt x="346214" y="198120"/>
                </a:lnTo>
                <a:close/>
              </a:path>
              <a:path w="610869" h="558800">
                <a:moveTo>
                  <a:pt x="529831" y="326389"/>
                </a:moveTo>
                <a:lnTo>
                  <a:pt x="526402" y="326389"/>
                </a:lnTo>
                <a:lnTo>
                  <a:pt x="520766" y="332739"/>
                </a:lnTo>
                <a:lnTo>
                  <a:pt x="514178" y="341629"/>
                </a:lnTo>
                <a:lnTo>
                  <a:pt x="506971" y="350520"/>
                </a:lnTo>
                <a:lnTo>
                  <a:pt x="499478" y="360679"/>
                </a:lnTo>
                <a:lnTo>
                  <a:pt x="567176" y="360679"/>
                </a:lnTo>
                <a:lnTo>
                  <a:pt x="569133" y="355600"/>
                </a:lnTo>
                <a:lnTo>
                  <a:pt x="570344" y="350520"/>
                </a:lnTo>
                <a:lnTo>
                  <a:pt x="570344" y="346710"/>
                </a:lnTo>
                <a:lnTo>
                  <a:pt x="529831" y="326389"/>
                </a:lnTo>
                <a:close/>
              </a:path>
              <a:path w="610869" h="558800">
                <a:moveTo>
                  <a:pt x="448805" y="0"/>
                </a:moveTo>
                <a:lnTo>
                  <a:pt x="445503" y="0"/>
                </a:lnTo>
                <a:lnTo>
                  <a:pt x="438645" y="2539"/>
                </a:lnTo>
                <a:lnTo>
                  <a:pt x="425183" y="10160"/>
                </a:lnTo>
                <a:lnTo>
                  <a:pt x="418452" y="12700"/>
                </a:lnTo>
                <a:lnTo>
                  <a:pt x="411721" y="20320"/>
                </a:lnTo>
                <a:lnTo>
                  <a:pt x="408292" y="20320"/>
                </a:lnTo>
                <a:lnTo>
                  <a:pt x="408292" y="22860"/>
                </a:lnTo>
                <a:lnTo>
                  <a:pt x="408986" y="29210"/>
                </a:lnTo>
                <a:lnTo>
                  <a:pt x="411276" y="39370"/>
                </a:lnTo>
                <a:lnTo>
                  <a:pt x="415471" y="50800"/>
                </a:lnTo>
                <a:lnTo>
                  <a:pt x="421881" y="67310"/>
                </a:lnTo>
                <a:lnTo>
                  <a:pt x="418452" y="73660"/>
                </a:lnTo>
                <a:lnTo>
                  <a:pt x="415023" y="77470"/>
                </a:lnTo>
                <a:lnTo>
                  <a:pt x="415023" y="83820"/>
                </a:lnTo>
                <a:lnTo>
                  <a:pt x="393443" y="86360"/>
                </a:lnTo>
                <a:lnTo>
                  <a:pt x="378780" y="88900"/>
                </a:lnTo>
                <a:lnTo>
                  <a:pt x="370428" y="91439"/>
                </a:lnTo>
                <a:lnTo>
                  <a:pt x="367779" y="93979"/>
                </a:lnTo>
                <a:lnTo>
                  <a:pt x="367779" y="138429"/>
                </a:lnTo>
                <a:lnTo>
                  <a:pt x="370428" y="140970"/>
                </a:lnTo>
                <a:lnTo>
                  <a:pt x="378780" y="143510"/>
                </a:lnTo>
                <a:lnTo>
                  <a:pt x="393443" y="146050"/>
                </a:lnTo>
                <a:lnTo>
                  <a:pt x="415023" y="148589"/>
                </a:lnTo>
                <a:lnTo>
                  <a:pt x="415023" y="154939"/>
                </a:lnTo>
                <a:lnTo>
                  <a:pt x="418452" y="157479"/>
                </a:lnTo>
                <a:lnTo>
                  <a:pt x="421881" y="165100"/>
                </a:lnTo>
                <a:lnTo>
                  <a:pt x="415471" y="180339"/>
                </a:lnTo>
                <a:lnTo>
                  <a:pt x="411276" y="193039"/>
                </a:lnTo>
                <a:lnTo>
                  <a:pt x="408986" y="201929"/>
                </a:lnTo>
                <a:lnTo>
                  <a:pt x="408292" y="208279"/>
                </a:lnTo>
                <a:lnTo>
                  <a:pt x="408292" y="212089"/>
                </a:lnTo>
                <a:lnTo>
                  <a:pt x="448805" y="232410"/>
                </a:lnTo>
                <a:lnTo>
                  <a:pt x="455536" y="228600"/>
                </a:lnTo>
                <a:lnTo>
                  <a:pt x="462267" y="218439"/>
                </a:lnTo>
                <a:lnTo>
                  <a:pt x="467335" y="212089"/>
                </a:lnTo>
                <a:lnTo>
                  <a:pt x="472046" y="205739"/>
                </a:lnTo>
                <a:lnTo>
                  <a:pt x="476090" y="201929"/>
                </a:lnTo>
                <a:lnTo>
                  <a:pt x="479158" y="198120"/>
                </a:lnTo>
                <a:lnTo>
                  <a:pt x="567665" y="198120"/>
                </a:lnTo>
                <a:lnTo>
                  <a:pt x="565708" y="193039"/>
                </a:lnTo>
                <a:lnTo>
                  <a:pt x="560378" y="180339"/>
                </a:lnTo>
                <a:lnTo>
                  <a:pt x="553453" y="165100"/>
                </a:lnTo>
                <a:lnTo>
                  <a:pt x="556882" y="157479"/>
                </a:lnTo>
                <a:lnTo>
                  <a:pt x="480325" y="157479"/>
                </a:lnTo>
                <a:lnTo>
                  <a:pt x="472903" y="153670"/>
                </a:lnTo>
                <a:lnTo>
                  <a:pt x="448805" y="118110"/>
                </a:lnTo>
                <a:lnTo>
                  <a:pt x="449446" y="107950"/>
                </a:lnTo>
                <a:lnTo>
                  <a:pt x="474141" y="77470"/>
                </a:lnTo>
                <a:lnTo>
                  <a:pt x="489318" y="73660"/>
                </a:lnTo>
                <a:lnTo>
                  <a:pt x="556882" y="73660"/>
                </a:lnTo>
                <a:lnTo>
                  <a:pt x="553453" y="67310"/>
                </a:lnTo>
                <a:lnTo>
                  <a:pt x="560378" y="50800"/>
                </a:lnTo>
                <a:lnTo>
                  <a:pt x="565708" y="39370"/>
                </a:lnTo>
                <a:lnTo>
                  <a:pt x="566565" y="36829"/>
                </a:lnTo>
                <a:lnTo>
                  <a:pt x="479158" y="36829"/>
                </a:lnTo>
                <a:lnTo>
                  <a:pt x="476090" y="31750"/>
                </a:lnTo>
                <a:lnTo>
                  <a:pt x="472046" y="26670"/>
                </a:lnTo>
                <a:lnTo>
                  <a:pt x="467335" y="20320"/>
                </a:lnTo>
                <a:lnTo>
                  <a:pt x="455536" y="2539"/>
                </a:lnTo>
                <a:lnTo>
                  <a:pt x="448805" y="0"/>
                </a:lnTo>
                <a:close/>
              </a:path>
              <a:path w="610869" h="558800">
                <a:moveTo>
                  <a:pt x="567665" y="198120"/>
                </a:moveTo>
                <a:lnTo>
                  <a:pt x="499478" y="198120"/>
                </a:lnTo>
                <a:lnTo>
                  <a:pt x="502081" y="201929"/>
                </a:lnTo>
                <a:lnTo>
                  <a:pt x="505352" y="205739"/>
                </a:lnTo>
                <a:lnTo>
                  <a:pt x="509908" y="212089"/>
                </a:lnTo>
                <a:lnTo>
                  <a:pt x="516369" y="218439"/>
                </a:lnTo>
                <a:lnTo>
                  <a:pt x="523100" y="228600"/>
                </a:lnTo>
                <a:lnTo>
                  <a:pt x="526402" y="232410"/>
                </a:lnTo>
                <a:lnTo>
                  <a:pt x="529831" y="232410"/>
                </a:lnTo>
                <a:lnTo>
                  <a:pt x="570344" y="212089"/>
                </a:lnTo>
                <a:lnTo>
                  <a:pt x="570344" y="208279"/>
                </a:lnTo>
                <a:lnTo>
                  <a:pt x="569133" y="201929"/>
                </a:lnTo>
                <a:lnTo>
                  <a:pt x="567665" y="198120"/>
                </a:lnTo>
                <a:close/>
              </a:path>
              <a:path w="610869" h="558800">
                <a:moveTo>
                  <a:pt x="556882" y="73660"/>
                </a:moveTo>
                <a:lnTo>
                  <a:pt x="489318" y="73660"/>
                </a:lnTo>
                <a:lnTo>
                  <a:pt x="496866" y="74929"/>
                </a:lnTo>
                <a:lnTo>
                  <a:pt x="504082" y="77470"/>
                </a:lnTo>
                <a:lnTo>
                  <a:pt x="510678" y="82550"/>
                </a:lnTo>
                <a:lnTo>
                  <a:pt x="516369" y="87629"/>
                </a:lnTo>
                <a:lnTo>
                  <a:pt x="522705" y="92710"/>
                </a:lnTo>
                <a:lnTo>
                  <a:pt x="526862" y="100329"/>
                </a:lnTo>
                <a:lnTo>
                  <a:pt x="529138" y="107950"/>
                </a:lnTo>
                <a:lnTo>
                  <a:pt x="529831" y="118110"/>
                </a:lnTo>
                <a:lnTo>
                  <a:pt x="529138" y="125729"/>
                </a:lnTo>
                <a:lnTo>
                  <a:pt x="496866" y="157479"/>
                </a:lnTo>
                <a:lnTo>
                  <a:pt x="556882" y="157479"/>
                </a:lnTo>
                <a:lnTo>
                  <a:pt x="560184" y="154939"/>
                </a:lnTo>
                <a:lnTo>
                  <a:pt x="563613" y="148589"/>
                </a:lnTo>
                <a:lnTo>
                  <a:pt x="583800" y="146050"/>
                </a:lnTo>
                <a:lnTo>
                  <a:pt x="598617" y="143510"/>
                </a:lnTo>
                <a:lnTo>
                  <a:pt x="607743" y="140970"/>
                </a:lnTo>
                <a:lnTo>
                  <a:pt x="610857" y="138429"/>
                </a:lnTo>
                <a:lnTo>
                  <a:pt x="610857" y="93979"/>
                </a:lnTo>
                <a:lnTo>
                  <a:pt x="607743" y="91439"/>
                </a:lnTo>
                <a:lnTo>
                  <a:pt x="598617" y="88900"/>
                </a:lnTo>
                <a:lnTo>
                  <a:pt x="583800" y="86360"/>
                </a:lnTo>
                <a:lnTo>
                  <a:pt x="563613" y="83820"/>
                </a:lnTo>
                <a:lnTo>
                  <a:pt x="560184" y="77470"/>
                </a:lnTo>
                <a:lnTo>
                  <a:pt x="556882" y="73660"/>
                </a:lnTo>
                <a:close/>
              </a:path>
              <a:path w="610869" h="558800">
                <a:moveTo>
                  <a:pt x="236207" y="73660"/>
                </a:moveTo>
                <a:lnTo>
                  <a:pt x="168770" y="73660"/>
                </a:lnTo>
                <a:lnTo>
                  <a:pt x="165341" y="77470"/>
                </a:lnTo>
                <a:lnTo>
                  <a:pt x="162039" y="83820"/>
                </a:lnTo>
                <a:lnTo>
                  <a:pt x="161534" y="91439"/>
                </a:lnTo>
                <a:lnTo>
                  <a:pt x="161449" y="92710"/>
                </a:lnTo>
                <a:lnTo>
                  <a:pt x="159896" y="102870"/>
                </a:lnTo>
                <a:lnTo>
                  <a:pt x="157699" y="115570"/>
                </a:lnTo>
                <a:lnTo>
                  <a:pt x="155181" y="130810"/>
                </a:lnTo>
                <a:lnTo>
                  <a:pt x="149624" y="133350"/>
                </a:lnTo>
                <a:lnTo>
                  <a:pt x="137202" y="138429"/>
                </a:lnTo>
                <a:lnTo>
                  <a:pt x="131610" y="140970"/>
                </a:lnTo>
                <a:lnTo>
                  <a:pt x="273291" y="140970"/>
                </a:lnTo>
                <a:lnTo>
                  <a:pt x="266332" y="138429"/>
                </a:lnTo>
                <a:lnTo>
                  <a:pt x="260289" y="135889"/>
                </a:lnTo>
                <a:lnTo>
                  <a:pt x="254842" y="133350"/>
                </a:lnTo>
                <a:lnTo>
                  <a:pt x="249669" y="130810"/>
                </a:lnTo>
                <a:lnTo>
                  <a:pt x="242938" y="83820"/>
                </a:lnTo>
                <a:lnTo>
                  <a:pt x="242938" y="80010"/>
                </a:lnTo>
                <a:lnTo>
                  <a:pt x="239636" y="80010"/>
                </a:lnTo>
                <a:lnTo>
                  <a:pt x="239636" y="77470"/>
                </a:lnTo>
                <a:lnTo>
                  <a:pt x="236207" y="77470"/>
                </a:lnTo>
                <a:lnTo>
                  <a:pt x="236207" y="73660"/>
                </a:lnTo>
                <a:close/>
              </a:path>
              <a:path w="610869" h="558800">
                <a:moveTo>
                  <a:pt x="320535" y="110489"/>
                </a:moveTo>
                <a:lnTo>
                  <a:pt x="313804" y="110489"/>
                </a:lnTo>
                <a:lnTo>
                  <a:pt x="310502" y="114300"/>
                </a:lnTo>
                <a:lnTo>
                  <a:pt x="273291" y="140970"/>
                </a:lnTo>
                <a:lnTo>
                  <a:pt x="352794" y="140970"/>
                </a:lnTo>
                <a:lnTo>
                  <a:pt x="344151" y="132079"/>
                </a:lnTo>
                <a:lnTo>
                  <a:pt x="323964" y="114300"/>
                </a:lnTo>
                <a:lnTo>
                  <a:pt x="320535" y="110489"/>
                </a:lnTo>
                <a:close/>
              </a:path>
              <a:path w="610869" h="558800">
                <a:moveTo>
                  <a:pt x="492747" y="33020"/>
                </a:moveTo>
                <a:lnTo>
                  <a:pt x="482587" y="33020"/>
                </a:lnTo>
                <a:lnTo>
                  <a:pt x="479158" y="36829"/>
                </a:lnTo>
                <a:lnTo>
                  <a:pt x="499478" y="36829"/>
                </a:lnTo>
                <a:lnTo>
                  <a:pt x="492747" y="33020"/>
                </a:lnTo>
                <a:close/>
              </a:path>
              <a:path w="610869" h="558800">
                <a:moveTo>
                  <a:pt x="529831" y="0"/>
                </a:moveTo>
                <a:lnTo>
                  <a:pt x="526402" y="0"/>
                </a:lnTo>
                <a:lnTo>
                  <a:pt x="520766" y="7620"/>
                </a:lnTo>
                <a:lnTo>
                  <a:pt x="514178" y="15239"/>
                </a:lnTo>
                <a:lnTo>
                  <a:pt x="506971" y="25400"/>
                </a:lnTo>
                <a:lnTo>
                  <a:pt x="499478" y="36829"/>
                </a:lnTo>
                <a:lnTo>
                  <a:pt x="566565" y="36829"/>
                </a:lnTo>
                <a:lnTo>
                  <a:pt x="569133" y="29210"/>
                </a:lnTo>
                <a:lnTo>
                  <a:pt x="570344" y="22860"/>
                </a:lnTo>
                <a:lnTo>
                  <a:pt x="570344" y="20320"/>
                </a:lnTo>
                <a:lnTo>
                  <a:pt x="529831" y="0"/>
                </a:lnTo>
                <a:close/>
              </a:path>
            </a:pathLst>
          </a:custGeom>
          <a:solidFill>
            <a:srgbClr val="0057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200150" y="4407408"/>
            <a:ext cx="393700" cy="398145"/>
          </a:xfrm>
          <a:custGeom>
            <a:avLst/>
            <a:gdLst/>
            <a:ahLst/>
            <a:cxnLst/>
            <a:rect l="l" t="t" r="r" b="b"/>
            <a:pathLst>
              <a:path w="393700" h="398145">
                <a:moveTo>
                  <a:pt x="16294" y="245237"/>
                </a:moveTo>
                <a:lnTo>
                  <a:pt x="10858" y="250698"/>
                </a:lnTo>
                <a:lnTo>
                  <a:pt x="2705" y="253365"/>
                </a:lnTo>
                <a:lnTo>
                  <a:pt x="0" y="256159"/>
                </a:lnTo>
                <a:lnTo>
                  <a:pt x="0" y="384175"/>
                </a:lnTo>
                <a:lnTo>
                  <a:pt x="2705" y="389636"/>
                </a:lnTo>
                <a:lnTo>
                  <a:pt x="5422" y="392430"/>
                </a:lnTo>
                <a:lnTo>
                  <a:pt x="8140" y="395097"/>
                </a:lnTo>
                <a:lnTo>
                  <a:pt x="10858" y="397891"/>
                </a:lnTo>
                <a:lnTo>
                  <a:pt x="138430" y="397891"/>
                </a:lnTo>
                <a:lnTo>
                  <a:pt x="143890" y="392430"/>
                </a:lnTo>
                <a:lnTo>
                  <a:pt x="146684" y="386969"/>
                </a:lnTo>
                <a:lnTo>
                  <a:pt x="149352" y="378714"/>
                </a:lnTo>
                <a:lnTo>
                  <a:pt x="149352" y="373253"/>
                </a:lnTo>
                <a:lnTo>
                  <a:pt x="143890" y="367919"/>
                </a:lnTo>
                <a:lnTo>
                  <a:pt x="105918" y="332486"/>
                </a:lnTo>
                <a:lnTo>
                  <a:pt x="146643" y="291592"/>
                </a:lnTo>
                <a:lnTo>
                  <a:pt x="65176" y="291592"/>
                </a:lnTo>
                <a:lnTo>
                  <a:pt x="21716" y="247904"/>
                </a:lnTo>
                <a:lnTo>
                  <a:pt x="16294" y="245237"/>
                </a:lnTo>
                <a:close/>
              </a:path>
              <a:path w="393700" h="398145">
                <a:moveTo>
                  <a:pt x="278507" y="239776"/>
                </a:moveTo>
                <a:lnTo>
                  <a:pt x="198247" y="239776"/>
                </a:lnTo>
                <a:lnTo>
                  <a:pt x="287909" y="332486"/>
                </a:lnTo>
                <a:lnTo>
                  <a:pt x="252603" y="367919"/>
                </a:lnTo>
                <a:lnTo>
                  <a:pt x="247141" y="373253"/>
                </a:lnTo>
                <a:lnTo>
                  <a:pt x="244347" y="378714"/>
                </a:lnTo>
                <a:lnTo>
                  <a:pt x="247141" y="386969"/>
                </a:lnTo>
                <a:lnTo>
                  <a:pt x="249809" y="392430"/>
                </a:lnTo>
                <a:lnTo>
                  <a:pt x="255269" y="397891"/>
                </a:lnTo>
                <a:lnTo>
                  <a:pt x="382905" y="397891"/>
                </a:lnTo>
                <a:lnTo>
                  <a:pt x="385572" y="395097"/>
                </a:lnTo>
                <a:lnTo>
                  <a:pt x="388366" y="392430"/>
                </a:lnTo>
                <a:lnTo>
                  <a:pt x="393700" y="389636"/>
                </a:lnTo>
                <a:lnTo>
                  <a:pt x="393700" y="291592"/>
                </a:lnTo>
                <a:lnTo>
                  <a:pt x="328549" y="291592"/>
                </a:lnTo>
                <a:lnTo>
                  <a:pt x="278507" y="239776"/>
                </a:lnTo>
                <a:close/>
              </a:path>
              <a:path w="393700" h="398145">
                <a:moveTo>
                  <a:pt x="146699" y="106299"/>
                </a:moveTo>
                <a:lnTo>
                  <a:pt x="65176" y="106299"/>
                </a:lnTo>
                <a:lnTo>
                  <a:pt x="154812" y="198882"/>
                </a:lnTo>
                <a:lnTo>
                  <a:pt x="65176" y="291592"/>
                </a:lnTo>
                <a:lnTo>
                  <a:pt x="146643" y="291592"/>
                </a:lnTo>
                <a:lnTo>
                  <a:pt x="198247" y="239776"/>
                </a:lnTo>
                <a:lnTo>
                  <a:pt x="278507" y="239776"/>
                </a:lnTo>
                <a:lnTo>
                  <a:pt x="239013" y="198882"/>
                </a:lnTo>
                <a:lnTo>
                  <a:pt x="278561" y="157988"/>
                </a:lnTo>
                <a:lnTo>
                  <a:pt x="198247" y="157988"/>
                </a:lnTo>
                <a:lnTo>
                  <a:pt x="146699" y="106299"/>
                </a:lnTo>
                <a:close/>
              </a:path>
              <a:path w="393700" h="398145">
                <a:moveTo>
                  <a:pt x="377444" y="245237"/>
                </a:moveTo>
                <a:lnTo>
                  <a:pt x="371983" y="247904"/>
                </a:lnTo>
                <a:lnTo>
                  <a:pt x="366649" y="253365"/>
                </a:lnTo>
                <a:lnTo>
                  <a:pt x="328549" y="291592"/>
                </a:lnTo>
                <a:lnTo>
                  <a:pt x="393700" y="291592"/>
                </a:lnTo>
                <a:lnTo>
                  <a:pt x="393700" y="256159"/>
                </a:lnTo>
                <a:lnTo>
                  <a:pt x="391033" y="253365"/>
                </a:lnTo>
                <a:lnTo>
                  <a:pt x="385572" y="250698"/>
                </a:lnTo>
                <a:lnTo>
                  <a:pt x="377444" y="245237"/>
                </a:lnTo>
                <a:close/>
              </a:path>
              <a:path w="393700" h="398145">
                <a:moveTo>
                  <a:pt x="382905" y="0"/>
                </a:moveTo>
                <a:lnTo>
                  <a:pt x="255269" y="0"/>
                </a:lnTo>
                <a:lnTo>
                  <a:pt x="249809" y="5461"/>
                </a:lnTo>
                <a:lnTo>
                  <a:pt x="247141" y="10922"/>
                </a:lnTo>
                <a:lnTo>
                  <a:pt x="244347" y="19050"/>
                </a:lnTo>
                <a:lnTo>
                  <a:pt x="247141" y="24511"/>
                </a:lnTo>
                <a:lnTo>
                  <a:pt x="287909" y="65405"/>
                </a:lnTo>
                <a:lnTo>
                  <a:pt x="198247" y="157988"/>
                </a:lnTo>
                <a:lnTo>
                  <a:pt x="278561" y="157988"/>
                </a:lnTo>
                <a:lnTo>
                  <a:pt x="328549" y="106299"/>
                </a:lnTo>
                <a:lnTo>
                  <a:pt x="393700" y="106299"/>
                </a:lnTo>
                <a:lnTo>
                  <a:pt x="393700" y="8128"/>
                </a:lnTo>
                <a:lnTo>
                  <a:pt x="388366" y="5461"/>
                </a:lnTo>
                <a:lnTo>
                  <a:pt x="382905" y="0"/>
                </a:lnTo>
                <a:close/>
              </a:path>
              <a:path w="393700" h="398145">
                <a:moveTo>
                  <a:pt x="138430" y="0"/>
                </a:moveTo>
                <a:lnTo>
                  <a:pt x="10858" y="0"/>
                </a:lnTo>
                <a:lnTo>
                  <a:pt x="8140" y="2667"/>
                </a:lnTo>
                <a:lnTo>
                  <a:pt x="5422" y="5461"/>
                </a:lnTo>
                <a:lnTo>
                  <a:pt x="2705" y="8128"/>
                </a:lnTo>
                <a:lnTo>
                  <a:pt x="0" y="13589"/>
                </a:lnTo>
                <a:lnTo>
                  <a:pt x="0" y="138938"/>
                </a:lnTo>
                <a:lnTo>
                  <a:pt x="2705" y="144399"/>
                </a:lnTo>
                <a:lnTo>
                  <a:pt x="10858" y="147066"/>
                </a:lnTo>
                <a:lnTo>
                  <a:pt x="13576" y="149860"/>
                </a:lnTo>
                <a:lnTo>
                  <a:pt x="21716" y="149860"/>
                </a:lnTo>
                <a:lnTo>
                  <a:pt x="24434" y="147066"/>
                </a:lnTo>
                <a:lnTo>
                  <a:pt x="27152" y="144399"/>
                </a:lnTo>
                <a:lnTo>
                  <a:pt x="65176" y="106299"/>
                </a:lnTo>
                <a:lnTo>
                  <a:pt x="146699" y="106299"/>
                </a:lnTo>
                <a:lnTo>
                  <a:pt x="105918" y="65405"/>
                </a:lnTo>
                <a:lnTo>
                  <a:pt x="143890" y="29972"/>
                </a:lnTo>
                <a:lnTo>
                  <a:pt x="149352" y="24511"/>
                </a:lnTo>
                <a:lnTo>
                  <a:pt x="149352" y="19050"/>
                </a:lnTo>
                <a:lnTo>
                  <a:pt x="146684" y="10922"/>
                </a:lnTo>
                <a:lnTo>
                  <a:pt x="143890" y="5461"/>
                </a:lnTo>
                <a:lnTo>
                  <a:pt x="138430" y="0"/>
                </a:lnTo>
                <a:close/>
              </a:path>
              <a:path w="393700" h="398145">
                <a:moveTo>
                  <a:pt x="393700" y="106299"/>
                </a:moveTo>
                <a:lnTo>
                  <a:pt x="328549" y="106299"/>
                </a:lnTo>
                <a:lnTo>
                  <a:pt x="369316" y="147066"/>
                </a:lnTo>
                <a:lnTo>
                  <a:pt x="374777" y="149860"/>
                </a:lnTo>
                <a:lnTo>
                  <a:pt x="382905" y="149860"/>
                </a:lnTo>
                <a:lnTo>
                  <a:pt x="385572" y="147066"/>
                </a:lnTo>
                <a:lnTo>
                  <a:pt x="391033" y="144399"/>
                </a:lnTo>
                <a:lnTo>
                  <a:pt x="393700" y="138938"/>
                </a:lnTo>
                <a:lnTo>
                  <a:pt x="393700" y="106299"/>
                </a:lnTo>
                <a:close/>
              </a:path>
            </a:pathLst>
          </a:custGeom>
          <a:solidFill>
            <a:srgbClr val="0057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15"/>
              <a:t> </a:t>
            </a:r>
            <a:fld id="{81D60167-4931-47E6-BA6A-407CBD079E47}" type="slidenum">
              <a:rPr dirty="0" spc="-25"/>
              <a:t>11</a:t>
            </a:fld>
          </a:p>
        </p:txBody>
      </p:sp>
      <p:sp>
        <p:nvSpPr>
          <p:cNvPr id="33" name="object 33"/>
          <p:cNvSpPr txBox="1"/>
          <p:nvPr/>
        </p:nvSpPr>
        <p:spPr>
          <a:xfrm>
            <a:off x="596900" y="6555435"/>
            <a:ext cx="364109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Matta</a:t>
            </a:r>
            <a:r>
              <a:rPr dirty="0" sz="12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—</a:t>
            </a:r>
            <a:r>
              <a:rPr dirty="0" sz="1200" spc="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Digital</a:t>
            </a:r>
            <a:r>
              <a:rPr dirty="0" sz="12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Infrastructure: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The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Future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African</a:t>
            </a:r>
            <a:r>
              <a:rPr dirty="0" sz="1200" spc="-2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Trade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400800"/>
            <a:chOff x="0" y="0"/>
            <a:chExt cx="12192000" cy="6400800"/>
          </a:xfrm>
        </p:grpSpPr>
        <p:sp>
          <p:nvSpPr>
            <p:cNvPr id="3" name="object 3"/>
            <p:cNvSpPr/>
            <p:nvPr/>
          </p:nvSpPr>
          <p:spPr>
            <a:xfrm>
              <a:off x="146304" y="0"/>
              <a:ext cx="12045950" cy="6400800"/>
            </a:xfrm>
            <a:custGeom>
              <a:avLst/>
              <a:gdLst/>
              <a:ahLst/>
              <a:cxnLst/>
              <a:rect l="l" t="t" r="r" b="b"/>
              <a:pathLst>
                <a:path w="12045950" h="6400800">
                  <a:moveTo>
                    <a:pt x="0" y="6400800"/>
                  </a:moveTo>
                  <a:lnTo>
                    <a:pt x="12045696" y="6400800"/>
                  </a:lnTo>
                  <a:lnTo>
                    <a:pt x="12045696" y="0"/>
                  </a:lnTo>
                  <a:lnTo>
                    <a:pt x="0" y="0"/>
                  </a:lnTo>
                  <a:lnTo>
                    <a:pt x="0" y="6400800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46685" cy="6400800"/>
            </a:xfrm>
            <a:custGeom>
              <a:avLst/>
              <a:gdLst/>
              <a:ahLst/>
              <a:cxnLst/>
              <a:rect l="l" t="t" r="r" b="b"/>
              <a:pathLst>
                <a:path w="146685" h="6400800">
                  <a:moveTo>
                    <a:pt x="0" y="6400800"/>
                  </a:moveTo>
                  <a:lnTo>
                    <a:pt x="146304" y="6400800"/>
                  </a:lnTo>
                  <a:lnTo>
                    <a:pt x="146304" y="0"/>
                  </a:lnTo>
                  <a:lnTo>
                    <a:pt x="0" y="0"/>
                  </a:lnTo>
                  <a:lnTo>
                    <a:pt x="0" y="6400800"/>
                  </a:lnTo>
                  <a:close/>
                </a:path>
              </a:pathLst>
            </a:custGeom>
            <a:solidFill>
              <a:srgbClr val="009FF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596900" y="1182446"/>
            <a:ext cx="10972800" cy="5346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Africa</a:t>
            </a:r>
            <a:r>
              <a:rPr dirty="0" sz="1650" spc="-1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has</a:t>
            </a:r>
            <a:r>
              <a:rPr dirty="0" sz="1650" spc="-2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invested</a:t>
            </a:r>
            <a:r>
              <a:rPr dirty="0" sz="165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heavily</a:t>
            </a:r>
            <a:r>
              <a:rPr dirty="0" sz="1650" spc="-2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in</a:t>
            </a:r>
            <a:r>
              <a:rPr dirty="0" sz="1650" spc="-2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physical</a:t>
            </a:r>
            <a:r>
              <a:rPr dirty="0" sz="1650" spc="-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trade</a:t>
            </a:r>
            <a:r>
              <a:rPr dirty="0" sz="1650" spc="-2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infrastructure.</a:t>
            </a:r>
            <a:r>
              <a:rPr dirty="0" sz="1650" spc="-1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But</a:t>
            </a:r>
            <a:r>
              <a:rPr dirty="0" sz="1650" spc="-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the</a:t>
            </a:r>
            <a:r>
              <a:rPr dirty="0" sz="1650" spc="-2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coordination</a:t>
            </a:r>
            <a:r>
              <a:rPr dirty="0" sz="1650" spc="-2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layer</a:t>
            </a:r>
            <a:r>
              <a:rPr dirty="0" sz="1650" spc="-2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that</a:t>
            </a:r>
            <a:r>
              <a:rPr dirty="0" sz="1650" spc="-2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makes</a:t>
            </a:r>
            <a:r>
              <a:rPr dirty="0" sz="1650" spc="-2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this</a:t>
            </a:r>
            <a:r>
              <a:rPr dirty="0" sz="1650" spc="-1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infrastructure</a:t>
            </a:r>
            <a:r>
              <a:rPr dirty="0" sz="1650" spc="-1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efficient</a:t>
            </a:r>
            <a:r>
              <a:rPr dirty="0" sz="1650" spc="-1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 spc="-25">
                <a:solidFill>
                  <a:srgbClr val="334154"/>
                </a:solidFill>
                <a:latin typeface="Calibri"/>
                <a:cs typeface="Calibri"/>
              </a:rPr>
              <a:t>has</a:t>
            </a:r>
            <a:endParaRPr sz="1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been</a:t>
            </a:r>
            <a:r>
              <a:rPr dirty="0" sz="1650" spc="-1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largely</a:t>
            </a:r>
            <a:r>
              <a:rPr dirty="0" sz="1650" spc="-1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 spc="-10">
                <a:solidFill>
                  <a:srgbClr val="334154"/>
                </a:solidFill>
                <a:latin typeface="Calibri"/>
                <a:cs typeface="Calibri"/>
              </a:rPr>
              <a:t>absent.</a:t>
            </a:r>
            <a:endParaRPr sz="165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06425" y="1947545"/>
          <a:ext cx="11055350" cy="3618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/>
                <a:gridCol w="4267200"/>
                <a:gridCol w="4267200"/>
              </a:tblGrid>
              <a:tr h="511809"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5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Dimension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48895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0057E6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5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Physical </a:t>
                      </a:r>
                      <a:r>
                        <a:rPr dirty="0" sz="150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Only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48895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0057E6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5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With</a:t>
                      </a:r>
                      <a:r>
                        <a:rPr dirty="0" sz="1500" spc="-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Digital</a:t>
                      </a:r>
                      <a:r>
                        <a:rPr dirty="0" sz="1500" spc="-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Infrastructure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48895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0057E6"/>
                    </a:solidFill>
                  </a:tcPr>
                </a:tc>
              </a:tr>
              <a:tr h="548005"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5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Supplier</a:t>
                      </a:r>
                      <a:r>
                        <a:rPr dirty="0" sz="1500" spc="-35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Discovery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48895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F8F9FB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140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Manual,</a:t>
                      </a:r>
                      <a:r>
                        <a:rPr dirty="0" sz="1400" spc="-2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relationship-</a:t>
                      </a:r>
                      <a:r>
                        <a:rPr dirty="0" sz="140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based,</a:t>
                      </a:r>
                      <a:r>
                        <a:rPr dirty="0" sz="1400" spc="5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limited</a:t>
                      </a:r>
                      <a:r>
                        <a:rPr dirty="0" sz="1400" spc="-25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400" spc="-25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known</a:t>
                      </a:r>
                      <a:r>
                        <a:rPr dirty="0" sz="1400" spc="-4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contacts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4953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F8F9FB"/>
                    </a:solidFill>
                  </a:tcPr>
                </a:tc>
                <a:tc>
                  <a:txBody>
                    <a:bodyPr/>
                    <a:lstStyle/>
                    <a:p>
                      <a:pPr marL="122555" marR="72136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14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Structured,</a:t>
                      </a:r>
                      <a:r>
                        <a:rPr dirty="0" sz="1400" spc="-2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searchable,</a:t>
                      </a:r>
                      <a:r>
                        <a:rPr dirty="0" sz="1400" spc="-2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verified</a:t>
                      </a:r>
                      <a:r>
                        <a:rPr dirty="0" sz="1400" spc="-4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—</a:t>
                      </a:r>
                      <a:r>
                        <a:rPr dirty="0" sz="1400" spc="-35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open</a:t>
                      </a:r>
                      <a:r>
                        <a:rPr dirty="0" sz="1400" spc="-45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400" spc="-35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new </a:t>
                      </a:r>
                      <a:r>
                        <a:rPr dirty="0" sz="14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entrants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4953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F8F9FB"/>
                    </a:solidFill>
                  </a:tcPr>
                </a:tc>
              </a:tr>
              <a:tr h="511809"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15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Demand</a:t>
                      </a:r>
                      <a:r>
                        <a:rPr dirty="0" sz="1500" spc="-8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Visibility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4953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F8F9FB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1400" spc="-1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Fragmented,</a:t>
                      </a:r>
                      <a:r>
                        <a:rPr dirty="0" sz="1400" spc="-2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ad-</a:t>
                      </a:r>
                      <a:r>
                        <a:rPr dirty="0" sz="140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hoc,</a:t>
                      </a:r>
                      <a:r>
                        <a:rPr dirty="0" sz="1400" spc="-25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impossible</a:t>
                      </a:r>
                      <a:r>
                        <a:rPr dirty="0" sz="1400" spc="-3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400" spc="-15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forecast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4953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F8F9FB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14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Aggregated,</a:t>
                      </a:r>
                      <a:r>
                        <a:rPr dirty="0" sz="1400" spc="-15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predictable, </a:t>
                      </a:r>
                      <a:r>
                        <a:rPr dirty="0" sz="14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feeds</a:t>
                      </a:r>
                      <a:r>
                        <a:rPr dirty="0" sz="1400" spc="-2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production</a:t>
                      </a:r>
                      <a:r>
                        <a:rPr dirty="0" sz="1400" spc="-3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planning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4953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F8F9FB"/>
                    </a:solidFill>
                  </a:tcPr>
                </a:tc>
              </a:tr>
              <a:tr h="511809"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15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Logistics</a:t>
                      </a:r>
                      <a:r>
                        <a:rPr dirty="0" sz="1500" spc="-8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Tracking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4953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F8F9FB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140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Phone</a:t>
                      </a:r>
                      <a:r>
                        <a:rPr dirty="0" sz="1400" spc="-25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calls,</a:t>
                      </a:r>
                      <a:r>
                        <a:rPr dirty="0" sz="1400" spc="-15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spreadsheets,</a:t>
                      </a:r>
                      <a:r>
                        <a:rPr dirty="0" sz="1400" spc="5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paper-</a:t>
                      </a:r>
                      <a:r>
                        <a:rPr dirty="0" sz="140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based</a:t>
                      </a:r>
                      <a:r>
                        <a:rPr dirty="0" sz="1400" spc="-15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5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POD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4953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F8F9FB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14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Real-</a:t>
                      </a:r>
                      <a:r>
                        <a:rPr dirty="0" sz="14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time</a:t>
                      </a:r>
                      <a:r>
                        <a:rPr dirty="0" sz="1400" spc="-45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digital</a:t>
                      </a:r>
                      <a:r>
                        <a:rPr dirty="0" sz="1400" spc="-2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tracking,</a:t>
                      </a:r>
                      <a:r>
                        <a:rPr dirty="0" sz="1400" spc="-35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automated</a:t>
                      </a:r>
                      <a:r>
                        <a:rPr dirty="0" sz="1400" spc="-2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chain</a:t>
                      </a:r>
                      <a:r>
                        <a:rPr dirty="0" sz="1400" spc="-4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400" spc="-45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custody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4953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F8F9FB"/>
                    </a:solidFill>
                  </a:tcPr>
                </a:tc>
              </a:tr>
              <a:tr h="511809"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1500" spc="-25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Trade</a:t>
                      </a:r>
                      <a:r>
                        <a:rPr dirty="0" sz="1500" spc="-45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Finance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4953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F8F9FB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400" spc="-1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Paper-</a:t>
                      </a:r>
                      <a:r>
                        <a:rPr dirty="0" sz="1400" spc="-2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heavy,</a:t>
                      </a:r>
                      <a:r>
                        <a:rPr dirty="0" sz="1400" spc="-35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slow</a:t>
                      </a:r>
                      <a:r>
                        <a:rPr dirty="0" sz="1400" spc="-55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approvals,</a:t>
                      </a:r>
                      <a:r>
                        <a:rPr dirty="0" sz="1400" spc="-3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40%+</a:t>
                      </a:r>
                      <a:r>
                        <a:rPr dirty="0" sz="1400" spc="-4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rejection</a:t>
                      </a:r>
                      <a:r>
                        <a:rPr dirty="0" sz="1400" spc="-2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rate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50165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F8F9FB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400" spc="-2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Data-</a:t>
                      </a:r>
                      <a:r>
                        <a:rPr dirty="0" sz="14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driven,</a:t>
                      </a:r>
                      <a:r>
                        <a:rPr dirty="0" sz="1400" spc="-15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transaction-linked,</a:t>
                      </a:r>
                      <a:r>
                        <a:rPr dirty="0" sz="1400" spc="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verifiable</a:t>
                      </a:r>
                      <a:r>
                        <a:rPr dirty="0" sz="1400" spc="-25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in</a:t>
                      </a:r>
                      <a:r>
                        <a:rPr dirty="0" sz="1400" spc="-15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real</a:t>
                      </a:r>
                      <a:r>
                        <a:rPr dirty="0" sz="14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2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time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50165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F8F9FB"/>
                    </a:solidFill>
                  </a:tcPr>
                </a:tc>
              </a:tr>
              <a:tr h="511809"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1500" spc="-1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Settlement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4953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F8F9FB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400" spc="-1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Delayed,</a:t>
                      </a:r>
                      <a:r>
                        <a:rPr dirty="0" sz="1400" spc="-55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opaque,</a:t>
                      </a:r>
                      <a:r>
                        <a:rPr dirty="0" sz="1400" spc="-45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r>
                        <a:rPr dirty="0" sz="1400" spc="-5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unclear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50165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F8F9FB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400" spc="-2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Traceable,</a:t>
                      </a:r>
                      <a:r>
                        <a:rPr dirty="0" sz="1400" spc="-25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compliant,</a:t>
                      </a:r>
                      <a:r>
                        <a:rPr dirty="0" sz="1400" spc="-25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conditioned</a:t>
                      </a:r>
                      <a:r>
                        <a:rPr dirty="0" sz="1400" spc="-15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dirty="0" sz="1400" spc="-35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verified</a:t>
                      </a:r>
                      <a:r>
                        <a:rPr dirty="0" sz="1400" spc="-3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delivery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50165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F8F9FB"/>
                    </a:solidFill>
                  </a:tcPr>
                </a:tc>
              </a:tr>
              <a:tr h="511809"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dirty="0" sz="15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Cost</a:t>
                      </a:r>
                      <a:r>
                        <a:rPr dirty="0" sz="1500" spc="-3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500" spc="-2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500" spc="-1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Trade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B="0" marT="4953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F8F9FB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400" spc="-1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5–</a:t>
                      </a:r>
                      <a:r>
                        <a:rPr dirty="0" sz="140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8×</a:t>
                      </a:r>
                      <a:r>
                        <a:rPr dirty="0" sz="1400" spc="-4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higher</a:t>
                      </a:r>
                      <a:r>
                        <a:rPr dirty="0" sz="1400" spc="-25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than</a:t>
                      </a:r>
                      <a:r>
                        <a:rPr dirty="0" sz="1400" spc="-45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developed</a:t>
                      </a:r>
                      <a:r>
                        <a:rPr dirty="0" sz="1400" spc="-25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63748A"/>
                          </a:solidFill>
                          <a:latin typeface="Calibri"/>
                          <a:cs typeface="Calibri"/>
                        </a:rPr>
                        <a:t>markets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50165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F8F9FB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4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Progressively</a:t>
                      </a:r>
                      <a:r>
                        <a:rPr dirty="0" sz="1400" spc="-4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reduced</a:t>
                      </a:r>
                      <a:r>
                        <a:rPr dirty="0" sz="1400" spc="-35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through</a:t>
                      </a:r>
                      <a:r>
                        <a:rPr dirty="0" sz="1400" spc="-5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system</a:t>
                      </a:r>
                      <a:r>
                        <a:rPr dirty="0" sz="1400" spc="-55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efficiency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B="0" marT="50165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F8F9FB"/>
                    </a:solidFill>
                  </a:tcPr>
                </a:tc>
              </a:tr>
            </a:tbl>
          </a:graphicData>
        </a:graphic>
      </p:graphicFrame>
      <p:grpSp>
        <p:nvGrpSpPr>
          <p:cNvPr id="7" name="object 7"/>
          <p:cNvGrpSpPr/>
          <p:nvPr/>
        </p:nvGrpSpPr>
        <p:grpSpPr>
          <a:xfrm>
            <a:off x="0" y="530479"/>
            <a:ext cx="12192000" cy="6327775"/>
            <a:chOff x="0" y="530479"/>
            <a:chExt cx="12192000" cy="6327775"/>
          </a:xfrm>
        </p:grpSpPr>
        <p:sp>
          <p:nvSpPr>
            <p:cNvPr id="8" name="object 8"/>
            <p:cNvSpPr/>
            <p:nvPr/>
          </p:nvSpPr>
          <p:spPr>
            <a:xfrm>
              <a:off x="0" y="6400799"/>
              <a:ext cx="12192000" cy="457200"/>
            </a:xfrm>
            <a:custGeom>
              <a:avLst/>
              <a:gdLst/>
              <a:ahLst/>
              <a:cxnLst/>
              <a:rect l="l" t="t" r="r" b="b"/>
              <a:pathLst>
                <a:path w="12192000" h="457200">
                  <a:moveTo>
                    <a:pt x="12192000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92000" y="45719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2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73849" y="530479"/>
              <a:ext cx="0" cy="445770"/>
            </a:xfrm>
            <a:custGeom>
              <a:avLst/>
              <a:gdLst/>
              <a:ahLst/>
              <a:cxnLst/>
              <a:rect l="l" t="t" r="r" b="b"/>
              <a:pathLst>
                <a:path w="0" h="445769">
                  <a:moveTo>
                    <a:pt x="0" y="0"/>
                  </a:moveTo>
                  <a:lnTo>
                    <a:pt x="0" y="445516"/>
                  </a:lnTo>
                </a:path>
              </a:pathLst>
            </a:custGeom>
            <a:ln w="38100">
              <a:solidFill>
                <a:srgbClr val="0057E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83342" y="624674"/>
              <a:ext cx="1133373" cy="29531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629900" y="6166218"/>
              <a:ext cx="1191895" cy="386080"/>
            </a:xfrm>
            <a:custGeom>
              <a:avLst/>
              <a:gdLst/>
              <a:ahLst/>
              <a:cxnLst/>
              <a:rect l="l" t="t" r="r" b="b"/>
              <a:pathLst>
                <a:path w="1191895" h="386079">
                  <a:moveTo>
                    <a:pt x="998981" y="0"/>
                  </a:moveTo>
                  <a:lnTo>
                    <a:pt x="192785" y="0"/>
                  </a:lnTo>
                  <a:lnTo>
                    <a:pt x="148596" y="5093"/>
                  </a:lnTo>
                  <a:lnTo>
                    <a:pt x="108024" y="19602"/>
                  </a:lnTo>
                  <a:lnTo>
                    <a:pt x="72227" y="42368"/>
                  </a:lnTo>
                  <a:lnTo>
                    <a:pt x="42367" y="72234"/>
                  </a:lnTo>
                  <a:lnTo>
                    <a:pt x="19603" y="108041"/>
                  </a:lnTo>
                  <a:lnTo>
                    <a:pt x="5094" y="148632"/>
                  </a:lnTo>
                  <a:lnTo>
                    <a:pt x="0" y="192849"/>
                  </a:lnTo>
                  <a:lnTo>
                    <a:pt x="5094" y="237066"/>
                  </a:lnTo>
                  <a:lnTo>
                    <a:pt x="19603" y="277657"/>
                  </a:lnTo>
                  <a:lnTo>
                    <a:pt x="42367" y="313464"/>
                  </a:lnTo>
                  <a:lnTo>
                    <a:pt x="72227" y="343330"/>
                  </a:lnTo>
                  <a:lnTo>
                    <a:pt x="108024" y="366096"/>
                  </a:lnTo>
                  <a:lnTo>
                    <a:pt x="148596" y="380605"/>
                  </a:lnTo>
                  <a:lnTo>
                    <a:pt x="192785" y="385699"/>
                  </a:lnTo>
                  <a:lnTo>
                    <a:pt x="998981" y="385699"/>
                  </a:lnTo>
                  <a:lnTo>
                    <a:pt x="1043218" y="380605"/>
                  </a:lnTo>
                  <a:lnTo>
                    <a:pt x="1083824" y="366096"/>
                  </a:lnTo>
                  <a:lnTo>
                    <a:pt x="1119643" y="343330"/>
                  </a:lnTo>
                  <a:lnTo>
                    <a:pt x="1149517" y="313464"/>
                  </a:lnTo>
                  <a:lnTo>
                    <a:pt x="1172288" y="277657"/>
                  </a:lnTo>
                  <a:lnTo>
                    <a:pt x="1186800" y="237066"/>
                  </a:lnTo>
                  <a:lnTo>
                    <a:pt x="1191895" y="192849"/>
                  </a:lnTo>
                  <a:lnTo>
                    <a:pt x="1186800" y="148632"/>
                  </a:lnTo>
                  <a:lnTo>
                    <a:pt x="1172288" y="108041"/>
                  </a:lnTo>
                  <a:lnTo>
                    <a:pt x="1149517" y="72234"/>
                  </a:lnTo>
                  <a:lnTo>
                    <a:pt x="1119643" y="42368"/>
                  </a:lnTo>
                  <a:lnTo>
                    <a:pt x="1083824" y="19602"/>
                  </a:lnTo>
                  <a:lnTo>
                    <a:pt x="1043218" y="5093"/>
                  </a:lnTo>
                  <a:lnTo>
                    <a:pt x="998981" y="0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02517" y="6244767"/>
              <a:ext cx="228600" cy="228600"/>
            </a:xfrm>
            <a:prstGeom prst="rect">
              <a:avLst/>
            </a:prstGeom>
          </p:spPr>
        </p:pic>
      </p:grpSp>
      <p:sp>
        <p:nvSpPr>
          <p:cNvPr id="13" name="object 1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1849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dirty="0" spc="-120">
                <a:solidFill>
                  <a:srgbClr val="092440"/>
                </a:solidFill>
              </a:rPr>
              <a:t>The</a:t>
            </a:r>
            <a:r>
              <a:rPr dirty="0" spc="-250">
                <a:solidFill>
                  <a:srgbClr val="092440"/>
                </a:solidFill>
              </a:rPr>
              <a:t> </a:t>
            </a:r>
            <a:r>
              <a:rPr dirty="0" spc="-145">
                <a:solidFill>
                  <a:srgbClr val="092440"/>
                </a:solidFill>
              </a:rPr>
              <a:t>Missing</a:t>
            </a:r>
            <a:r>
              <a:rPr dirty="0" spc="-254">
                <a:solidFill>
                  <a:srgbClr val="092440"/>
                </a:solidFill>
              </a:rPr>
              <a:t> </a:t>
            </a:r>
            <a:r>
              <a:rPr dirty="0" spc="-125">
                <a:solidFill>
                  <a:srgbClr val="0057E6"/>
                </a:solidFill>
              </a:rPr>
              <a:t>Layer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15"/>
              <a:t> </a:t>
            </a:r>
            <a:fld id="{81D60167-4931-47E6-BA6A-407CBD079E47}" type="slidenum">
              <a:rPr dirty="0" spc="-25"/>
              <a:t>11</a:t>
            </a:fld>
          </a:p>
        </p:txBody>
      </p:sp>
      <p:sp>
        <p:nvSpPr>
          <p:cNvPr id="16" name="object 16"/>
          <p:cNvSpPr txBox="1"/>
          <p:nvPr/>
        </p:nvSpPr>
        <p:spPr>
          <a:xfrm>
            <a:off x="596900" y="6555435"/>
            <a:ext cx="364109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Matta</a:t>
            </a:r>
            <a:r>
              <a:rPr dirty="0" sz="12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—</a:t>
            </a:r>
            <a:r>
              <a:rPr dirty="0" sz="1200" spc="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Digital</a:t>
            </a:r>
            <a:r>
              <a:rPr dirty="0" sz="12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Infrastructure: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The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Future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African</a:t>
            </a:r>
            <a:r>
              <a:rPr dirty="0" sz="1200" spc="-2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Trade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6900" y="5898591"/>
            <a:ext cx="626872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latin typeface="Calibri"/>
                <a:cs typeface="Calibri"/>
              </a:rPr>
              <a:t>Sources:</a:t>
            </a:r>
            <a:r>
              <a:rPr dirty="0" sz="900" spc="-3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AfDB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Trade</a:t>
            </a:r>
            <a:r>
              <a:rPr dirty="0" sz="900" spc="-4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Finance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in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Africa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2020;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ADB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Global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Trade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Finance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Survey</a:t>
            </a:r>
            <a:r>
              <a:rPr dirty="0" sz="900" spc="-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2023;</a:t>
            </a:r>
            <a:r>
              <a:rPr dirty="0" sz="900" spc="-5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World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Bank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Doing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Business</a:t>
            </a:r>
            <a:r>
              <a:rPr dirty="0" sz="900" spc="-1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Report;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UNCTAD</a:t>
            </a:r>
            <a:r>
              <a:rPr dirty="0" sz="900" spc="-10">
                <a:latin typeface="Calibri"/>
                <a:cs typeface="Calibri"/>
              </a:rPr>
              <a:t> 2019.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55819" y="2024888"/>
            <a:ext cx="1778635" cy="3111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1076325" algn="l"/>
              </a:tabLst>
            </a:pPr>
            <a:r>
              <a:rPr dirty="0" sz="1850">
                <a:solidFill>
                  <a:srgbClr val="009FF4"/>
                </a:solidFill>
                <a:latin typeface="Calibri"/>
                <a:cs typeface="Calibri"/>
              </a:rPr>
              <a:t>P</a:t>
            </a:r>
            <a:r>
              <a:rPr dirty="0" sz="1850" spc="38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50">
                <a:solidFill>
                  <a:srgbClr val="009FF4"/>
                </a:solidFill>
                <a:latin typeface="Calibri"/>
                <a:cs typeface="Calibri"/>
              </a:rPr>
              <a:t>A</a:t>
            </a:r>
            <a:r>
              <a:rPr dirty="0" sz="1850" spc="37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50">
                <a:solidFill>
                  <a:srgbClr val="009FF4"/>
                </a:solidFill>
                <a:latin typeface="Calibri"/>
                <a:cs typeface="Calibri"/>
              </a:rPr>
              <a:t>R</a:t>
            </a:r>
            <a:r>
              <a:rPr dirty="0" sz="1850" spc="38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50" spc="-50">
                <a:solidFill>
                  <a:srgbClr val="009FF4"/>
                </a:solidFill>
                <a:latin typeface="Calibri"/>
                <a:cs typeface="Calibri"/>
              </a:rPr>
              <a:t>T</a:t>
            </a:r>
            <a:r>
              <a:rPr dirty="0" sz="1850">
                <a:solidFill>
                  <a:srgbClr val="009FF4"/>
                </a:solidFill>
                <a:latin typeface="Calibri"/>
                <a:cs typeface="Calibri"/>
              </a:rPr>
              <a:t>	T</a:t>
            </a:r>
            <a:r>
              <a:rPr dirty="0" sz="1850" spc="37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50">
                <a:solidFill>
                  <a:srgbClr val="009FF4"/>
                </a:solidFill>
                <a:latin typeface="Calibri"/>
                <a:cs typeface="Calibri"/>
              </a:rPr>
              <a:t>W</a:t>
            </a:r>
            <a:r>
              <a:rPr dirty="0" sz="1850" spc="38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50" spc="-50">
                <a:solidFill>
                  <a:srgbClr val="009FF4"/>
                </a:solidFill>
                <a:latin typeface="Calibri"/>
                <a:cs typeface="Calibri"/>
              </a:rPr>
              <a:t>O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3" name="object 3" descr="$PPTXTitle"/>
          <p:cNvSpPr txBox="1"/>
          <p:nvPr/>
        </p:nvSpPr>
        <p:spPr>
          <a:xfrm>
            <a:off x="3797934" y="2419299"/>
            <a:ext cx="4601210" cy="92011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585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585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5850" spc="-10" b="1">
                <a:solidFill>
                  <a:srgbClr val="FFFFFF"/>
                </a:solidFill>
                <a:latin typeface="Calibri"/>
                <a:cs typeface="Calibri"/>
              </a:rPr>
              <a:t>SOLUTION</a:t>
            </a:r>
            <a:endParaRPr sz="58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76800" y="3596640"/>
            <a:ext cx="2438400" cy="36830"/>
          </a:xfrm>
          <a:custGeom>
            <a:avLst/>
            <a:gdLst/>
            <a:ahLst/>
            <a:cxnLst/>
            <a:rect l="l" t="t" r="r" b="b"/>
            <a:pathLst>
              <a:path w="2438400" h="36829">
                <a:moveTo>
                  <a:pt x="2438400" y="0"/>
                </a:moveTo>
                <a:lnTo>
                  <a:pt x="0" y="0"/>
                </a:lnTo>
                <a:lnTo>
                  <a:pt x="0" y="36576"/>
                </a:lnTo>
                <a:lnTo>
                  <a:pt x="2438400" y="36576"/>
                </a:lnTo>
                <a:lnTo>
                  <a:pt x="2438400" y="0"/>
                </a:lnTo>
                <a:close/>
              </a:path>
            </a:pathLst>
          </a:custGeom>
          <a:solidFill>
            <a:srgbClr val="0057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444110" y="3864102"/>
            <a:ext cx="3306445" cy="5943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 marR="5080" indent="46990">
              <a:lnSpc>
                <a:spcPct val="100499"/>
              </a:lnSpc>
              <a:spcBef>
                <a:spcPts val="110"/>
              </a:spcBef>
            </a:pPr>
            <a:r>
              <a:rPr dirty="0" sz="1850" i="1">
                <a:solidFill>
                  <a:srgbClr val="FFFFFF"/>
                </a:solidFill>
                <a:latin typeface="Calibri"/>
                <a:cs typeface="Calibri"/>
              </a:rPr>
              <a:t>How</a:t>
            </a:r>
            <a:r>
              <a:rPr dirty="0" sz="1850" spc="-1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50" i="1">
                <a:solidFill>
                  <a:srgbClr val="FFFFFF"/>
                </a:solidFill>
                <a:latin typeface="Calibri"/>
                <a:cs typeface="Calibri"/>
              </a:rPr>
              <a:t>Matta's trade</a:t>
            </a:r>
            <a:r>
              <a:rPr dirty="0" sz="1850" spc="-10" i="1">
                <a:solidFill>
                  <a:srgbClr val="FFFFFF"/>
                </a:solidFill>
                <a:latin typeface="Calibri"/>
                <a:cs typeface="Calibri"/>
              </a:rPr>
              <a:t> infrastructure</a:t>
            </a:r>
            <a:r>
              <a:rPr dirty="0" sz="1850" spc="-10" i="1">
                <a:solidFill>
                  <a:srgbClr val="FFFFFF"/>
                </a:solidFill>
                <a:latin typeface="Calibri"/>
                <a:cs typeface="Calibri"/>
              </a:rPr>
              <a:t> ecosystem</a:t>
            </a:r>
            <a:r>
              <a:rPr dirty="0" sz="1850" spc="-3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50" i="1">
                <a:solidFill>
                  <a:srgbClr val="FFFFFF"/>
                </a:solidFill>
                <a:latin typeface="Calibri"/>
                <a:cs typeface="Calibri"/>
              </a:rPr>
              <a:t>addresses</a:t>
            </a:r>
            <a:r>
              <a:rPr dirty="0" sz="1850" spc="-1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50" i="1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850" spc="-10" i="1">
                <a:solidFill>
                  <a:srgbClr val="FFFFFF"/>
                </a:solidFill>
                <a:latin typeface="Calibri"/>
                <a:cs typeface="Calibri"/>
              </a:rPr>
              <a:t>problem.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707885" y="2312924"/>
            <a:ext cx="3424554" cy="35115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2100" spc="-10" b="0">
                <a:solidFill>
                  <a:srgbClr val="0057E6"/>
                </a:solidFill>
                <a:latin typeface="Calibri"/>
                <a:cs typeface="Calibri"/>
              </a:rPr>
              <a:t>Trade</a:t>
            </a:r>
            <a:r>
              <a:rPr dirty="0" sz="2100" spc="-50" b="0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2100" b="0">
                <a:solidFill>
                  <a:srgbClr val="0057E6"/>
                </a:solidFill>
                <a:latin typeface="Calibri"/>
                <a:cs typeface="Calibri"/>
              </a:rPr>
              <a:t>Infrastructure</a:t>
            </a:r>
            <a:r>
              <a:rPr dirty="0" sz="2100" spc="-85" b="0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2100" spc="-10" b="0">
                <a:solidFill>
                  <a:srgbClr val="0057E6"/>
                </a:solidFill>
                <a:latin typeface="Calibri"/>
                <a:cs typeface="Calibri"/>
              </a:rPr>
              <a:t>Ecosystem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91172" y="2737104"/>
            <a:ext cx="3657600" cy="36830"/>
          </a:xfrm>
          <a:custGeom>
            <a:avLst/>
            <a:gdLst/>
            <a:ahLst/>
            <a:cxnLst/>
            <a:rect l="l" t="t" r="r" b="b"/>
            <a:pathLst>
              <a:path w="3657600" h="36830">
                <a:moveTo>
                  <a:pt x="3657600" y="0"/>
                </a:moveTo>
                <a:lnTo>
                  <a:pt x="0" y="0"/>
                </a:lnTo>
                <a:lnTo>
                  <a:pt x="0" y="36575"/>
                </a:lnTo>
                <a:lnTo>
                  <a:pt x="3657600" y="36575"/>
                </a:lnTo>
                <a:lnTo>
                  <a:pt x="3657600" y="0"/>
                </a:lnTo>
                <a:close/>
              </a:path>
            </a:pathLst>
          </a:custGeom>
          <a:solidFill>
            <a:srgbClr val="009FF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409057" y="3188665"/>
            <a:ext cx="5790565" cy="1000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-1905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Matta</a:t>
            </a:r>
            <a:r>
              <a:rPr dirty="0" sz="1600" spc="-5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is</a:t>
            </a:r>
            <a:r>
              <a:rPr dirty="0" sz="1600" spc="-4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a</a:t>
            </a:r>
            <a:r>
              <a:rPr dirty="0" sz="16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trade</a:t>
            </a:r>
            <a:r>
              <a:rPr dirty="0" sz="16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infrastructure</a:t>
            </a:r>
            <a:r>
              <a:rPr dirty="0" sz="16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ecosystem</a:t>
            </a:r>
            <a:r>
              <a:rPr dirty="0" sz="1600" spc="-2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built</a:t>
            </a:r>
            <a:r>
              <a:rPr dirty="0" sz="1600" spc="-5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to</a:t>
            </a:r>
            <a:r>
              <a:rPr dirty="0" sz="16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make</a:t>
            </a:r>
            <a:r>
              <a:rPr dirty="0" sz="16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African</a:t>
            </a:r>
            <a:r>
              <a:rPr dirty="0" sz="16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trade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visible,</a:t>
            </a:r>
            <a:r>
              <a:rPr dirty="0" sz="1600" spc="-4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verifiable,</a:t>
            </a:r>
            <a:r>
              <a:rPr dirty="0" sz="16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and</a:t>
            </a:r>
            <a:r>
              <a:rPr dirty="0" sz="16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scalable.</a:t>
            </a:r>
            <a:r>
              <a:rPr dirty="0" sz="1600" spc="-5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Not</a:t>
            </a:r>
            <a:r>
              <a:rPr dirty="0" sz="1600" spc="-1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a</a:t>
            </a:r>
            <a:r>
              <a:rPr dirty="0" sz="16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single</a:t>
            </a:r>
            <a:r>
              <a:rPr dirty="0" sz="1600" spc="-5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platform</a:t>
            </a:r>
            <a:r>
              <a:rPr dirty="0" sz="1600" spc="-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—</a:t>
            </a:r>
            <a:r>
              <a:rPr dirty="0" sz="1600" spc="-2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but</a:t>
            </a:r>
            <a:r>
              <a:rPr dirty="0" sz="1600" spc="-2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a</a:t>
            </a:r>
            <a:r>
              <a:rPr dirty="0" sz="16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modular infrastructure</a:t>
            </a:r>
            <a:r>
              <a:rPr dirty="0" sz="1600" spc="-4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stack</a:t>
            </a:r>
            <a:r>
              <a:rPr dirty="0" sz="1600" spc="-4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where</a:t>
            </a:r>
            <a:r>
              <a:rPr dirty="0" sz="1600" spc="-2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each</a:t>
            </a:r>
            <a:r>
              <a:rPr dirty="0" sz="1600" spc="-5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component</a:t>
            </a:r>
            <a:r>
              <a:rPr dirty="0" sz="16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serves</a:t>
            </a:r>
            <a:r>
              <a:rPr dirty="0" sz="1600" spc="-2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a</a:t>
            </a:r>
            <a:r>
              <a:rPr dirty="0" sz="1600" spc="-5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distinct</a:t>
            </a:r>
            <a:r>
              <a:rPr dirty="0" sz="1600" spc="-7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function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in</a:t>
            </a:r>
            <a:r>
              <a:rPr dirty="0" sz="1600" spc="-4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the</a:t>
            </a:r>
            <a:r>
              <a:rPr dirty="0" sz="16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trade</a:t>
            </a:r>
            <a:r>
              <a:rPr dirty="0" sz="1600" spc="-2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lifecycle</a:t>
            </a:r>
            <a:r>
              <a:rPr dirty="0" sz="1600" spc="-4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while</a:t>
            </a:r>
            <a:r>
              <a:rPr dirty="0" sz="16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sharing</a:t>
            </a:r>
            <a:r>
              <a:rPr dirty="0" sz="16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data</a:t>
            </a:r>
            <a:r>
              <a:rPr dirty="0" sz="1600" spc="-4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across</a:t>
            </a:r>
            <a:r>
              <a:rPr dirty="0" sz="1600" spc="-2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the</a:t>
            </a:r>
            <a:r>
              <a:rPr dirty="0" sz="1600" spc="-2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system.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944490" y="4797602"/>
            <a:ext cx="2188210" cy="1353820"/>
          </a:xfrm>
          <a:custGeom>
            <a:avLst/>
            <a:gdLst/>
            <a:ahLst/>
            <a:cxnLst/>
            <a:rect l="l" t="t" r="r" b="b"/>
            <a:pathLst>
              <a:path w="2188209" h="1353820">
                <a:moveTo>
                  <a:pt x="2187829" y="0"/>
                </a:moveTo>
                <a:lnTo>
                  <a:pt x="0" y="0"/>
                </a:lnTo>
                <a:lnTo>
                  <a:pt x="0" y="1353820"/>
                </a:lnTo>
                <a:lnTo>
                  <a:pt x="2187829" y="1353820"/>
                </a:lnTo>
                <a:lnTo>
                  <a:pt x="2187829" y="0"/>
                </a:lnTo>
                <a:close/>
              </a:path>
            </a:pathLst>
          </a:custGeom>
          <a:solidFill>
            <a:srgbClr val="0057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088128" y="4897373"/>
            <a:ext cx="1702435" cy="1105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8387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Visible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20100"/>
              </a:lnSpc>
              <a:spcBef>
                <a:spcPts val="860"/>
              </a:spcBef>
            </a:pP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Demand,</a:t>
            </a:r>
            <a:r>
              <a:rPr dirty="0" sz="11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supply,</a:t>
            </a: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1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logistics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become</a:t>
            </a:r>
            <a:r>
              <a:rPr dirty="0" sz="11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discoverable</a:t>
            </a:r>
            <a:r>
              <a:rPr dirty="0" sz="11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2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structured</a:t>
            </a:r>
            <a:r>
              <a:rPr dirty="0" sz="11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across</a:t>
            </a:r>
            <a:r>
              <a:rPr dirty="0" sz="11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markets.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20839" y="4812766"/>
            <a:ext cx="2188210" cy="1353820"/>
          </a:xfrm>
          <a:custGeom>
            <a:avLst/>
            <a:gdLst/>
            <a:ahLst/>
            <a:cxnLst/>
            <a:rect l="l" t="t" r="r" b="b"/>
            <a:pathLst>
              <a:path w="2188209" h="1353820">
                <a:moveTo>
                  <a:pt x="2187829" y="0"/>
                </a:moveTo>
                <a:lnTo>
                  <a:pt x="0" y="0"/>
                </a:lnTo>
                <a:lnTo>
                  <a:pt x="0" y="1353820"/>
                </a:lnTo>
                <a:lnTo>
                  <a:pt x="2187829" y="1353820"/>
                </a:lnTo>
                <a:lnTo>
                  <a:pt x="2187829" y="0"/>
                </a:lnTo>
                <a:close/>
              </a:path>
            </a:pathLst>
          </a:custGeom>
          <a:solidFill>
            <a:srgbClr val="0057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220839" y="4812766"/>
            <a:ext cx="2188210" cy="1353820"/>
          </a:xfrm>
          <a:prstGeom prst="rect">
            <a:avLst/>
          </a:prstGeom>
        </p:spPr>
        <p:txBody>
          <a:bodyPr wrap="square" lIns="0" tIns="97155" rIns="0" bIns="0" rtlCol="0" vert="horz">
            <a:spAutoFit/>
          </a:bodyPr>
          <a:lstStyle/>
          <a:p>
            <a:pPr marL="572135">
              <a:lnSpc>
                <a:spcPct val="100000"/>
              </a:lnSpc>
              <a:spcBef>
                <a:spcPts val="765"/>
              </a:spcBef>
            </a:pP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Verifiable</a:t>
            </a:r>
            <a:endParaRPr sz="2400">
              <a:latin typeface="Calibri"/>
              <a:cs typeface="Calibri"/>
            </a:endParaRPr>
          </a:p>
          <a:p>
            <a:pPr marL="166370" marR="279400">
              <a:lnSpc>
                <a:spcPct val="120100"/>
              </a:lnSpc>
              <a:spcBef>
                <a:spcPts val="865"/>
              </a:spcBef>
            </a:pP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Trust</a:t>
            </a:r>
            <a:r>
              <a:rPr dirty="0" sz="11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through</a:t>
            </a:r>
            <a:r>
              <a:rPr dirty="0" sz="11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verified</a:t>
            </a:r>
            <a:r>
              <a:rPr dirty="0" sz="11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profiles, transaction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history,</a:t>
            </a:r>
            <a:r>
              <a:rPr dirty="0" sz="11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2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compliance</a:t>
            </a:r>
            <a:r>
              <a:rPr dirty="0" sz="11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tracking.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516491" y="4797602"/>
            <a:ext cx="2188210" cy="1353820"/>
          </a:xfrm>
          <a:custGeom>
            <a:avLst/>
            <a:gdLst/>
            <a:ahLst/>
            <a:cxnLst/>
            <a:rect l="l" t="t" r="r" b="b"/>
            <a:pathLst>
              <a:path w="2188209" h="1353820">
                <a:moveTo>
                  <a:pt x="2187829" y="0"/>
                </a:moveTo>
                <a:lnTo>
                  <a:pt x="0" y="0"/>
                </a:lnTo>
                <a:lnTo>
                  <a:pt x="0" y="1353820"/>
                </a:lnTo>
                <a:lnTo>
                  <a:pt x="2187829" y="1353820"/>
                </a:lnTo>
                <a:lnTo>
                  <a:pt x="2187829" y="0"/>
                </a:lnTo>
                <a:close/>
              </a:path>
            </a:pathLst>
          </a:custGeom>
          <a:solidFill>
            <a:srgbClr val="0057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9516491" y="4797602"/>
            <a:ext cx="2188210" cy="1353820"/>
          </a:xfrm>
          <a:prstGeom prst="rect">
            <a:avLst/>
          </a:prstGeom>
        </p:spPr>
        <p:txBody>
          <a:bodyPr wrap="square" lIns="0" tIns="126364" rIns="0" bIns="0" rtlCol="0" vert="horz">
            <a:spAutoFit/>
          </a:bodyPr>
          <a:lstStyle/>
          <a:p>
            <a:pPr marL="492125">
              <a:lnSpc>
                <a:spcPct val="100000"/>
              </a:lnSpc>
              <a:spcBef>
                <a:spcPts val="994"/>
              </a:spcBef>
            </a:pP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Scalable</a:t>
            </a:r>
            <a:endParaRPr sz="2400">
              <a:latin typeface="Calibri"/>
              <a:cs typeface="Calibri"/>
            </a:endParaRPr>
          </a:p>
          <a:p>
            <a:pPr marL="147955" marR="49530">
              <a:lnSpc>
                <a:spcPct val="120100"/>
              </a:lnSpc>
              <a:spcBef>
                <a:spcPts val="755"/>
              </a:spcBef>
            </a:pP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Modular</a:t>
            </a:r>
            <a:r>
              <a:rPr dirty="0" sz="11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architecture</a:t>
            </a:r>
            <a:r>
              <a:rPr dirty="0" sz="11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—</a:t>
            </a: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each</a:t>
            </a:r>
            <a:r>
              <a:rPr dirty="0" sz="1100" spc="-20">
                <a:solidFill>
                  <a:srgbClr val="FFFFFF"/>
                </a:solidFill>
                <a:latin typeface="Calibri"/>
                <a:cs typeface="Calibri"/>
              </a:rPr>
              <a:t> layer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grows </a:t>
            </a: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independently,</a:t>
            </a:r>
            <a:r>
              <a:rPr dirty="0" sz="11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feeds</a:t>
            </a:r>
            <a:r>
              <a:rPr dirty="0" sz="11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2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whole</a:t>
            </a:r>
            <a:r>
              <a:rPr dirty="0" sz="11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FFFFFF"/>
                </a:solidFill>
                <a:latin typeface="Calibri"/>
                <a:cs typeface="Calibri"/>
              </a:rPr>
              <a:t>system.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96226" y="4957571"/>
            <a:ext cx="304800" cy="307975"/>
          </a:xfrm>
          <a:custGeom>
            <a:avLst/>
            <a:gdLst/>
            <a:ahLst/>
            <a:cxnLst/>
            <a:rect l="l" t="t" r="r" b="b"/>
            <a:pathLst>
              <a:path w="304800" h="307975">
                <a:moveTo>
                  <a:pt x="151256" y="0"/>
                </a:moveTo>
                <a:lnTo>
                  <a:pt x="111902" y="5826"/>
                </a:lnTo>
                <a:lnTo>
                  <a:pt x="75692" y="21081"/>
                </a:lnTo>
                <a:lnTo>
                  <a:pt x="44164" y="45577"/>
                </a:lnTo>
                <a:lnTo>
                  <a:pt x="18923" y="77977"/>
                </a:lnTo>
                <a:lnTo>
                  <a:pt x="4746" y="114379"/>
                </a:lnTo>
                <a:lnTo>
                  <a:pt x="0" y="153923"/>
                </a:lnTo>
                <a:lnTo>
                  <a:pt x="1188" y="174021"/>
                </a:lnTo>
                <a:lnTo>
                  <a:pt x="10662" y="211931"/>
                </a:lnTo>
                <a:lnTo>
                  <a:pt x="30757" y="247223"/>
                </a:lnTo>
                <a:lnTo>
                  <a:pt x="59142" y="275087"/>
                </a:lnTo>
                <a:lnTo>
                  <a:pt x="93410" y="295237"/>
                </a:lnTo>
                <a:lnTo>
                  <a:pt x="131181" y="306195"/>
                </a:lnTo>
                <a:lnTo>
                  <a:pt x="151256" y="307720"/>
                </a:lnTo>
                <a:lnTo>
                  <a:pt x="171670" y="306195"/>
                </a:lnTo>
                <a:lnTo>
                  <a:pt x="210925" y="295237"/>
                </a:lnTo>
                <a:lnTo>
                  <a:pt x="245496" y="275087"/>
                </a:lnTo>
                <a:lnTo>
                  <a:pt x="273004" y="247223"/>
                </a:lnTo>
                <a:lnTo>
                  <a:pt x="275976" y="242315"/>
                </a:lnTo>
                <a:lnTo>
                  <a:pt x="130301" y="242315"/>
                </a:lnTo>
                <a:lnTo>
                  <a:pt x="128143" y="240283"/>
                </a:lnTo>
                <a:lnTo>
                  <a:pt x="123951" y="238125"/>
                </a:lnTo>
                <a:lnTo>
                  <a:pt x="50419" y="164337"/>
                </a:lnTo>
                <a:lnTo>
                  <a:pt x="50419" y="151764"/>
                </a:lnTo>
                <a:lnTo>
                  <a:pt x="52577" y="147573"/>
                </a:lnTo>
                <a:lnTo>
                  <a:pt x="71500" y="130682"/>
                </a:lnTo>
                <a:lnTo>
                  <a:pt x="73532" y="128523"/>
                </a:lnTo>
                <a:lnTo>
                  <a:pt x="75692" y="126491"/>
                </a:lnTo>
                <a:lnTo>
                  <a:pt x="182730" y="126491"/>
                </a:lnTo>
                <a:lnTo>
                  <a:pt x="216407" y="92709"/>
                </a:lnTo>
                <a:lnTo>
                  <a:pt x="220599" y="90677"/>
                </a:lnTo>
                <a:lnTo>
                  <a:pt x="290318" y="90677"/>
                </a:lnTo>
                <a:lnTo>
                  <a:pt x="283591" y="77977"/>
                </a:lnTo>
                <a:lnTo>
                  <a:pt x="260238" y="45577"/>
                </a:lnTo>
                <a:lnTo>
                  <a:pt x="228980" y="21081"/>
                </a:lnTo>
                <a:lnTo>
                  <a:pt x="191690" y="5826"/>
                </a:lnTo>
                <a:lnTo>
                  <a:pt x="171670" y="1525"/>
                </a:lnTo>
                <a:lnTo>
                  <a:pt x="151256" y="0"/>
                </a:lnTo>
                <a:close/>
              </a:path>
              <a:path w="304800" h="307975">
                <a:moveTo>
                  <a:pt x="290318" y="90677"/>
                </a:moveTo>
                <a:lnTo>
                  <a:pt x="226822" y="90677"/>
                </a:lnTo>
                <a:lnTo>
                  <a:pt x="231013" y="92709"/>
                </a:lnTo>
                <a:lnTo>
                  <a:pt x="249935" y="111759"/>
                </a:lnTo>
                <a:lnTo>
                  <a:pt x="254126" y="113791"/>
                </a:lnTo>
                <a:lnTo>
                  <a:pt x="254126" y="128523"/>
                </a:lnTo>
                <a:lnTo>
                  <a:pt x="249935" y="130682"/>
                </a:lnTo>
                <a:lnTo>
                  <a:pt x="140716" y="240283"/>
                </a:lnTo>
                <a:lnTo>
                  <a:pt x="136525" y="242315"/>
                </a:lnTo>
                <a:lnTo>
                  <a:pt x="275976" y="242315"/>
                </a:lnTo>
                <a:lnTo>
                  <a:pt x="299545" y="193357"/>
                </a:lnTo>
                <a:lnTo>
                  <a:pt x="304546" y="153923"/>
                </a:lnTo>
                <a:lnTo>
                  <a:pt x="303325" y="133752"/>
                </a:lnTo>
                <a:lnTo>
                  <a:pt x="299545" y="114379"/>
                </a:lnTo>
                <a:lnTo>
                  <a:pt x="293026" y="95791"/>
                </a:lnTo>
                <a:lnTo>
                  <a:pt x="290318" y="90677"/>
                </a:lnTo>
                <a:close/>
              </a:path>
              <a:path w="304800" h="307975">
                <a:moveTo>
                  <a:pt x="182730" y="126491"/>
                </a:moveTo>
                <a:lnTo>
                  <a:pt x="84074" y="126491"/>
                </a:lnTo>
                <a:lnTo>
                  <a:pt x="88265" y="130682"/>
                </a:lnTo>
                <a:lnTo>
                  <a:pt x="134493" y="174878"/>
                </a:lnTo>
                <a:lnTo>
                  <a:pt x="182730" y="1264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9663303" y="4980051"/>
            <a:ext cx="283210" cy="285750"/>
          </a:xfrm>
          <a:custGeom>
            <a:avLst/>
            <a:gdLst/>
            <a:ahLst/>
            <a:cxnLst/>
            <a:rect l="l" t="t" r="r" b="b"/>
            <a:pathLst>
              <a:path w="283209" h="285750">
                <a:moveTo>
                  <a:pt x="142113" y="0"/>
                </a:moveTo>
                <a:lnTo>
                  <a:pt x="96950" y="7220"/>
                </a:lnTo>
                <a:lnTo>
                  <a:pt x="57908" y="27346"/>
                </a:lnTo>
                <a:lnTo>
                  <a:pt x="27236" y="58073"/>
                </a:lnTo>
                <a:lnTo>
                  <a:pt x="7978" y="95551"/>
                </a:lnTo>
                <a:lnTo>
                  <a:pt x="0" y="142112"/>
                </a:lnTo>
                <a:lnTo>
                  <a:pt x="7202" y="187660"/>
                </a:lnTo>
                <a:lnTo>
                  <a:pt x="27236" y="226949"/>
                </a:lnTo>
                <a:lnTo>
                  <a:pt x="57908" y="257830"/>
                </a:lnTo>
                <a:lnTo>
                  <a:pt x="96950" y="278013"/>
                </a:lnTo>
                <a:lnTo>
                  <a:pt x="142113" y="285242"/>
                </a:lnTo>
                <a:lnTo>
                  <a:pt x="187218" y="278013"/>
                </a:lnTo>
                <a:lnTo>
                  <a:pt x="224344" y="258699"/>
                </a:lnTo>
                <a:lnTo>
                  <a:pt x="132969" y="258699"/>
                </a:lnTo>
                <a:lnTo>
                  <a:pt x="124809" y="256375"/>
                </a:lnTo>
                <a:lnTo>
                  <a:pt x="117221" y="250110"/>
                </a:lnTo>
                <a:lnTo>
                  <a:pt x="116711" y="249428"/>
                </a:lnTo>
                <a:lnTo>
                  <a:pt x="97408" y="249428"/>
                </a:lnTo>
                <a:lnTo>
                  <a:pt x="59944" y="224917"/>
                </a:lnTo>
                <a:lnTo>
                  <a:pt x="32512" y="181991"/>
                </a:lnTo>
                <a:lnTo>
                  <a:pt x="89280" y="181991"/>
                </a:lnTo>
                <a:lnTo>
                  <a:pt x="88848" y="178943"/>
                </a:lnTo>
                <a:lnTo>
                  <a:pt x="73025" y="178943"/>
                </a:lnTo>
                <a:lnTo>
                  <a:pt x="55508" y="174408"/>
                </a:lnTo>
                <a:lnTo>
                  <a:pt x="42148" y="169052"/>
                </a:lnTo>
                <a:lnTo>
                  <a:pt x="32573" y="163530"/>
                </a:lnTo>
                <a:lnTo>
                  <a:pt x="26416" y="158496"/>
                </a:lnTo>
                <a:lnTo>
                  <a:pt x="26416" y="142112"/>
                </a:lnTo>
                <a:lnTo>
                  <a:pt x="26562" y="136017"/>
                </a:lnTo>
                <a:lnTo>
                  <a:pt x="26622" y="133512"/>
                </a:lnTo>
                <a:lnTo>
                  <a:pt x="27275" y="125222"/>
                </a:lnTo>
                <a:lnTo>
                  <a:pt x="27304" y="124841"/>
                </a:lnTo>
                <a:lnTo>
                  <a:pt x="28378" y="117582"/>
                </a:lnTo>
                <a:lnTo>
                  <a:pt x="28495" y="116788"/>
                </a:lnTo>
                <a:lnTo>
                  <a:pt x="28559" y="116359"/>
                </a:lnTo>
                <a:lnTo>
                  <a:pt x="30479" y="108331"/>
                </a:lnTo>
                <a:lnTo>
                  <a:pt x="132969" y="108331"/>
                </a:lnTo>
                <a:lnTo>
                  <a:pt x="122142" y="108156"/>
                </a:lnTo>
                <a:lnTo>
                  <a:pt x="111125" y="107696"/>
                </a:lnTo>
                <a:lnTo>
                  <a:pt x="89280" y="106299"/>
                </a:lnTo>
                <a:lnTo>
                  <a:pt x="89775" y="104267"/>
                </a:lnTo>
                <a:lnTo>
                  <a:pt x="74041" y="104267"/>
                </a:lnTo>
                <a:lnTo>
                  <a:pt x="47482" y="97155"/>
                </a:lnTo>
                <a:lnTo>
                  <a:pt x="41304" y="95123"/>
                </a:lnTo>
                <a:lnTo>
                  <a:pt x="37592" y="93091"/>
                </a:lnTo>
                <a:lnTo>
                  <a:pt x="41798" y="84488"/>
                </a:lnTo>
                <a:lnTo>
                  <a:pt x="69205" y="52139"/>
                </a:lnTo>
                <a:lnTo>
                  <a:pt x="99441" y="34798"/>
                </a:lnTo>
                <a:lnTo>
                  <a:pt x="120768" y="34798"/>
                </a:lnTo>
                <a:lnTo>
                  <a:pt x="131952" y="26543"/>
                </a:lnTo>
                <a:lnTo>
                  <a:pt x="224465" y="26543"/>
                </a:lnTo>
                <a:lnTo>
                  <a:pt x="187218" y="7220"/>
                </a:lnTo>
                <a:lnTo>
                  <a:pt x="142113" y="0"/>
                </a:lnTo>
                <a:close/>
              </a:path>
              <a:path w="283209" h="285750">
                <a:moveTo>
                  <a:pt x="190880" y="199390"/>
                </a:moveTo>
                <a:lnTo>
                  <a:pt x="93345" y="199390"/>
                </a:lnTo>
                <a:lnTo>
                  <a:pt x="102822" y="200136"/>
                </a:lnTo>
                <a:lnTo>
                  <a:pt x="112776" y="200787"/>
                </a:lnTo>
                <a:lnTo>
                  <a:pt x="122920" y="201247"/>
                </a:lnTo>
                <a:lnTo>
                  <a:pt x="132969" y="201422"/>
                </a:lnTo>
                <a:lnTo>
                  <a:pt x="132969" y="258699"/>
                </a:lnTo>
                <a:lnTo>
                  <a:pt x="150241" y="258699"/>
                </a:lnTo>
                <a:lnTo>
                  <a:pt x="150241" y="201422"/>
                </a:lnTo>
                <a:lnTo>
                  <a:pt x="160162" y="201247"/>
                </a:lnTo>
                <a:lnTo>
                  <a:pt x="170179" y="200787"/>
                </a:lnTo>
                <a:lnTo>
                  <a:pt x="190880" y="199390"/>
                </a:lnTo>
                <a:close/>
              </a:path>
              <a:path w="283209" h="285750">
                <a:moveTo>
                  <a:pt x="206579" y="199390"/>
                </a:moveTo>
                <a:lnTo>
                  <a:pt x="190880" y="199390"/>
                </a:lnTo>
                <a:lnTo>
                  <a:pt x="185102" y="216854"/>
                </a:lnTo>
                <a:lnTo>
                  <a:pt x="176656" y="236331"/>
                </a:lnTo>
                <a:lnTo>
                  <a:pt x="165163" y="252164"/>
                </a:lnTo>
                <a:lnTo>
                  <a:pt x="150241" y="258699"/>
                </a:lnTo>
                <a:lnTo>
                  <a:pt x="224344" y="258699"/>
                </a:lnTo>
                <a:lnTo>
                  <a:pt x="226014" y="257830"/>
                </a:lnTo>
                <a:lnTo>
                  <a:pt x="234272" y="249428"/>
                </a:lnTo>
                <a:lnTo>
                  <a:pt x="185800" y="249428"/>
                </a:lnTo>
                <a:lnTo>
                  <a:pt x="192706" y="238113"/>
                </a:lnTo>
                <a:lnTo>
                  <a:pt x="198374" y="225679"/>
                </a:lnTo>
                <a:lnTo>
                  <a:pt x="203088" y="212101"/>
                </a:lnTo>
                <a:lnTo>
                  <a:pt x="206579" y="199390"/>
                </a:lnTo>
                <a:close/>
              </a:path>
              <a:path w="283209" h="285750">
                <a:moveTo>
                  <a:pt x="89280" y="181991"/>
                </a:moveTo>
                <a:lnTo>
                  <a:pt x="32512" y="181991"/>
                </a:lnTo>
                <a:lnTo>
                  <a:pt x="41193" y="185787"/>
                </a:lnTo>
                <a:lnTo>
                  <a:pt x="51673" y="189499"/>
                </a:lnTo>
                <a:lnTo>
                  <a:pt x="63462" y="193045"/>
                </a:lnTo>
                <a:lnTo>
                  <a:pt x="76073" y="196342"/>
                </a:lnTo>
                <a:lnTo>
                  <a:pt x="79692" y="211673"/>
                </a:lnTo>
                <a:lnTo>
                  <a:pt x="84237" y="224917"/>
                </a:lnTo>
                <a:lnTo>
                  <a:pt x="84514" y="225679"/>
                </a:lnTo>
                <a:lnTo>
                  <a:pt x="90370" y="238113"/>
                </a:lnTo>
                <a:lnTo>
                  <a:pt x="97408" y="249428"/>
                </a:lnTo>
                <a:lnTo>
                  <a:pt x="116711" y="249428"/>
                </a:lnTo>
                <a:lnTo>
                  <a:pt x="110394" y="240964"/>
                </a:lnTo>
                <a:lnTo>
                  <a:pt x="104521" y="229997"/>
                </a:lnTo>
                <a:lnTo>
                  <a:pt x="100917" y="222928"/>
                </a:lnTo>
                <a:lnTo>
                  <a:pt x="97804" y="215491"/>
                </a:lnTo>
                <a:lnTo>
                  <a:pt x="95234" y="207601"/>
                </a:lnTo>
                <a:lnTo>
                  <a:pt x="93345" y="199390"/>
                </a:lnTo>
                <a:lnTo>
                  <a:pt x="206579" y="199390"/>
                </a:lnTo>
                <a:lnTo>
                  <a:pt x="207137" y="197357"/>
                </a:lnTo>
                <a:lnTo>
                  <a:pt x="219071" y="194220"/>
                </a:lnTo>
                <a:lnTo>
                  <a:pt x="230314" y="191023"/>
                </a:lnTo>
                <a:lnTo>
                  <a:pt x="240605" y="187660"/>
                </a:lnTo>
                <a:lnTo>
                  <a:pt x="244611" y="186055"/>
                </a:lnTo>
                <a:lnTo>
                  <a:pt x="132969" y="186055"/>
                </a:lnTo>
                <a:lnTo>
                  <a:pt x="124664" y="185787"/>
                </a:lnTo>
                <a:lnTo>
                  <a:pt x="123115" y="185787"/>
                </a:lnTo>
                <a:lnTo>
                  <a:pt x="111125" y="184785"/>
                </a:lnTo>
                <a:lnTo>
                  <a:pt x="100107" y="183483"/>
                </a:lnTo>
                <a:lnTo>
                  <a:pt x="89280" y="181991"/>
                </a:lnTo>
                <a:close/>
              </a:path>
              <a:path w="283209" h="285750">
                <a:moveTo>
                  <a:pt x="276702" y="184023"/>
                </a:moveTo>
                <a:lnTo>
                  <a:pt x="249681" y="184023"/>
                </a:lnTo>
                <a:lnTo>
                  <a:pt x="244717" y="195163"/>
                </a:lnTo>
                <a:lnTo>
                  <a:pt x="238823" y="205612"/>
                </a:lnTo>
                <a:lnTo>
                  <a:pt x="205739" y="239458"/>
                </a:lnTo>
                <a:lnTo>
                  <a:pt x="185800" y="249428"/>
                </a:lnTo>
                <a:lnTo>
                  <a:pt x="234272" y="249428"/>
                </a:lnTo>
                <a:lnTo>
                  <a:pt x="256367" y="226949"/>
                </a:lnTo>
                <a:lnTo>
                  <a:pt x="276125" y="187660"/>
                </a:lnTo>
                <a:lnTo>
                  <a:pt x="276584" y="184785"/>
                </a:lnTo>
                <a:lnTo>
                  <a:pt x="276702" y="184023"/>
                </a:lnTo>
                <a:close/>
              </a:path>
              <a:path w="283209" h="285750">
                <a:moveTo>
                  <a:pt x="211327" y="120650"/>
                </a:moveTo>
                <a:lnTo>
                  <a:pt x="87249" y="120650"/>
                </a:lnTo>
                <a:lnTo>
                  <a:pt x="98250" y="121983"/>
                </a:lnTo>
                <a:lnTo>
                  <a:pt x="109727" y="122935"/>
                </a:lnTo>
                <a:lnTo>
                  <a:pt x="121720" y="123523"/>
                </a:lnTo>
                <a:lnTo>
                  <a:pt x="132969" y="123698"/>
                </a:lnTo>
                <a:lnTo>
                  <a:pt x="132969" y="186055"/>
                </a:lnTo>
                <a:lnTo>
                  <a:pt x="150241" y="186055"/>
                </a:lnTo>
                <a:lnTo>
                  <a:pt x="150241" y="123698"/>
                </a:lnTo>
                <a:lnTo>
                  <a:pt x="162242" y="123523"/>
                </a:lnTo>
                <a:lnTo>
                  <a:pt x="173863" y="123063"/>
                </a:lnTo>
                <a:lnTo>
                  <a:pt x="185102" y="122412"/>
                </a:lnTo>
                <a:lnTo>
                  <a:pt x="195961" y="121666"/>
                </a:lnTo>
                <a:lnTo>
                  <a:pt x="211454" y="121666"/>
                </a:lnTo>
                <a:lnTo>
                  <a:pt x="211327" y="120650"/>
                </a:lnTo>
                <a:close/>
              </a:path>
              <a:path w="283209" h="285750">
                <a:moveTo>
                  <a:pt x="211454" y="121666"/>
                </a:moveTo>
                <a:lnTo>
                  <a:pt x="195961" y="121666"/>
                </a:lnTo>
                <a:lnTo>
                  <a:pt x="196976" y="128778"/>
                </a:lnTo>
                <a:lnTo>
                  <a:pt x="196976" y="143129"/>
                </a:lnTo>
                <a:lnTo>
                  <a:pt x="195304" y="172596"/>
                </a:lnTo>
                <a:lnTo>
                  <a:pt x="195262" y="173025"/>
                </a:lnTo>
                <a:lnTo>
                  <a:pt x="193928" y="181991"/>
                </a:lnTo>
                <a:lnTo>
                  <a:pt x="183245" y="183483"/>
                </a:lnTo>
                <a:lnTo>
                  <a:pt x="172466" y="184785"/>
                </a:lnTo>
                <a:lnTo>
                  <a:pt x="160527" y="185787"/>
                </a:lnTo>
                <a:lnTo>
                  <a:pt x="158874" y="185787"/>
                </a:lnTo>
                <a:lnTo>
                  <a:pt x="150241" y="186055"/>
                </a:lnTo>
                <a:lnTo>
                  <a:pt x="244611" y="186055"/>
                </a:lnTo>
                <a:lnTo>
                  <a:pt x="249681" y="184023"/>
                </a:lnTo>
                <a:lnTo>
                  <a:pt x="276702" y="184023"/>
                </a:lnTo>
                <a:lnTo>
                  <a:pt x="277491" y="178943"/>
                </a:lnTo>
                <a:lnTo>
                  <a:pt x="210185" y="178943"/>
                </a:lnTo>
                <a:lnTo>
                  <a:pt x="210931" y="170739"/>
                </a:lnTo>
                <a:lnTo>
                  <a:pt x="211341" y="165100"/>
                </a:lnTo>
                <a:lnTo>
                  <a:pt x="211455" y="163530"/>
                </a:lnTo>
                <a:lnTo>
                  <a:pt x="211582" y="161798"/>
                </a:lnTo>
                <a:lnTo>
                  <a:pt x="211915" y="155047"/>
                </a:lnTo>
                <a:lnTo>
                  <a:pt x="212042" y="152475"/>
                </a:lnTo>
                <a:lnTo>
                  <a:pt x="212217" y="143129"/>
                </a:lnTo>
                <a:lnTo>
                  <a:pt x="212217" y="127762"/>
                </a:lnTo>
                <a:lnTo>
                  <a:pt x="211708" y="123698"/>
                </a:lnTo>
                <a:lnTo>
                  <a:pt x="211613" y="122935"/>
                </a:lnTo>
                <a:lnTo>
                  <a:pt x="211494" y="121983"/>
                </a:lnTo>
                <a:lnTo>
                  <a:pt x="211454" y="121666"/>
                </a:lnTo>
                <a:close/>
              </a:path>
              <a:path w="283209" h="285750">
                <a:moveTo>
                  <a:pt x="251714" y="108331"/>
                </a:moveTo>
                <a:lnTo>
                  <a:pt x="30479" y="108331"/>
                </a:lnTo>
                <a:lnTo>
                  <a:pt x="37986" y="111240"/>
                </a:lnTo>
                <a:lnTo>
                  <a:pt x="47101" y="113982"/>
                </a:lnTo>
                <a:lnTo>
                  <a:pt x="58586" y="116788"/>
                </a:lnTo>
                <a:lnTo>
                  <a:pt x="72008" y="119634"/>
                </a:lnTo>
                <a:lnTo>
                  <a:pt x="70993" y="127762"/>
                </a:lnTo>
                <a:lnTo>
                  <a:pt x="71764" y="169052"/>
                </a:lnTo>
                <a:lnTo>
                  <a:pt x="73025" y="178943"/>
                </a:lnTo>
                <a:lnTo>
                  <a:pt x="88848" y="178943"/>
                </a:lnTo>
                <a:lnTo>
                  <a:pt x="88008" y="173025"/>
                </a:lnTo>
                <a:lnTo>
                  <a:pt x="87947" y="172596"/>
                </a:lnTo>
                <a:lnTo>
                  <a:pt x="86232" y="143129"/>
                </a:lnTo>
                <a:lnTo>
                  <a:pt x="86232" y="136017"/>
                </a:lnTo>
                <a:lnTo>
                  <a:pt x="87249" y="128778"/>
                </a:lnTo>
                <a:lnTo>
                  <a:pt x="87249" y="120650"/>
                </a:lnTo>
                <a:lnTo>
                  <a:pt x="211327" y="120650"/>
                </a:lnTo>
                <a:lnTo>
                  <a:pt x="211200" y="119634"/>
                </a:lnTo>
                <a:lnTo>
                  <a:pt x="224103" y="117582"/>
                </a:lnTo>
                <a:lnTo>
                  <a:pt x="235267" y="114744"/>
                </a:lnTo>
                <a:lnTo>
                  <a:pt x="244526" y="111525"/>
                </a:lnTo>
                <a:lnTo>
                  <a:pt x="251714" y="108331"/>
                </a:lnTo>
                <a:close/>
              </a:path>
              <a:path w="283209" h="285750">
                <a:moveTo>
                  <a:pt x="224465" y="26543"/>
                </a:moveTo>
                <a:lnTo>
                  <a:pt x="153289" y="26543"/>
                </a:lnTo>
                <a:lnTo>
                  <a:pt x="157352" y="30606"/>
                </a:lnTo>
                <a:lnTo>
                  <a:pt x="161417" y="32766"/>
                </a:lnTo>
                <a:lnTo>
                  <a:pt x="171799" y="45809"/>
                </a:lnTo>
                <a:lnTo>
                  <a:pt x="181229" y="63007"/>
                </a:lnTo>
                <a:lnTo>
                  <a:pt x="189134" y="83468"/>
                </a:lnTo>
                <a:lnTo>
                  <a:pt x="194945" y="106299"/>
                </a:lnTo>
                <a:lnTo>
                  <a:pt x="172592" y="107696"/>
                </a:lnTo>
                <a:lnTo>
                  <a:pt x="161512" y="108156"/>
                </a:lnTo>
                <a:lnTo>
                  <a:pt x="150241" y="108331"/>
                </a:lnTo>
                <a:lnTo>
                  <a:pt x="251714" y="108331"/>
                </a:lnTo>
                <a:lnTo>
                  <a:pt x="257810" y="142112"/>
                </a:lnTo>
                <a:lnTo>
                  <a:pt x="256780" y="155047"/>
                </a:lnTo>
                <a:lnTo>
                  <a:pt x="251094" y="165100"/>
                </a:lnTo>
                <a:lnTo>
                  <a:pt x="236860" y="172866"/>
                </a:lnTo>
                <a:lnTo>
                  <a:pt x="210185" y="178943"/>
                </a:lnTo>
                <a:lnTo>
                  <a:pt x="277491" y="178943"/>
                </a:lnTo>
                <a:lnTo>
                  <a:pt x="283210" y="142112"/>
                </a:lnTo>
                <a:lnTo>
                  <a:pt x="277269" y="104267"/>
                </a:lnTo>
                <a:lnTo>
                  <a:pt x="209169" y="104267"/>
                </a:lnTo>
                <a:lnTo>
                  <a:pt x="205372" y="83804"/>
                </a:lnTo>
                <a:lnTo>
                  <a:pt x="205292" y="83468"/>
                </a:lnTo>
                <a:lnTo>
                  <a:pt x="200022" y="65341"/>
                </a:lnTo>
                <a:lnTo>
                  <a:pt x="199898" y="64912"/>
                </a:lnTo>
                <a:lnTo>
                  <a:pt x="192738" y="48492"/>
                </a:lnTo>
                <a:lnTo>
                  <a:pt x="183769" y="34798"/>
                </a:lnTo>
                <a:lnTo>
                  <a:pt x="233374" y="34798"/>
                </a:lnTo>
                <a:lnTo>
                  <a:pt x="226014" y="27346"/>
                </a:lnTo>
                <a:lnTo>
                  <a:pt x="224465" y="26543"/>
                </a:lnTo>
                <a:close/>
              </a:path>
              <a:path w="283209" h="285750">
                <a:moveTo>
                  <a:pt x="150241" y="26543"/>
                </a:moveTo>
                <a:lnTo>
                  <a:pt x="132969" y="26543"/>
                </a:lnTo>
                <a:lnTo>
                  <a:pt x="132969" y="108331"/>
                </a:lnTo>
                <a:lnTo>
                  <a:pt x="150241" y="108331"/>
                </a:lnTo>
                <a:lnTo>
                  <a:pt x="150241" y="26543"/>
                </a:lnTo>
                <a:close/>
              </a:path>
              <a:path w="283209" h="285750">
                <a:moveTo>
                  <a:pt x="120768" y="34798"/>
                </a:moveTo>
                <a:lnTo>
                  <a:pt x="99441" y="34798"/>
                </a:lnTo>
                <a:lnTo>
                  <a:pt x="90900" y="48974"/>
                </a:lnTo>
                <a:lnTo>
                  <a:pt x="83693" y="65341"/>
                </a:lnTo>
                <a:lnTo>
                  <a:pt x="78112" y="83468"/>
                </a:lnTo>
                <a:lnTo>
                  <a:pt x="78009" y="83804"/>
                </a:lnTo>
                <a:lnTo>
                  <a:pt x="74041" y="104267"/>
                </a:lnTo>
                <a:lnTo>
                  <a:pt x="89775" y="104267"/>
                </a:lnTo>
                <a:lnTo>
                  <a:pt x="96234" y="77745"/>
                </a:lnTo>
                <a:lnTo>
                  <a:pt x="106045" y="54181"/>
                </a:lnTo>
                <a:lnTo>
                  <a:pt x="118141" y="36736"/>
                </a:lnTo>
                <a:lnTo>
                  <a:pt x="120768" y="34798"/>
                </a:lnTo>
                <a:close/>
              </a:path>
              <a:path w="283209" h="285750">
                <a:moveTo>
                  <a:pt x="233374" y="34798"/>
                </a:moveTo>
                <a:lnTo>
                  <a:pt x="183769" y="34798"/>
                </a:lnTo>
                <a:lnTo>
                  <a:pt x="202880" y="44013"/>
                </a:lnTo>
                <a:lnTo>
                  <a:pt x="220075" y="57372"/>
                </a:lnTo>
                <a:lnTo>
                  <a:pt x="234578" y="74017"/>
                </a:lnTo>
                <a:lnTo>
                  <a:pt x="245618" y="93091"/>
                </a:lnTo>
                <a:lnTo>
                  <a:pt x="241923" y="95551"/>
                </a:lnTo>
                <a:lnTo>
                  <a:pt x="235013" y="98297"/>
                </a:lnTo>
                <a:lnTo>
                  <a:pt x="224293" y="101234"/>
                </a:lnTo>
                <a:lnTo>
                  <a:pt x="209169" y="104267"/>
                </a:lnTo>
                <a:lnTo>
                  <a:pt x="277269" y="104267"/>
                </a:lnTo>
                <a:lnTo>
                  <a:pt x="276152" y="97155"/>
                </a:lnTo>
                <a:lnTo>
                  <a:pt x="275360" y="95551"/>
                </a:lnTo>
                <a:lnTo>
                  <a:pt x="256367" y="58073"/>
                </a:lnTo>
                <a:lnTo>
                  <a:pt x="233374" y="34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4" name="object 14"/>
          <p:cNvGrpSpPr/>
          <p:nvPr/>
        </p:nvGrpSpPr>
        <p:grpSpPr>
          <a:xfrm>
            <a:off x="1" y="1056994"/>
            <a:ext cx="5463540" cy="5801360"/>
            <a:chOff x="1" y="1056994"/>
            <a:chExt cx="5463540" cy="5801360"/>
          </a:xfrm>
        </p:grpSpPr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6227" y="1056994"/>
              <a:ext cx="4874635" cy="479485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113020" y="5012689"/>
              <a:ext cx="350520" cy="198120"/>
            </a:xfrm>
            <a:custGeom>
              <a:avLst/>
              <a:gdLst/>
              <a:ahLst/>
              <a:cxnLst/>
              <a:rect l="l" t="t" r="r" b="b"/>
              <a:pathLst>
                <a:path w="350520" h="198120">
                  <a:moveTo>
                    <a:pt x="175894" y="0"/>
                  </a:moveTo>
                  <a:lnTo>
                    <a:pt x="112930" y="8956"/>
                  </a:lnTo>
                  <a:lnTo>
                    <a:pt x="63724" y="30805"/>
                  </a:lnTo>
                  <a:lnTo>
                    <a:pt x="28411" y="58018"/>
                  </a:lnTo>
                  <a:lnTo>
                    <a:pt x="0" y="98425"/>
                  </a:lnTo>
                  <a:lnTo>
                    <a:pt x="7125" y="114401"/>
                  </a:lnTo>
                  <a:lnTo>
                    <a:pt x="28411" y="139827"/>
                  </a:lnTo>
                  <a:lnTo>
                    <a:pt x="63724" y="167233"/>
                  </a:lnTo>
                  <a:lnTo>
                    <a:pt x="112930" y="189153"/>
                  </a:lnTo>
                  <a:lnTo>
                    <a:pt x="175894" y="198120"/>
                  </a:lnTo>
                  <a:lnTo>
                    <a:pt x="238239" y="189153"/>
                  </a:lnTo>
                  <a:lnTo>
                    <a:pt x="268624" y="175514"/>
                  </a:lnTo>
                  <a:lnTo>
                    <a:pt x="175894" y="175514"/>
                  </a:lnTo>
                  <a:lnTo>
                    <a:pt x="145115" y="169451"/>
                  </a:lnTo>
                  <a:lnTo>
                    <a:pt x="119872" y="152923"/>
                  </a:lnTo>
                  <a:lnTo>
                    <a:pt x="102796" y="128418"/>
                  </a:lnTo>
                  <a:lnTo>
                    <a:pt x="96519" y="98425"/>
                  </a:lnTo>
                  <a:lnTo>
                    <a:pt x="102796" y="69165"/>
                  </a:lnTo>
                  <a:lnTo>
                    <a:pt x="119872" y="45037"/>
                  </a:lnTo>
                  <a:lnTo>
                    <a:pt x="145115" y="28648"/>
                  </a:lnTo>
                  <a:lnTo>
                    <a:pt x="175894" y="22606"/>
                  </a:lnTo>
                  <a:lnTo>
                    <a:pt x="268745" y="22606"/>
                  </a:lnTo>
                  <a:lnTo>
                    <a:pt x="238239" y="8956"/>
                  </a:lnTo>
                  <a:lnTo>
                    <a:pt x="175894" y="0"/>
                  </a:lnTo>
                  <a:close/>
                </a:path>
                <a:path w="350520" h="198120">
                  <a:moveTo>
                    <a:pt x="268745" y="22606"/>
                  </a:moveTo>
                  <a:lnTo>
                    <a:pt x="175894" y="22606"/>
                  </a:lnTo>
                  <a:lnTo>
                    <a:pt x="205722" y="28648"/>
                  </a:lnTo>
                  <a:lnTo>
                    <a:pt x="230108" y="45037"/>
                  </a:lnTo>
                  <a:lnTo>
                    <a:pt x="246564" y="69165"/>
                  </a:lnTo>
                  <a:lnTo>
                    <a:pt x="252494" y="97901"/>
                  </a:lnTo>
                  <a:lnTo>
                    <a:pt x="252602" y="98425"/>
                  </a:lnTo>
                  <a:lnTo>
                    <a:pt x="246564" y="128418"/>
                  </a:lnTo>
                  <a:lnTo>
                    <a:pt x="230108" y="152923"/>
                  </a:lnTo>
                  <a:lnTo>
                    <a:pt x="205722" y="169451"/>
                  </a:lnTo>
                  <a:lnTo>
                    <a:pt x="175894" y="175514"/>
                  </a:lnTo>
                  <a:lnTo>
                    <a:pt x="268624" y="175514"/>
                  </a:lnTo>
                  <a:lnTo>
                    <a:pt x="287069" y="167233"/>
                  </a:lnTo>
                  <a:lnTo>
                    <a:pt x="322189" y="139827"/>
                  </a:lnTo>
                  <a:lnTo>
                    <a:pt x="343404" y="114401"/>
                  </a:lnTo>
                  <a:lnTo>
                    <a:pt x="350519" y="98425"/>
                  </a:lnTo>
                  <a:lnTo>
                    <a:pt x="343404" y="83068"/>
                  </a:lnTo>
                  <a:lnTo>
                    <a:pt x="322189" y="58018"/>
                  </a:lnTo>
                  <a:lnTo>
                    <a:pt x="287069" y="30805"/>
                  </a:lnTo>
                  <a:lnTo>
                    <a:pt x="268745" y="22606"/>
                  </a:lnTo>
                  <a:close/>
                </a:path>
                <a:path w="350520" h="198120">
                  <a:moveTo>
                    <a:pt x="175894" y="61214"/>
                  </a:moveTo>
                  <a:lnTo>
                    <a:pt x="160220" y="64224"/>
                  </a:lnTo>
                  <a:lnTo>
                    <a:pt x="147653" y="72342"/>
                  </a:lnTo>
                  <a:lnTo>
                    <a:pt x="139301" y="84199"/>
                  </a:lnTo>
                  <a:lnTo>
                    <a:pt x="136382" y="97901"/>
                  </a:lnTo>
                  <a:lnTo>
                    <a:pt x="136270" y="98425"/>
                  </a:lnTo>
                  <a:lnTo>
                    <a:pt x="139301" y="113385"/>
                  </a:lnTo>
                  <a:lnTo>
                    <a:pt x="147653" y="125618"/>
                  </a:lnTo>
                  <a:lnTo>
                    <a:pt x="160220" y="133875"/>
                  </a:lnTo>
                  <a:lnTo>
                    <a:pt x="175894" y="136906"/>
                  </a:lnTo>
                  <a:lnTo>
                    <a:pt x="190245" y="133875"/>
                  </a:lnTo>
                  <a:lnTo>
                    <a:pt x="202501" y="125618"/>
                  </a:lnTo>
                  <a:lnTo>
                    <a:pt x="211042" y="113385"/>
                  </a:lnTo>
                  <a:lnTo>
                    <a:pt x="213808" y="100478"/>
                  </a:lnTo>
                  <a:lnTo>
                    <a:pt x="184138" y="100478"/>
                  </a:lnTo>
                  <a:lnTo>
                    <a:pt x="175894" y="98425"/>
                  </a:lnTo>
                  <a:lnTo>
                    <a:pt x="174055" y="89771"/>
                  </a:lnTo>
                  <a:lnTo>
                    <a:pt x="176895" y="77295"/>
                  </a:lnTo>
                  <a:lnTo>
                    <a:pt x="179234" y="66081"/>
                  </a:lnTo>
                  <a:lnTo>
                    <a:pt x="175894" y="61214"/>
                  </a:lnTo>
                  <a:close/>
                </a:path>
                <a:path w="350520" h="198120">
                  <a:moveTo>
                    <a:pt x="209006" y="95585"/>
                  </a:moveTo>
                  <a:lnTo>
                    <a:pt x="184138" y="100478"/>
                  </a:lnTo>
                  <a:lnTo>
                    <a:pt x="213808" y="100478"/>
                  </a:lnTo>
                  <a:lnTo>
                    <a:pt x="214249" y="98425"/>
                  </a:lnTo>
                  <a:lnTo>
                    <a:pt x="209006" y="955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5012688"/>
              <a:ext cx="2571495" cy="1845309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6796278" y="0"/>
            <a:ext cx="5396230" cy="2238375"/>
            <a:chOff x="6796278" y="0"/>
            <a:chExt cx="5396230" cy="2238375"/>
          </a:xfrm>
        </p:grpSpPr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96278" y="1402308"/>
              <a:ext cx="3206750" cy="83555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51998" y="0"/>
              <a:ext cx="1540002" cy="199148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00488" y="0"/>
              <a:ext cx="2191511" cy="15661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01136" y="1157097"/>
            <a:ext cx="5949950" cy="5524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899160" marR="5080" indent="-887094">
              <a:lnSpc>
                <a:spcPct val="101800"/>
              </a:lnSpc>
              <a:spcBef>
                <a:spcPts val="90"/>
              </a:spcBef>
            </a:pP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A</a:t>
            </a:r>
            <a:r>
              <a:rPr dirty="0" sz="1700" spc="10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coordinated</a:t>
            </a:r>
            <a:r>
              <a:rPr dirty="0" sz="1700" spc="20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technology</a:t>
            </a:r>
            <a:r>
              <a:rPr dirty="0" sz="1700" spc="30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stack</a:t>
            </a:r>
            <a:r>
              <a:rPr dirty="0" sz="1700" spc="25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connecting</a:t>
            </a:r>
            <a:r>
              <a:rPr dirty="0" sz="1700" spc="5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every</a:t>
            </a:r>
            <a:r>
              <a:rPr dirty="0" sz="1700" spc="25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layer</a:t>
            </a:r>
            <a:r>
              <a:rPr dirty="0" sz="1700" spc="25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of</a:t>
            </a:r>
            <a:r>
              <a:rPr dirty="0" sz="1700" spc="15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the</a:t>
            </a:r>
            <a:r>
              <a:rPr dirty="0" sz="1700" spc="15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spc="-10" i="1">
                <a:solidFill>
                  <a:srgbClr val="E1E8EF"/>
                </a:solidFill>
                <a:latin typeface="Calibri"/>
                <a:cs typeface="Calibri"/>
              </a:rPr>
              <a:t>trade</a:t>
            </a:r>
            <a:r>
              <a:rPr dirty="0" sz="1700" spc="-10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value</a:t>
            </a:r>
            <a:r>
              <a:rPr dirty="0" sz="1700" spc="30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chain</a:t>
            </a:r>
            <a:r>
              <a:rPr dirty="0" sz="1700" spc="25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into</a:t>
            </a:r>
            <a:r>
              <a:rPr dirty="0" sz="1700" spc="25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a</a:t>
            </a:r>
            <a:r>
              <a:rPr dirty="0" sz="1700" spc="10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single,</a:t>
            </a:r>
            <a:r>
              <a:rPr dirty="0" sz="1700" spc="40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interoperable</a:t>
            </a:r>
            <a:r>
              <a:rPr dirty="0" sz="1700" spc="45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spc="-10" i="1">
                <a:solidFill>
                  <a:srgbClr val="E1E8EF"/>
                </a:solidFill>
                <a:latin typeface="Calibri"/>
                <a:cs typeface="Calibri"/>
              </a:rPr>
              <a:t>system.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400" y="1892807"/>
            <a:ext cx="10363200" cy="707390"/>
          </a:xfrm>
          <a:custGeom>
            <a:avLst/>
            <a:gdLst/>
            <a:ahLst/>
            <a:cxnLst/>
            <a:rect l="l" t="t" r="r" b="b"/>
            <a:pathLst>
              <a:path w="10363200" h="707389">
                <a:moveTo>
                  <a:pt x="10363200" y="0"/>
                </a:moveTo>
                <a:lnTo>
                  <a:pt x="0" y="0"/>
                </a:lnTo>
                <a:lnTo>
                  <a:pt x="0" y="707136"/>
                </a:lnTo>
                <a:lnTo>
                  <a:pt x="10363200" y="707136"/>
                </a:lnTo>
                <a:lnTo>
                  <a:pt x="10363200" y="0"/>
                </a:lnTo>
                <a:close/>
              </a:path>
            </a:pathLst>
          </a:custGeom>
          <a:solidFill>
            <a:srgbClr val="0057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158544" y="2031619"/>
            <a:ext cx="11988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DEMAND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96889" y="2086101"/>
            <a:ext cx="4264025" cy="24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Structured</a:t>
            </a:r>
            <a:r>
              <a:rPr dirty="0" sz="145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buyer needs &amp;</a:t>
            </a:r>
            <a:r>
              <a:rPr dirty="0" sz="145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aggregated</a:t>
            </a:r>
            <a:r>
              <a:rPr dirty="0" sz="145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purchasing</a:t>
            </a:r>
            <a:r>
              <a:rPr dirty="0" sz="145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spc="-10">
                <a:solidFill>
                  <a:srgbClr val="FFFFFF"/>
                </a:solidFill>
                <a:latin typeface="Calibri"/>
                <a:cs typeface="Calibri"/>
              </a:rPr>
              <a:t>signals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97280" y="2721864"/>
            <a:ext cx="9997440" cy="707390"/>
          </a:xfrm>
          <a:custGeom>
            <a:avLst/>
            <a:gdLst/>
            <a:ahLst/>
            <a:cxnLst/>
            <a:rect l="l" t="t" r="r" b="b"/>
            <a:pathLst>
              <a:path w="9997440" h="707389">
                <a:moveTo>
                  <a:pt x="9997440" y="0"/>
                </a:moveTo>
                <a:lnTo>
                  <a:pt x="0" y="0"/>
                </a:lnTo>
                <a:lnTo>
                  <a:pt x="0" y="707136"/>
                </a:lnTo>
                <a:lnTo>
                  <a:pt x="9997440" y="707136"/>
                </a:lnTo>
                <a:lnTo>
                  <a:pt x="9997440" y="0"/>
                </a:lnTo>
                <a:close/>
              </a:path>
            </a:pathLst>
          </a:custGeom>
          <a:solidFill>
            <a:srgbClr val="0050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341374" y="2860675"/>
            <a:ext cx="9404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400" spc="-35" b="1">
                <a:solidFill>
                  <a:srgbClr val="FFFFFF"/>
                </a:solidFill>
                <a:latin typeface="Calibri"/>
                <a:cs typeface="Calibri"/>
              </a:rPr>
              <a:t>SUPPLY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69915" y="2939287"/>
            <a:ext cx="4372610" cy="24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Verified,</a:t>
            </a:r>
            <a:r>
              <a:rPr dirty="0" sz="145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discoverable,</a:t>
            </a:r>
            <a:r>
              <a:rPr dirty="0" sz="145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spc="-10">
                <a:solidFill>
                  <a:srgbClr val="FFFFFF"/>
                </a:solidFill>
                <a:latin typeface="Calibri"/>
                <a:cs typeface="Calibri"/>
              </a:rPr>
              <a:t>performance-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tracked</a:t>
            </a:r>
            <a:r>
              <a:rPr dirty="0" sz="145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supplier</a:t>
            </a:r>
            <a:r>
              <a:rPr dirty="0" sz="145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spc="-20">
                <a:solidFill>
                  <a:srgbClr val="FFFFFF"/>
                </a:solidFill>
                <a:latin typeface="Calibri"/>
                <a:cs typeface="Calibri"/>
              </a:rPr>
              <a:t>base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80160" y="3550920"/>
            <a:ext cx="9631680" cy="707390"/>
          </a:xfrm>
          <a:custGeom>
            <a:avLst/>
            <a:gdLst/>
            <a:ahLst/>
            <a:cxnLst/>
            <a:rect l="l" t="t" r="r" b="b"/>
            <a:pathLst>
              <a:path w="9631680" h="707389">
                <a:moveTo>
                  <a:pt x="9631680" y="0"/>
                </a:moveTo>
                <a:lnTo>
                  <a:pt x="0" y="0"/>
                </a:lnTo>
                <a:lnTo>
                  <a:pt x="0" y="707135"/>
                </a:lnTo>
                <a:lnTo>
                  <a:pt x="9631680" y="707135"/>
                </a:lnTo>
                <a:lnTo>
                  <a:pt x="9631680" y="0"/>
                </a:lnTo>
                <a:close/>
              </a:path>
            </a:pathLst>
          </a:custGeom>
          <a:solidFill>
            <a:srgbClr val="0146B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524253" y="3689984"/>
            <a:ext cx="12979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LOGISTICS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29834" y="3741801"/>
            <a:ext cx="4587875" cy="24892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</a:pP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Coordinated</a:t>
            </a:r>
            <a:r>
              <a:rPr dirty="0" sz="145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movement,</a:t>
            </a:r>
            <a:r>
              <a:rPr dirty="0" sz="145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spc="-10">
                <a:solidFill>
                  <a:srgbClr val="FFFFFF"/>
                </a:solidFill>
                <a:latin typeface="Calibri"/>
                <a:cs typeface="Calibri"/>
              </a:rPr>
              <a:t>real-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dirty="0" sz="145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tracking,</a:t>
            </a:r>
            <a:r>
              <a:rPr dirty="0" sz="145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proof</a:t>
            </a:r>
            <a:r>
              <a:rPr dirty="0" sz="145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45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spc="-10">
                <a:solidFill>
                  <a:srgbClr val="FFFFFF"/>
                </a:solidFill>
                <a:latin typeface="Calibri"/>
                <a:cs typeface="Calibri"/>
              </a:rPr>
              <a:t>delivery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63039" y="4379976"/>
            <a:ext cx="9265920" cy="707390"/>
          </a:xfrm>
          <a:custGeom>
            <a:avLst/>
            <a:gdLst/>
            <a:ahLst/>
            <a:cxnLst/>
            <a:rect l="l" t="t" r="r" b="b"/>
            <a:pathLst>
              <a:path w="9265920" h="707389">
                <a:moveTo>
                  <a:pt x="9265920" y="0"/>
                </a:moveTo>
                <a:lnTo>
                  <a:pt x="0" y="0"/>
                </a:lnTo>
                <a:lnTo>
                  <a:pt x="0" y="707136"/>
                </a:lnTo>
                <a:lnTo>
                  <a:pt x="9265920" y="707136"/>
                </a:lnTo>
                <a:lnTo>
                  <a:pt x="9265920" y="0"/>
                </a:lnTo>
                <a:close/>
              </a:path>
            </a:pathLst>
          </a:custGeom>
          <a:solidFill>
            <a:srgbClr val="0340A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707133" y="4519041"/>
            <a:ext cx="11309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FINANCE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71592" y="4584014"/>
            <a:ext cx="4288155" cy="24892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dirty="0" sz="1450" spc="-20">
                <a:solidFill>
                  <a:srgbClr val="FFFFFF"/>
                </a:solidFill>
                <a:latin typeface="Calibri"/>
                <a:cs typeface="Calibri"/>
              </a:rPr>
              <a:t>Transaction-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linked,</a:t>
            </a:r>
            <a:r>
              <a:rPr dirty="0" sz="1450" spc="8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spc="-10">
                <a:solidFill>
                  <a:srgbClr val="FFFFFF"/>
                </a:solidFill>
                <a:latin typeface="Calibri"/>
                <a:cs typeface="Calibri"/>
              </a:rPr>
              <a:t>data-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driven,</a:t>
            </a:r>
            <a:r>
              <a:rPr dirty="0" sz="145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spc="-10">
                <a:solidFill>
                  <a:srgbClr val="FFFFFF"/>
                </a:solidFill>
                <a:latin typeface="Calibri"/>
                <a:cs typeface="Calibri"/>
              </a:rPr>
              <a:t>condition-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based</a:t>
            </a:r>
            <a:r>
              <a:rPr dirty="0" sz="1450" spc="9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 spc="-10">
                <a:solidFill>
                  <a:srgbClr val="FFFFFF"/>
                </a:solidFill>
                <a:latin typeface="Calibri"/>
                <a:cs typeface="Calibri"/>
              </a:rPr>
              <a:t>funding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45920" y="5209032"/>
            <a:ext cx="8900160" cy="707390"/>
          </a:xfrm>
          <a:custGeom>
            <a:avLst/>
            <a:gdLst/>
            <a:ahLst/>
            <a:cxnLst/>
            <a:rect l="l" t="t" r="r" b="b"/>
            <a:pathLst>
              <a:path w="8900160" h="707389">
                <a:moveTo>
                  <a:pt x="8900160" y="0"/>
                </a:moveTo>
                <a:lnTo>
                  <a:pt x="0" y="0"/>
                </a:lnTo>
                <a:lnTo>
                  <a:pt x="0" y="707136"/>
                </a:lnTo>
                <a:lnTo>
                  <a:pt x="8900160" y="707136"/>
                </a:lnTo>
                <a:lnTo>
                  <a:pt x="8900160" y="0"/>
                </a:lnTo>
                <a:close/>
              </a:path>
            </a:pathLst>
          </a:custGeom>
          <a:solidFill>
            <a:srgbClr val="04379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1890014" y="5348427"/>
            <a:ext cx="16573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FFFFFF"/>
                </a:solidFill>
                <a:latin typeface="Calibri"/>
                <a:cs typeface="Calibri"/>
              </a:rPr>
              <a:t>SETTLEMENT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72634" y="5400243"/>
            <a:ext cx="4261485" cy="24892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5"/>
              </a:spcBef>
            </a:pP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Compliant,</a:t>
            </a:r>
            <a:r>
              <a:rPr dirty="0" sz="145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traceable</a:t>
            </a:r>
            <a:r>
              <a:rPr dirty="0" sz="145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fund</a:t>
            </a:r>
            <a:r>
              <a:rPr dirty="0" sz="145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flows</a:t>
            </a:r>
            <a:r>
              <a:rPr dirty="0" sz="145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conditioned</a:t>
            </a:r>
            <a:r>
              <a:rPr dirty="0" sz="145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dirty="0" sz="1450" spc="-10">
                <a:solidFill>
                  <a:srgbClr val="FFFFFF"/>
                </a:solidFill>
                <a:latin typeface="Calibri"/>
                <a:cs typeface="Calibri"/>
              </a:rPr>
              <a:t>delivery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88945" y="6129020"/>
            <a:ext cx="672719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009FF4"/>
                </a:solidFill>
                <a:latin typeface="Calibri"/>
                <a:cs typeface="Calibri"/>
              </a:rPr>
              <a:t>Each</a:t>
            </a:r>
            <a:r>
              <a:rPr dirty="0" sz="1600" spc="-4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9FF4"/>
                </a:solidFill>
                <a:latin typeface="Calibri"/>
                <a:cs typeface="Calibri"/>
              </a:rPr>
              <a:t>layer</a:t>
            </a:r>
            <a:r>
              <a:rPr dirty="0" sz="1600" spc="-3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9FF4"/>
                </a:solidFill>
                <a:latin typeface="Calibri"/>
                <a:cs typeface="Calibri"/>
              </a:rPr>
              <a:t>is</a:t>
            </a:r>
            <a:r>
              <a:rPr dirty="0" sz="1600" spc="-4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009FF4"/>
                </a:solidFill>
                <a:latin typeface="Calibri"/>
                <a:cs typeface="Calibri"/>
              </a:rPr>
              <a:t>independently</a:t>
            </a:r>
            <a:r>
              <a:rPr dirty="0" sz="1600" spc="-5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9FF4"/>
                </a:solidFill>
                <a:latin typeface="Calibri"/>
                <a:cs typeface="Calibri"/>
              </a:rPr>
              <a:t>valuable</a:t>
            </a:r>
            <a:r>
              <a:rPr dirty="0" sz="1600" spc="-6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9FF4"/>
                </a:solidFill>
                <a:latin typeface="Calibri"/>
                <a:cs typeface="Calibri"/>
              </a:rPr>
              <a:t>but</a:t>
            </a:r>
            <a:r>
              <a:rPr dirty="0" sz="1600" spc="-3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009FF4"/>
                </a:solidFill>
                <a:latin typeface="Calibri"/>
                <a:cs typeface="Calibri"/>
              </a:rPr>
              <a:t>exponentially</a:t>
            </a:r>
            <a:r>
              <a:rPr dirty="0" sz="1600" spc="-6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9FF4"/>
                </a:solidFill>
                <a:latin typeface="Calibri"/>
                <a:cs typeface="Calibri"/>
              </a:rPr>
              <a:t>powerful</a:t>
            </a:r>
            <a:r>
              <a:rPr dirty="0" sz="1600" spc="-1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09FF4"/>
                </a:solidFill>
                <a:latin typeface="Calibri"/>
                <a:cs typeface="Calibri"/>
              </a:rPr>
              <a:t>when</a:t>
            </a:r>
            <a:r>
              <a:rPr dirty="0" sz="1600" spc="-3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009FF4"/>
                </a:solidFill>
                <a:latin typeface="Calibri"/>
                <a:cs typeface="Calibri"/>
              </a:rPr>
              <a:t>integrated.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0" name="object 20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05410">
              <a:lnSpc>
                <a:spcPct val="100000"/>
              </a:lnSpc>
              <a:spcBef>
                <a:spcPts val="130"/>
              </a:spcBef>
            </a:pPr>
            <a:r>
              <a:rPr dirty="0" sz="3700" spc="-105">
                <a:solidFill>
                  <a:srgbClr val="FFFFFF"/>
                </a:solidFill>
              </a:rPr>
              <a:t>The</a:t>
            </a:r>
            <a:r>
              <a:rPr dirty="0" sz="3700" spc="-260">
                <a:solidFill>
                  <a:srgbClr val="FFFFFF"/>
                </a:solidFill>
              </a:rPr>
              <a:t> </a:t>
            </a:r>
            <a:r>
              <a:rPr dirty="0" sz="3700" spc="-135">
                <a:solidFill>
                  <a:srgbClr val="FFFFFF"/>
                </a:solidFill>
              </a:rPr>
              <a:t>Digital</a:t>
            </a:r>
            <a:r>
              <a:rPr dirty="0" sz="3700" spc="-275">
                <a:solidFill>
                  <a:srgbClr val="FFFFFF"/>
                </a:solidFill>
              </a:rPr>
              <a:t> </a:t>
            </a:r>
            <a:r>
              <a:rPr dirty="0" sz="3700" spc="-180">
                <a:solidFill>
                  <a:srgbClr val="FFFFFF"/>
                </a:solidFill>
              </a:rPr>
              <a:t>Trade</a:t>
            </a:r>
            <a:r>
              <a:rPr dirty="0" sz="3700" spc="-235">
                <a:solidFill>
                  <a:srgbClr val="FFFFFF"/>
                </a:solidFill>
              </a:rPr>
              <a:t> </a:t>
            </a:r>
            <a:r>
              <a:rPr dirty="0" sz="3700" spc="-160">
                <a:solidFill>
                  <a:srgbClr val="0050D5"/>
                </a:solidFill>
              </a:rPr>
              <a:t>Infrastructure</a:t>
            </a:r>
            <a:r>
              <a:rPr dirty="0" sz="3700" spc="-275">
                <a:solidFill>
                  <a:srgbClr val="0050D5"/>
                </a:solidFill>
              </a:rPr>
              <a:t> </a:t>
            </a:r>
            <a:r>
              <a:rPr dirty="0" sz="3700" spc="-35">
                <a:solidFill>
                  <a:srgbClr val="0050D5"/>
                </a:solidFill>
              </a:rPr>
              <a:t>Stack</a:t>
            </a:r>
            <a:endParaRPr sz="3700"/>
          </a:p>
        </p:txBody>
      </p:sp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58450" y="618185"/>
            <a:ext cx="1158303" cy="301802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673849" y="530479"/>
            <a:ext cx="0" cy="445770"/>
          </a:xfrm>
          <a:custGeom>
            <a:avLst/>
            <a:gdLst/>
            <a:ahLst/>
            <a:cxnLst/>
            <a:rect l="l" t="t" r="r" b="b"/>
            <a:pathLst>
              <a:path w="0" h="445769">
                <a:moveTo>
                  <a:pt x="0" y="0"/>
                </a:moveTo>
                <a:lnTo>
                  <a:pt x="0" y="445516"/>
                </a:lnTo>
              </a:path>
            </a:pathLst>
          </a:custGeom>
          <a:ln w="38100">
            <a:solidFill>
              <a:srgbClr val="0057E4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0274" rIns="0" bIns="0" rtlCol="0" vert="horz">
            <a:spAutoFit/>
          </a:bodyPr>
          <a:lstStyle/>
          <a:p>
            <a:pPr marL="102870">
              <a:lnSpc>
                <a:spcPct val="100000"/>
              </a:lnSpc>
              <a:spcBef>
                <a:spcPts val="95"/>
              </a:spcBef>
            </a:pPr>
            <a:r>
              <a:rPr dirty="0" sz="2800" spc="-110" b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dirty="0" sz="2800" spc="-28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155" b="0">
                <a:solidFill>
                  <a:srgbClr val="000000"/>
                </a:solidFill>
                <a:latin typeface="Calibri"/>
                <a:cs typeface="Calibri"/>
              </a:rPr>
              <a:t>Matta</a:t>
            </a:r>
            <a:r>
              <a:rPr dirty="0" sz="2800" spc="-29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145" b="0">
                <a:solidFill>
                  <a:srgbClr val="0057E4"/>
                </a:solidFill>
                <a:latin typeface="Calibri"/>
                <a:cs typeface="Calibri"/>
              </a:rPr>
              <a:t>Ecosystem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3849" y="530479"/>
            <a:ext cx="0" cy="445770"/>
          </a:xfrm>
          <a:custGeom>
            <a:avLst/>
            <a:gdLst/>
            <a:ahLst/>
            <a:cxnLst/>
            <a:rect l="l" t="t" r="r" b="b"/>
            <a:pathLst>
              <a:path w="0" h="445769">
                <a:moveTo>
                  <a:pt x="0" y="0"/>
                </a:moveTo>
                <a:lnTo>
                  <a:pt x="0" y="445516"/>
                </a:lnTo>
              </a:path>
            </a:pathLst>
          </a:custGeom>
          <a:ln w="38100">
            <a:solidFill>
              <a:srgbClr val="0057E4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05643" y="611339"/>
            <a:ext cx="1495044" cy="389547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0629900" y="6166218"/>
            <a:ext cx="1191895" cy="386080"/>
          </a:xfrm>
          <a:custGeom>
            <a:avLst/>
            <a:gdLst/>
            <a:ahLst/>
            <a:cxnLst/>
            <a:rect l="l" t="t" r="r" b="b"/>
            <a:pathLst>
              <a:path w="1191895" h="386079">
                <a:moveTo>
                  <a:pt x="998981" y="0"/>
                </a:moveTo>
                <a:lnTo>
                  <a:pt x="192785" y="0"/>
                </a:lnTo>
                <a:lnTo>
                  <a:pt x="148596" y="5093"/>
                </a:lnTo>
                <a:lnTo>
                  <a:pt x="108024" y="19602"/>
                </a:lnTo>
                <a:lnTo>
                  <a:pt x="72227" y="42368"/>
                </a:lnTo>
                <a:lnTo>
                  <a:pt x="42367" y="72234"/>
                </a:lnTo>
                <a:lnTo>
                  <a:pt x="19603" y="108041"/>
                </a:lnTo>
                <a:lnTo>
                  <a:pt x="5094" y="148632"/>
                </a:lnTo>
                <a:lnTo>
                  <a:pt x="0" y="192849"/>
                </a:lnTo>
                <a:lnTo>
                  <a:pt x="5094" y="237066"/>
                </a:lnTo>
                <a:lnTo>
                  <a:pt x="19603" y="277657"/>
                </a:lnTo>
                <a:lnTo>
                  <a:pt x="42367" y="313464"/>
                </a:lnTo>
                <a:lnTo>
                  <a:pt x="72227" y="343330"/>
                </a:lnTo>
                <a:lnTo>
                  <a:pt x="108024" y="366096"/>
                </a:lnTo>
                <a:lnTo>
                  <a:pt x="148596" y="380605"/>
                </a:lnTo>
                <a:lnTo>
                  <a:pt x="192785" y="385699"/>
                </a:lnTo>
                <a:lnTo>
                  <a:pt x="998981" y="385699"/>
                </a:lnTo>
                <a:lnTo>
                  <a:pt x="1043218" y="380605"/>
                </a:lnTo>
                <a:lnTo>
                  <a:pt x="1083824" y="366096"/>
                </a:lnTo>
                <a:lnTo>
                  <a:pt x="1119643" y="343330"/>
                </a:lnTo>
                <a:lnTo>
                  <a:pt x="1149517" y="313464"/>
                </a:lnTo>
                <a:lnTo>
                  <a:pt x="1172288" y="277657"/>
                </a:lnTo>
                <a:lnTo>
                  <a:pt x="1186800" y="237066"/>
                </a:lnTo>
                <a:lnTo>
                  <a:pt x="1191895" y="192849"/>
                </a:lnTo>
                <a:lnTo>
                  <a:pt x="1186800" y="148632"/>
                </a:lnTo>
                <a:lnTo>
                  <a:pt x="1172288" y="108041"/>
                </a:lnTo>
                <a:lnTo>
                  <a:pt x="1149517" y="72234"/>
                </a:lnTo>
                <a:lnTo>
                  <a:pt x="1119643" y="42368"/>
                </a:lnTo>
                <a:lnTo>
                  <a:pt x="1083824" y="19602"/>
                </a:lnTo>
                <a:lnTo>
                  <a:pt x="1043218" y="5093"/>
                </a:lnTo>
                <a:lnTo>
                  <a:pt x="998981" y="0"/>
                </a:lnTo>
                <a:close/>
              </a:path>
            </a:pathLst>
          </a:custGeom>
          <a:solidFill>
            <a:srgbClr val="011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0835131" y="6256426"/>
            <a:ext cx="473709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dirty="0" sz="11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25">
                <a:solidFill>
                  <a:srgbClr val="FFFFFF"/>
                </a:solidFill>
                <a:latin typeface="Calibri"/>
                <a:cs typeface="Calibri"/>
              </a:rPr>
              <a:t>16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02517" y="6244767"/>
            <a:ext cx="228600" cy="2286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137650" y="3304653"/>
            <a:ext cx="2027555" cy="1130300"/>
          </a:xfrm>
          <a:prstGeom prst="rect">
            <a:avLst/>
          </a:prstGeom>
        </p:spPr>
        <p:txBody>
          <a:bodyPr wrap="square" lIns="0" tIns="876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90"/>
              </a:spcBef>
            </a:pPr>
            <a:r>
              <a:rPr dirty="0" sz="2250" spc="-10" b="1">
                <a:solidFill>
                  <a:srgbClr val="0050D5"/>
                </a:solidFill>
                <a:latin typeface="Calibri"/>
                <a:cs typeface="Calibri"/>
              </a:rPr>
              <a:t>Polymer</a:t>
            </a:r>
            <a:endParaRPr sz="2250">
              <a:latin typeface="Calibri"/>
              <a:cs typeface="Calibri"/>
            </a:endParaRPr>
          </a:p>
          <a:p>
            <a:pPr marL="41275" marR="5080">
              <a:lnSpc>
                <a:spcPct val="100000"/>
              </a:lnSpc>
              <a:spcBef>
                <a:spcPts val="365"/>
              </a:spcBef>
            </a:pPr>
            <a:r>
              <a:rPr dirty="0" sz="1400" spc="-10">
                <a:solidFill>
                  <a:srgbClr val="001242"/>
                </a:solidFill>
                <a:latin typeface="Calibri"/>
                <a:cs typeface="Calibri"/>
              </a:rPr>
              <a:t>Procurement</a:t>
            </a:r>
            <a:r>
              <a:rPr dirty="0" sz="1400" spc="-3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242"/>
                </a:solidFill>
                <a:latin typeface="Calibri"/>
                <a:cs typeface="Calibri"/>
              </a:rPr>
              <a:t>infrastructure API-</a:t>
            </a:r>
            <a:r>
              <a:rPr dirty="0" sz="1400">
                <a:solidFill>
                  <a:srgbClr val="001242"/>
                </a:solidFill>
                <a:latin typeface="Calibri"/>
                <a:cs typeface="Calibri"/>
              </a:rPr>
              <a:t>driven</a:t>
            </a:r>
            <a:r>
              <a:rPr dirty="0" sz="1400" spc="-2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242"/>
                </a:solidFill>
                <a:latin typeface="Calibri"/>
                <a:cs typeface="Calibri"/>
              </a:rPr>
              <a:t>enterprise integration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34439" y="3230153"/>
            <a:ext cx="1520825" cy="1134745"/>
          </a:xfrm>
          <a:prstGeom prst="rect">
            <a:avLst/>
          </a:prstGeom>
        </p:spPr>
        <p:txBody>
          <a:bodyPr wrap="square" lIns="0" tIns="90805" rIns="0" bIns="0" rtlCol="0" vert="horz">
            <a:spAutoFit/>
          </a:bodyPr>
          <a:lstStyle/>
          <a:p>
            <a:pPr marL="990600">
              <a:lnSpc>
                <a:spcPct val="100000"/>
              </a:lnSpc>
              <a:spcBef>
                <a:spcPts val="715"/>
              </a:spcBef>
            </a:pPr>
            <a:r>
              <a:rPr dirty="0" sz="2250" spc="-20" b="1">
                <a:solidFill>
                  <a:srgbClr val="0050D5"/>
                </a:solidFill>
                <a:latin typeface="Calibri"/>
                <a:cs typeface="Calibri"/>
              </a:rPr>
              <a:t>Flux</a:t>
            </a:r>
            <a:endParaRPr sz="2250">
              <a:latin typeface="Calibri"/>
              <a:cs typeface="Calibri"/>
            </a:endParaRPr>
          </a:p>
          <a:p>
            <a:pPr algn="r" marL="12700" marR="5715" indent="332105">
              <a:lnSpc>
                <a:spcPct val="100000"/>
              </a:lnSpc>
              <a:spcBef>
                <a:spcPts val="375"/>
              </a:spcBef>
            </a:pPr>
            <a:r>
              <a:rPr dirty="0" sz="1400">
                <a:solidFill>
                  <a:srgbClr val="001242"/>
                </a:solidFill>
                <a:latin typeface="Calibri"/>
                <a:cs typeface="Calibri"/>
              </a:rPr>
              <a:t>Logistics</a:t>
            </a:r>
            <a:r>
              <a:rPr dirty="0" sz="1400" spc="-6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242"/>
                </a:solidFill>
                <a:latin typeface="Calibri"/>
                <a:cs typeface="Calibri"/>
              </a:rPr>
              <a:t>control </a:t>
            </a:r>
            <a:r>
              <a:rPr dirty="0" sz="1400">
                <a:solidFill>
                  <a:srgbClr val="001242"/>
                </a:solidFill>
                <a:latin typeface="Calibri"/>
                <a:cs typeface="Calibri"/>
              </a:rPr>
              <a:t>fleet</a:t>
            </a:r>
            <a:r>
              <a:rPr dirty="0" sz="1400" spc="-3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242"/>
                </a:solidFill>
                <a:latin typeface="Calibri"/>
                <a:cs typeface="Calibri"/>
              </a:rPr>
              <a:t>management</a:t>
            </a:r>
            <a:r>
              <a:rPr dirty="0" sz="1400" spc="-2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00" spc="-50">
                <a:solidFill>
                  <a:srgbClr val="001242"/>
                </a:solidFill>
                <a:latin typeface="Calibri"/>
                <a:cs typeface="Calibri"/>
              </a:rPr>
              <a:t>&amp; </a:t>
            </a:r>
            <a:r>
              <a:rPr dirty="0" sz="1400" spc="-10">
                <a:solidFill>
                  <a:srgbClr val="001242"/>
                </a:solidFill>
                <a:latin typeface="Calibri"/>
                <a:cs typeface="Calibri"/>
              </a:rPr>
              <a:t>shipment</a:t>
            </a:r>
            <a:r>
              <a:rPr dirty="0" sz="1400" spc="-1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242"/>
                </a:solidFill>
                <a:latin typeface="Calibri"/>
                <a:cs typeface="Calibri"/>
              </a:rPr>
              <a:t>tracking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419855" y="1299972"/>
            <a:ext cx="5838825" cy="5313045"/>
            <a:chOff x="3419855" y="1299972"/>
            <a:chExt cx="5838825" cy="5313045"/>
          </a:xfrm>
        </p:grpSpPr>
        <p:sp>
          <p:nvSpPr>
            <p:cNvPr id="11" name="object 11"/>
            <p:cNvSpPr/>
            <p:nvPr/>
          </p:nvSpPr>
          <p:spPr>
            <a:xfrm>
              <a:off x="4057650" y="2029587"/>
              <a:ext cx="3895090" cy="3895090"/>
            </a:xfrm>
            <a:custGeom>
              <a:avLst/>
              <a:gdLst/>
              <a:ahLst/>
              <a:cxnLst/>
              <a:rect l="l" t="t" r="r" b="b"/>
              <a:pathLst>
                <a:path w="3895090" h="3895090">
                  <a:moveTo>
                    <a:pt x="1947290" y="0"/>
                  </a:moveTo>
                  <a:lnTo>
                    <a:pt x="1899275" y="580"/>
                  </a:lnTo>
                  <a:lnTo>
                    <a:pt x="1851545" y="2312"/>
                  </a:lnTo>
                  <a:lnTo>
                    <a:pt x="1804113" y="5183"/>
                  </a:lnTo>
                  <a:lnTo>
                    <a:pt x="1756994" y="9180"/>
                  </a:lnTo>
                  <a:lnTo>
                    <a:pt x="1710200" y="14288"/>
                  </a:lnTo>
                  <a:lnTo>
                    <a:pt x="1663745" y="20495"/>
                  </a:lnTo>
                  <a:lnTo>
                    <a:pt x="1617642" y="27788"/>
                  </a:lnTo>
                  <a:lnTo>
                    <a:pt x="1571905" y="36152"/>
                  </a:lnTo>
                  <a:lnTo>
                    <a:pt x="1526546" y="45575"/>
                  </a:lnTo>
                  <a:lnTo>
                    <a:pt x="1481579" y="56044"/>
                  </a:lnTo>
                  <a:lnTo>
                    <a:pt x="1437018" y="67544"/>
                  </a:lnTo>
                  <a:lnTo>
                    <a:pt x="1392875" y="80063"/>
                  </a:lnTo>
                  <a:lnTo>
                    <a:pt x="1349165" y="93588"/>
                  </a:lnTo>
                  <a:lnTo>
                    <a:pt x="1305900" y="108104"/>
                  </a:lnTo>
                  <a:lnTo>
                    <a:pt x="1263094" y="123599"/>
                  </a:lnTo>
                  <a:lnTo>
                    <a:pt x="1220760" y="140060"/>
                  </a:lnTo>
                  <a:lnTo>
                    <a:pt x="1178911" y="157472"/>
                  </a:lnTo>
                  <a:lnTo>
                    <a:pt x="1137561" y="175823"/>
                  </a:lnTo>
                  <a:lnTo>
                    <a:pt x="1096723" y="195100"/>
                  </a:lnTo>
                  <a:lnTo>
                    <a:pt x="1056410" y="215288"/>
                  </a:lnTo>
                  <a:lnTo>
                    <a:pt x="1016636" y="236376"/>
                  </a:lnTo>
                  <a:lnTo>
                    <a:pt x="977415" y="258348"/>
                  </a:lnTo>
                  <a:lnTo>
                    <a:pt x="938758" y="281193"/>
                  </a:lnTo>
                  <a:lnTo>
                    <a:pt x="900681" y="304896"/>
                  </a:lnTo>
                  <a:lnTo>
                    <a:pt x="863195" y="329445"/>
                  </a:lnTo>
                  <a:lnTo>
                    <a:pt x="826315" y="354826"/>
                  </a:lnTo>
                  <a:lnTo>
                    <a:pt x="790054" y="381025"/>
                  </a:lnTo>
                  <a:lnTo>
                    <a:pt x="754424" y="408030"/>
                  </a:lnTo>
                  <a:lnTo>
                    <a:pt x="719440" y="435827"/>
                  </a:lnTo>
                  <a:lnTo>
                    <a:pt x="685115" y="464402"/>
                  </a:lnTo>
                  <a:lnTo>
                    <a:pt x="651462" y="493743"/>
                  </a:lnTo>
                  <a:lnTo>
                    <a:pt x="618494" y="523836"/>
                  </a:lnTo>
                  <a:lnTo>
                    <a:pt x="586225" y="554668"/>
                  </a:lnTo>
                  <a:lnTo>
                    <a:pt x="554668" y="586225"/>
                  </a:lnTo>
                  <a:lnTo>
                    <a:pt x="523836" y="618494"/>
                  </a:lnTo>
                  <a:lnTo>
                    <a:pt x="493743" y="651462"/>
                  </a:lnTo>
                  <a:lnTo>
                    <a:pt x="464402" y="685115"/>
                  </a:lnTo>
                  <a:lnTo>
                    <a:pt x="435827" y="719440"/>
                  </a:lnTo>
                  <a:lnTo>
                    <a:pt x="408030" y="754424"/>
                  </a:lnTo>
                  <a:lnTo>
                    <a:pt x="381025" y="790054"/>
                  </a:lnTo>
                  <a:lnTo>
                    <a:pt x="354826" y="826315"/>
                  </a:lnTo>
                  <a:lnTo>
                    <a:pt x="329445" y="863195"/>
                  </a:lnTo>
                  <a:lnTo>
                    <a:pt x="304896" y="900681"/>
                  </a:lnTo>
                  <a:lnTo>
                    <a:pt x="281193" y="938758"/>
                  </a:lnTo>
                  <a:lnTo>
                    <a:pt x="258348" y="977415"/>
                  </a:lnTo>
                  <a:lnTo>
                    <a:pt x="236376" y="1016636"/>
                  </a:lnTo>
                  <a:lnTo>
                    <a:pt x="215288" y="1056410"/>
                  </a:lnTo>
                  <a:lnTo>
                    <a:pt x="195100" y="1096723"/>
                  </a:lnTo>
                  <a:lnTo>
                    <a:pt x="175823" y="1137561"/>
                  </a:lnTo>
                  <a:lnTo>
                    <a:pt x="157472" y="1178911"/>
                  </a:lnTo>
                  <a:lnTo>
                    <a:pt x="140060" y="1220760"/>
                  </a:lnTo>
                  <a:lnTo>
                    <a:pt x="123599" y="1263094"/>
                  </a:lnTo>
                  <a:lnTo>
                    <a:pt x="108104" y="1305900"/>
                  </a:lnTo>
                  <a:lnTo>
                    <a:pt x="93588" y="1349165"/>
                  </a:lnTo>
                  <a:lnTo>
                    <a:pt x="80063" y="1392875"/>
                  </a:lnTo>
                  <a:lnTo>
                    <a:pt x="67544" y="1437018"/>
                  </a:lnTo>
                  <a:lnTo>
                    <a:pt x="56044" y="1481579"/>
                  </a:lnTo>
                  <a:lnTo>
                    <a:pt x="45575" y="1526546"/>
                  </a:lnTo>
                  <a:lnTo>
                    <a:pt x="36152" y="1571905"/>
                  </a:lnTo>
                  <a:lnTo>
                    <a:pt x="27788" y="1617642"/>
                  </a:lnTo>
                  <a:lnTo>
                    <a:pt x="20495" y="1663745"/>
                  </a:lnTo>
                  <a:lnTo>
                    <a:pt x="14288" y="1710200"/>
                  </a:lnTo>
                  <a:lnTo>
                    <a:pt x="9180" y="1756994"/>
                  </a:lnTo>
                  <a:lnTo>
                    <a:pt x="5183" y="1804113"/>
                  </a:lnTo>
                  <a:lnTo>
                    <a:pt x="2312" y="1851545"/>
                  </a:lnTo>
                  <a:lnTo>
                    <a:pt x="580" y="1899275"/>
                  </a:lnTo>
                  <a:lnTo>
                    <a:pt x="0" y="1947290"/>
                  </a:lnTo>
                  <a:lnTo>
                    <a:pt x="580" y="1995312"/>
                  </a:lnTo>
                  <a:lnTo>
                    <a:pt x="2312" y="2043047"/>
                  </a:lnTo>
                  <a:lnTo>
                    <a:pt x="5183" y="2090484"/>
                  </a:lnTo>
                  <a:lnTo>
                    <a:pt x="9180" y="2137608"/>
                  </a:lnTo>
                  <a:lnTo>
                    <a:pt x="14288" y="2184406"/>
                  </a:lnTo>
                  <a:lnTo>
                    <a:pt x="20495" y="2230865"/>
                  </a:lnTo>
                  <a:lnTo>
                    <a:pt x="27788" y="2276973"/>
                  </a:lnTo>
                  <a:lnTo>
                    <a:pt x="36152" y="2322714"/>
                  </a:lnTo>
                  <a:lnTo>
                    <a:pt x="45575" y="2368077"/>
                  </a:lnTo>
                  <a:lnTo>
                    <a:pt x="56044" y="2413047"/>
                  </a:lnTo>
                  <a:lnTo>
                    <a:pt x="67544" y="2457611"/>
                  </a:lnTo>
                  <a:lnTo>
                    <a:pt x="80063" y="2501757"/>
                  </a:lnTo>
                  <a:lnTo>
                    <a:pt x="93588" y="2545470"/>
                  </a:lnTo>
                  <a:lnTo>
                    <a:pt x="108104" y="2588738"/>
                  </a:lnTo>
                  <a:lnTo>
                    <a:pt x="123599" y="2631547"/>
                  </a:lnTo>
                  <a:lnTo>
                    <a:pt x="140060" y="2673883"/>
                  </a:lnTo>
                  <a:lnTo>
                    <a:pt x="157472" y="2715734"/>
                  </a:lnTo>
                  <a:lnTo>
                    <a:pt x="175823" y="2757086"/>
                  </a:lnTo>
                  <a:lnTo>
                    <a:pt x="195100" y="2797926"/>
                  </a:lnTo>
                  <a:lnTo>
                    <a:pt x="215288" y="2838240"/>
                  </a:lnTo>
                  <a:lnTo>
                    <a:pt x="236376" y="2878016"/>
                  </a:lnTo>
                  <a:lnTo>
                    <a:pt x="258348" y="2917239"/>
                  </a:lnTo>
                  <a:lnTo>
                    <a:pt x="281193" y="2955896"/>
                  </a:lnTo>
                  <a:lnTo>
                    <a:pt x="304896" y="2993975"/>
                  </a:lnTo>
                  <a:lnTo>
                    <a:pt x="329445" y="3031462"/>
                  </a:lnTo>
                  <a:lnTo>
                    <a:pt x="354826" y="3068343"/>
                  </a:lnTo>
                  <a:lnTo>
                    <a:pt x="381025" y="3104605"/>
                  </a:lnTo>
                  <a:lnTo>
                    <a:pt x="408030" y="3140235"/>
                  </a:lnTo>
                  <a:lnTo>
                    <a:pt x="435827" y="3175219"/>
                  </a:lnTo>
                  <a:lnTo>
                    <a:pt x="464402" y="3209545"/>
                  </a:lnTo>
                  <a:lnTo>
                    <a:pt x="493743" y="3243198"/>
                  </a:lnTo>
                  <a:lnTo>
                    <a:pt x="523836" y="3276166"/>
                  </a:lnTo>
                  <a:lnTo>
                    <a:pt x="554668" y="3308436"/>
                  </a:lnTo>
                  <a:lnTo>
                    <a:pt x="586225" y="3339993"/>
                  </a:lnTo>
                  <a:lnTo>
                    <a:pt x="618494" y="3370824"/>
                  </a:lnTo>
                  <a:lnTo>
                    <a:pt x="651462" y="3400917"/>
                  </a:lnTo>
                  <a:lnTo>
                    <a:pt x="685115" y="3430258"/>
                  </a:lnTo>
                  <a:lnTo>
                    <a:pt x="719440" y="3458833"/>
                  </a:lnTo>
                  <a:lnTo>
                    <a:pt x="754424" y="3486629"/>
                  </a:lnTo>
                  <a:lnTo>
                    <a:pt x="790054" y="3513634"/>
                  </a:lnTo>
                  <a:lnTo>
                    <a:pt x="826315" y="3539833"/>
                  </a:lnTo>
                  <a:lnTo>
                    <a:pt x="863195" y="3565213"/>
                  </a:lnTo>
                  <a:lnTo>
                    <a:pt x="900681" y="3589761"/>
                  </a:lnTo>
                  <a:lnTo>
                    <a:pt x="938758" y="3613464"/>
                  </a:lnTo>
                  <a:lnTo>
                    <a:pt x="977415" y="3636308"/>
                  </a:lnTo>
                  <a:lnTo>
                    <a:pt x="1016636" y="3658280"/>
                  </a:lnTo>
                  <a:lnTo>
                    <a:pt x="1056410" y="3679366"/>
                  </a:lnTo>
                  <a:lnTo>
                    <a:pt x="1096723" y="3699554"/>
                  </a:lnTo>
                  <a:lnTo>
                    <a:pt x="1137561" y="3718830"/>
                  </a:lnTo>
                  <a:lnTo>
                    <a:pt x="1178911" y="3737180"/>
                  </a:lnTo>
                  <a:lnTo>
                    <a:pt x="1220760" y="3754592"/>
                  </a:lnTo>
                  <a:lnTo>
                    <a:pt x="1263094" y="3771052"/>
                  </a:lnTo>
                  <a:lnTo>
                    <a:pt x="1305900" y="3786546"/>
                  </a:lnTo>
                  <a:lnTo>
                    <a:pt x="1349165" y="3801062"/>
                  </a:lnTo>
                  <a:lnTo>
                    <a:pt x="1392875" y="3814586"/>
                  </a:lnTo>
                  <a:lnTo>
                    <a:pt x="1437018" y="3827104"/>
                  </a:lnTo>
                  <a:lnTo>
                    <a:pt x="1481579" y="3838604"/>
                  </a:lnTo>
                  <a:lnTo>
                    <a:pt x="1526546" y="3849072"/>
                  </a:lnTo>
                  <a:lnTo>
                    <a:pt x="1571905" y="3858495"/>
                  </a:lnTo>
                  <a:lnTo>
                    <a:pt x="1617642" y="3866859"/>
                  </a:lnTo>
                  <a:lnTo>
                    <a:pt x="1663745" y="3874150"/>
                  </a:lnTo>
                  <a:lnTo>
                    <a:pt x="1710200" y="3880357"/>
                  </a:lnTo>
                  <a:lnTo>
                    <a:pt x="1756994" y="3885465"/>
                  </a:lnTo>
                  <a:lnTo>
                    <a:pt x="1804113" y="3889461"/>
                  </a:lnTo>
                  <a:lnTo>
                    <a:pt x="1851545" y="3892332"/>
                  </a:lnTo>
                  <a:lnTo>
                    <a:pt x="1899275" y="3894065"/>
                  </a:lnTo>
                  <a:lnTo>
                    <a:pt x="1947290" y="3894645"/>
                  </a:lnTo>
                  <a:lnTo>
                    <a:pt x="1995312" y="3894065"/>
                  </a:lnTo>
                  <a:lnTo>
                    <a:pt x="2043047" y="3892332"/>
                  </a:lnTo>
                  <a:lnTo>
                    <a:pt x="2090484" y="3889461"/>
                  </a:lnTo>
                  <a:lnTo>
                    <a:pt x="2137608" y="3885465"/>
                  </a:lnTo>
                  <a:lnTo>
                    <a:pt x="2184407" y="3880357"/>
                  </a:lnTo>
                  <a:lnTo>
                    <a:pt x="2230867" y="3874150"/>
                  </a:lnTo>
                  <a:lnTo>
                    <a:pt x="2276975" y="3866859"/>
                  </a:lnTo>
                  <a:lnTo>
                    <a:pt x="2322717" y="3858495"/>
                  </a:lnTo>
                  <a:lnTo>
                    <a:pt x="2368080" y="3849072"/>
                  </a:lnTo>
                  <a:lnTo>
                    <a:pt x="2413051" y="3838604"/>
                  </a:lnTo>
                  <a:lnTo>
                    <a:pt x="2457616" y="3827104"/>
                  </a:lnTo>
                  <a:lnTo>
                    <a:pt x="2501762" y="3814586"/>
                  </a:lnTo>
                  <a:lnTo>
                    <a:pt x="2545476" y="3801062"/>
                  </a:lnTo>
                  <a:lnTo>
                    <a:pt x="2588745" y="3786546"/>
                  </a:lnTo>
                  <a:lnTo>
                    <a:pt x="2631555" y="3771052"/>
                  </a:lnTo>
                  <a:lnTo>
                    <a:pt x="2673892" y="3754592"/>
                  </a:lnTo>
                  <a:lnTo>
                    <a:pt x="2715744" y="3737180"/>
                  </a:lnTo>
                  <a:lnTo>
                    <a:pt x="2757098" y="3718830"/>
                  </a:lnTo>
                  <a:lnTo>
                    <a:pt x="2797939" y="3699554"/>
                  </a:lnTo>
                  <a:lnTo>
                    <a:pt x="2838254" y="3679366"/>
                  </a:lnTo>
                  <a:lnTo>
                    <a:pt x="2878031" y="3658280"/>
                  </a:lnTo>
                  <a:lnTo>
                    <a:pt x="2917255" y="3636308"/>
                  </a:lnTo>
                  <a:lnTo>
                    <a:pt x="2955914" y="3613464"/>
                  </a:lnTo>
                  <a:lnTo>
                    <a:pt x="2993994" y="3589761"/>
                  </a:lnTo>
                  <a:lnTo>
                    <a:pt x="3031482" y="3565213"/>
                  </a:lnTo>
                  <a:lnTo>
                    <a:pt x="3068364" y="3539833"/>
                  </a:lnTo>
                  <a:lnTo>
                    <a:pt x="3104627" y="3513634"/>
                  </a:lnTo>
                  <a:lnTo>
                    <a:pt x="3140259" y="3486629"/>
                  </a:lnTo>
                  <a:lnTo>
                    <a:pt x="3175245" y="3458833"/>
                  </a:lnTo>
                  <a:lnTo>
                    <a:pt x="3209572" y="3430258"/>
                  </a:lnTo>
                  <a:lnTo>
                    <a:pt x="3243227" y="3400917"/>
                  </a:lnTo>
                  <a:lnTo>
                    <a:pt x="3276196" y="3370824"/>
                  </a:lnTo>
                  <a:lnTo>
                    <a:pt x="3308467" y="3339993"/>
                  </a:lnTo>
                  <a:lnTo>
                    <a:pt x="3340025" y="3308436"/>
                  </a:lnTo>
                  <a:lnTo>
                    <a:pt x="3370858" y="3276166"/>
                  </a:lnTo>
                  <a:lnTo>
                    <a:pt x="3400952" y="3243198"/>
                  </a:lnTo>
                  <a:lnTo>
                    <a:pt x="3430294" y="3209545"/>
                  </a:lnTo>
                  <a:lnTo>
                    <a:pt x="3458871" y="3175219"/>
                  </a:lnTo>
                  <a:lnTo>
                    <a:pt x="3486669" y="3140235"/>
                  </a:lnTo>
                  <a:lnTo>
                    <a:pt x="3513675" y="3104605"/>
                  </a:lnTo>
                  <a:lnTo>
                    <a:pt x="3539875" y="3068343"/>
                  </a:lnTo>
                  <a:lnTo>
                    <a:pt x="3565256" y="3031462"/>
                  </a:lnTo>
                  <a:lnTo>
                    <a:pt x="3589806" y="2993975"/>
                  </a:lnTo>
                  <a:lnTo>
                    <a:pt x="3613510" y="2955896"/>
                  </a:lnTo>
                  <a:lnTo>
                    <a:pt x="3636355" y="2917239"/>
                  </a:lnTo>
                  <a:lnTo>
                    <a:pt x="3658328" y="2878016"/>
                  </a:lnTo>
                  <a:lnTo>
                    <a:pt x="3679416" y="2838240"/>
                  </a:lnTo>
                  <a:lnTo>
                    <a:pt x="3699605" y="2797926"/>
                  </a:lnTo>
                  <a:lnTo>
                    <a:pt x="3718882" y="2757086"/>
                  </a:lnTo>
                  <a:lnTo>
                    <a:pt x="3737234" y="2715734"/>
                  </a:lnTo>
                  <a:lnTo>
                    <a:pt x="3754647" y="2673883"/>
                  </a:lnTo>
                  <a:lnTo>
                    <a:pt x="3771107" y="2631547"/>
                  </a:lnTo>
                  <a:lnTo>
                    <a:pt x="3786603" y="2588738"/>
                  </a:lnTo>
                  <a:lnTo>
                    <a:pt x="3801119" y="2545470"/>
                  </a:lnTo>
                  <a:lnTo>
                    <a:pt x="3814644" y="2501757"/>
                  </a:lnTo>
                  <a:lnTo>
                    <a:pt x="3827163" y="2457611"/>
                  </a:lnTo>
                  <a:lnTo>
                    <a:pt x="3838664" y="2413047"/>
                  </a:lnTo>
                  <a:lnTo>
                    <a:pt x="3849132" y="2368077"/>
                  </a:lnTo>
                  <a:lnTo>
                    <a:pt x="3858556" y="2322714"/>
                  </a:lnTo>
                  <a:lnTo>
                    <a:pt x="3866920" y="2276973"/>
                  </a:lnTo>
                  <a:lnTo>
                    <a:pt x="3874213" y="2230865"/>
                  </a:lnTo>
                  <a:lnTo>
                    <a:pt x="3880420" y="2184406"/>
                  </a:lnTo>
                  <a:lnTo>
                    <a:pt x="3885528" y="2137608"/>
                  </a:lnTo>
                  <a:lnTo>
                    <a:pt x="3889525" y="2090484"/>
                  </a:lnTo>
                  <a:lnTo>
                    <a:pt x="3892396" y="2043047"/>
                  </a:lnTo>
                  <a:lnTo>
                    <a:pt x="3894128" y="1995312"/>
                  </a:lnTo>
                  <a:lnTo>
                    <a:pt x="3894708" y="1947290"/>
                  </a:lnTo>
                  <a:lnTo>
                    <a:pt x="3894128" y="1899275"/>
                  </a:lnTo>
                  <a:lnTo>
                    <a:pt x="3892396" y="1851545"/>
                  </a:lnTo>
                  <a:lnTo>
                    <a:pt x="3889525" y="1804113"/>
                  </a:lnTo>
                  <a:lnTo>
                    <a:pt x="3885528" y="1756994"/>
                  </a:lnTo>
                  <a:lnTo>
                    <a:pt x="3880420" y="1710200"/>
                  </a:lnTo>
                  <a:lnTo>
                    <a:pt x="3874213" y="1663745"/>
                  </a:lnTo>
                  <a:lnTo>
                    <a:pt x="3866920" y="1617642"/>
                  </a:lnTo>
                  <a:lnTo>
                    <a:pt x="3858556" y="1571905"/>
                  </a:lnTo>
                  <a:lnTo>
                    <a:pt x="3849132" y="1526546"/>
                  </a:lnTo>
                  <a:lnTo>
                    <a:pt x="3838664" y="1481579"/>
                  </a:lnTo>
                  <a:lnTo>
                    <a:pt x="3827163" y="1437018"/>
                  </a:lnTo>
                  <a:lnTo>
                    <a:pt x="3814644" y="1392875"/>
                  </a:lnTo>
                  <a:lnTo>
                    <a:pt x="3801119" y="1349165"/>
                  </a:lnTo>
                  <a:lnTo>
                    <a:pt x="3786603" y="1305900"/>
                  </a:lnTo>
                  <a:lnTo>
                    <a:pt x="3771107" y="1263094"/>
                  </a:lnTo>
                  <a:lnTo>
                    <a:pt x="3754647" y="1220760"/>
                  </a:lnTo>
                  <a:lnTo>
                    <a:pt x="3737234" y="1178911"/>
                  </a:lnTo>
                  <a:lnTo>
                    <a:pt x="3718882" y="1137561"/>
                  </a:lnTo>
                  <a:lnTo>
                    <a:pt x="3699605" y="1096723"/>
                  </a:lnTo>
                  <a:lnTo>
                    <a:pt x="3679416" y="1056410"/>
                  </a:lnTo>
                  <a:lnTo>
                    <a:pt x="3658328" y="1016636"/>
                  </a:lnTo>
                  <a:lnTo>
                    <a:pt x="3636355" y="977415"/>
                  </a:lnTo>
                  <a:lnTo>
                    <a:pt x="3613510" y="938758"/>
                  </a:lnTo>
                  <a:lnTo>
                    <a:pt x="3589806" y="900681"/>
                  </a:lnTo>
                  <a:lnTo>
                    <a:pt x="3565256" y="863195"/>
                  </a:lnTo>
                  <a:lnTo>
                    <a:pt x="3539875" y="826315"/>
                  </a:lnTo>
                  <a:lnTo>
                    <a:pt x="3513675" y="790054"/>
                  </a:lnTo>
                  <a:lnTo>
                    <a:pt x="3486669" y="754424"/>
                  </a:lnTo>
                  <a:lnTo>
                    <a:pt x="3458871" y="719440"/>
                  </a:lnTo>
                  <a:lnTo>
                    <a:pt x="3430294" y="685115"/>
                  </a:lnTo>
                  <a:lnTo>
                    <a:pt x="3400952" y="651462"/>
                  </a:lnTo>
                  <a:lnTo>
                    <a:pt x="3370858" y="618494"/>
                  </a:lnTo>
                  <a:lnTo>
                    <a:pt x="3340025" y="586225"/>
                  </a:lnTo>
                  <a:lnTo>
                    <a:pt x="3308467" y="554668"/>
                  </a:lnTo>
                  <a:lnTo>
                    <a:pt x="3276196" y="523836"/>
                  </a:lnTo>
                  <a:lnTo>
                    <a:pt x="3243227" y="493743"/>
                  </a:lnTo>
                  <a:lnTo>
                    <a:pt x="3209572" y="464402"/>
                  </a:lnTo>
                  <a:lnTo>
                    <a:pt x="3175245" y="435827"/>
                  </a:lnTo>
                  <a:lnTo>
                    <a:pt x="3140259" y="408030"/>
                  </a:lnTo>
                  <a:lnTo>
                    <a:pt x="3104627" y="381025"/>
                  </a:lnTo>
                  <a:lnTo>
                    <a:pt x="3068364" y="354826"/>
                  </a:lnTo>
                  <a:lnTo>
                    <a:pt x="3031482" y="329445"/>
                  </a:lnTo>
                  <a:lnTo>
                    <a:pt x="2993994" y="304896"/>
                  </a:lnTo>
                  <a:lnTo>
                    <a:pt x="2955914" y="281193"/>
                  </a:lnTo>
                  <a:lnTo>
                    <a:pt x="2917255" y="258348"/>
                  </a:lnTo>
                  <a:lnTo>
                    <a:pt x="2878031" y="236376"/>
                  </a:lnTo>
                  <a:lnTo>
                    <a:pt x="2838254" y="215288"/>
                  </a:lnTo>
                  <a:lnTo>
                    <a:pt x="2797939" y="195100"/>
                  </a:lnTo>
                  <a:lnTo>
                    <a:pt x="2757098" y="175823"/>
                  </a:lnTo>
                  <a:lnTo>
                    <a:pt x="2715744" y="157472"/>
                  </a:lnTo>
                  <a:lnTo>
                    <a:pt x="2673892" y="140060"/>
                  </a:lnTo>
                  <a:lnTo>
                    <a:pt x="2631555" y="123599"/>
                  </a:lnTo>
                  <a:lnTo>
                    <a:pt x="2588745" y="108104"/>
                  </a:lnTo>
                  <a:lnTo>
                    <a:pt x="2545476" y="93588"/>
                  </a:lnTo>
                  <a:lnTo>
                    <a:pt x="2501762" y="80063"/>
                  </a:lnTo>
                  <a:lnTo>
                    <a:pt x="2457616" y="67544"/>
                  </a:lnTo>
                  <a:lnTo>
                    <a:pt x="2413051" y="56044"/>
                  </a:lnTo>
                  <a:lnTo>
                    <a:pt x="2368080" y="45575"/>
                  </a:lnTo>
                  <a:lnTo>
                    <a:pt x="2322717" y="36152"/>
                  </a:lnTo>
                  <a:lnTo>
                    <a:pt x="2276975" y="27788"/>
                  </a:lnTo>
                  <a:lnTo>
                    <a:pt x="2230867" y="20495"/>
                  </a:lnTo>
                  <a:lnTo>
                    <a:pt x="2184407" y="14288"/>
                  </a:lnTo>
                  <a:lnTo>
                    <a:pt x="2137608" y="9180"/>
                  </a:lnTo>
                  <a:lnTo>
                    <a:pt x="2090484" y="5183"/>
                  </a:lnTo>
                  <a:lnTo>
                    <a:pt x="2043047" y="2312"/>
                  </a:lnTo>
                  <a:lnTo>
                    <a:pt x="1995312" y="580"/>
                  </a:lnTo>
                  <a:lnTo>
                    <a:pt x="19472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4057650" y="2029587"/>
              <a:ext cx="3895090" cy="3895090"/>
            </a:xfrm>
            <a:custGeom>
              <a:avLst/>
              <a:gdLst/>
              <a:ahLst/>
              <a:cxnLst/>
              <a:rect l="l" t="t" r="r" b="b"/>
              <a:pathLst>
                <a:path w="3895090" h="3895090">
                  <a:moveTo>
                    <a:pt x="0" y="1947290"/>
                  </a:moveTo>
                  <a:lnTo>
                    <a:pt x="580" y="1899275"/>
                  </a:lnTo>
                  <a:lnTo>
                    <a:pt x="2312" y="1851545"/>
                  </a:lnTo>
                  <a:lnTo>
                    <a:pt x="5183" y="1804113"/>
                  </a:lnTo>
                  <a:lnTo>
                    <a:pt x="9180" y="1756994"/>
                  </a:lnTo>
                  <a:lnTo>
                    <a:pt x="14288" y="1710200"/>
                  </a:lnTo>
                  <a:lnTo>
                    <a:pt x="20495" y="1663745"/>
                  </a:lnTo>
                  <a:lnTo>
                    <a:pt x="27788" y="1617642"/>
                  </a:lnTo>
                  <a:lnTo>
                    <a:pt x="36152" y="1571905"/>
                  </a:lnTo>
                  <a:lnTo>
                    <a:pt x="45575" y="1526546"/>
                  </a:lnTo>
                  <a:lnTo>
                    <a:pt x="56044" y="1481579"/>
                  </a:lnTo>
                  <a:lnTo>
                    <a:pt x="67544" y="1437018"/>
                  </a:lnTo>
                  <a:lnTo>
                    <a:pt x="80063" y="1392875"/>
                  </a:lnTo>
                  <a:lnTo>
                    <a:pt x="93588" y="1349165"/>
                  </a:lnTo>
                  <a:lnTo>
                    <a:pt x="108104" y="1305900"/>
                  </a:lnTo>
                  <a:lnTo>
                    <a:pt x="123599" y="1263094"/>
                  </a:lnTo>
                  <a:lnTo>
                    <a:pt x="140060" y="1220760"/>
                  </a:lnTo>
                  <a:lnTo>
                    <a:pt x="157472" y="1178911"/>
                  </a:lnTo>
                  <a:lnTo>
                    <a:pt x="175823" y="1137561"/>
                  </a:lnTo>
                  <a:lnTo>
                    <a:pt x="195100" y="1096723"/>
                  </a:lnTo>
                  <a:lnTo>
                    <a:pt x="215288" y="1056410"/>
                  </a:lnTo>
                  <a:lnTo>
                    <a:pt x="236376" y="1016636"/>
                  </a:lnTo>
                  <a:lnTo>
                    <a:pt x="258348" y="977415"/>
                  </a:lnTo>
                  <a:lnTo>
                    <a:pt x="281193" y="938758"/>
                  </a:lnTo>
                  <a:lnTo>
                    <a:pt x="304896" y="900681"/>
                  </a:lnTo>
                  <a:lnTo>
                    <a:pt x="329445" y="863195"/>
                  </a:lnTo>
                  <a:lnTo>
                    <a:pt x="354826" y="826315"/>
                  </a:lnTo>
                  <a:lnTo>
                    <a:pt x="381025" y="790054"/>
                  </a:lnTo>
                  <a:lnTo>
                    <a:pt x="408030" y="754424"/>
                  </a:lnTo>
                  <a:lnTo>
                    <a:pt x="435827" y="719440"/>
                  </a:lnTo>
                  <a:lnTo>
                    <a:pt x="464402" y="685115"/>
                  </a:lnTo>
                  <a:lnTo>
                    <a:pt x="493743" y="651462"/>
                  </a:lnTo>
                  <a:lnTo>
                    <a:pt x="523836" y="618494"/>
                  </a:lnTo>
                  <a:lnTo>
                    <a:pt x="554668" y="586225"/>
                  </a:lnTo>
                  <a:lnTo>
                    <a:pt x="586225" y="554668"/>
                  </a:lnTo>
                  <a:lnTo>
                    <a:pt x="618494" y="523836"/>
                  </a:lnTo>
                  <a:lnTo>
                    <a:pt x="651462" y="493743"/>
                  </a:lnTo>
                  <a:lnTo>
                    <a:pt x="685115" y="464402"/>
                  </a:lnTo>
                  <a:lnTo>
                    <a:pt x="719440" y="435827"/>
                  </a:lnTo>
                  <a:lnTo>
                    <a:pt x="754424" y="408030"/>
                  </a:lnTo>
                  <a:lnTo>
                    <a:pt x="790054" y="381025"/>
                  </a:lnTo>
                  <a:lnTo>
                    <a:pt x="826315" y="354826"/>
                  </a:lnTo>
                  <a:lnTo>
                    <a:pt x="863195" y="329445"/>
                  </a:lnTo>
                  <a:lnTo>
                    <a:pt x="900681" y="304896"/>
                  </a:lnTo>
                  <a:lnTo>
                    <a:pt x="938758" y="281193"/>
                  </a:lnTo>
                  <a:lnTo>
                    <a:pt x="977415" y="258348"/>
                  </a:lnTo>
                  <a:lnTo>
                    <a:pt x="1016636" y="236376"/>
                  </a:lnTo>
                  <a:lnTo>
                    <a:pt x="1056410" y="215288"/>
                  </a:lnTo>
                  <a:lnTo>
                    <a:pt x="1096723" y="195100"/>
                  </a:lnTo>
                  <a:lnTo>
                    <a:pt x="1137561" y="175823"/>
                  </a:lnTo>
                  <a:lnTo>
                    <a:pt x="1178911" y="157472"/>
                  </a:lnTo>
                  <a:lnTo>
                    <a:pt x="1220760" y="140060"/>
                  </a:lnTo>
                  <a:lnTo>
                    <a:pt x="1263094" y="123599"/>
                  </a:lnTo>
                  <a:lnTo>
                    <a:pt x="1305900" y="108104"/>
                  </a:lnTo>
                  <a:lnTo>
                    <a:pt x="1349165" y="93588"/>
                  </a:lnTo>
                  <a:lnTo>
                    <a:pt x="1392875" y="80063"/>
                  </a:lnTo>
                  <a:lnTo>
                    <a:pt x="1437018" y="67544"/>
                  </a:lnTo>
                  <a:lnTo>
                    <a:pt x="1481579" y="56044"/>
                  </a:lnTo>
                  <a:lnTo>
                    <a:pt x="1526546" y="45575"/>
                  </a:lnTo>
                  <a:lnTo>
                    <a:pt x="1571905" y="36152"/>
                  </a:lnTo>
                  <a:lnTo>
                    <a:pt x="1617642" y="27788"/>
                  </a:lnTo>
                  <a:lnTo>
                    <a:pt x="1663745" y="20495"/>
                  </a:lnTo>
                  <a:lnTo>
                    <a:pt x="1710200" y="14288"/>
                  </a:lnTo>
                  <a:lnTo>
                    <a:pt x="1756994" y="9180"/>
                  </a:lnTo>
                  <a:lnTo>
                    <a:pt x="1804113" y="5183"/>
                  </a:lnTo>
                  <a:lnTo>
                    <a:pt x="1851545" y="2312"/>
                  </a:lnTo>
                  <a:lnTo>
                    <a:pt x="1899275" y="580"/>
                  </a:lnTo>
                  <a:lnTo>
                    <a:pt x="1947290" y="0"/>
                  </a:lnTo>
                  <a:lnTo>
                    <a:pt x="1995312" y="580"/>
                  </a:lnTo>
                  <a:lnTo>
                    <a:pt x="2043047" y="2312"/>
                  </a:lnTo>
                  <a:lnTo>
                    <a:pt x="2090484" y="5183"/>
                  </a:lnTo>
                  <a:lnTo>
                    <a:pt x="2137608" y="9180"/>
                  </a:lnTo>
                  <a:lnTo>
                    <a:pt x="2184407" y="14288"/>
                  </a:lnTo>
                  <a:lnTo>
                    <a:pt x="2230867" y="20495"/>
                  </a:lnTo>
                  <a:lnTo>
                    <a:pt x="2276975" y="27788"/>
                  </a:lnTo>
                  <a:lnTo>
                    <a:pt x="2322717" y="36152"/>
                  </a:lnTo>
                  <a:lnTo>
                    <a:pt x="2368080" y="45575"/>
                  </a:lnTo>
                  <a:lnTo>
                    <a:pt x="2413051" y="56044"/>
                  </a:lnTo>
                  <a:lnTo>
                    <a:pt x="2457616" y="67544"/>
                  </a:lnTo>
                  <a:lnTo>
                    <a:pt x="2501762" y="80063"/>
                  </a:lnTo>
                  <a:lnTo>
                    <a:pt x="2545476" y="93588"/>
                  </a:lnTo>
                  <a:lnTo>
                    <a:pt x="2588745" y="108104"/>
                  </a:lnTo>
                  <a:lnTo>
                    <a:pt x="2631555" y="123599"/>
                  </a:lnTo>
                  <a:lnTo>
                    <a:pt x="2673892" y="140060"/>
                  </a:lnTo>
                  <a:lnTo>
                    <a:pt x="2715744" y="157472"/>
                  </a:lnTo>
                  <a:lnTo>
                    <a:pt x="2757098" y="175823"/>
                  </a:lnTo>
                  <a:lnTo>
                    <a:pt x="2797939" y="195100"/>
                  </a:lnTo>
                  <a:lnTo>
                    <a:pt x="2838254" y="215288"/>
                  </a:lnTo>
                  <a:lnTo>
                    <a:pt x="2878031" y="236376"/>
                  </a:lnTo>
                  <a:lnTo>
                    <a:pt x="2917255" y="258348"/>
                  </a:lnTo>
                  <a:lnTo>
                    <a:pt x="2955914" y="281193"/>
                  </a:lnTo>
                  <a:lnTo>
                    <a:pt x="2993994" y="304896"/>
                  </a:lnTo>
                  <a:lnTo>
                    <a:pt x="3031482" y="329445"/>
                  </a:lnTo>
                  <a:lnTo>
                    <a:pt x="3068364" y="354826"/>
                  </a:lnTo>
                  <a:lnTo>
                    <a:pt x="3104627" y="381025"/>
                  </a:lnTo>
                  <a:lnTo>
                    <a:pt x="3140259" y="408030"/>
                  </a:lnTo>
                  <a:lnTo>
                    <a:pt x="3175245" y="435827"/>
                  </a:lnTo>
                  <a:lnTo>
                    <a:pt x="3209572" y="464402"/>
                  </a:lnTo>
                  <a:lnTo>
                    <a:pt x="3243227" y="493743"/>
                  </a:lnTo>
                  <a:lnTo>
                    <a:pt x="3276196" y="523836"/>
                  </a:lnTo>
                  <a:lnTo>
                    <a:pt x="3308467" y="554668"/>
                  </a:lnTo>
                  <a:lnTo>
                    <a:pt x="3340025" y="586225"/>
                  </a:lnTo>
                  <a:lnTo>
                    <a:pt x="3370858" y="618494"/>
                  </a:lnTo>
                  <a:lnTo>
                    <a:pt x="3400952" y="651462"/>
                  </a:lnTo>
                  <a:lnTo>
                    <a:pt x="3430294" y="685115"/>
                  </a:lnTo>
                  <a:lnTo>
                    <a:pt x="3458871" y="719440"/>
                  </a:lnTo>
                  <a:lnTo>
                    <a:pt x="3486669" y="754424"/>
                  </a:lnTo>
                  <a:lnTo>
                    <a:pt x="3513675" y="790054"/>
                  </a:lnTo>
                  <a:lnTo>
                    <a:pt x="3539875" y="826315"/>
                  </a:lnTo>
                  <a:lnTo>
                    <a:pt x="3565256" y="863195"/>
                  </a:lnTo>
                  <a:lnTo>
                    <a:pt x="3589806" y="900681"/>
                  </a:lnTo>
                  <a:lnTo>
                    <a:pt x="3613510" y="938758"/>
                  </a:lnTo>
                  <a:lnTo>
                    <a:pt x="3636355" y="977415"/>
                  </a:lnTo>
                  <a:lnTo>
                    <a:pt x="3658328" y="1016636"/>
                  </a:lnTo>
                  <a:lnTo>
                    <a:pt x="3679416" y="1056410"/>
                  </a:lnTo>
                  <a:lnTo>
                    <a:pt x="3699605" y="1096723"/>
                  </a:lnTo>
                  <a:lnTo>
                    <a:pt x="3718882" y="1137561"/>
                  </a:lnTo>
                  <a:lnTo>
                    <a:pt x="3737234" y="1178911"/>
                  </a:lnTo>
                  <a:lnTo>
                    <a:pt x="3754647" y="1220760"/>
                  </a:lnTo>
                  <a:lnTo>
                    <a:pt x="3771107" y="1263094"/>
                  </a:lnTo>
                  <a:lnTo>
                    <a:pt x="3786603" y="1305900"/>
                  </a:lnTo>
                  <a:lnTo>
                    <a:pt x="3801119" y="1349165"/>
                  </a:lnTo>
                  <a:lnTo>
                    <a:pt x="3814644" y="1392875"/>
                  </a:lnTo>
                  <a:lnTo>
                    <a:pt x="3827163" y="1437018"/>
                  </a:lnTo>
                  <a:lnTo>
                    <a:pt x="3838664" y="1481579"/>
                  </a:lnTo>
                  <a:lnTo>
                    <a:pt x="3849132" y="1526546"/>
                  </a:lnTo>
                  <a:lnTo>
                    <a:pt x="3858556" y="1571905"/>
                  </a:lnTo>
                  <a:lnTo>
                    <a:pt x="3866920" y="1617642"/>
                  </a:lnTo>
                  <a:lnTo>
                    <a:pt x="3874213" y="1663745"/>
                  </a:lnTo>
                  <a:lnTo>
                    <a:pt x="3880420" y="1710200"/>
                  </a:lnTo>
                  <a:lnTo>
                    <a:pt x="3885528" y="1756994"/>
                  </a:lnTo>
                  <a:lnTo>
                    <a:pt x="3889525" y="1804113"/>
                  </a:lnTo>
                  <a:lnTo>
                    <a:pt x="3892396" y="1851545"/>
                  </a:lnTo>
                  <a:lnTo>
                    <a:pt x="3894128" y="1899275"/>
                  </a:lnTo>
                  <a:lnTo>
                    <a:pt x="3894708" y="1947290"/>
                  </a:lnTo>
                  <a:lnTo>
                    <a:pt x="3894128" y="1995312"/>
                  </a:lnTo>
                  <a:lnTo>
                    <a:pt x="3892396" y="2043047"/>
                  </a:lnTo>
                  <a:lnTo>
                    <a:pt x="3889525" y="2090484"/>
                  </a:lnTo>
                  <a:lnTo>
                    <a:pt x="3885528" y="2137608"/>
                  </a:lnTo>
                  <a:lnTo>
                    <a:pt x="3880420" y="2184406"/>
                  </a:lnTo>
                  <a:lnTo>
                    <a:pt x="3874213" y="2230865"/>
                  </a:lnTo>
                  <a:lnTo>
                    <a:pt x="3866920" y="2276973"/>
                  </a:lnTo>
                  <a:lnTo>
                    <a:pt x="3858556" y="2322714"/>
                  </a:lnTo>
                  <a:lnTo>
                    <a:pt x="3849132" y="2368077"/>
                  </a:lnTo>
                  <a:lnTo>
                    <a:pt x="3838664" y="2413047"/>
                  </a:lnTo>
                  <a:lnTo>
                    <a:pt x="3827163" y="2457611"/>
                  </a:lnTo>
                  <a:lnTo>
                    <a:pt x="3814644" y="2501757"/>
                  </a:lnTo>
                  <a:lnTo>
                    <a:pt x="3801119" y="2545470"/>
                  </a:lnTo>
                  <a:lnTo>
                    <a:pt x="3786603" y="2588738"/>
                  </a:lnTo>
                  <a:lnTo>
                    <a:pt x="3771107" y="2631547"/>
                  </a:lnTo>
                  <a:lnTo>
                    <a:pt x="3754647" y="2673883"/>
                  </a:lnTo>
                  <a:lnTo>
                    <a:pt x="3737234" y="2715734"/>
                  </a:lnTo>
                  <a:lnTo>
                    <a:pt x="3718882" y="2757086"/>
                  </a:lnTo>
                  <a:lnTo>
                    <a:pt x="3699605" y="2797926"/>
                  </a:lnTo>
                  <a:lnTo>
                    <a:pt x="3679416" y="2838240"/>
                  </a:lnTo>
                  <a:lnTo>
                    <a:pt x="3658328" y="2878016"/>
                  </a:lnTo>
                  <a:lnTo>
                    <a:pt x="3636355" y="2917239"/>
                  </a:lnTo>
                  <a:lnTo>
                    <a:pt x="3613510" y="2955896"/>
                  </a:lnTo>
                  <a:lnTo>
                    <a:pt x="3589806" y="2993975"/>
                  </a:lnTo>
                  <a:lnTo>
                    <a:pt x="3565256" y="3031462"/>
                  </a:lnTo>
                  <a:lnTo>
                    <a:pt x="3539875" y="3068343"/>
                  </a:lnTo>
                  <a:lnTo>
                    <a:pt x="3513675" y="3104605"/>
                  </a:lnTo>
                  <a:lnTo>
                    <a:pt x="3486669" y="3140235"/>
                  </a:lnTo>
                  <a:lnTo>
                    <a:pt x="3458871" y="3175219"/>
                  </a:lnTo>
                  <a:lnTo>
                    <a:pt x="3430294" y="3209545"/>
                  </a:lnTo>
                  <a:lnTo>
                    <a:pt x="3400952" y="3243198"/>
                  </a:lnTo>
                  <a:lnTo>
                    <a:pt x="3370858" y="3276166"/>
                  </a:lnTo>
                  <a:lnTo>
                    <a:pt x="3340025" y="3308436"/>
                  </a:lnTo>
                  <a:lnTo>
                    <a:pt x="3308467" y="3339993"/>
                  </a:lnTo>
                  <a:lnTo>
                    <a:pt x="3276196" y="3370824"/>
                  </a:lnTo>
                  <a:lnTo>
                    <a:pt x="3243227" y="3400917"/>
                  </a:lnTo>
                  <a:lnTo>
                    <a:pt x="3209572" y="3430258"/>
                  </a:lnTo>
                  <a:lnTo>
                    <a:pt x="3175245" y="3458833"/>
                  </a:lnTo>
                  <a:lnTo>
                    <a:pt x="3140259" y="3486629"/>
                  </a:lnTo>
                  <a:lnTo>
                    <a:pt x="3104627" y="3513634"/>
                  </a:lnTo>
                  <a:lnTo>
                    <a:pt x="3068364" y="3539833"/>
                  </a:lnTo>
                  <a:lnTo>
                    <a:pt x="3031482" y="3565213"/>
                  </a:lnTo>
                  <a:lnTo>
                    <a:pt x="2993994" y="3589761"/>
                  </a:lnTo>
                  <a:lnTo>
                    <a:pt x="2955914" y="3613464"/>
                  </a:lnTo>
                  <a:lnTo>
                    <a:pt x="2917255" y="3636308"/>
                  </a:lnTo>
                  <a:lnTo>
                    <a:pt x="2878031" y="3658280"/>
                  </a:lnTo>
                  <a:lnTo>
                    <a:pt x="2838254" y="3679366"/>
                  </a:lnTo>
                  <a:lnTo>
                    <a:pt x="2797939" y="3699554"/>
                  </a:lnTo>
                  <a:lnTo>
                    <a:pt x="2757098" y="3718830"/>
                  </a:lnTo>
                  <a:lnTo>
                    <a:pt x="2715744" y="3737180"/>
                  </a:lnTo>
                  <a:lnTo>
                    <a:pt x="2673892" y="3754592"/>
                  </a:lnTo>
                  <a:lnTo>
                    <a:pt x="2631555" y="3771052"/>
                  </a:lnTo>
                  <a:lnTo>
                    <a:pt x="2588745" y="3786546"/>
                  </a:lnTo>
                  <a:lnTo>
                    <a:pt x="2545476" y="3801062"/>
                  </a:lnTo>
                  <a:lnTo>
                    <a:pt x="2501762" y="3814586"/>
                  </a:lnTo>
                  <a:lnTo>
                    <a:pt x="2457616" y="3827104"/>
                  </a:lnTo>
                  <a:lnTo>
                    <a:pt x="2413051" y="3838604"/>
                  </a:lnTo>
                  <a:lnTo>
                    <a:pt x="2368080" y="3849072"/>
                  </a:lnTo>
                  <a:lnTo>
                    <a:pt x="2322717" y="3858495"/>
                  </a:lnTo>
                  <a:lnTo>
                    <a:pt x="2276975" y="3866859"/>
                  </a:lnTo>
                  <a:lnTo>
                    <a:pt x="2230867" y="3874150"/>
                  </a:lnTo>
                  <a:lnTo>
                    <a:pt x="2184407" y="3880357"/>
                  </a:lnTo>
                  <a:lnTo>
                    <a:pt x="2137608" y="3885465"/>
                  </a:lnTo>
                  <a:lnTo>
                    <a:pt x="2090484" y="3889461"/>
                  </a:lnTo>
                  <a:lnTo>
                    <a:pt x="2043047" y="3892332"/>
                  </a:lnTo>
                  <a:lnTo>
                    <a:pt x="1995312" y="3894065"/>
                  </a:lnTo>
                  <a:lnTo>
                    <a:pt x="1947290" y="3894645"/>
                  </a:lnTo>
                  <a:lnTo>
                    <a:pt x="1899275" y="3894065"/>
                  </a:lnTo>
                  <a:lnTo>
                    <a:pt x="1851545" y="3892332"/>
                  </a:lnTo>
                  <a:lnTo>
                    <a:pt x="1804113" y="3889461"/>
                  </a:lnTo>
                  <a:lnTo>
                    <a:pt x="1756994" y="3885465"/>
                  </a:lnTo>
                  <a:lnTo>
                    <a:pt x="1710200" y="3880357"/>
                  </a:lnTo>
                  <a:lnTo>
                    <a:pt x="1663745" y="3874150"/>
                  </a:lnTo>
                  <a:lnTo>
                    <a:pt x="1617642" y="3866859"/>
                  </a:lnTo>
                  <a:lnTo>
                    <a:pt x="1571905" y="3858495"/>
                  </a:lnTo>
                  <a:lnTo>
                    <a:pt x="1526546" y="3849072"/>
                  </a:lnTo>
                  <a:lnTo>
                    <a:pt x="1481579" y="3838604"/>
                  </a:lnTo>
                  <a:lnTo>
                    <a:pt x="1437018" y="3827104"/>
                  </a:lnTo>
                  <a:lnTo>
                    <a:pt x="1392875" y="3814586"/>
                  </a:lnTo>
                  <a:lnTo>
                    <a:pt x="1349165" y="3801062"/>
                  </a:lnTo>
                  <a:lnTo>
                    <a:pt x="1305900" y="3786546"/>
                  </a:lnTo>
                  <a:lnTo>
                    <a:pt x="1263094" y="3771052"/>
                  </a:lnTo>
                  <a:lnTo>
                    <a:pt x="1220760" y="3754592"/>
                  </a:lnTo>
                  <a:lnTo>
                    <a:pt x="1178911" y="3737180"/>
                  </a:lnTo>
                  <a:lnTo>
                    <a:pt x="1137561" y="3718830"/>
                  </a:lnTo>
                  <a:lnTo>
                    <a:pt x="1096723" y="3699554"/>
                  </a:lnTo>
                  <a:lnTo>
                    <a:pt x="1056410" y="3679366"/>
                  </a:lnTo>
                  <a:lnTo>
                    <a:pt x="1016636" y="3658280"/>
                  </a:lnTo>
                  <a:lnTo>
                    <a:pt x="977415" y="3636308"/>
                  </a:lnTo>
                  <a:lnTo>
                    <a:pt x="938758" y="3613464"/>
                  </a:lnTo>
                  <a:lnTo>
                    <a:pt x="900681" y="3589761"/>
                  </a:lnTo>
                  <a:lnTo>
                    <a:pt x="863195" y="3565213"/>
                  </a:lnTo>
                  <a:lnTo>
                    <a:pt x="826315" y="3539833"/>
                  </a:lnTo>
                  <a:lnTo>
                    <a:pt x="790054" y="3513634"/>
                  </a:lnTo>
                  <a:lnTo>
                    <a:pt x="754424" y="3486629"/>
                  </a:lnTo>
                  <a:lnTo>
                    <a:pt x="719440" y="3458833"/>
                  </a:lnTo>
                  <a:lnTo>
                    <a:pt x="685115" y="3430258"/>
                  </a:lnTo>
                  <a:lnTo>
                    <a:pt x="651462" y="3400917"/>
                  </a:lnTo>
                  <a:lnTo>
                    <a:pt x="618494" y="3370824"/>
                  </a:lnTo>
                  <a:lnTo>
                    <a:pt x="586225" y="3339993"/>
                  </a:lnTo>
                  <a:lnTo>
                    <a:pt x="554668" y="3308436"/>
                  </a:lnTo>
                  <a:lnTo>
                    <a:pt x="523836" y="3276166"/>
                  </a:lnTo>
                  <a:lnTo>
                    <a:pt x="493743" y="3243198"/>
                  </a:lnTo>
                  <a:lnTo>
                    <a:pt x="464402" y="3209545"/>
                  </a:lnTo>
                  <a:lnTo>
                    <a:pt x="435827" y="3175219"/>
                  </a:lnTo>
                  <a:lnTo>
                    <a:pt x="408030" y="3140235"/>
                  </a:lnTo>
                  <a:lnTo>
                    <a:pt x="381025" y="3104605"/>
                  </a:lnTo>
                  <a:lnTo>
                    <a:pt x="354826" y="3068343"/>
                  </a:lnTo>
                  <a:lnTo>
                    <a:pt x="329445" y="3031462"/>
                  </a:lnTo>
                  <a:lnTo>
                    <a:pt x="304896" y="2993975"/>
                  </a:lnTo>
                  <a:lnTo>
                    <a:pt x="281193" y="2955896"/>
                  </a:lnTo>
                  <a:lnTo>
                    <a:pt x="258348" y="2917239"/>
                  </a:lnTo>
                  <a:lnTo>
                    <a:pt x="236376" y="2878016"/>
                  </a:lnTo>
                  <a:lnTo>
                    <a:pt x="215288" y="2838240"/>
                  </a:lnTo>
                  <a:lnTo>
                    <a:pt x="195100" y="2797926"/>
                  </a:lnTo>
                  <a:lnTo>
                    <a:pt x="175823" y="2757086"/>
                  </a:lnTo>
                  <a:lnTo>
                    <a:pt x="157472" y="2715734"/>
                  </a:lnTo>
                  <a:lnTo>
                    <a:pt x="140060" y="2673883"/>
                  </a:lnTo>
                  <a:lnTo>
                    <a:pt x="123599" y="2631547"/>
                  </a:lnTo>
                  <a:lnTo>
                    <a:pt x="108104" y="2588738"/>
                  </a:lnTo>
                  <a:lnTo>
                    <a:pt x="93588" y="2545470"/>
                  </a:lnTo>
                  <a:lnTo>
                    <a:pt x="80063" y="2501757"/>
                  </a:lnTo>
                  <a:lnTo>
                    <a:pt x="67544" y="2457611"/>
                  </a:lnTo>
                  <a:lnTo>
                    <a:pt x="56044" y="2413047"/>
                  </a:lnTo>
                  <a:lnTo>
                    <a:pt x="45575" y="2368077"/>
                  </a:lnTo>
                  <a:lnTo>
                    <a:pt x="36152" y="2322714"/>
                  </a:lnTo>
                  <a:lnTo>
                    <a:pt x="27788" y="2276973"/>
                  </a:lnTo>
                  <a:lnTo>
                    <a:pt x="20495" y="2230865"/>
                  </a:lnTo>
                  <a:lnTo>
                    <a:pt x="14288" y="2184406"/>
                  </a:lnTo>
                  <a:lnTo>
                    <a:pt x="9180" y="2137608"/>
                  </a:lnTo>
                  <a:lnTo>
                    <a:pt x="5183" y="2090484"/>
                  </a:lnTo>
                  <a:lnTo>
                    <a:pt x="2312" y="2043047"/>
                  </a:lnTo>
                  <a:lnTo>
                    <a:pt x="580" y="1995312"/>
                  </a:lnTo>
                  <a:lnTo>
                    <a:pt x="0" y="1947290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15027" y="4765586"/>
              <a:ext cx="1847088" cy="184708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427060" y="4778759"/>
              <a:ext cx="1477645" cy="1475740"/>
            </a:xfrm>
            <a:custGeom>
              <a:avLst/>
              <a:gdLst/>
              <a:ahLst/>
              <a:cxnLst/>
              <a:rect l="l" t="t" r="r" b="b"/>
              <a:pathLst>
                <a:path w="1477645" h="1475739">
                  <a:moveTo>
                    <a:pt x="726845" y="0"/>
                  </a:moveTo>
                  <a:lnTo>
                    <a:pt x="681163" y="1920"/>
                  </a:lnTo>
                  <a:lnTo>
                    <a:pt x="635490" y="6690"/>
                  </a:lnTo>
                  <a:lnTo>
                    <a:pt x="589956" y="14342"/>
                  </a:lnTo>
                  <a:lnTo>
                    <a:pt x="544693" y="24910"/>
                  </a:lnTo>
                  <a:lnTo>
                    <a:pt x="499831" y="38428"/>
                  </a:lnTo>
                  <a:lnTo>
                    <a:pt x="455502" y="54931"/>
                  </a:lnTo>
                  <a:lnTo>
                    <a:pt x="411837" y="74451"/>
                  </a:lnTo>
                  <a:lnTo>
                    <a:pt x="368967" y="97024"/>
                  </a:lnTo>
                  <a:lnTo>
                    <a:pt x="327663" y="122776"/>
                  </a:lnTo>
                  <a:lnTo>
                    <a:pt x="288632" y="150752"/>
                  </a:lnTo>
                  <a:lnTo>
                    <a:pt x="251910" y="180820"/>
                  </a:lnTo>
                  <a:lnTo>
                    <a:pt x="217530" y="212848"/>
                  </a:lnTo>
                  <a:lnTo>
                    <a:pt x="185530" y="246706"/>
                  </a:lnTo>
                  <a:lnTo>
                    <a:pt x="155945" y="282261"/>
                  </a:lnTo>
                  <a:lnTo>
                    <a:pt x="128809" y="319384"/>
                  </a:lnTo>
                  <a:lnTo>
                    <a:pt x="104159" y="357943"/>
                  </a:lnTo>
                  <a:lnTo>
                    <a:pt x="82029" y="397807"/>
                  </a:lnTo>
                  <a:lnTo>
                    <a:pt x="62456" y="438844"/>
                  </a:lnTo>
                  <a:lnTo>
                    <a:pt x="45475" y="480923"/>
                  </a:lnTo>
                  <a:lnTo>
                    <a:pt x="31121" y="523913"/>
                  </a:lnTo>
                  <a:lnTo>
                    <a:pt x="19429" y="567683"/>
                  </a:lnTo>
                  <a:lnTo>
                    <a:pt x="10436" y="612101"/>
                  </a:lnTo>
                  <a:lnTo>
                    <a:pt x="4176" y="657037"/>
                  </a:lnTo>
                  <a:lnTo>
                    <a:pt x="686" y="702359"/>
                  </a:lnTo>
                  <a:lnTo>
                    <a:pt x="0" y="747936"/>
                  </a:lnTo>
                  <a:lnTo>
                    <a:pt x="2153" y="793637"/>
                  </a:lnTo>
                  <a:lnTo>
                    <a:pt x="7183" y="839331"/>
                  </a:lnTo>
                  <a:lnTo>
                    <a:pt x="15123" y="884885"/>
                  </a:lnTo>
                  <a:lnTo>
                    <a:pt x="26009" y="930170"/>
                  </a:lnTo>
                  <a:lnTo>
                    <a:pt x="39877" y="975054"/>
                  </a:lnTo>
                  <a:lnTo>
                    <a:pt x="56763" y="1019406"/>
                  </a:lnTo>
                  <a:lnTo>
                    <a:pt x="76701" y="1063094"/>
                  </a:lnTo>
                  <a:lnTo>
                    <a:pt x="99727" y="1105988"/>
                  </a:lnTo>
                  <a:lnTo>
                    <a:pt x="125478" y="1147311"/>
                  </a:lnTo>
                  <a:lnTo>
                    <a:pt x="153451" y="1186360"/>
                  </a:lnTo>
                  <a:lnTo>
                    <a:pt x="183512" y="1223100"/>
                  </a:lnTo>
                  <a:lnTo>
                    <a:pt x="215533" y="1257496"/>
                  </a:lnTo>
                  <a:lnTo>
                    <a:pt x="249381" y="1289511"/>
                  </a:lnTo>
                  <a:lnTo>
                    <a:pt x="284925" y="1319110"/>
                  </a:lnTo>
                  <a:lnTo>
                    <a:pt x="322035" y="1346258"/>
                  </a:lnTo>
                  <a:lnTo>
                    <a:pt x="360578" y="1370920"/>
                  </a:lnTo>
                  <a:lnTo>
                    <a:pt x="400425" y="1393059"/>
                  </a:lnTo>
                  <a:lnTo>
                    <a:pt x="441444" y="1412641"/>
                  </a:lnTo>
                  <a:lnTo>
                    <a:pt x="483504" y="1429629"/>
                  </a:lnTo>
                  <a:lnTo>
                    <a:pt x="526474" y="1443989"/>
                  </a:lnTo>
                  <a:lnTo>
                    <a:pt x="570223" y="1455685"/>
                  </a:lnTo>
                  <a:lnTo>
                    <a:pt x="614619" y="1464681"/>
                  </a:lnTo>
                  <a:lnTo>
                    <a:pt x="659532" y="1470941"/>
                  </a:lnTo>
                  <a:lnTo>
                    <a:pt x="704830" y="1474432"/>
                  </a:lnTo>
                  <a:lnTo>
                    <a:pt x="750383" y="1475115"/>
                  </a:lnTo>
                  <a:lnTo>
                    <a:pt x="796059" y="1472958"/>
                  </a:lnTo>
                  <a:lnTo>
                    <a:pt x="841728" y="1467923"/>
                  </a:lnTo>
                  <a:lnTo>
                    <a:pt x="887257" y="1459975"/>
                  </a:lnTo>
                  <a:lnTo>
                    <a:pt x="932517" y="1449079"/>
                  </a:lnTo>
                  <a:lnTo>
                    <a:pt x="977375" y="1435200"/>
                  </a:lnTo>
                  <a:lnTo>
                    <a:pt x="1021702" y="1418301"/>
                  </a:lnTo>
                  <a:lnTo>
                    <a:pt x="1065365" y="1398348"/>
                  </a:lnTo>
                  <a:lnTo>
                    <a:pt x="1108234" y="1375304"/>
                  </a:lnTo>
                  <a:lnTo>
                    <a:pt x="1149552" y="1349993"/>
                  </a:lnTo>
                  <a:lnTo>
                    <a:pt x="1188597" y="1322387"/>
                  </a:lnTo>
                  <a:lnTo>
                    <a:pt x="1225332" y="1292626"/>
                  </a:lnTo>
                  <a:lnTo>
                    <a:pt x="1259722" y="1260845"/>
                  </a:lnTo>
                  <a:lnTo>
                    <a:pt x="1291732" y="1227183"/>
                  </a:lnTo>
                  <a:lnTo>
                    <a:pt x="1321326" y="1191777"/>
                  </a:lnTo>
                  <a:lnTo>
                    <a:pt x="1348469" y="1154763"/>
                  </a:lnTo>
                  <a:lnTo>
                    <a:pt x="1373125" y="1116280"/>
                  </a:lnTo>
                  <a:lnTo>
                    <a:pt x="1395260" y="1076465"/>
                  </a:lnTo>
                  <a:lnTo>
                    <a:pt x="1414836" y="1035455"/>
                  </a:lnTo>
                  <a:lnTo>
                    <a:pt x="1431820" y="993387"/>
                  </a:lnTo>
                  <a:lnTo>
                    <a:pt x="1446175" y="950400"/>
                  </a:lnTo>
                  <a:lnTo>
                    <a:pt x="1457867" y="906629"/>
                  </a:lnTo>
                  <a:lnTo>
                    <a:pt x="1466859" y="862214"/>
                  </a:lnTo>
                  <a:lnTo>
                    <a:pt x="1473116" y="817290"/>
                  </a:lnTo>
                  <a:lnTo>
                    <a:pt x="1476603" y="771995"/>
                  </a:lnTo>
                  <a:lnTo>
                    <a:pt x="1477284" y="726467"/>
                  </a:lnTo>
                  <a:lnTo>
                    <a:pt x="1475124" y="680843"/>
                  </a:lnTo>
                  <a:lnTo>
                    <a:pt x="1470088" y="635261"/>
                  </a:lnTo>
                  <a:lnTo>
                    <a:pt x="1462139" y="589857"/>
                  </a:lnTo>
                  <a:lnTo>
                    <a:pt x="1451243" y="544770"/>
                  </a:lnTo>
                  <a:lnTo>
                    <a:pt x="1437364" y="500136"/>
                  </a:lnTo>
                  <a:lnTo>
                    <a:pt x="1420466" y="456092"/>
                  </a:lnTo>
                  <a:lnTo>
                    <a:pt x="1400515" y="412777"/>
                  </a:lnTo>
                  <a:lnTo>
                    <a:pt x="1377474" y="370328"/>
                  </a:lnTo>
                  <a:lnTo>
                    <a:pt x="1351737" y="329009"/>
                  </a:lnTo>
                  <a:lnTo>
                    <a:pt x="1323776" y="289963"/>
                  </a:lnTo>
                  <a:lnTo>
                    <a:pt x="1293724" y="253223"/>
                  </a:lnTo>
                  <a:lnTo>
                    <a:pt x="1261711" y="218823"/>
                  </a:lnTo>
                  <a:lnTo>
                    <a:pt x="1227869" y="186798"/>
                  </a:lnTo>
                  <a:lnTo>
                    <a:pt x="1192329" y="157180"/>
                  </a:lnTo>
                  <a:lnTo>
                    <a:pt x="1155222" y="130004"/>
                  </a:lnTo>
                  <a:lnTo>
                    <a:pt x="1116679" y="105303"/>
                  </a:lnTo>
                  <a:lnTo>
                    <a:pt x="1076832" y="83113"/>
                  </a:lnTo>
                  <a:lnTo>
                    <a:pt x="1035811" y="63465"/>
                  </a:lnTo>
                  <a:lnTo>
                    <a:pt x="993749" y="46395"/>
                  </a:lnTo>
                  <a:lnTo>
                    <a:pt x="950776" y="31937"/>
                  </a:lnTo>
                  <a:lnTo>
                    <a:pt x="907024" y="20123"/>
                  </a:lnTo>
                  <a:lnTo>
                    <a:pt x="862623" y="10989"/>
                  </a:lnTo>
                  <a:lnTo>
                    <a:pt x="817706" y="4568"/>
                  </a:lnTo>
                  <a:lnTo>
                    <a:pt x="772402" y="893"/>
                  </a:lnTo>
                  <a:lnTo>
                    <a:pt x="7268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14516" y="4765586"/>
              <a:ext cx="1844039" cy="184556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426326" y="4778629"/>
              <a:ext cx="1475105" cy="1475105"/>
            </a:xfrm>
            <a:custGeom>
              <a:avLst/>
              <a:gdLst/>
              <a:ahLst/>
              <a:cxnLst/>
              <a:rect l="l" t="t" r="r" b="b"/>
              <a:pathLst>
                <a:path w="1475104" h="1475104">
                  <a:moveTo>
                    <a:pt x="737489" y="0"/>
                  </a:moveTo>
                  <a:lnTo>
                    <a:pt x="689000" y="1568"/>
                  </a:lnTo>
                  <a:lnTo>
                    <a:pt x="641349" y="6210"/>
                  </a:lnTo>
                  <a:lnTo>
                    <a:pt x="594632" y="13827"/>
                  </a:lnTo>
                  <a:lnTo>
                    <a:pt x="548947" y="24322"/>
                  </a:lnTo>
                  <a:lnTo>
                    <a:pt x="504391" y="37599"/>
                  </a:lnTo>
                  <a:lnTo>
                    <a:pt x="461060" y="53559"/>
                  </a:lnTo>
                  <a:lnTo>
                    <a:pt x="419053" y="72106"/>
                  </a:lnTo>
                  <a:lnTo>
                    <a:pt x="378467" y="93143"/>
                  </a:lnTo>
                  <a:lnTo>
                    <a:pt x="339398" y="116572"/>
                  </a:lnTo>
                  <a:lnTo>
                    <a:pt x="301944" y="142296"/>
                  </a:lnTo>
                  <a:lnTo>
                    <a:pt x="266201" y="170219"/>
                  </a:lnTo>
                  <a:lnTo>
                    <a:pt x="232268" y="200242"/>
                  </a:lnTo>
                  <a:lnTo>
                    <a:pt x="200242" y="232268"/>
                  </a:lnTo>
                  <a:lnTo>
                    <a:pt x="170219" y="266201"/>
                  </a:lnTo>
                  <a:lnTo>
                    <a:pt x="142296" y="301944"/>
                  </a:lnTo>
                  <a:lnTo>
                    <a:pt x="116572" y="339398"/>
                  </a:lnTo>
                  <a:lnTo>
                    <a:pt x="93143" y="378467"/>
                  </a:lnTo>
                  <a:lnTo>
                    <a:pt x="72106" y="419053"/>
                  </a:lnTo>
                  <a:lnTo>
                    <a:pt x="53559" y="461060"/>
                  </a:lnTo>
                  <a:lnTo>
                    <a:pt x="37599" y="504391"/>
                  </a:lnTo>
                  <a:lnTo>
                    <a:pt x="24322" y="548947"/>
                  </a:lnTo>
                  <a:lnTo>
                    <a:pt x="13827" y="594632"/>
                  </a:lnTo>
                  <a:lnTo>
                    <a:pt x="6210" y="641349"/>
                  </a:lnTo>
                  <a:lnTo>
                    <a:pt x="1568" y="689000"/>
                  </a:lnTo>
                  <a:lnTo>
                    <a:pt x="0" y="737489"/>
                  </a:lnTo>
                  <a:lnTo>
                    <a:pt x="1568" y="785977"/>
                  </a:lnTo>
                  <a:lnTo>
                    <a:pt x="6210" y="833628"/>
                  </a:lnTo>
                  <a:lnTo>
                    <a:pt x="13827" y="880344"/>
                  </a:lnTo>
                  <a:lnTo>
                    <a:pt x="24322" y="926029"/>
                  </a:lnTo>
                  <a:lnTo>
                    <a:pt x="37599" y="970585"/>
                  </a:lnTo>
                  <a:lnTo>
                    <a:pt x="53559" y="1013915"/>
                  </a:lnTo>
                  <a:lnTo>
                    <a:pt x="72106" y="1055921"/>
                  </a:lnTo>
                  <a:lnTo>
                    <a:pt x="93143" y="1096507"/>
                  </a:lnTo>
                  <a:lnTo>
                    <a:pt x="116572" y="1135576"/>
                  </a:lnTo>
                  <a:lnTo>
                    <a:pt x="142296" y="1173029"/>
                  </a:lnTo>
                  <a:lnTo>
                    <a:pt x="170219" y="1208770"/>
                  </a:lnTo>
                  <a:lnTo>
                    <a:pt x="200242" y="1242703"/>
                  </a:lnTo>
                  <a:lnTo>
                    <a:pt x="232268" y="1274729"/>
                  </a:lnTo>
                  <a:lnTo>
                    <a:pt x="266201" y="1304751"/>
                  </a:lnTo>
                  <a:lnTo>
                    <a:pt x="301944" y="1332672"/>
                  </a:lnTo>
                  <a:lnTo>
                    <a:pt x="339398" y="1358396"/>
                  </a:lnTo>
                  <a:lnTo>
                    <a:pt x="378467" y="1381824"/>
                  </a:lnTo>
                  <a:lnTo>
                    <a:pt x="419053" y="1402860"/>
                  </a:lnTo>
                  <a:lnTo>
                    <a:pt x="461060" y="1421407"/>
                  </a:lnTo>
                  <a:lnTo>
                    <a:pt x="504391" y="1437367"/>
                  </a:lnTo>
                  <a:lnTo>
                    <a:pt x="548947" y="1450643"/>
                  </a:lnTo>
                  <a:lnTo>
                    <a:pt x="594632" y="1461138"/>
                  </a:lnTo>
                  <a:lnTo>
                    <a:pt x="641349" y="1468755"/>
                  </a:lnTo>
                  <a:lnTo>
                    <a:pt x="689000" y="1473396"/>
                  </a:lnTo>
                  <a:lnTo>
                    <a:pt x="737489" y="1474965"/>
                  </a:lnTo>
                  <a:lnTo>
                    <a:pt x="785977" y="1473396"/>
                  </a:lnTo>
                  <a:lnTo>
                    <a:pt x="833628" y="1468755"/>
                  </a:lnTo>
                  <a:lnTo>
                    <a:pt x="880345" y="1461138"/>
                  </a:lnTo>
                  <a:lnTo>
                    <a:pt x="926030" y="1450643"/>
                  </a:lnTo>
                  <a:lnTo>
                    <a:pt x="970586" y="1437367"/>
                  </a:lnTo>
                  <a:lnTo>
                    <a:pt x="1013917" y="1421407"/>
                  </a:lnTo>
                  <a:lnTo>
                    <a:pt x="1055924" y="1402860"/>
                  </a:lnTo>
                  <a:lnTo>
                    <a:pt x="1096510" y="1381824"/>
                  </a:lnTo>
                  <a:lnTo>
                    <a:pt x="1135579" y="1358396"/>
                  </a:lnTo>
                  <a:lnTo>
                    <a:pt x="1173033" y="1332672"/>
                  </a:lnTo>
                  <a:lnTo>
                    <a:pt x="1208776" y="1304751"/>
                  </a:lnTo>
                  <a:lnTo>
                    <a:pt x="1242709" y="1274729"/>
                  </a:lnTo>
                  <a:lnTo>
                    <a:pt x="1274735" y="1242703"/>
                  </a:lnTo>
                  <a:lnTo>
                    <a:pt x="1304758" y="1208770"/>
                  </a:lnTo>
                  <a:lnTo>
                    <a:pt x="1332681" y="1173029"/>
                  </a:lnTo>
                  <a:lnTo>
                    <a:pt x="1358405" y="1135576"/>
                  </a:lnTo>
                  <a:lnTo>
                    <a:pt x="1381834" y="1096507"/>
                  </a:lnTo>
                  <a:lnTo>
                    <a:pt x="1402871" y="1055921"/>
                  </a:lnTo>
                  <a:lnTo>
                    <a:pt x="1421418" y="1013915"/>
                  </a:lnTo>
                  <a:lnTo>
                    <a:pt x="1437378" y="970585"/>
                  </a:lnTo>
                  <a:lnTo>
                    <a:pt x="1450655" y="926029"/>
                  </a:lnTo>
                  <a:lnTo>
                    <a:pt x="1461150" y="880344"/>
                  </a:lnTo>
                  <a:lnTo>
                    <a:pt x="1468767" y="833628"/>
                  </a:lnTo>
                  <a:lnTo>
                    <a:pt x="1473409" y="785977"/>
                  </a:lnTo>
                  <a:lnTo>
                    <a:pt x="1474977" y="737489"/>
                  </a:lnTo>
                  <a:lnTo>
                    <a:pt x="1473409" y="689000"/>
                  </a:lnTo>
                  <a:lnTo>
                    <a:pt x="1468767" y="641349"/>
                  </a:lnTo>
                  <a:lnTo>
                    <a:pt x="1461150" y="594632"/>
                  </a:lnTo>
                  <a:lnTo>
                    <a:pt x="1450655" y="548947"/>
                  </a:lnTo>
                  <a:lnTo>
                    <a:pt x="1437378" y="504391"/>
                  </a:lnTo>
                  <a:lnTo>
                    <a:pt x="1421418" y="461060"/>
                  </a:lnTo>
                  <a:lnTo>
                    <a:pt x="1402871" y="419053"/>
                  </a:lnTo>
                  <a:lnTo>
                    <a:pt x="1381834" y="378467"/>
                  </a:lnTo>
                  <a:lnTo>
                    <a:pt x="1358405" y="339398"/>
                  </a:lnTo>
                  <a:lnTo>
                    <a:pt x="1332681" y="301944"/>
                  </a:lnTo>
                  <a:lnTo>
                    <a:pt x="1304758" y="266201"/>
                  </a:lnTo>
                  <a:lnTo>
                    <a:pt x="1274735" y="232268"/>
                  </a:lnTo>
                  <a:lnTo>
                    <a:pt x="1242709" y="200242"/>
                  </a:lnTo>
                  <a:lnTo>
                    <a:pt x="1208776" y="170219"/>
                  </a:lnTo>
                  <a:lnTo>
                    <a:pt x="1173033" y="142296"/>
                  </a:lnTo>
                  <a:lnTo>
                    <a:pt x="1135579" y="116572"/>
                  </a:lnTo>
                  <a:lnTo>
                    <a:pt x="1096510" y="93143"/>
                  </a:lnTo>
                  <a:lnTo>
                    <a:pt x="1055924" y="72106"/>
                  </a:lnTo>
                  <a:lnTo>
                    <a:pt x="1013917" y="53559"/>
                  </a:lnTo>
                  <a:lnTo>
                    <a:pt x="970586" y="37599"/>
                  </a:lnTo>
                  <a:lnTo>
                    <a:pt x="926030" y="24322"/>
                  </a:lnTo>
                  <a:lnTo>
                    <a:pt x="880345" y="13827"/>
                  </a:lnTo>
                  <a:lnTo>
                    <a:pt x="833628" y="6210"/>
                  </a:lnTo>
                  <a:lnTo>
                    <a:pt x="785977" y="1568"/>
                  </a:lnTo>
                  <a:lnTo>
                    <a:pt x="7374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12735" y="3032760"/>
              <a:ext cx="1845564" cy="184556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425895" y="3045971"/>
              <a:ext cx="1473835" cy="1475105"/>
            </a:xfrm>
            <a:custGeom>
              <a:avLst/>
              <a:gdLst/>
              <a:ahLst/>
              <a:cxnLst/>
              <a:rect l="l" t="t" r="r" b="b"/>
              <a:pathLst>
                <a:path w="1473834" h="1475104">
                  <a:moveTo>
                    <a:pt x="747183" y="0"/>
                  </a:moveTo>
                  <a:lnTo>
                    <a:pt x="701654" y="893"/>
                  </a:lnTo>
                  <a:lnTo>
                    <a:pt x="656379" y="4568"/>
                  </a:lnTo>
                  <a:lnTo>
                    <a:pt x="611489" y="10989"/>
                  </a:lnTo>
                  <a:lnTo>
                    <a:pt x="567116" y="20123"/>
                  </a:lnTo>
                  <a:lnTo>
                    <a:pt x="523390" y="31937"/>
                  </a:lnTo>
                  <a:lnTo>
                    <a:pt x="480443" y="46395"/>
                  </a:lnTo>
                  <a:lnTo>
                    <a:pt x="438406" y="63465"/>
                  </a:lnTo>
                  <a:lnTo>
                    <a:pt x="397411" y="83113"/>
                  </a:lnTo>
                  <a:lnTo>
                    <a:pt x="357587" y="105303"/>
                  </a:lnTo>
                  <a:lnTo>
                    <a:pt x="319068" y="130004"/>
                  </a:lnTo>
                  <a:lnTo>
                    <a:pt x="281983" y="157180"/>
                  </a:lnTo>
                  <a:lnTo>
                    <a:pt x="246464" y="186798"/>
                  </a:lnTo>
                  <a:lnTo>
                    <a:pt x="212642" y="218823"/>
                  </a:lnTo>
                  <a:lnTo>
                    <a:pt x="180648" y="253223"/>
                  </a:lnTo>
                  <a:lnTo>
                    <a:pt x="150614" y="289963"/>
                  </a:lnTo>
                  <a:lnTo>
                    <a:pt x="122671" y="329009"/>
                  </a:lnTo>
                  <a:lnTo>
                    <a:pt x="96949" y="370328"/>
                  </a:lnTo>
                  <a:lnTo>
                    <a:pt x="74391" y="412778"/>
                  </a:lnTo>
                  <a:lnTo>
                    <a:pt x="54884" y="456093"/>
                  </a:lnTo>
                  <a:lnTo>
                    <a:pt x="38393" y="500138"/>
                  </a:lnTo>
                  <a:lnTo>
                    <a:pt x="24885" y="544773"/>
                  </a:lnTo>
                  <a:lnTo>
                    <a:pt x="14326" y="589862"/>
                  </a:lnTo>
                  <a:lnTo>
                    <a:pt x="6681" y="635267"/>
                  </a:lnTo>
                  <a:lnTo>
                    <a:pt x="1917" y="680852"/>
                  </a:lnTo>
                  <a:lnTo>
                    <a:pt x="0" y="726477"/>
                  </a:lnTo>
                  <a:lnTo>
                    <a:pt x="895" y="772007"/>
                  </a:lnTo>
                  <a:lnTo>
                    <a:pt x="4568" y="817303"/>
                  </a:lnTo>
                  <a:lnTo>
                    <a:pt x="10987" y="862228"/>
                  </a:lnTo>
                  <a:lnTo>
                    <a:pt x="20116" y="906645"/>
                  </a:lnTo>
                  <a:lnTo>
                    <a:pt x="31922" y="950416"/>
                  </a:lnTo>
                  <a:lnTo>
                    <a:pt x="46370" y="993404"/>
                  </a:lnTo>
                  <a:lnTo>
                    <a:pt x="63427" y="1035471"/>
                  </a:lnTo>
                  <a:lnTo>
                    <a:pt x="83059" y="1076481"/>
                  </a:lnTo>
                  <a:lnTo>
                    <a:pt x="105232" y="1116295"/>
                  </a:lnTo>
                  <a:lnTo>
                    <a:pt x="129911" y="1154776"/>
                  </a:lnTo>
                  <a:lnTo>
                    <a:pt x="157063" y="1191787"/>
                  </a:lnTo>
                  <a:lnTo>
                    <a:pt x="186654" y="1227190"/>
                  </a:lnTo>
                  <a:lnTo>
                    <a:pt x="218649" y="1260848"/>
                  </a:lnTo>
                  <a:lnTo>
                    <a:pt x="253016" y="1292623"/>
                  </a:lnTo>
                  <a:lnTo>
                    <a:pt x="289719" y="1322378"/>
                  </a:lnTo>
                  <a:lnTo>
                    <a:pt x="328725" y="1349976"/>
                  </a:lnTo>
                  <a:lnTo>
                    <a:pt x="369999" y="1375279"/>
                  </a:lnTo>
                  <a:lnTo>
                    <a:pt x="412403" y="1398320"/>
                  </a:lnTo>
                  <a:lnTo>
                    <a:pt x="455671" y="1418271"/>
                  </a:lnTo>
                  <a:lnTo>
                    <a:pt x="499667" y="1435169"/>
                  </a:lnTo>
                  <a:lnTo>
                    <a:pt x="544254" y="1449048"/>
                  </a:lnTo>
                  <a:lnTo>
                    <a:pt x="589294" y="1459944"/>
                  </a:lnTo>
                  <a:lnTo>
                    <a:pt x="634650" y="1467893"/>
                  </a:lnTo>
                  <a:lnTo>
                    <a:pt x="680184" y="1472929"/>
                  </a:lnTo>
                  <a:lnTo>
                    <a:pt x="725760" y="1475089"/>
                  </a:lnTo>
                  <a:lnTo>
                    <a:pt x="771241" y="1474408"/>
                  </a:lnTo>
                  <a:lnTo>
                    <a:pt x="816489" y="1470921"/>
                  </a:lnTo>
                  <a:lnTo>
                    <a:pt x="861366" y="1464664"/>
                  </a:lnTo>
                  <a:lnTo>
                    <a:pt x="905736" y="1455672"/>
                  </a:lnTo>
                  <a:lnTo>
                    <a:pt x="949462" y="1443980"/>
                  </a:lnTo>
                  <a:lnTo>
                    <a:pt x="992405" y="1429625"/>
                  </a:lnTo>
                  <a:lnTo>
                    <a:pt x="1034430" y="1412641"/>
                  </a:lnTo>
                  <a:lnTo>
                    <a:pt x="1075398" y="1393064"/>
                  </a:lnTo>
                  <a:lnTo>
                    <a:pt x="1115173" y="1370930"/>
                  </a:lnTo>
                  <a:lnTo>
                    <a:pt x="1153616" y="1346274"/>
                  </a:lnTo>
                  <a:lnTo>
                    <a:pt x="1190592" y="1319131"/>
                  </a:lnTo>
                  <a:lnTo>
                    <a:pt x="1225963" y="1289536"/>
                  </a:lnTo>
                  <a:lnTo>
                    <a:pt x="1259591" y="1257527"/>
                  </a:lnTo>
                  <a:lnTo>
                    <a:pt x="1291339" y="1223136"/>
                  </a:lnTo>
                  <a:lnTo>
                    <a:pt x="1321071" y="1186401"/>
                  </a:lnTo>
                  <a:lnTo>
                    <a:pt x="1348648" y="1147357"/>
                  </a:lnTo>
                  <a:lnTo>
                    <a:pt x="1373934" y="1106039"/>
                  </a:lnTo>
                  <a:lnTo>
                    <a:pt x="1396960" y="1063139"/>
                  </a:lnTo>
                  <a:lnTo>
                    <a:pt x="1416899" y="1019446"/>
                  </a:lnTo>
                  <a:lnTo>
                    <a:pt x="1433784" y="975089"/>
                  </a:lnTo>
                  <a:lnTo>
                    <a:pt x="1447653" y="930201"/>
                  </a:lnTo>
                  <a:lnTo>
                    <a:pt x="1458540" y="884911"/>
                  </a:lnTo>
                  <a:lnTo>
                    <a:pt x="1466480" y="839353"/>
                  </a:lnTo>
                  <a:lnTo>
                    <a:pt x="1471511" y="793656"/>
                  </a:lnTo>
                  <a:lnTo>
                    <a:pt x="1473666" y="747952"/>
                  </a:lnTo>
                  <a:lnTo>
                    <a:pt x="1472981" y="702372"/>
                  </a:lnTo>
                  <a:lnTo>
                    <a:pt x="1469493" y="657048"/>
                  </a:lnTo>
                  <a:lnTo>
                    <a:pt x="1463236" y="612110"/>
                  </a:lnTo>
                  <a:lnTo>
                    <a:pt x="1454246" y="567690"/>
                  </a:lnTo>
                  <a:lnTo>
                    <a:pt x="1442558" y="523918"/>
                  </a:lnTo>
                  <a:lnTo>
                    <a:pt x="1428209" y="480927"/>
                  </a:lnTo>
                  <a:lnTo>
                    <a:pt x="1411233" y="438847"/>
                  </a:lnTo>
                  <a:lnTo>
                    <a:pt x="1391665" y="397809"/>
                  </a:lnTo>
                  <a:lnTo>
                    <a:pt x="1369543" y="357945"/>
                  </a:lnTo>
                  <a:lnTo>
                    <a:pt x="1344900" y="319386"/>
                  </a:lnTo>
                  <a:lnTo>
                    <a:pt x="1317772" y="282262"/>
                  </a:lnTo>
                  <a:lnTo>
                    <a:pt x="1288196" y="246706"/>
                  </a:lnTo>
                  <a:lnTo>
                    <a:pt x="1256206" y="212848"/>
                  </a:lnTo>
                  <a:lnTo>
                    <a:pt x="1221838" y="180820"/>
                  </a:lnTo>
                  <a:lnTo>
                    <a:pt x="1185128" y="150752"/>
                  </a:lnTo>
                  <a:lnTo>
                    <a:pt x="1146110" y="122776"/>
                  </a:lnTo>
                  <a:lnTo>
                    <a:pt x="1104821" y="97024"/>
                  </a:lnTo>
                  <a:lnTo>
                    <a:pt x="1061982" y="74451"/>
                  </a:lnTo>
                  <a:lnTo>
                    <a:pt x="1018348" y="54931"/>
                  </a:lnTo>
                  <a:lnTo>
                    <a:pt x="974049" y="38428"/>
                  </a:lnTo>
                  <a:lnTo>
                    <a:pt x="929217" y="24910"/>
                  </a:lnTo>
                  <a:lnTo>
                    <a:pt x="883983" y="14342"/>
                  </a:lnTo>
                  <a:lnTo>
                    <a:pt x="838479" y="6690"/>
                  </a:lnTo>
                  <a:lnTo>
                    <a:pt x="792835" y="1920"/>
                  </a:lnTo>
                  <a:lnTo>
                    <a:pt x="7471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14516" y="1301496"/>
              <a:ext cx="1844039" cy="184556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427616" y="1314405"/>
              <a:ext cx="1473835" cy="1475740"/>
            </a:xfrm>
            <a:custGeom>
              <a:avLst/>
              <a:gdLst/>
              <a:ahLst/>
              <a:cxnLst/>
              <a:rect l="l" t="t" r="r" b="b"/>
              <a:pathLst>
                <a:path w="1473834" h="1475739">
                  <a:moveTo>
                    <a:pt x="726482" y="0"/>
                  </a:moveTo>
                  <a:lnTo>
                    <a:pt x="680829" y="2160"/>
                  </a:lnTo>
                  <a:lnTo>
                    <a:pt x="635183" y="7200"/>
                  </a:lnTo>
                  <a:lnTo>
                    <a:pt x="589674" y="15152"/>
                  </a:lnTo>
                  <a:lnTo>
                    <a:pt x="544435" y="26054"/>
                  </a:lnTo>
                  <a:lnTo>
                    <a:pt x="499596" y="39941"/>
                  </a:lnTo>
                  <a:lnTo>
                    <a:pt x="455287" y="56848"/>
                  </a:lnTo>
                  <a:lnTo>
                    <a:pt x="411641" y="76811"/>
                  </a:lnTo>
                  <a:lnTo>
                    <a:pt x="368788" y="99866"/>
                  </a:lnTo>
                  <a:lnTo>
                    <a:pt x="327499" y="125169"/>
                  </a:lnTo>
                  <a:lnTo>
                    <a:pt x="288484" y="152767"/>
                  </a:lnTo>
                  <a:lnTo>
                    <a:pt x="251776" y="182522"/>
                  </a:lnTo>
                  <a:lnTo>
                    <a:pt x="217411" y="214297"/>
                  </a:lnTo>
                  <a:lnTo>
                    <a:pt x="185425" y="247954"/>
                  </a:lnTo>
                  <a:lnTo>
                    <a:pt x="155853" y="283357"/>
                  </a:lnTo>
                  <a:lnTo>
                    <a:pt x="128731" y="320366"/>
                  </a:lnTo>
                  <a:lnTo>
                    <a:pt x="104093" y="358846"/>
                  </a:lnTo>
                  <a:lnTo>
                    <a:pt x="81975" y="398658"/>
                  </a:lnTo>
                  <a:lnTo>
                    <a:pt x="62413" y="439665"/>
                  </a:lnTo>
                  <a:lnTo>
                    <a:pt x="45442" y="481730"/>
                  </a:lnTo>
                  <a:lnTo>
                    <a:pt x="31096" y="524715"/>
                  </a:lnTo>
                  <a:lnTo>
                    <a:pt x="19412" y="568482"/>
                  </a:lnTo>
                  <a:lnTo>
                    <a:pt x="10425" y="612895"/>
                  </a:lnTo>
                  <a:lnTo>
                    <a:pt x="4171" y="657815"/>
                  </a:lnTo>
                  <a:lnTo>
                    <a:pt x="684" y="703105"/>
                  </a:lnTo>
                  <a:lnTo>
                    <a:pt x="0" y="748628"/>
                  </a:lnTo>
                  <a:lnTo>
                    <a:pt x="2154" y="794246"/>
                  </a:lnTo>
                  <a:lnTo>
                    <a:pt x="7181" y="839822"/>
                  </a:lnTo>
                  <a:lnTo>
                    <a:pt x="15118" y="885218"/>
                  </a:lnTo>
                  <a:lnTo>
                    <a:pt x="25999" y="930297"/>
                  </a:lnTo>
                  <a:lnTo>
                    <a:pt x="39860" y="974921"/>
                  </a:lnTo>
                  <a:lnTo>
                    <a:pt x="56736" y="1018953"/>
                  </a:lnTo>
                  <a:lnTo>
                    <a:pt x="76663" y="1062255"/>
                  </a:lnTo>
                  <a:lnTo>
                    <a:pt x="99675" y="1104690"/>
                  </a:lnTo>
                  <a:lnTo>
                    <a:pt x="124961" y="1146023"/>
                  </a:lnTo>
                  <a:lnTo>
                    <a:pt x="152538" y="1185083"/>
                  </a:lnTo>
                  <a:lnTo>
                    <a:pt x="182269" y="1221835"/>
                  </a:lnTo>
                  <a:lnTo>
                    <a:pt x="214018" y="1256246"/>
                  </a:lnTo>
                  <a:lnTo>
                    <a:pt x="247646" y="1288283"/>
                  </a:lnTo>
                  <a:lnTo>
                    <a:pt x="283017" y="1317910"/>
                  </a:lnTo>
                  <a:lnTo>
                    <a:pt x="319993" y="1345094"/>
                  </a:lnTo>
                  <a:lnTo>
                    <a:pt x="358436" y="1369802"/>
                  </a:lnTo>
                  <a:lnTo>
                    <a:pt x="398211" y="1391999"/>
                  </a:lnTo>
                  <a:lnTo>
                    <a:pt x="439179" y="1411652"/>
                  </a:lnTo>
                  <a:lnTo>
                    <a:pt x="481204" y="1428727"/>
                  </a:lnTo>
                  <a:lnTo>
                    <a:pt x="524147" y="1443190"/>
                  </a:lnTo>
                  <a:lnTo>
                    <a:pt x="567873" y="1455008"/>
                  </a:lnTo>
                  <a:lnTo>
                    <a:pt x="612243" y="1464145"/>
                  </a:lnTo>
                  <a:lnTo>
                    <a:pt x="657120" y="1470569"/>
                  </a:lnTo>
                  <a:lnTo>
                    <a:pt x="702368" y="1474246"/>
                  </a:lnTo>
                  <a:lnTo>
                    <a:pt x="747849" y="1475141"/>
                  </a:lnTo>
                  <a:lnTo>
                    <a:pt x="793425" y="1473222"/>
                  </a:lnTo>
                  <a:lnTo>
                    <a:pt x="838959" y="1468453"/>
                  </a:lnTo>
                  <a:lnTo>
                    <a:pt x="884315" y="1460802"/>
                  </a:lnTo>
                  <a:lnTo>
                    <a:pt x="929355" y="1450235"/>
                  </a:lnTo>
                  <a:lnTo>
                    <a:pt x="973942" y="1436717"/>
                  </a:lnTo>
                  <a:lnTo>
                    <a:pt x="1017938" y="1420214"/>
                  </a:lnTo>
                  <a:lnTo>
                    <a:pt x="1061206" y="1400694"/>
                  </a:lnTo>
                  <a:lnTo>
                    <a:pt x="1103610" y="1378121"/>
                  </a:lnTo>
                  <a:lnTo>
                    <a:pt x="1144898" y="1352355"/>
                  </a:lnTo>
                  <a:lnTo>
                    <a:pt x="1183916" y="1324367"/>
                  </a:lnTo>
                  <a:lnTo>
                    <a:pt x="1220629" y="1294290"/>
                  </a:lnTo>
                  <a:lnTo>
                    <a:pt x="1255003" y="1262254"/>
                  </a:lnTo>
                  <a:lnTo>
                    <a:pt x="1287004" y="1228390"/>
                  </a:lnTo>
                  <a:lnTo>
                    <a:pt x="1316599" y="1192830"/>
                  </a:lnTo>
                  <a:lnTo>
                    <a:pt x="1343753" y="1155704"/>
                  </a:lnTo>
                  <a:lnTo>
                    <a:pt x="1368434" y="1117144"/>
                  </a:lnTo>
                  <a:lnTo>
                    <a:pt x="1390606" y="1077280"/>
                  </a:lnTo>
                  <a:lnTo>
                    <a:pt x="1410237" y="1036243"/>
                  </a:lnTo>
                  <a:lnTo>
                    <a:pt x="1427291" y="994166"/>
                  </a:lnTo>
                  <a:lnTo>
                    <a:pt x="1441737" y="951177"/>
                  </a:lnTo>
                  <a:lnTo>
                    <a:pt x="1453539" y="907410"/>
                  </a:lnTo>
                  <a:lnTo>
                    <a:pt x="1462663" y="862994"/>
                  </a:lnTo>
                  <a:lnTo>
                    <a:pt x="1469077" y="818060"/>
                  </a:lnTo>
                  <a:lnTo>
                    <a:pt x="1472746" y="772741"/>
                  </a:lnTo>
                  <a:lnTo>
                    <a:pt x="1473636" y="727166"/>
                  </a:lnTo>
                  <a:lnTo>
                    <a:pt x="1471713" y="681467"/>
                  </a:lnTo>
                  <a:lnTo>
                    <a:pt x="1466944" y="635775"/>
                  </a:lnTo>
                  <a:lnTo>
                    <a:pt x="1459295" y="590221"/>
                  </a:lnTo>
                  <a:lnTo>
                    <a:pt x="1448732" y="544936"/>
                  </a:lnTo>
                  <a:lnTo>
                    <a:pt x="1435220" y="500051"/>
                  </a:lnTo>
                  <a:lnTo>
                    <a:pt x="1418727" y="455697"/>
                  </a:lnTo>
                  <a:lnTo>
                    <a:pt x="1399218" y="412005"/>
                  </a:lnTo>
                  <a:lnTo>
                    <a:pt x="1376660" y="369106"/>
                  </a:lnTo>
                  <a:lnTo>
                    <a:pt x="1350939" y="327787"/>
                  </a:lnTo>
                  <a:lnTo>
                    <a:pt x="1322997" y="288741"/>
                  </a:lnTo>
                  <a:lnTo>
                    <a:pt x="1292966" y="252004"/>
                  </a:lnTo>
                  <a:lnTo>
                    <a:pt x="1260975" y="217610"/>
                  </a:lnTo>
                  <a:lnTo>
                    <a:pt x="1227157" y="185596"/>
                  </a:lnTo>
                  <a:lnTo>
                    <a:pt x="1191643" y="155998"/>
                  </a:lnTo>
                  <a:lnTo>
                    <a:pt x="1154563" y="128850"/>
                  </a:lnTo>
                  <a:lnTo>
                    <a:pt x="1116048" y="104188"/>
                  </a:lnTo>
                  <a:lnTo>
                    <a:pt x="1076230" y="82049"/>
                  </a:lnTo>
                  <a:lnTo>
                    <a:pt x="1035239" y="62467"/>
                  </a:lnTo>
                  <a:lnTo>
                    <a:pt x="993207" y="45479"/>
                  </a:lnTo>
                  <a:lnTo>
                    <a:pt x="950264" y="31119"/>
                  </a:lnTo>
                  <a:lnTo>
                    <a:pt x="906542" y="19424"/>
                  </a:lnTo>
                  <a:lnTo>
                    <a:pt x="862172" y="10429"/>
                  </a:lnTo>
                  <a:lnTo>
                    <a:pt x="817285" y="4169"/>
                  </a:lnTo>
                  <a:lnTo>
                    <a:pt x="772011" y="681"/>
                  </a:lnTo>
                  <a:lnTo>
                    <a:pt x="7264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13503" y="1299972"/>
              <a:ext cx="1848612" cy="185166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425695" y="1313053"/>
              <a:ext cx="1478280" cy="1480185"/>
            </a:xfrm>
            <a:custGeom>
              <a:avLst/>
              <a:gdLst/>
              <a:ahLst/>
              <a:cxnLst/>
              <a:rect l="l" t="t" r="r" b="b"/>
              <a:pathLst>
                <a:path w="1478279" h="1480185">
                  <a:moveTo>
                    <a:pt x="739139" y="0"/>
                  </a:moveTo>
                  <a:lnTo>
                    <a:pt x="690545" y="1574"/>
                  </a:lnTo>
                  <a:lnTo>
                    <a:pt x="642789" y="6231"/>
                  </a:lnTo>
                  <a:lnTo>
                    <a:pt x="595970" y="13875"/>
                  </a:lnTo>
                  <a:lnTo>
                    <a:pt x="550184" y="24406"/>
                  </a:lnTo>
                  <a:lnTo>
                    <a:pt x="505529" y="37729"/>
                  </a:lnTo>
                  <a:lnTo>
                    <a:pt x="462102" y="53744"/>
                  </a:lnTo>
                  <a:lnTo>
                    <a:pt x="420001" y="72356"/>
                  </a:lnTo>
                  <a:lnTo>
                    <a:pt x="379324" y="93465"/>
                  </a:lnTo>
                  <a:lnTo>
                    <a:pt x="340168" y="116975"/>
                  </a:lnTo>
                  <a:lnTo>
                    <a:pt x="302629" y="142788"/>
                  </a:lnTo>
                  <a:lnTo>
                    <a:pt x="266807" y="170807"/>
                  </a:lnTo>
                  <a:lnTo>
                    <a:pt x="232797" y="200933"/>
                  </a:lnTo>
                  <a:lnTo>
                    <a:pt x="200698" y="233071"/>
                  </a:lnTo>
                  <a:lnTo>
                    <a:pt x="170607" y="267121"/>
                  </a:lnTo>
                  <a:lnTo>
                    <a:pt x="142622" y="302986"/>
                  </a:lnTo>
                  <a:lnTo>
                    <a:pt x="116839" y="340569"/>
                  </a:lnTo>
                  <a:lnTo>
                    <a:pt x="93356" y="379773"/>
                  </a:lnTo>
                  <a:lnTo>
                    <a:pt x="72272" y="420499"/>
                  </a:lnTo>
                  <a:lnTo>
                    <a:pt x="53682" y="462651"/>
                  </a:lnTo>
                  <a:lnTo>
                    <a:pt x="37685" y="506130"/>
                  </a:lnTo>
                  <a:lnTo>
                    <a:pt x="24378" y="550840"/>
                  </a:lnTo>
                  <a:lnTo>
                    <a:pt x="13859" y="596682"/>
                  </a:lnTo>
                  <a:lnTo>
                    <a:pt x="6224" y="643559"/>
                  </a:lnTo>
                  <a:lnTo>
                    <a:pt x="1572" y="691374"/>
                  </a:lnTo>
                  <a:lnTo>
                    <a:pt x="0" y="740029"/>
                  </a:lnTo>
                  <a:lnTo>
                    <a:pt x="1572" y="788683"/>
                  </a:lnTo>
                  <a:lnTo>
                    <a:pt x="6224" y="836496"/>
                  </a:lnTo>
                  <a:lnTo>
                    <a:pt x="13859" y="883370"/>
                  </a:lnTo>
                  <a:lnTo>
                    <a:pt x="24378" y="929209"/>
                  </a:lnTo>
                  <a:lnTo>
                    <a:pt x="37685" y="973914"/>
                  </a:lnTo>
                  <a:lnTo>
                    <a:pt x="53682" y="1017388"/>
                  </a:lnTo>
                  <a:lnTo>
                    <a:pt x="72272" y="1059534"/>
                  </a:lnTo>
                  <a:lnTo>
                    <a:pt x="93356" y="1100254"/>
                  </a:lnTo>
                  <a:lnTo>
                    <a:pt x="116839" y="1139450"/>
                  </a:lnTo>
                  <a:lnTo>
                    <a:pt x="142622" y="1177026"/>
                  </a:lnTo>
                  <a:lnTo>
                    <a:pt x="170607" y="1212884"/>
                  </a:lnTo>
                  <a:lnTo>
                    <a:pt x="200698" y="1246927"/>
                  </a:lnTo>
                  <a:lnTo>
                    <a:pt x="232797" y="1279056"/>
                  </a:lnTo>
                  <a:lnTo>
                    <a:pt x="266807" y="1309175"/>
                  </a:lnTo>
                  <a:lnTo>
                    <a:pt x="302629" y="1337187"/>
                  </a:lnTo>
                  <a:lnTo>
                    <a:pt x="340168" y="1362992"/>
                  </a:lnTo>
                  <a:lnTo>
                    <a:pt x="379324" y="1386496"/>
                  </a:lnTo>
                  <a:lnTo>
                    <a:pt x="420001" y="1407599"/>
                  </a:lnTo>
                  <a:lnTo>
                    <a:pt x="462102" y="1426204"/>
                  </a:lnTo>
                  <a:lnTo>
                    <a:pt x="505529" y="1442215"/>
                  </a:lnTo>
                  <a:lnTo>
                    <a:pt x="550184" y="1455532"/>
                  </a:lnTo>
                  <a:lnTo>
                    <a:pt x="595970" y="1466060"/>
                  </a:lnTo>
                  <a:lnTo>
                    <a:pt x="642789" y="1473701"/>
                  </a:lnTo>
                  <a:lnTo>
                    <a:pt x="690545" y="1478357"/>
                  </a:lnTo>
                  <a:lnTo>
                    <a:pt x="739139" y="1479931"/>
                  </a:lnTo>
                  <a:lnTo>
                    <a:pt x="787734" y="1478357"/>
                  </a:lnTo>
                  <a:lnTo>
                    <a:pt x="835490" y="1473701"/>
                  </a:lnTo>
                  <a:lnTo>
                    <a:pt x="882309" y="1466060"/>
                  </a:lnTo>
                  <a:lnTo>
                    <a:pt x="928095" y="1455532"/>
                  </a:lnTo>
                  <a:lnTo>
                    <a:pt x="972750" y="1442215"/>
                  </a:lnTo>
                  <a:lnTo>
                    <a:pt x="1016177" y="1426204"/>
                  </a:lnTo>
                  <a:lnTo>
                    <a:pt x="1058278" y="1407599"/>
                  </a:lnTo>
                  <a:lnTo>
                    <a:pt x="1098955" y="1386496"/>
                  </a:lnTo>
                  <a:lnTo>
                    <a:pt x="1138111" y="1362992"/>
                  </a:lnTo>
                  <a:lnTo>
                    <a:pt x="1175650" y="1337187"/>
                  </a:lnTo>
                  <a:lnTo>
                    <a:pt x="1211472" y="1309175"/>
                  </a:lnTo>
                  <a:lnTo>
                    <a:pt x="1245482" y="1279056"/>
                  </a:lnTo>
                  <a:lnTo>
                    <a:pt x="1277581" y="1246927"/>
                  </a:lnTo>
                  <a:lnTo>
                    <a:pt x="1307672" y="1212884"/>
                  </a:lnTo>
                  <a:lnTo>
                    <a:pt x="1335657" y="1177026"/>
                  </a:lnTo>
                  <a:lnTo>
                    <a:pt x="1361440" y="1139450"/>
                  </a:lnTo>
                  <a:lnTo>
                    <a:pt x="1384923" y="1100254"/>
                  </a:lnTo>
                  <a:lnTo>
                    <a:pt x="1406007" y="1059534"/>
                  </a:lnTo>
                  <a:lnTo>
                    <a:pt x="1424597" y="1017388"/>
                  </a:lnTo>
                  <a:lnTo>
                    <a:pt x="1440594" y="973914"/>
                  </a:lnTo>
                  <a:lnTo>
                    <a:pt x="1453901" y="929209"/>
                  </a:lnTo>
                  <a:lnTo>
                    <a:pt x="1464420" y="883370"/>
                  </a:lnTo>
                  <a:lnTo>
                    <a:pt x="1472055" y="836496"/>
                  </a:lnTo>
                  <a:lnTo>
                    <a:pt x="1476707" y="788683"/>
                  </a:lnTo>
                  <a:lnTo>
                    <a:pt x="1478279" y="740029"/>
                  </a:lnTo>
                  <a:lnTo>
                    <a:pt x="1476707" y="691374"/>
                  </a:lnTo>
                  <a:lnTo>
                    <a:pt x="1472055" y="643559"/>
                  </a:lnTo>
                  <a:lnTo>
                    <a:pt x="1464420" y="596682"/>
                  </a:lnTo>
                  <a:lnTo>
                    <a:pt x="1453901" y="550840"/>
                  </a:lnTo>
                  <a:lnTo>
                    <a:pt x="1440594" y="506130"/>
                  </a:lnTo>
                  <a:lnTo>
                    <a:pt x="1424597" y="462651"/>
                  </a:lnTo>
                  <a:lnTo>
                    <a:pt x="1406007" y="420499"/>
                  </a:lnTo>
                  <a:lnTo>
                    <a:pt x="1384923" y="379773"/>
                  </a:lnTo>
                  <a:lnTo>
                    <a:pt x="1361440" y="340569"/>
                  </a:lnTo>
                  <a:lnTo>
                    <a:pt x="1335657" y="302986"/>
                  </a:lnTo>
                  <a:lnTo>
                    <a:pt x="1307672" y="267121"/>
                  </a:lnTo>
                  <a:lnTo>
                    <a:pt x="1277581" y="233071"/>
                  </a:lnTo>
                  <a:lnTo>
                    <a:pt x="1245482" y="200933"/>
                  </a:lnTo>
                  <a:lnTo>
                    <a:pt x="1211472" y="170807"/>
                  </a:lnTo>
                  <a:lnTo>
                    <a:pt x="1175650" y="142788"/>
                  </a:lnTo>
                  <a:lnTo>
                    <a:pt x="1138111" y="116975"/>
                  </a:lnTo>
                  <a:lnTo>
                    <a:pt x="1098955" y="93465"/>
                  </a:lnTo>
                  <a:lnTo>
                    <a:pt x="1058278" y="72356"/>
                  </a:lnTo>
                  <a:lnTo>
                    <a:pt x="1016177" y="53744"/>
                  </a:lnTo>
                  <a:lnTo>
                    <a:pt x="972750" y="37729"/>
                  </a:lnTo>
                  <a:lnTo>
                    <a:pt x="928095" y="24406"/>
                  </a:lnTo>
                  <a:lnTo>
                    <a:pt x="882309" y="13875"/>
                  </a:lnTo>
                  <a:lnTo>
                    <a:pt x="835490" y="6231"/>
                  </a:lnTo>
                  <a:lnTo>
                    <a:pt x="787734" y="1574"/>
                  </a:lnTo>
                  <a:lnTo>
                    <a:pt x="739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19855" y="3032760"/>
              <a:ext cx="1845564" cy="184556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3432878" y="3045971"/>
              <a:ext cx="1475740" cy="1475105"/>
            </a:xfrm>
            <a:custGeom>
              <a:avLst/>
              <a:gdLst/>
              <a:ahLst/>
              <a:cxnLst/>
              <a:rect l="l" t="t" r="r" b="b"/>
              <a:pathLst>
                <a:path w="1475739" h="1475104">
                  <a:moveTo>
                    <a:pt x="748102" y="0"/>
                  </a:moveTo>
                  <a:lnTo>
                    <a:pt x="702529" y="893"/>
                  </a:lnTo>
                  <a:lnTo>
                    <a:pt x="657210" y="4568"/>
                  </a:lnTo>
                  <a:lnTo>
                    <a:pt x="612277" y="10989"/>
                  </a:lnTo>
                  <a:lnTo>
                    <a:pt x="567861" y="20123"/>
                  </a:lnTo>
                  <a:lnTo>
                    <a:pt x="524094" y="31937"/>
                  </a:lnTo>
                  <a:lnTo>
                    <a:pt x="481106" y="46395"/>
                  </a:lnTo>
                  <a:lnTo>
                    <a:pt x="439028" y="63465"/>
                  </a:lnTo>
                  <a:lnTo>
                    <a:pt x="397993" y="83113"/>
                  </a:lnTo>
                  <a:lnTo>
                    <a:pt x="358130" y="105303"/>
                  </a:lnTo>
                  <a:lnTo>
                    <a:pt x="319572" y="130004"/>
                  </a:lnTo>
                  <a:lnTo>
                    <a:pt x="282450" y="157180"/>
                  </a:lnTo>
                  <a:lnTo>
                    <a:pt x="246894" y="186798"/>
                  </a:lnTo>
                  <a:lnTo>
                    <a:pt x="213037" y="218823"/>
                  </a:lnTo>
                  <a:lnTo>
                    <a:pt x="181009" y="253223"/>
                  </a:lnTo>
                  <a:lnTo>
                    <a:pt x="150942" y="289963"/>
                  </a:lnTo>
                  <a:lnTo>
                    <a:pt x="122966" y="329009"/>
                  </a:lnTo>
                  <a:lnTo>
                    <a:pt x="97213" y="370328"/>
                  </a:lnTo>
                  <a:lnTo>
                    <a:pt x="74627" y="412778"/>
                  </a:lnTo>
                  <a:lnTo>
                    <a:pt x="55092" y="456093"/>
                  </a:lnTo>
                  <a:lnTo>
                    <a:pt x="38575" y="500138"/>
                  </a:lnTo>
                  <a:lnTo>
                    <a:pt x="25040" y="544773"/>
                  </a:lnTo>
                  <a:lnTo>
                    <a:pt x="14450" y="589862"/>
                  </a:lnTo>
                  <a:lnTo>
                    <a:pt x="6770" y="635267"/>
                  </a:lnTo>
                  <a:lnTo>
                    <a:pt x="1965" y="680852"/>
                  </a:lnTo>
                  <a:lnTo>
                    <a:pt x="0" y="726477"/>
                  </a:lnTo>
                  <a:lnTo>
                    <a:pt x="837" y="772007"/>
                  </a:lnTo>
                  <a:lnTo>
                    <a:pt x="4442" y="817303"/>
                  </a:lnTo>
                  <a:lnTo>
                    <a:pt x="10780" y="862228"/>
                  </a:lnTo>
                  <a:lnTo>
                    <a:pt x="19814" y="906645"/>
                  </a:lnTo>
                  <a:lnTo>
                    <a:pt x="31509" y="950416"/>
                  </a:lnTo>
                  <a:lnTo>
                    <a:pt x="45830" y="993404"/>
                  </a:lnTo>
                  <a:lnTo>
                    <a:pt x="62740" y="1035471"/>
                  </a:lnTo>
                  <a:lnTo>
                    <a:pt x="82205" y="1076481"/>
                  </a:lnTo>
                  <a:lnTo>
                    <a:pt x="104188" y="1116295"/>
                  </a:lnTo>
                  <a:lnTo>
                    <a:pt x="128655" y="1154776"/>
                  </a:lnTo>
                  <a:lnTo>
                    <a:pt x="155569" y="1191787"/>
                  </a:lnTo>
                  <a:lnTo>
                    <a:pt x="184894" y="1227190"/>
                  </a:lnTo>
                  <a:lnTo>
                    <a:pt x="216596" y="1260848"/>
                  </a:lnTo>
                  <a:lnTo>
                    <a:pt x="250638" y="1292623"/>
                  </a:lnTo>
                  <a:lnTo>
                    <a:pt x="286986" y="1322378"/>
                  </a:lnTo>
                  <a:lnTo>
                    <a:pt x="325603" y="1349976"/>
                  </a:lnTo>
                  <a:lnTo>
                    <a:pt x="366453" y="1375279"/>
                  </a:lnTo>
                  <a:lnTo>
                    <a:pt x="409371" y="1398320"/>
                  </a:lnTo>
                  <a:lnTo>
                    <a:pt x="453116" y="1418271"/>
                  </a:lnTo>
                  <a:lnTo>
                    <a:pt x="497553" y="1435169"/>
                  </a:lnTo>
                  <a:lnTo>
                    <a:pt x="542546" y="1449048"/>
                  </a:lnTo>
                  <a:lnTo>
                    <a:pt x="587959" y="1459944"/>
                  </a:lnTo>
                  <a:lnTo>
                    <a:pt x="633656" y="1467893"/>
                  </a:lnTo>
                  <a:lnTo>
                    <a:pt x="679503" y="1472929"/>
                  </a:lnTo>
                  <a:lnTo>
                    <a:pt x="725362" y="1475089"/>
                  </a:lnTo>
                  <a:lnTo>
                    <a:pt x="771099" y="1474408"/>
                  </a:lnTo>
                  <a:lnTo>
                    <a:pt x="816578" y="1470921"/>
                  </a:lnTo>
                  <a:lnTo>
                    <a:pt x="861662" y="1464664"/>
                  </a:lnTo>
                  <a:lnTo>
                    <a:pt x="906217" y="1455672"/>
                  </a:lnTo>
                  <a:lnTo>
                    <a:pt x="950107" y="1443980"/>
                  </a:lnTo>
                  <a:lnTo>
                    <a:pt x="993195" y="1429625"/>
                  </a:lnTo>
                  <a:lnTo>
                    <a:pt x="1035346" y="1412641"/>
                  </a:lnTo>
                  <a:lnTo>
                    <a:pt x="1076425" y="1393064"/>
                  </a:lnTo>
                  <a:lnTo>
                    <a:pt x="1116295" y="1370930"/>
                  </a:lnTo>
                  <a:lnTo>
                    <a:pt x="1154821" y="1346274"/>
                  </a:lnTo>
                  <a:lnTo>
                    <a:pt x="1191867" y="1319131"/>
                  </a:lnTo>
                  <a:lnTo>
                    <a:pt x="1227298" y="1289536"/>
                  </a:lnTo>
                  <a:lnTo>
                    <a:pt x="1260977" y="1257527"/>
                  </a:lnTo>
                  <a:lnTo>
                    <a:pt x="1292770" y="1223136"/>
                  </a:lnTo>
                  <a:lnTo>
                    <a:pt x="1322540" y="1186401"/>
                  </a:lnTo>
                  <a:lnTo>
                    <a:pt x="1350151" y="1147357"/>
                  </a:lnTo>
                  <a:lnTo>
                    <a:pt x="1375468" y="1106039"/>
                  </a:lnTo>
                  <a:lnTo>
                    <a:pt x="1398509" y="1063139"/>
                  </a:lnTo>
                  <a:lnTo>
                    <a:pt x="1418458" y="1019446"/>
                  </a:lnTo>
                  <a:lnTo>
                    <a:pt x="1435353" y="975089"/>
                  </a:lnTo>
                  <a:lnTo>
                    <a:pt x="1449229" y="930201"/>
                  </a:lnTo>
                  <a:lnTo>
                    <a:pt x="1460120" y="884911"/>
                  </a:lnTo>
                  <a:lnTo>
                    <a:pt x="1468064" y="839353"/>
                  </a:lnTo>
                  <a:lnTo>
                    <a:pt x="1473095" y="793656"/>
                  </a:lnTo>
                  <a:lnTo>
                    <a:pt x="1475248" y="747952"/>
                  </a:lnTo>
                  <a:lnTo>
                    <a:pt x="1474560" y="702372"/>
                  </a:lnTo>
                  <a:lnTo>
                    <a:pt x="1471066" y="657048"/>
                  </a:lnTo>
                  <a:lnTo>
                    <a:pt x="1464801" y="612110"/>
                  </a:lnTo>
                  <a:lnTo>
                    <a:pt x="1455801" y="567690"/>
                  </a:lnTo>
                  <a:lnTo>
                    <a:pt x="1444102" y="523918"/>
                  </a:lnTo>
                  <a:lnTo>
                    <a:pt x="1429740" y="480927"/>
                  </a:lnTo>
                  <a:lnTo>
                    <a:pt x="1412748" y="438847"/>
                  </a:lnTo>
                  <a:lnTo>
                    <a:pt x="1393164" y="397809"/>
                  </a:lnTo>
                  <a:lnTo>
                    <a:pt x="1371023" y="357945"/>
                  </a:lnTo>
                  <a:lnTo>
                    <a:pt x="1346361" y="319386"/>
                  </a:lnTo>
                  <a:lnTo>
                    <a:pt x="1319212" y="282262"/>
                  </a:lnTo>
                  <a:lnTo>
                    <a:pt x="1289612" y="246706"/>
                  </a:lnTo>
                  <a:lnTo>
                    <a:pt x="1257598" y="212848"/>
                  </a:lnTo>
                  <a:lnTo>
                    <a:pt x="1223204" y="180820"/>
                  </a:lnTo>
                  <a:lnTo>
                    <a:pt x="1186466" y="150752"/>
                  </a:lnTo>
                  <a:lnTo>
                    <a:pt x="1147420" y="122776"/>
                  </a:lnTo>
                  <a:lnTo>
                    <a:pt x="1106101" y="97024"/>
                  </a:lnTo>
                  <a:lnTo>
                    <a:pt x="1063216" y="74451"/>
                  </a:lnTo>
                  <a:lnTo>
                    <a:pt x="1019536" y="54931"/>
                  </a:lnTo>
                  <a:lnTo>
                    <a:pt x="975192" y="38428"/>
                  </a:lnTo>
                  <a:lnTo>
                    <a:pt x="930315" y="24910"/>
                  </a:lnTo>
                  <a:lnTo>
                    <a:pt x="885036" y="14342"/>
                  </a:lnTo>
                  <a:lnTo>
                    <a:pt x="839487" y="6690"/>
                  </a:lnTo>
                  <a:lnTo>
                    <a:pt x="793798" y="1920"/>
                  </a:lnTo>
                  <a:lnTo>
                    <a:pt x="7481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99583" y="3112246"/>
              <a:ext cx="1397186" cy="139705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778007" y="3490488"/>
              <a:ext cx="640715" cy="641350"/>
            </a:xfrm>
            <a:custGeom>
              <a:avLst/>
              <a:gdLst/>
              <a:ahLst/>
              <a:cxnLst/>
              <a:rect l="l" t="t" r="r" b="b"/>
              <a:pathLst>
                <a:path w="640714" h="641350">
                  <a:moveTo>
                    <a:pt x="487742" y="401039"/>
                  </a:moveTo>
                  <a:lnTo>
                    <a:pt x="407292" y="401039"/>
                  </a:lnTo>
                  <a:lnTo>
                    <a:pt x="417281" y="404537"/>
                  </a:lnTo>
                  <a:lnTo>
                    <a:pt x="425261" y="411507"/>
                  </a:lnTo>
                  <a:lnTo>
                    <a:pt x="430102" y="421286"/>
                  </a:lnTo>
                  <a:lnTo>
                    <a:pt x="438713" y="453291"/>
                  </a:lnTo>
                  <a:lnTo>
                    <a:pt x="440658" y="466052"/>
                  </a:lnTo>
                  <a:lnTo>
                    <a:pt x="439688" y="478791"/>
                  </a:lnTo>
                  <a:lnTo>
                    <a:pt x="435814" y="490919"/>
                  </a:lnTo>
                  <a:lnTo>
                    <a:pt x="429047" y="501846"/>
                  </a:lnTo>
                  <a:lnTo>
                    <a:pt x="426718" y="504766"/>
                  </a:lnTo>
                  <a:lnTo>
                    <a:pt x="424506" y="507677"/>
                  </a:lnTo>
                  <a:lnTo>
                    <a:pt x="422526" y="511054"/>
                  </a:lnTo>
                  <a:lnTo>
                    <a:pt x="412179" y="536106"/>
                  </a:lnTo>
                  <a:lnTo>
                    <a:pt x="410088" y="562655"/>
                  </a:lnTo>
                  <a:lnTo>
                    <a:pt x="416167" y="588528"/>
                  </a:lnTo>
                  <a:lnTo>
                    <a:pt x="430328" y="611550"/>
                  </a:lnTo>
                  <a:lnTo>
                    <a:pt x="461193" y="634064"/>
                  </a:lnTo>
                  <a:lnTo>
                    <a:pt x="497177" y="640812"/>
                  </a:lnTo>
                  <a:lnTo>
                    <a:pt x="532749" y="631794"/>
                  </a:lnTo>
                  <a:lnTo>
                    <a:pt x="562381" y="607009"/>
                  </a:lnTo>
                  <a:lnTo>
                    <a:pt x="575173" y="582495"/>
                  </a:lnTo>
                  <a:lnTo>
                    <a:pt x="579351" y="555611"/>
                  </a:lnTo>
                  <a:lnTo>
                    <a:pt x="574922" y="528749"/>
                  </a:lnTo>
                  <a:lnTo>
                    <a:pt x="551476" y="493027"/>
                  </a:lnTo>
                  <a:lnTo>
                    <a:pt x="539673" y="484031"/>
                  </a:lnTo>
                  <a:lnTo>
                    <a:pt x="523907" y="472081"/>
                  </a:lnTo>
                  <a:lnTo>
                    <a:pt x="500447" y="440930"/>
                  </a:lnTo>
                  <a:lnTo>
                    <a:pt x="487918" y="401699"/>
                  </a:lnTo>
                  <a:lnTo>
                    <a:pt x="487844" y="401422"/>
                  </a:lnTo>
                  <a:lnTo>
                    <a:pt x="487742" y="401039"/>
                  </a:lnTo>
                  <a:close/>
                </a:path>
                <a:path w="640714" h="641350">
                  <a:moveTo>
                    <a:pt x="141636" y="404774"/>
                  </a:moveTo>
                  <a:lnTo>
                    <a:pt x="100416" y="421286"/>
                  </a:lnTo>
                  <a:lnTo>
                    <a:pt x="70688" y="463024"/>
                  </a:lnTo>
                  <a:lnTo>
                    <a:pt x="66660" y="490249"/>
                  </a:lnTo>
                  <a:lnTo>
                    <a:pt x="71453" y="517363"/>
                  </a:lnTo>
                  <a:lnTo>
                    <a:pt x="85001" y="541910"/>
                  </a:lnTo>
                  <a:lnTo>
                    <a:pt x="113416" y="565034"/>
                  </a:lnTo>
                  <a:lnTo>
                    <a:pt x="147125" y="573952"/>
                  </a:lnTo>
                  <a:lnTo>
                    <a:pt x="181421" y="568654"/>
                  </a:lnTo>
                  <a:lnTo>
                    <a:pt x="223175" y="534734"/>
                  </a:lnTo>
                  <a:lnTo>
                    <a:pt x="236296" y="484030"/>
                  </a:lnTo>
                  <a:lnTo>
                    <a:pt x="236751" y="472081"/>
                  </a:lnTo>
                  <a:lnTo>
                    <a:pt x="236875" y="468826"/>
                  </a:lnTo>
                  <a:lnTo>
                    <a:pt x="256558" y="428946"/>
                  </a:lnTo>
                  <a:lnTo>
                    <a:pt x="286425" y="405278"/>
                  </a:lnTo>
                  <a:lnTo>
                    <a:pt x="176558" y="405278"/>
                  </a:lnTo>
                  <a:lnTo>
                    <a:pt x="168284" y="405148"/>
                  </a:lnTo>
                  <a:lnTo>
                    <a:pt x="168921" y="405148"/>
                  </a:lnTo>
                  <a:lnTo>
                    <a:pt x="141636" y="404774"/>
                  </a:lnTo>
                  <a:close/>
                </a:path>
                <a:path w="640714" h="641350">
                  <a:moveTo>
                    <a:pt x="487250" y="399197"/>
                  </a:moveTo>
                  <a:lnTo>
                    <a:pt x="311274" y="399197"/>
                  </a:lnTo>
                  <a:lnTo>
                    <a:pt x="327792" y="401422"/>
                  </a:lnTo>
                  <a:lnTo>
                    <a:pt x="327597" y="401422"/>
                  </a:lnTo>
                  <a:lnTo>
                    <a:pt x="345242" y="405149"/>
                  </a:lnTo>
                  <a:lnTo>
                    <a:pt x="346819" y="405149"/>
                  </a:lnTo>
                  <a:lnTo>
                    <a:pt x="361842" y="406240"/>
                  </a:lnTo>
                  <a:lnTo>
                    <a:pt x="379269" y="405149"/>
                  </a:lnTo>
                  <a:lnTo>
                    <a:pt x="396432" y="401699"/>
                  </a:lnTo>
                  <a:lnTo>
                    <a:pt x="407292" y="401039"/>
                  </a:lnTo>
                  <a:lnTo>
                    <a:pt x="487742" y="401039"/>
                  </a:lnTo>
                  <a:lnTo>
                    <a:pt x="487250" y="399197"/>
                  </a:lnTo>
                  <a:close/>
                </a:path>
                <a:path w="640714" h="641350">
                  <a:moveTo>
                    <a:pt x="486985" y="202128"/>
                  </a:moveTo>
                  <a:lnTo>
                    <a:pt x="169249" y="202128"/>
                  </a:lnTo>
                  <a:lnTo>
                    <a:pt x="182022" y="203725"/>
                  </a:lnTo>
                  <a:lnTo>
                    <a:pt x="218237" y="213389"/>
                  </a:lnTo>
                  <a:lnTo>
                    <a:pt x="227972" y="218220"/>
                  </a:lnTo>
                  <a:lnTo>
                    <a:pt x="235029" y="226183"/>
                  </a:lnTo>
                  <a:lnTo>
                    <a:pt x="238700" y="236133"/>
                  </a:lnTo>
                  <a:lnTo>
                    <a:pt x="238276" y="246924"/>
                  </a:lnTo>
                  <a:lnTo>
                    <a:pt x="235217" y="263615"/>
                  </a:lnTo>
                  <a:lnTo>
                    <a:pt x="234520" y="278372"/>
                  </a:lnTo>
                  <a:lnTo>
                    <a:pt x="234419" y="280511"/>
                  </a:lnTo>
                  <a:lnTo>
                    <a:pt x="235869" y="297386"/>
                  </a:lnTo>
                  <a:lnTo>
                    <a:pt x="239557" y="314011"/>
                  </a:lnTo>
                  <a:lnTo>
                    <a:pt x="242006" y="330682"/>
                  </a:lnTo>
                  <a:lnTo>
                    <a:pt x="223361" y="375966"/>
                  </a:lnTo>
                  <a:lnTo>
                    <a:pt x="189023" y="402412"/>
                  </a:lnTo>
                  <a:lnTo>
                    <a:pt x="176558" y="405278"/>
                  </a:lnTo>
                  <a:lnTo>
                    <a:pt x="286425" y="405278"/>
                  </a:lnTo>
                  <a:lnTo>
                    <a:pt x="295501" y="401422"/>
                  </a:lnTo>
                  <a:lnTo>
                    <a:pt x="311274" y="399197"/>
                  </a:lnTo>
                  <a:lnTo>
                    <a:pt x="487250" y="399197"/>
                  </a:lnTo>
                  <a:lnTo>
                    <a:pt x="482041" y="379692"/>
                  </a:lnTo>
                  <a:lnTo>
                    <a:pt x="479155" y="364175"/>
                  </a:lnTo>
                  <a:lnTo>
                    <a:pt x="478642" y="348507"/>
                  </a:lnTo>
                  <a:lnTo>
                    <a:pt x="479424" y="341491"/>
                  </a:lnTo>
                  <a:lnTo>
                    <a:pt x="359867" y="341491"/>
                  </a:lnTo>
                  <a:lnTo>
                    <a:pt x="335329" y="336526"/>
                  </a:lnTo>
                  <a:lnTo>
                    <a:pt x="315303" y="322990"/>
                  </a:lnTo>
                  <a:lnTo>
                    <a:pt x="301806" y="302926"/>
                  </a:lnTo>
                  <a:lnTo>
                    <a:pt x="296859" y="278372"/>
                  </a:lnTo>
                  <a:lnTo>
                    <a:pt x="301813" y="253885"/>
                  </a:lnTo>
                  <a:lnTo>
                    <a:pt x="315317" y="233855"/>
                  </a:lnTo>
                  <a:lnTo>
                    <a:pt x="335354" y="220332"/>
                  </a:lnTo>
                  <a:lnTo>
                    <a:pt x="359867" y="215369"/>
                  </a:lnTo>
                  <a:lnTo>
                    <a:pt x="482768" y="215369"/>
                  </a:lnTo>
                  <a:lnTo>
                    <a:pt x="482941" y="213389"/>
                  </a:lnTo>
                  <a:lnTo>
                    <a:pt x="482998" y="212734"/>
                  </a:lnTo>
                  <a:lnTo>
                    <a:pt x="486985" y="202128"/>
                  </a:lnTo>
                  <a:close/>
                </a:path>
                <a:path w="640714" h="641350">
                  <a:moveTo>
                    <a:pt x="482768" y="215369"/>
                  </a:moveTo>
                  <a:lnTo>
                    <a:pt x="359867" y="215369"/>
                  </a:lnTo>
                  <a:lnTo>
                    <a:pt x="384370" y="220332"/>
                  </a:lnTo>
                  <a:lnTo>
                    <a:pt x="404443" y="233855"/>
                  </a:lnTo>
                  <a:lnTo>
                    <a:pt x="418009" y="253885"/>
                  </a:lnTo>
                  <a:lnTo>
                    <a:pt x="422992" y="278372"/>
                  </a:lnTo>
                  <a:lnTo>
                    <a:pt x="419000" y="298065"/>
                  </a:lnTo>
                  <a:lnTo>
                    <a:pt x="384339" y="336526"/>
                  </a:lnTo>
                  <a:lnTo>
                    <a:pt x="359867" y="341491"/>
                  </a:lnTo>
                  <a:lnTo>
                    <a:pt x="479424" y="341491"/>
                  </a:lnTo>
                  <a:lnTo>
                    <a:pt x="480382" y="332885"/>
                  </a:lnTo>
                  <a:lnTo>
                    <a:pt x="484254" y="317505"/>
                  </a:lnTo>
                  <a:lnTo>
                    <a:pt x="488839" y="298065"/>
                  </a:lnTo>
                  <a:lnTo>
                    <a:pt x="490358" y="278372"/>
                  </a:lnTo>
                  <a:lnTo>
                    <a:pt x="488839" y="258446"/>
                  </a:lnTo>
                  <a:lnTo>
                    <a:pt x="484254" y="239006"/>
                  </a:lnTo>
                  <a:lnTo>
                    <a:pt x="481973" y="226458"/>
                  </a:lnTo>
                  <a:lnTo>
                    <a:pt x="481855" y="225810"/>
                  </a:lnTo>
                  <a:lnTo>
                    <a:pt x="482519" y="218220"/>
                  </a:lnTo>
                  <a:lnTo>
                    <a:pt x="482625" y="216999"/>
                  </a:lnTo>
                  <a:lnTo>
                    <a:pt x="482646" y="216766"/>
                  </a:lnTo>
                  <a:lnTo>
                    <a:pt x="482768" y="215369"/>
                  </a:lnTo>
                  <a:close/>
                </a:path>
                <a:path w="640714" h="641350">
                  <a:moveTo>
                    <a:pt x="86795" y="60911"/>
                  </a:moveTo>
                  <a:lnTo>
                    <a:pt x="59982" y="64682"/>
                  </a:lnTo>
                  <a:lnTo>
                    <a:pt x="35035" y="77322"/>
                  </a:lnTo>
                  <a:lnTo>
                    <a:pt x="7850" y="110296"/>
                  </a:lnTo>
                  <a:lnTo>
                    <a:pt x="0" y="150017"/>
                  </a:lnTo>
                  <a:lnTo>
                    <a:pt x="11474" y="189008"/>
                  </a:lnTo>
                  <a:lnTo>
                    <a:pt x="42264" y="219793"/>
                  </a:lnTo>
                  <a:lnTo>
                    <a:pt x="68618" y="229787"/>
                  </a:lnTo>
                  <a:lnTo>
                    <a:pt x="95355" y="231365"/>
                  </a:lnTo>
                  <a:lnTo>
                    <a:pt x="118664" y="226458"/>
                  </a:lnTo>
                  <a:lnTo>
                    <a:pt x="134734" y="216999"/>
                  </a:lnTo>
                  <a:lnTo>
                    <a:pt x="134967" y="216766"/>
                  </a:lnTo>
                  <a:lnTo>
                    <a:pt x="145054" y="208801"/>
                  </a:lnTo>
                  <a:lnTo>
                    <a:pt x="156704" y="203871"/>
                  </a:lnTo>
                  <a:lnTo>
                    <a:pt x="169249" y="202128"/>
                  </a:lnTo>
                  <a:lnTo>
                    <a:pt x="486985" y="202128"/>
                  </a:lnTo>
                  <a:lnTo>
                    <a:pt x="487593" y="200510"/>
                  </a:lnTo>
                  <a:lnTo>
                    <a:pt x="521985" y="171404"/>
                  </a:lnTo>
                  <a:lnTo>
                    <a:pt x="533400" y="169060"/>
                  </a:lnTo>
                  <a:lnTo>
                    <a:pt x="566243" y="169060"/>
                  </a:lnTo>
                  <a:lnTo>
                    <a:pt x="586216" y="164097"/>
                  </a:lnTo>
                  <a:lnTo>
                    <a:pt x="586898" y="163733"/>
                  </a:lnTo>
                  <a:lnTo>
                    <a:pt x="288237" y="163733"/>
                  </a:lnTo>
                  <a:lnTo>
                    <a:pt x="271902" y="163349"/>
                  </a:lnTo>
                  <a:lnTo>
                    <a:pt x="219285" y="150620"/>
                  </a:lnTo>
                  <a:lnTo>
                    <a:pt x="184218" y="133241"/>
                  </a:lnTo>
                  <a:lnTo>
                    <a:pt x="158489" y="103811"/>
                  </a:lnTo>
                  <a:lnTo>
                    <a:pt x="154301" y="97253"/>
                  </a:lnTo>
                  <a:lnTo>
                    <a:pt x="149435" y="91003"/>
                  </a:lnTo>
                  <a:lnTo>
                    <a:pt x="143915" y="85118"/>
                  </a:lnTo>
                  <a:lnTo>
                    <a:pt x="137762" y="79650"/>
                  </a:lnTo>
                  <a:lnTo>
                    <a:pt x="113409" y="65928"/>
                  </a:lnTo>
                  <a:lnTo>
                    <a:pt x="86795" y="60911"/>
                  </a:lnTo>
                  <a:close/>
                </a:path>
                <a:path w="640714" h="641350">
                  <a:moveTo>
                    <a:pt x="361609" y="150314"/>
                  </a:moveTo>
                  <a:lnTo>
                    <a:pt x="340765" y="152157"/>
                  </a:lnTo>
                  <a:lnTo>
                    <a:pt x="320382" y="157373"/>
                  </a:lnTo>
                  <a:lnTo>
                    <a:pt x="304485" y="161694"/>
                  </a:lnTo>
                  <a:lnTo>
                    <a:pt x="288237" y="163733"/>
                  </a:lnTo>
                  <a:lnTo>
                    <a:pt x="586898" y="163733"/>
                  </a:lnTo>
                  <a:lnTo>
                    <a:pt x="594885" y="159469"/>
                  </a:lnTo>
                  <a:lnTo>
                    <a:pt x="413783" y="159469"/>
                  </a:lnTo>
                  <a:lnTo>
                    <a:pt x="408427" y="158557"/>
                  </a:lnTo>
                  <a:lnTo>
                    <a:pt x="402837" y="156791"/>
                  </a:lnTo>
                  <a:lnTo>
                    <a:pt x="382453" y="151855"/>
                  </a:lnTo>
                  <a:lnTo>
                    <a:pt x="361609" y="150314"/>
                  </a:lnTo>
                  <a:close/>
                </a:path>
                <a:path w="640714" h="641350">
                  <a:moveTo>
                    <a:pt x="557986" y="0"/>
                  </a:moveTo>
                  <a:lnTo>
                    <a:pt x="495782" y="24828"/>
                  </a:lnTo>
                  <a:lnTo>
                    <a:pt x="475264" y="58182"/>
                  </a:lnTo>
                  <a:lnTo>
                    <a:pt x="471389" y="76952"/>
                  </a:lnTo>
                  <a:lnTo>
                    <a:pt x="471445" y="79650"/>
                  </a:lnTo>
                  <a:lnTo>
                    <a:pt x="471558" y="85118"/>
                  </a:lnTo>
                  <a:lnTo>
                    <a:pt x="471680" y="91003"/>
                  </a:lnTo>
                  <a:lnTo>
                    <a:pt x="471784" y="96049"/>
                  </a:lnTo>
                  <a:lnTo>
                    <a:pt x="471855" y="109546"/>
                  </a:lnTo>
                  <a:lnTo>
                    <a:pt x="468771" y="122545"/>
                  </a:lnTo>
                  <a:lnTo>
                    <a:pt x="438159" y="155845"/>
                  </a:lnTo>
                  <a:lnTo>
                    <a:pt x="419382" y="159469"/>
                  </a:lnTo>
                  <a:lnTo>
                    <a:pt x="594885" y="159469"/>
                  </a:lnTo>
                  <a:lnTo>
                    <a:pt x="604752" y="154200"/>
                  </a:lnTo>
                  <a:lnTo>
                    <a:pt x="620896" y="139325"/>
                  </a:lnTo>
                  <a:lnTo>
                    <a:pt x="635877" y="112863"/>
                  </a:lnTo>
                  <a:lnTo>
                    <a:pt x="640522" y="83435"/>
                  </a:lnTo>
                  <a:lnTo>
                    <a:pt x="634870" y="54152"/>
                  </a:lnTo>
                  <a:lnTo>
                    <a:pt x="619015" y="28224"/>
                  </a:lnTo>
                  <a:lnTo>
                    <a:pt x="619149" y="28224"/>
                  </a:lnTo>
                  <a:lnTo>
                    <a:pt x="590816" y="7485"/>
                  </a:lnTo>
                  <a:lnTo>
                    <a:pt x="557986" y="0"/>
                  </a:lnTo>
                  <a:close/>
                </a:path>
              </a:pathLst>
            </a:custGeom>
            <a:solidFill>
              <a:srgbClr val="00014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5021681" y="5411940"/>
              <a:ext cx="683895" cy="194945"/>
            </a:xfrm>
            <a:custGeom>
              <a:avLst/>
              <a:gdLst/>
              <a:ahLst/>
              <a:cxnLst/>
              <a:rect l="l" t="t" r="r" b="b"/>
              <a:pathLst>
                <a:path w="683895" h="194945">
                  <a:moveTo>
                    <a:pt x="194043" y="19164"/>
                  </a:moveTo>
                  <a:lnTo>
                    <a:pt x="192532" y="11696"/>
                  </a:lnTo>
                  <a:lnTo>
                    <a:pt x="188391" y="5613"/>
                  </a:lnTo>
                  <a:lnTo>
                    <a:pt x="182257" y="1511"/>
                  </a:lnTo>
                  <a:lnTo>
                    <a:pt x="174726" y="0"/>
                  </a:lnTo>
                  <a:lnTo>
                    <a:pt x="147993" y="0"/>
                  </a:lnTo>
                  <a:lnTo>
                    <a:pt x="97002" y="81241"/>
                  </a:lnTo>
                  <a:lnTo>
                    <a:pt x="48120" y="3352"/>
                  </a:lnTo>
                  <a:lnTo>
                    <a:pt x="42024" y="0"/>
                  </a:lnTo>
                  <a:lnTo>
                    <a:pt x="0" y="0"/>
                  </a:lnTo>
                  <a:lnTo>
                    <a:pt x="0" y="162750"/>
                  </a:lnTo>
                  <a:lnTo>
                    <a:pt x="2336" y="174167"/>
                  </a:lnTo>
                  <a:lnTo>
                    <a:pt x="8674" y="183502"/>
                  </a:lnTo>
                  <a:lnTo>
                    <a:pt x="18110" y="189801"/>
                  </a:lnTo>
                  <a:lnTo>
                    <a:pt x="29654" y="192112"/>
                  </a:lnTo>
                  <a:lnTo>
                    <a:pt x="42125" y="192112"/>
                  </a:lnTo>
                  <a:lnTo>
                    <a:pt x="42125" y="67513"/>
                  </a:lnTo>
                  <a:lnTo>
                    <a:pt x="96177" y="148755"/>
                  </a:lnTo>
                  <a:lnTo>
                    <a:pt x="97282" y="148755"/>
                  </a:lnTo>
                  <a:lnTo>
                    <a:pt x="151866" y="66700"/>
                  </a:lnTo>
                  <a:lnTo>
                    <a:pt x="151955" y="156984"/>
                  </a:lnTo>
                  <a:lnTo>
                    <a:pt x="154749" y="170675"/>
                  </a:lnTo>
                  <a:lnTo>
                    <a:pt x="162356" y="181864"/>
                  </a:lnTo>
                  <a:lnTo>
                    <a:pt x="173634" y="189395"/>
                  </a:lnTo>
                  <a:lnTo>
                    <a:pt x="187452" y="192163"/>
                  </a:lnTo>
                  <a:lnTo>
                    <a:pt x="194043" y="192163"/>
                  </a:lnTo>
                  <a:lnTo>
                    <a:pt x="194043" y="19164"/>
                  </a:lnTo>
                  <a:close/>
                </a:path>
                <a:path w="683895" h="194945">
                  <a:moveTo>
                    <a:pt x="342480" y="108407"/>
                  </a:moveTo>
                  <a:lnTo>
                    <a:pt x="342366" y="105117"/>
                  </a:lnTo>
                  <a:lnTo>
                    <a:pt x="341490" y="92583"/>
                  </a:lnTo>
                  <a:lnTo>
                    <a:pt x="338543" y="80086"/>
                  </a:lnTo>
                  <a:lnTo>
                    <a:pt x="338061" y="79044"/>
                  </a:lnTo>
                  <a:lnTo>
                    <a:pt x="333654" y="69329"/>
                  </a:lnTo>
                  <a:lnTo>
                    <a:pt x="326707" y="60058"/>
                  </a:lnTo>
                  <a:lnTo>
                    <a:pt x="317627" y="52730"/>
                  </a:lnTo>
                  <a:lnTo>
                    <a:pt x="306197" y="47498"/>
                  </a:lnTo>
                  <a:lnTo>
                    <a:pt x="302602" y="46685"/>
                  </a:lnTo>
                  <a:lnTo>
                    <a:pt x="302602" y="132880"/>
                  </a:lnTo>
                  <a:lnTo>
                    <a:pt x="302602" y="147929"/>
                  </a:lnTo>
                  <a:lnTo>
                    <a:pt x="299516" y="154127"/>
                  </a:lnTo>
                  <a:lnTo>
                    <a:pt x="293573" y="158902"/>
                  </a:lnTo>
                  <a:lnTo>
                    <a:pt x="287528" y="163677"/>
                  </a:lnTo>
                  <a:lnTo>
                    <a:pt x="279514" y="166039"/>
                  </a:lnTo>
                  <a:lnTo>
                    <a:pt x="262724" y="166039"/>
                  </a:lnTo>
                  <a:lnTo>
                    <a:pt x="257200" y="164503"/>
                  </a:lnTo>
                  <a:lnTo>
                    <a:pt x="248666" y="158242"/>
                  </a:lnTo>
                  <a:lnTo>
                    <a:pt x="246545" y="153847"/>
                  </a:lnTo>
                  <a:lnTo>
                    <a:pt x="246545" y="141071"/>
                  </a:lnTo>
                  <a:lnTo>
                    <a:pt x="249135" y="136017"/>
                  </a:lnTo>
                  <a:lnTo>
                    <a:pt x="259461" y="129095"/>
                  </a:lnTo>
                  <a:lnTo>
                    <a:pt x="266598" y="127342"/>
                  </a:lnTo>
                  <a:lnTo>
                    <a:pt x="280847" y="127342"/>
                  </a:lnTo>
                  <a:lnTo>
                    <a:pt x="302602" y="132880"/>
                  </a:lnTo>
                  <a:lnTo>
                    <a:pt x="302602" y="46685"/>
                  </a:lnTo>
                  <a:lnTo>
                    <a:pt x="292404" y="44361"/>
                  </a:lnTo>
                  <a:lnTo>
                    <a:pt x="276237" y="43307"/>
                  </a:lnTo>
                  <a:lnTo>
                    <a:pt x="267169" y="43522"/>
                  </a:lnTo>
                  <a:lnTo>
                    <a:pt x="224536" y="52730"/>
                  </a:lnTo>
                  <a:lnTo>
                    <a:pt x="218617" y="55118"/>
                  </a:lnTo>
                  <a:lnTo>
                    <a:pt x="223316" y="69329"/>
                  </a:lnTo>
                  <a:lnTo>
                    <a:pt x="226695" y="75438"/>
                  </a:lnTo>
                  <a:lnTo>
                    <a:pt x="231927" y="79794"/>
                  </a:lnTo>
                  <a:lnTo>
                    <a:pt x="238379" y="82029"/>
                  </a:lnTo>
                  <a:lnTo>
                    <a:pt x="245440" y="81788"/>
                  </a:lnTo>
                  <a:lnTo>
                    <a:pt x="254406" y="79794"/>
                  </a:lnTo>
                  <a:lnTo>
                    <a:pt x="253784" y="79794"/>
                  </a:lnTo>
                  <a:lnTo>
                    <a:pt x="261988" y="79044"/>
                  </a:lnTo>
                  <a:lnTo>
                    <a:pt x="280708" y="79044"/>
                  </a:lnTo>
                  <a:lnTo>
                    <a:pt x="288632" y="81343"/>
                  </a:lnTo>
                  <a:lnTo>
                    <a:pt x="299377" y="90462"/>
                  </a:lnTo>
                  <a:lnTo>
                    <a:pt x="302056" y="97155"/>
                  </a:lnTo>
                  <a:lnTo>
                    <a:pt x="302056" y="108407"/>
                  </a:lnTo>
                  <a:lnTo>
                    <a:pt x="296989" y="106705"/>
                  </a:lnTo>
                  <a:lnTo>
                    <a:pt x="291172" y="105117"/>
                  </a:lnTo>
                  <a:lnTo>
                    <a:pt x="279882" y="102920"/>
                  </a:lnTo>
                  <a:lnTo>
                    <a:pt x="273291" y="102374"/>
                  </a:lnTo>
                  <a:lnTo>
                    <a:pt x="256781" y="102374"/>
                  </a:lnTo>
                  <a:lnTo>
                    <a:pt x="217271" y="117741"/>
                  </a:lnTo>
                  <a:lnTo>
                    <a:pt x="205752" y="157200"/>
                  </a:lnTo>
                  <a:lnTo>
                    <a:pt x="207162" y="163677"/>
                  </a:lnTo>
                  <a:lnTo>
                    <a:pt x="243230" y="193979"/>
                  </a:lnTo>
                  <a:lnTo>
                    <a:pt x="249821" y="194906"/>
                  </a:lnTo>
                  <a:lnTo>
                    <a:pt x="256870" y="194906"/>
                  </a:lnTo>
                  <a:lnTo>
                    <a:pt x="296608" y="181902"/>
                  </a:lnTo>
                  <a:lnTo>
                    <a:pt x="301777" y="176250"/>
                  </a:lnTo>
                  <a:lnTo>
                    <a:pt x="301777" y="184924"/>
                  </a:lnTo>
                  <a:lnTo>
                    <a:pt x="308991" y="192087"/>
                  </a:lnTo>
                  <a:lnTo>
                    <a:pt x="342480" y="192087"/>
                  </a:lnTo>
                  <a:lnTo>
                    <a:pt x="342480" y="176250"/>
                  </a:lnTo>
                  <a:lnTo>
                    <a:pt x="342480" y="166039"/>
                  </a:lnTo>
                  <a:lnTo>
                    <a:pt x="342480" y="127342"/>
                  </a:lnTo>
                  <a:lnTo>
                    <a:pt x="342480" y="108407"/>
                  </a:lnTo>
                  <a:close/>
                </a:path>
                <a:path w="683895" h="194945">
                  <a:moveTo>
                    <a:pt x="439648" y="44958"/>
                  </a:moveTo>
                  <a:lnTo>
                    <a:pt x="404761" y="44958"/>
                  </a:lnTo>
                  <a:lnTo>
                    <a:pt x="404761" y="34086"/>
                  </a:lnTo>
                  <a:lnTo>
                    <a:pt x="402628" y="23685"/>
                  </a:lnTo>
                  <a:lnTo>
                    <a:pt x="396836" y="15189"/>
                  </a:lnTo>
                  <a:lnTo>
                    <a:pt x="388251" y="9461"/>
                  </a:lnTo>
                  <a:lnTo>
                    <a:pt x="377748" y="7353"/>
                  </a:lnTo>
                  <a:lnTo>
                    <a:pt x="362623" y="7353"/>
                  </a:lnTo>
                  <a:lnTo>
                    <a:pt x="362623" y="44958"/>
                  </a:lnTo>
                  <a:lnTo>
                    <a:pt x="344881" y="44958"/>
                  </a:lnTo>
                  <a:lnTo>
                    <a:pt x="344881" y="80632"/>
                  </a:lnTo>
                  <a:lnTo>
                    <a:pt x="362623" y="80632"/>
                  </a:lnTo>
                  <a:lnTo>
                    <a:pt x="362623" y="158953"/>
                  </a:lnTo>
                  <a:lnTo>
                    <a:pt x="374700" y="185254"/>
                  </a:lnTo>
                  <a:lnTo>
                    <a:pt x="378485" y="188760"/>
                  </a:lnTo>
                  <a:lnTo>
                    <a:pt x="382993" y="191173"/>
                  </a:lnTo>
                  <a:lnTo>
                    <a:pt x="393560" y="193929"/>
                  </a:lnTo>
                  <a:lnTo>
                    <a:pt x="399415" y="194576"/>
                  </a:lnTo>
                  <a:lnTo>
                    <a:pt x="412915" y="194576"/>
                  </a:lnTo>
                  <a:lnTo>
                    <a:pt x="418185" y="193929"/>
                  </a:lnTo>
                  <a:lnTo>
                    <a:pt x="418693" y="193929"/>
                  </a:lnTo>
                  <a:lnTo>
                    <a:pt x="424484" y="192278"/>
                  </a:lnTo>
                  <a:lnTo>
                    <a:pt x="424586" y="192112"/>
                  </a:lnTo>
                  <a:lnTo>
                    <a:pt x="433298" y="189585"/>
                  </a:lnTo>
                  <a:lnTo>
                    <a:pt x="439102" y="181457"/>
                  </a:lnTo>
                  <a:lnTo>
                    <a:pt x="439102" y="157746"/>
                  </a:lnTo>
                  <a:lnTo>
                    <a:pt x="439102" y="152539"/>
                  </a:lnTo>
                  <a:lnTo>
                    <a:pt x="432600" y="155994"/>
                  </a:lnTo>
                  <a:lnTo>
                    <a:pt x="425691" y="157746"/>
                  </a:lnTo>
                  <a:lnTo>
                    <a:pt x="409270" y="157746"/>
                  </a:lnTo>
                  <a:lnTo>
                    <a:pt x="404761" y="152971"/>
                  </a:lnTo>
                  <a:lnTo>
                    <a:pt x="404761" y="80632"/>
                  </a:lnTo>
                  <a:lnTo>
                    <a:pt x="409511" y="80632"/>
                  </a:lnTo>
                  <a:lnTo>
                    <a:pt x="421233" y="78295"/>
                  </a:lnTo>
                  <a:lnTo>
                    <a:pt x="430822" y="71907"/>
                  </a:lnTo>
                  <a:lnTo>
                    <a:pt x="437286" y="62407"/>
                  </a:lnTo>
                  <a:lnTo>
                    <a:pt x="439648" y="50774"/>
                  </a:lnTo>
                  <a:lnTo>
                    <a:pt x="439648" y="44958"/>
                  </a:lnTo>
                  <a:close/>
                </a:path>
                <a:path w="683895" h="194945">
                  <a:moveTo>
                    <a:pt x="538441" y="44958"/>
                  </a:moveTo>
                  <a:lnTo>
                    <a:pt x="503504" y="44958"/>
                  </a:lnTo>
                  <a:lnTo>
                    <a:pt x="503504" y="38646"/>
                  </a:lnTo>
                  <a:lnTo>
                    <a:pt x="501027" y="26466"/>
                  </a:lnTo>
                  <a:lnTo>
                    <a:pt x="494258" y="16522"/>
                  </a:lnTo>
                  <a:lnTo>
                    <a:pt x="484225" y="9817"/>
                  </a:lnTo>
                  <a:lnTo>
                    <a:pt x="471919" y="7353"/>
                  </a:lnTo>
                  <a:lnTo>
                    <a:pt x="461365" y="7353"/>
                  </a:lnTo>
                  <a:lnTo>
                    <a:pt x="461365" y="44958"/>
                  </a:lnTo>
                  <a:lnTo>
                    <a:pt x="443661" y="44958"/>
                  </a:lnTo>
                  <a:lnTo>
                    <a:pt x="443661" y="80632"/>
                  </a:lnTo>
                  <a:lnTo>
                    <a:pt x="461365" y="80632"/>
                  </a:lnTo>
                  <a:lnTo>
                    <a:pt x="461365" y="158953"/>
                  </a:lnTo>
                  <a:lnTo>
                    <a:pt x="481787" y="191173"/>
                  </a:lnTo>
                  <a:lnTo>
                    <a:pt x="498195" y="194576"/>
                  </a:lnTo>
                  <a:lnTo>
                    <a:pt x="511708" y="194576"/>
                  </a:lnTo>
                  <a:lnTo>
                    <a:pt x="516966" y="193929"/>
                  </a:lnTo>
                  <a:lnTo>
                    <a:pt x="517486" y="193929"/>
                  </a:lnTo>
                  <a:lnTo>
                    <a:pt x="523227" y="192278"/>
                  </a:lnTo>
                  <a:lnTo>
                    <a:pt x="523227" y="192112"/>
                  </a:lnTo>
                  <a:lnTo>
                    <a:pt x="523367" y="192112"/>
                  </a:lnTo>
                  <a:lnTo>
                    <a:pt x="532041" y="189585"/>
                  </a:lnTo>
                  <a:lnTo>
                    <a:pt x="537895" y="181457"/>
                  </a:lnTo>
                  <a:lnTo>
                    <a:pt x="537895" y="157746"/>
                  </a:lnTo>
                  <a:lnTo>
                    <a:pt x="537895" y="152539"/>
                  </a:lnTo>
                  <a:lnTo>
                    <a:pt x="531393" y="155994"/>
                  </a:lnTo>
                  <a:lnTo>
                    <a:pt x="524471" y="157746"/>
                  </a:lnTo>
                  <a:lnTo>
                    <a:pt x="508063" y="157746"/>
                  </a:lnTo>
                  <a:lnTo>
                    <a:pt x="503504" y="152971"/>
                  </a:lnTo>
                  <a:lnTo>
                    <a:pt x="503504" y="80632"/>
                  </a:lnTo>
                  <a:lnTo>
                    <a:pt x="510882" y="80632"/>
                  </a:lnTo>
                  <a:lnTo>
                    <a:pt x="521627" y="78486"/>
                  </a:lnTo>
                  <a:lnTo>
                    <a:pt x="530377" y="72631"/>
                  </a:lnTo>
                  <a:lnTo>
                    <a:pt x="536282" y="63957"/>
                  </a:lnTo>
                  <a:lnTo>
                    <a:pt x="538441" y="53352"/>
                  </a:lnTo>
                  <a:lnTo>
                    <a:pt x="538441" y="44958"/>
                  </a:lnTo>
                  <a:close/>
                </a:path>
                <a:path w="683895" h="194945">
                  <a:moveTo>
                    <a:pt x="683374" y="108407"/>
                  </a:moveTo>
                  <a:lnTo>
                    <a:pt x="674535" y="69329"/>
                  </a:lnTo>
                  <a:lnTo>
                    <a:pt x="643458" y="46685"/>
                  </a:lnTo>
                  <a:lnTo>
                    <a:pt x="643458" y="132880"/>
                  </a:lnTo>
                  <a:lnTo>
                    <a:pt x="643458" y="147929"/>
                  </a:lnTo>
                  <a:lnTo>
                    <a:pt x="640410" y="154127"/>
                  </a:lnTo>
                  <a:lnTo>
                    <a:pt x="628383" y="163677"/>
                  </a:lnTo>
                  <a:lnTo>
                    <a:pt x="620407" y="166039"/>
                  </a:lnTo>
                  <a:lnTo>
                    <a:pt x="603631" y="166039"/>
                  </a:lnTo>
                  <a:lnTo>
                    <a:pt x="598043" y="164503"/>
                  </a:lnTo>
                  <a:lnTo>
                    <a:pt x="589521" y="158242"/>
                  </a:lnTo>
                  <a:lnTo>
                    <a:pt x="587451" y="153847"/>
                  </a:lnTo>
                  <a:lnTo>
                    <a:pt x="587451" y="141071"/>
                  </a:lnTo>
                  <a:lnTo>
                    <a:pt x="590029" y="136017"/>
                  </a:lnTo>
                  <a:lnTo>
                    <a:pt x="600354" y="129095"/>
                  </a:lnTo>
                  <a:lnTo>
                    <a:pt x="607504" y="127342"/>
                  </a:lnTo>
                  <a:lnTo>
                    <a:pt x="621741" y="127342"/>
                  </a:lnTo>
                  <a:lnTo>
                    <a:pt x="643458" y="132880"/>
                  </a:lnTo>
                  <a:lnTo>
                    <a:pt x="643458" y="46685"/>
                  </a:lnTo>
                  <a:lnTo>
                    <a:pt x="633285" y="44361"/>
                  </a:lnTo>
                  <a:lnTo>
                    <a:pt x="617131" y="43307"/>
                  </a:lnTo>
                  <a:lnTo>
                    <a:pt x="608050" y="43522"/>
                  </a:lnTo>
                  <a:lnTo>
                    <a:pt x="565404" y="52730"/>
                  </a:lnTo>
                  <a:lnTo>
                    <a:pt x="559511" y="55118"/>
                  </a:lnTo>
                  <a:lnTo>
                    <a:pt x="564210" y="69329"/>
                  </a:lnTo>
                  <a:lnTo>
                    <a:pt x="567588" y="75438"/>
                  </a:lnTo>
                  <a:lnTo>
                    <a:pt x="572820" y="79794"/>
                  </a:lnTo>
                  <a:lnTo>
                    <a:pt x="579259" y="82029"/>
                  </a:lnTo>
                  <a:lnTo>
                    <a:pt x="586295" y="81788"/>
                  </a:lnTo>
                  <a:lnTo>
                    <a:pt x="595299" y="79794"/>
                  </a:lnTo>
                  <a:lnTo>
                    <a:pt x="594677" y="79794"/>
                  </a:lnTo>
                  <a:lnTo>
                    <a:pt x="602894" y="79044"/>
                  </a:lnTo>
                  <a:lnTo>
                    <a:pt x="621563" y="79044"/>
                  </a:lnTo>
                  <a:lnTo>
                    <a:pt x="629488" y="81343"/>
                  </a:lnTo>
                  <a:lnTo>
                    <a:pt x="640232" y="90462"/>
                  </a:lnTo>
                  <a:lnTo>
                    <a:pt x="642899" y="97155"/>
                  </a:lnTo>
                  <a:lnTo>
                    <a:pt x="642899" y="108407"/>
                  </a:lnTo>
                  <a:lnTo>
                    <a:pt x="637832" y="106705"/>
                  </a:lnTo>
                  <a:lnTo>
                    <a:pt x="632028" y="105117"/>
                  </a:lnTo>
                  <a:lnTo>
                    <a:pt x="620725" y="102920"/>
                  </a:lnTo>
                  <a:lnTo>
                    <a:pt x="614133" y="102374"/>
                  </a:lnTo>
                  <a:lnTo>
                    <a:pt x="597674" y="102374"/>
                  </a:lnTo>
                  <a:lnTo>
                    <a:pt x="558177" y="117741"/>
                  </a:lnTo>
                  <a:lnTo>
                    <a:pt x="546646" y="157200"/>
                  </a:lnTo>
                  <a:lnTo>
                    <a:pt x="548055" y="163677"/>
                  </a:lnTo>
                  <a:lnTo>
                    <a:pt x="578167" y="192087"/>
                  </a:lnTo>
                  <a:lnTo>
                    <a:pt x="584085" y="193979"/>
                  </a:lnTo>
                  <a:lnTo>
                    <a:pt x="590677" y="194906"/>
                  </a:lnTo>
                  <a:lnTo>
                    <a:pt x="597725" y="194906"/>
                  </a:lnTo>
                  <a:lnTo>
                    <a:pt x="637463" y="181902"/>
                  </a:lnTo>
                  <a:lnTo>
                    <a:pt x="642632" y="176250"/>
                  </a:lnTo>
                  <a:lnTo>
                    <a:pt x="642632" y="184924"/>
                  </a:lnTo>
                  <a:lnTo>
                    <a:pt x="649846" y="192087"/>
                  </a:lnTo>
                  <a:lnTo>
                    <a:pt x="683374" y="192087"/>
                  </a:lnTo>
                  <a:lnTo>
                    <a:pt x="683374" y="176250"/>
                  </a:lnTo>
                  <a:lnTo>
                    <a:pt x="683374" y="166039"/>
                  </a:lnTo>
                  <a:lnTo>
                    <a:pt x="683374" y="127342"/>
                  </a:lnTo>
                  <a:lnTo>
                    <a:pt x="683374" y="108407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4626899" y="5337229"/>
              <a:ext cx="342900" cy="339725"/>
            </a:xfrm>
            <a:custGeom>
              <a:avLst/>
              <a:gdLst/>
              <a:ahLst/>
              <a:cxnLst/>
              <a:rect l="l" t="t" r="r" b="b"/>
              <a:pathLst>
                <a:path w="342900" h="339725">
                  <a:moveTo>
                    <a:pt x="260463" y="210831"/>
                  </a:moveTo>
                  <a:lnTo>
                    <a:pt x="219922" y="210831"/>
                  </a:lnTo>
                  <a:lnTo>
                    <a:pt x="228012" y="215661"/>
                  </a:lnTo>
                  <a:lnTo>
                    <a:pt x="230119" y="223344"/>
                  </a:lnTo>
                  <a:lnTo>
                    <a:pt x="234720" y="240302"/>
                  </a:lnTo>
                  <a:lnTo>
                    <a:pt x="235768" y="247064"/>
                  </a:lnTo>
                  <a:lnTo>
                    <a:pt x="235253" y="253805"/>
                  </a:lnTo>
                  <a:lnTo>
                    <a:pt x="233293" y="259831"/>
                  </a:lnTo>
                  <a:lnTo>
                    <a:pt x="233168" y="260216"/>
                  </a:lnTo>
                  <a:lnTo>
                    <a:pt x="229619" y="265819"/>
                  </a:lnTo>
                  <a:lnTo>
                    <a:pt x="229511" y="265989"/>
                  </a:lnTo>
                  <a:lnTo>
                    <a:pt x="228289" y="267528"/>
                  </a:lnTo>
                  <a:lnTo>
                    <a:pt x="227072" y="269121"/>
                  </a:lnTo>
                  <a:lnTo>
                    <a:pt x="226016" y="270819"/>
                  </a:lnTo>
                  <a:lnTo>
                    <a:pt x="220478" y="284080"/>
                  </a:lnTo>
                  <a:lnTo>
                    <a:pt x="219365" y="298141"/>
                  </a:lnTo>
                  <a:lnTo>
                    <a:pt x="222618" y="311853"/>
                  </a:lnTo>
                  <a:lnTo>
                    <a:pt x="230174" y="324062"/>
                  </a:lnTo>
                  <a:lnTo>
                    <a:pt x="246673" y="335988"/>
                  </a:lnTo>
                  <a:lnTo>
                    <a:pt x="265926" y="339568"/>
                  </a:lnTo>
                  <a:lnTo>
                    <a:pt x="284970" y="334791"/>
                  </a:lnTo>
                  <a:lnTo>
                    <a:pt x="300843" y="321647"/>
                  </a:lnTo>
                  <a:lnTo>
                    <a:pt x="307706" y="308664"/>
                  </a:lnTo>
                  <a:lnTo>
                    <a:pt x="309940" y="294431"/>
                  </a:lnTo>
                  <a:lnTo>
                    <a:pt x="307570" y="280207"/>
                  </a:lnTo>
                  <a:lnTo>
                    <a:pt x="300622" y="267254"/>
                  </a:lnTo>
                  <a:lnTo>
                    <a:pt x="297188" y="262862"/>
                  </a:lnTo>
                  <a:lnTo>
                    <a:pt x="293140" y="259297"/>
                  </a:lnTo>
                  <a:lnTo>
                    <a:pt x="288706" y="256549"/>
                  </a:lnTo>
                  <a:lnTo>
                    <a:pt x="280268" y="250189"/>
                  </a:lnTo>
                  <a:lnTo>
                    <a:pt x="273207" y="242505"/>
                  </a:lnTo>
                  <a:lnTo>
                    <a:pt x="267714" y="233680"/>
                  </a:lnTo>
                  <a:lnTo>
                    <a:pt x="263983" y="223891"/>
                  </a:lnTo>
                  <a:lnTo>
                    <a:pt x="260463" y="210831"/>
                  </a:lnTo>
                  <a:close/>
                </a:path>
                <a:path w="342900" h="339725">
                  <a:moveTo>
                    <a:pt x="75798" y="214574"/>
                  </a:moveTo>
                  <a:lnTo>
                    <a:pt x="37876" y="245406"/>
                  </a:lnTo>
                  <a:lnTo>
                    <a:pt x="35790" y="260216"/>
                  </a:lnTo>
                  <a:lnTo>
                    <a:pt x="38285" y="274195"/>
                  </a:lnTo>
                  <a:lnTo>
                    <a:pt x="45545" y="287180"/>
                  </a:lnTo>
                  <a:lnTo>
                    <a:pt x="60736" y="299426"/>
                  </a:lnTo>
                  <a:lnTo>
                    <a:pt x="78768" y="304145"/>
                  </a:lnTo>
                  <a:lnTo>
                    <a:pt x="97122" y="301340"/>
                  </a:lnTo>
                  <a:lnTo>
                    <a:pt x="113278" y="291019"/>
                  </a:lnTo>
                  <a:lnTo>
                    <a:pt x="119470" y="283387"/>
                  </a:lnTo>
                  <a:lnTo>
                    <a:pt x="123740" y="274876"/>
                  </a:lnTo>
                  <a:lnTo>
                    <a:pt x="126033" y="265989"/>
                  </a:lnTo>
                  <a:lnTo>
                    <a:pt x="126077" y="265819"/>
                  </a:lnTo>
                  <a:lnTo>
                    <a:pt x="137277" y="227406"/>
                  </a:lnTo>
                  <a:lnTo>
                    <a:pt x="153322" y="214845"/>
                  </a:lnTo>
                  <a:lnTo>
                    <a:pt x="96927" y="214845"/>
                  </a:lnTo>
                  <a:lnTo>
                    <a:pt x="75798" y="214574"/>
                  </a:lnTo>
                  <a:close/>
                </a:path>
                <a:path w="342900" h="339725">
                  <a:moveTo>
                    <a:pt x="202422" y="214845"/>
                  </a:moveTo>
                  <a:lnTo>
                    <a:pt x="185923" y="214845"/>
                  </a:lnTo>
                  <a:lnTo>
                    <a:pt x="193620" y="215399"/>
                  </a:lnTo>
                  <a:lnTo>
                    <a:pt x="202422" y="214845"/>
                  </a:lnTo>
                  <a:close/>
                </a:path>
                <a:path w="342900" h="339725">
                  <a:moveTo>
                    <a:pt x="260529" y="107198"/>
                  </a:moveTo>
                  <a:lnTo>
                    <a:pt x="90482" y="107198"/>
                  </a:lnTo>
                  <a:lnTo>
                    <a:pt x="97579" y="108113"/>
                  </a:lnTo>
                  <a:lnTo>
                    <a:pt x="97443" y="108113"/>
                  </a:lnTo>
                  <a:lnTo>
                    <a:pt x="124420" y="115269"/>
                  </a:lnTo>
                  <a:lnTo>
                    <a:pt x="129407" y="123340"/>
                  </a:lnTo>
                  <a:lnTo>
                    <a:pt x="127467" y="131022"/>
                  </a:lnTo>
                  <a:lnTo>
                    <a:pt x="125856" y="139874"/>
                  </a:lnTo>
                  <a:lnTo>
                    <a:pt x="125491" y="147550"/>
                  </a:lnTo>
                  <a:lnTo>
                    <a:pt x="125430" y="148819"/>
                  </a:lnTo>
                  <a:lnTo>
                    <a:pt x="126188" y="157743"/>
                  </a:lnTo>
                  <a:lnTo>
                    <a:pt x="128131" y="166533"/>
                  </a:lnTo>
                  <a:lnTo>
                    <a:pt x="129446" y="175361"/>
                  </a:lnTo>
                  <a:lnTo>
                    <a:pt x="128340" y="184079"/>
                  </a:lnTo>
                  <a:lnTo>
                    <a:pt x="101139" y="213333"/>
                  </a:lnTo>
                  <a:lnTo>
                    <a:pt x="94469" y="214845"/>
                  </a:lnTo>
                  <a:lnTo>
                    <a:pt x="153322" y="214845"/>
                  </a:lnTo>
                  <a:lnTo>
                    <a:pt x="158105" y="212833"/>
                  </a:lnTo>
                  <a:lnTo>
                    <a:pt x="166564" y="211650"/>
                  </a:lnTo>
                  <a:lnTo>
                    <a:pt x="216931" y="211650"/>
                  </a:lnTo>
                  <a:lnTo>
                    <a:pt x="219922" y="210831"/>
                  </a:lnTo>
                  <a:lnTo>
                    <a:pt x="260463" y="210831"/>
                  </a:lnTo>
                  <a:lnTo>
                    <a:pt x="257889" y="201277"/>
                  </a:lnTo>
                  <a:lnTo>
                    <a:pt x="256348" y="193076"/>
                  </a:lnTo>
                  <a:lnTo>
                    <a:pt x="256080" y="184772"/>
                  </a:lnTo>
                  <a:lnTo>
                    <a:pt x="256512" y="180917"/>
                  </a:lnTo>
                  <a:lnTo>
                    <a:pt x="192484" y="180917"/>
                  </a:lnTo>
                  <a:lnTo>
                    <a:pt x="179353" y="178287"/>
                  </a:lnTo>
                  <a:lnTo>
                    <a:pt x="168621" y="171118"/>
                  </a:lnTo>
                  <a:lnTo>
                    <a:pt x="161382" y="160492"/>
                  </a:lnTo>
                  <a:lnTo>
                    <a:pt x="158739" y="147550"/>
                  </a:lnTo>
                  <a:lnTo>
                    <a:pt x="161382" y="134485"/>
                  </a:lnTo>
                  <a:lnTo>
                    <a:pt x="168621" y="123860"/>
                  </a:lnTo>
                  <a:lnTo>
                    <a:pt x="179352" y="116693"/>
                  </a:lnTo>
                  <a:lnTo>
                    <a:pt x="192484" y="114064"/>
                  </a:lnTo>
                  <a:lnTo>
                    <a:pt x="258270" y="114064"/>
                  </a:lnTo>
                  <a:lnTo>
                    <a:pt x="258373" y="112896"/>
                  </a:lnTo>
                  <a:lnTo>
                    <a:pt x="260529" y="107198"/>
                  </a:lnTo>
                  <a:close/>
                </a:path>
                <a:path w="342900" h="339725">
                  <a:moveTo>
                    <a:pt x="216931" y="211650"/>
                  </a:moveTo>
                  <a:lnTo>
                    <a:pt x="166564" y="211650"/>
                  </a:lnTo>
                  <a:lnTo>
                    <a:pt x="175279" y="212833"/>
                  </a:lnTo>
                  <a:lnTo>
                    <a:pt x="184864" y="214845"/>
                  </a:lnTo>
                  <a:lnTo>
                    <a:pt x="202770" y="214845"/>
                  </a:lnTo>
                  <a:lnTo>
                    <a:pt x="212104" y="212972"/>
                  </a:lnTo>
                  <a:lnTo>
                    <a:pt x="216931" y="211650"/>
                  </a:lnTo>
                  <a:close/>
                </a:path>
                <a:path w="342900" h="339725">
                  <a:moveTo>
                    <a:pt x="258270" y="114064"/>
                  </a:moveTo>
                  <a:lnTo>
                    <a:pt x="192484" y="114064"/>
                  </a:lnTo>
                  <a:lnTo>
                    <a:pt x="205615" y="116693"/>
                  </a:lnTo>
                  <a:lnTo>
                    <a:pt x="216345" y="123860"/>
                  </a:lnTo>
                  <a:lnTo>
                    <a:pt x="223582" y="134485"/>
                  </a:lnTo>
                  <a:lnTo>
                    <a:pt x="226225" y="147550"/>
                  </a:lnTo>
                  <a:lnTo>
                    <a:pt x="223582" y="160492"/>
                  </a:lnTo>
                  <a:lnTo>
                    <a:pt x="216345" y="171118"/>
                  </a:lnTo>
                  <a:lnTo>
                    <a:pt x="205615" y="178287"/>
                  </a:lnTo>
                  <a:lnTo>
                    <a:pt x="192484" y="180917"/>
                  </a:lnTo>
                  <a:lnTo>
                    <a:pt x="256512" y="180917"/>
                  </a:lnTo>
                  <a:lnTo>
                    <a:pt x="257007" y="176487"/>
                  </a:lnTo>
                  <a:lnTo>
                    <a:pt x="259050" y="168345"/>
                  </a:lnTo>
                  <a:lnTo>
                    <a:pt x="261514" y="158048"/>
                  </a:lnTo>
                  <a:lnTo>
                    <a:pt x="262236" y="148819"/>
                  </a:lnTo>
                  <a:lnTo>
                    <a:pt x="262335" y="147550"/>
                  </a:lnTo>
                  <a:lnTo>
                    <a:pt x="261514" y="137062"/>
                  </a:lnTo>
                  <a:lnTo>
                    <a:pt x="259050" y="126795"/>
                  </a:lnTo>
                  <a:lnTo>
                    <a:pt x="257813" y="120075"/>
                  </a:lnTo>
                  <a:lnTo>
                    <a:pt x="257766" y="119819"/>
                  </a:lnTo>
                  <a:lnTo>
                    <a:pt x="258040" y="116693"/>
                  </a:lnTo>
                  <a:lnTo>
                    <a:pt x="258165" y="115269"/>
                  </a:lnTo>
                  <a:lnTo>
                    <a:pt x="258270" y="114064"/>
                  </a:lnTo>
                  <a:close/>
                </a:path>
                <a:path w="342900" h="339725">
                  <a:moveTo>
                    <a:pt x="46390" y="32369"/>
                  </a:moveTo>
                  <a:lnTo>
                    <a:pt x="4180" y="58505"/>
                  </a:lnTo>
                  <a:lnTo>
                    <a:pt x="0" y="79614"/>
                  </a:lnTo>
                  <a:lnTo>
                    <a:pt x="6115" y="100203"/>
                  </a:lnTo>
                  <a:lnTo>
                    <a:pt x="22599" y="116533"/>
                  </a:lnTo>
                  <a:lnTo>
                    <a:pt x="36692" y="121850"/>
                  </a:lnTo>
                  <a:lnTo>
                    <a:pt x="50998" y="122687"/>
                  </a:lnTo>
                  <a:lnTo>
                    <a:pt x="63464" y="120075"/>
                  </a:lnTo>
                  <a:lnTo>
                    <a:pt x="72038" y="115050"/>
                  </a:lnTo>
                  <a:lnTo>
                    <a:pt x="77548" y="110726"/>
                  </a:lnTo>
                  <a:lnTo>
                    <a:pt x="83776" y="108113"/>
                  </a:lnTo>
                  <a:lnTo>
                    <a:pt x="90482" y="107198"/>
                  </a:lnTo>
                  <a:lnTo>
                    <a:pt x="260529" y="107198"/>
                  </a:lnTo>
                  <a:lnTo>
                    <a:pt x="260829" y="106404"/>
                  </a:lnTo>
                  <a:lnTo>
                    <a:pt x="285117" y="89771"/>
                  </a:lnTo>
                  <a:lnTo>
                    <a:pt x="302884" y="89771"/>
                  </a:lnTo>
                  <a:lnTo>
                    <a:pt x="313572" y="87127"/>
                  </a:lnTo>
                  <a:lnTo>
                    <a:pt x="314231" y="86777"/>
                  </a:lnTo>
                  <a:lnTo>
                    <a:pt x="154176" y="86777"/>
                  </a:lnTo>
                  <a:lnTo>
                    <a:pt x="145433" y="86584"/>
                  </a:lnTo>
                  <a:lnTo>
                    <a:pt x="107384" y="76155"/>
                  </a:lnTo>
                  <a:lnTo>
                    <a:pt x="81963" y="50337"/>
                  </a:lnTo>
                  <a:lnTo>
                    <a:pt x="78303" y="46000"/>
                  </a:lnTo>
                  <a:lnTo>
                    <a:pt x="73647" y="42326"/>
                  </a:lnTo>
                  <a:lnTo>
                    <a:pt x="60621" y="35034"/>
                  </a:lnTo>
                  <a:lnTo>
                    <a:pt x="46390" y="32369"/>
                  </a:lnTo>
                  <a:close/>
                </a:path>
                <a:path w="342900" h="339725">
                  <a:moveTo>
                    <a:pt x="193378" y="79614"/>
                  </a:moveTo>
                  <a:lnTo>
                    <a:pt x="182250" y="80606"/>
                  </a:lnTo>
                  <a:lnTo>
                    <a:pt x="171366" y="83383"/>
                  </a:lnTo>
                  <a:lnTo>
                    <a:pt x="162867" y="85684"/>
                  </a:lnTo>
                  <a:lnTo>
                    <a:pt x="154176" y="86777"/>
                  </a:lnTo>
                  <a:lnTo>
                    <a:pt x="314231" y="86777"/>
                  </a:lnTo>
                  <a:lnTo>
                    <a:pt x="318564" y="84478"/>
                  </a:lnTo>
                  <a:lnTo>
                    <a:pt x="221360" y="84478"/>
                  </a:lnTo>
                  <a:lnTo>
                    <a:pt x="218368" y="83985"/>
                  </a:lnTo>
                  <a:lnTo>
                    <a:pt x="215432" y="83049"/>
                  </a:lnTo>
                  <a:lnTo>
                    <a:pt x="204517" y="80423"/>
                  </a:lnTo>
                  <a:lnTo>
                    <a:pt x="193378" y="79614"/>
                  </a:lnTo>
                  <a:close/>
                </a:path>
                <a:path w="342900" h="339725">
                  <a:moveTo>
                    <a:pt x="298475" y="0"/>
                  </a:moveTo>
                  <a:lnTo>
                    <a:pt x="258574" y="21510"/>
                  </a:lnTo>
                  <a:lnTo>
                    <a:pt x="252148" y="40744"/>
                  </a:lnTo>
                  <a:lnTo>
                    <a:pt x="252270" y="58505"/>
                  </a:lnTo>
                  <a:lnTo>
                    <a:pt x="250736" y="64899"/>
                  </a:lnTo>
                  <a:lnTo>
                    <a:pt x="247542" y="71288"/>
                  </a:lnTo>
                  <a:lnTo>
                    <a:pt x="242976" y="76905"/>
                  </a:lnTo>
                  <a:lnTo>
                    <a:pt x="237933" y="81899"/>
                  </a:lnTo>
                  <a:lnTo>
                    <a:pt x="231170" y="84478"/>
                  </a:lnTo>
                  <a:lnTo>
                    <a:pt x="318564" y="84478"/>
                  </a:lnTo>
                  <a:lnTo>
                    <a:pt x="342576" y="44383"/>
                  </a:lnTo>
                  <a:lnTo>
                    <a:pt x="339550" y="28872"/>
                  </a:lnTo>
                  <a:lnTo>
                    <a:pt x="331051" y="15100"/>
                  </a:lnTo>
                  <a:lnTo>
                    <a:pt x="331162" y="14936"/>
                  </a:lnTo>
                  <a:lnTo>
                    <a:pt x="316025" y="3956"/>
                  </a:lnTo>
                  <a:lnTo>
                    <a:pt x="298475" y="0"/>
                  </a:lnTo>
                  <a:close/>
                </a:path>
              </a:pathLst>
            </a:custGeom>
            <a:solidFill>
              <a:srgbClr val="0057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5142433" y="5648070"/>
              <a:ext cx="556260" cy="50800"/>
            </a:xfrm>
            <a:custGeom>
              <a:avLst/>
              <a:gdLst/>
              <a:ahLst/>
              <a:cxnLst/>
              <a:rect l="l" t="t" r="r" b="b"/>
              <a:pathLst>
                <a:path w="556260" h="50800">
                  <a:moveTo>
                    <a:pt x="55867" y="49949"/>
                  </a:moveTo>
                  <a:lnTo>
                    <a:pt x="55676" y="876"/>
                  </a:lnTo>
                  <a:lnTo>
                    <a:pt x="46278" y="876"/>
                  </a:lnTo>
                  <a:lnTo>
                    <a:pt x="27978" y="31343"/>
                  </a:lnTo>
                  <a:lnTo>
                    <a:pt x="9448" y="876"/>
                  </a:lnTo>
                  <a:lnTo>
                    <a:pt x="0" y="876"/>
                  </a:lnTo>
                  <a:lnTo>
                    <a:pt x="0" y="49949"/>
                  </a:lnTo>
                  <a:lnTo>
                    <a:pt x="10731" y="49949"/>
                  </a:lnTo>
                  <a:lnTo>
                    <a:pt x="10731" y="21132"/>
                  </a:lnTo>
                  <a:lnTo>
                    <a:pt x="25260" y="44729"/>
                  </a:lnTo>
                  <a:lnTo>
                    <a:pt x="30416" y="44729"/>
                  </a:lnTo>
                  <a:lnTo>
                    <a:pt x="45072" y="20472"/>
                  </a:lnTo>
                  <a:lnTo>
                    <a:pt x="45072" y="49949"/>
                  </a:lnTo>
                  <a:lnTo>
                    <a:pt x="55867" y="49949"/>
                  </a:lnTo>
                  <a:close/>
                </a:path>
                <a:path w="556260" h="50800">
                  <a:moveTo>
                    <a:pt x="116713" y="49885"/>
                  </a:moveTo>
                  <a:lnTo>
                    <a:pt x="111950" y="39357"/>
                  </a:lnTo>
                  <a:lnTo>
                    <a:pt x="108064" y="30734"/>
                  </a:lnTo>
                  <a:lnTo>
                    <a:pt x="99580" y="11963"/>
                  </a:lnTo>
                  <a:lnTo>
                    <a:pt x="96659" y="5511"/>
                  </a:lnTo>
                  <a:lnTo>
                    <a:pt x="96659" y="30734"/>
                  </a:lnTo>
                  <a:lnTo>
                    <a:pt x="80899" y="30734"/>
                  </a:lnTo>
                  <a:lnTo>
                    <a:pt x="88785" y="11963"/>
                  </a:lnTo>
                  <a:lnTo>
                    <a:pt x="96659" y="30734"/>
                  </a:lnTo>
                  <a:lnTo>
                    <a:pt x="96659" y="5511"/>
                  </a:lnTo>
                  <a:lnTo>
                    <a:pt x="94538" y="825"/>
                  </a:lnTo>
                  <a:lnTo>
                    <a:pt x="83248" y="825"/>
                  </a:lnTo>
                  <a:lnTo>
                    <a:pt x="61125" y="49885"/>
                  </a:lnTo>
                  <a:lnTo>
                    <a:pt x="72872" y="49885"/>
                  </a:lnTo>
                  <a:lnTo>
                    <a:pt x="77254" y="39357"/>
                  </a:lnTo>
                  <a:lnTo>
                    <a:pt x="100304" y="39357"/>
                  </a:lnTo>
                  <a:lnTo>
                    <a:pt x="104686" y="49885"/>
                  </a:lnTo>
                  <a:lnTo>
                    <a:pt x="116713" y="49885"/>
                  </a:lnTo>
                  <a:close/>
                </a:path>
                <a:path w="556260" h="50800">
                  <a:moveTo>
                    <a:pt x="165798" y="49885"/>
                  </a:moveTo>
                  <a:lnTo>
                    <a:pt x="156121" y="36220"/>
                  </a:lnTo>
                  <a:lnTo>
                    <a:pt x="154609" y="34086"/>
                  </a:lnTo>
                  <a:lnTo>
                    <a:pt x="161061" y="31343"/>
                  </a:lnTo>
                  <a:lnTo>
                    <a:pt x="163918" y="27228"/>
                  </a:lnTo>
                  <a:lnTo>
                    <a:pt x="164795" y="25958"/>
                  </a:lnTo>
                  <a:lnTo>
                    <a:pt x="164795" y="18605"/>
                  </a:lnTo>
                  <a:lnTo>
                    <a:pt x="163296" y="11201"/>
                  </a:lnTo>
                  <a:lnTo>
                    <a:pt x="162458" y="10096"/>
                  </a:lnTo>
                  <a:lnTo>
                    <a:pt x="159016" y="5600"/>
                  </a:lnTo>
                  <a:lnTo>
                    <a:pt x="153174" y="2552"/>
                  </a:lnTo>
                  <a:lnTo>
                    <a:pt x="153174" y="13335"/>
                  </a:lnTo>
                  <a:lnTo>
                    <a:pt x="153174" y="23990"/>
                  </a:lnTo>
                  <a:lnTo>
                    <a:pt x="149669" y="27228"/>
                  </a:lnTo>
                  <a:lnTo>
                    <a:pt x="133261" y="27228"/>
                  </a:lnTo>
                  <a:lnTo>
                    <a:pt x="133261" y="10096"/>
                  </a:lnTo>
                  <a:lnTo>
                    <a:pt x="149631" y="10096"/>
                  </a:lnTo>
                  <a:lnTo>
                    <a:pt x="153174" y="13335"/>
                  </a:lnTo>
                  <a:lnTo>
                    <a:pt x="153174" y="2552"/>
                  </a:lnTo>
                  <a:lnTo>
                    <a:pt x="152247" y="2057"/>
                  </a:lnTo>
                  <a:lnTo>
                    <a:pt x="143319" y="825"/>
                  </a:lnTo>
                  <a:lnTo>
                    <a:pt x="121881" y="825"/>
                  </a:lnTo>
                  <a:lnTo>
                    <a:pt x="121881" y="49885"/>
                  </a:lnTo>
                  <a:lnTo>
                    <a:pt x="133311" y="49885"/>
                  </a:lnTo>
                  <a:lnTo>
                    <a:pt x="133311" y="36220"/>
                  </a:lnTo>
                  <a:lnTo>
                    <a:pt x="143865" y="36220"/>
                  </a:lnTo>
                  <a:lnTo>
                    <a:pt x="153416" y="49885"/>
                  </a:lnTo>
                  <a:lnTo>
                    <a:pt x="165798" y="49885"/>
                  </a:lnTo>
                  <a:close/>
                </a:path>
                <a:path w="556260" h="50800">
                  <a:moveTo>
                    <a:pt x="221170" y="49885"/>
                  </a:moveTo>
                  <a:lnTo>
                    <a:pt x="199466" y="22720"/>
                  </a:lnTo>
                  <a:lnTo>
                    <a:pt x="220027" y="825"/>
                  </a:lnTo>
                  <a:lnTo>
                    <a:pt x="207251" y="825"/>
                  </a:lnTo>
                  <a:lnTo>
                    <a:pt x="185305" y="23761"/>
                  </a:lnTo>
                  <a:lnTo>
                    <a:pt x="185305" y="825"/>
                  </a:lnTo>
                  <a:lnTo>
                    <a:pt x="173926" y="825"/>
                  </a:lnTo>
                  <a:lnTo>
                    <a:pt x="173926" y="49885"/>
                  </a:lnTo>
                  <a:lnTo>
                    <a:pt x="185305" y="49885"/>
                  </a:lnTo>
                  <a:lnTo>
                    <a:pt x="185305" y="37490"/>
                  </a:lnTo>
                  <a:lnTo>
                    <a:pt x="191998" y="30632"/>
                  </a:lnTo>
                  <a:lnTo>
                    <a:pt x="207810" y="49885"/>
                  </a:lnTo>
                  <a:lnTo>
                    <a:pt x="221170" y="49885"/>
                  </a:lnTo>
                  <a:close/>
                </a:path>
                <a:path w="556260" h="50800">
                  <a:moveTo>
                    <a:pt x="264642" y="40779"/>
                  </a:moveTo>
                  <a:lnTo>
                    <a:pt x="237629" y="40779"/>
                  </a:lnTo>
                  <a:lnTo>
                    <a:pt x="237629" y="29413"/>
                  </a:lnTo>
                  <a:lnTo>
                    <a:pt x="260629" y="29413"/>
                  </a:lnTo>
                  <a:lnTo>
                    <a:pt x="260629" y="20586"/>
                  </a:lnTo>
                  <a:lnTo>
                    <a:pt x="237629" y="20586"/>
                  </a:lnTo>
                  <a:lnTo>
                    <a:pt x="237629" y="9931"/>
                  </a:lnTo>
                  <a:lnTo>
                    <a:pt x="263677" y="9931"/>
                  </a:lnTo>
                  <a:lnTo>
                    <a:pt x="263677" y="825"/>
                  </a:lnTo>
                  <a:lnTo>
                    <a:pt x="226288" y="825"/>
                  </a:lnTo>
                  <a:lnTo>
                    <a:pt x="226288" y="49885"/>
                  </a:lnTo>
                  <a:lnTo>
                    <a:pt x="264642" y="49885"/>
                  </a:lnTo>
                  <a:lnTo>
                    <a:pt x="264642" y="40779"/>
                  </a:lnTo>
                  <a:close/>
                </a:path>
                <a:path w="556260" h="50800">
                  <a:moveTo>
                    <a:pt x="311429" y="825"/>
                  </a:moveTo>
                  <a:lnTo>
                    <a:pt x="268236" y="825"/>
                  </a:lnTo>
                  <a:lnTo>
                    <a:pt x="268236" y="10096"/>
                  </a:lnTo>
                  <a:lnTo>
                    <a:pt x="284099" y="10096"/>
                  </a:lnTo>
                  <a:lnTo>
                    <a:pt x="284099" y="49885"/>
                  </a:lnTo>
                  <a:lnTo>
                    <a:pt x="295579" y="49885"/>
                  </a:lnTo>
                  <a:lnTo>
                    <a:pt x="295579" y="10096"/>
                  </a:lnTo>
                  <a:lnTo>
                    <a:pt x="311429" y="10096"/>
                  </a:lnTo>
                  <a:lnTo>
                    <a:pt x="311429" y="825"/>
                  </a:lnTo>
                  <a:close/>
                </a:path>
                <a:path w="556260" h="50800">
                  <a:moveTo>
                    <a:pt x="360527" y="18605"/>
                  </a:moveTo>
                  <a:lnTo>
                    <a:pt x="359029" y="11137"/>
                  </a:lnTo>
                  <a:lnTo>
                    <a:pt x="358190" y="10045"/>
                  </a:lnTo>
                  <a:lnTo>
                    <a:pt x="354749" y="5537"/>
                  </a:lnTo>
                  <a:lnTo>
                    <a:pt x="348869" y="2476"/>
                  </a:lnTo>
                  <a:lnTo>
                    <a:pt x="348869" y="13220"/>
                  </a:lnTo>
                  <a:lnTo>
                    <a:pt x="348869" y="23926"/>
                  </a:lnTo>
                  <a:lnTo>
                    <a:pt x="345414" y="27063"/>
                  </a:lnTo>
                  <a:lnTo>
                    <a:pt x="328993" y="27063"/>
                  </a:lnTo>
                  <a:lnTo>
                    <a:pt x="328993" y="10045"/>
                  </a:lnTo>
                  <a:lnTo>
                    <a:pt x="345363" y="10045"/>
                  </a:lnTo>
                  <a:lnTo>
                    <a:pt x="348869" y="13220"/>
                  </a:lnTo>
                  <a:lnTo>
                    <a:pt x="348869" y="2476"/>
                  </a:lnTo>
                  <a:lnTo>
                    <a:pt x="347967" y="2006"/>
                  </a:lnTo>
                  <a:lnTo>
                    <a:pt x="339001" y="762"/>
                  </a:lnTo>
                  <a:lnTo>
                    <a:pt x="317563" y="762"/>
                  </a:lnTo>
                  <a:lnTo>
                    <a:pt x="317563" y="49834"/>
                  </a:lnTo>
                  <a:lnTo>
                    <a:pt x="329044" y="49834"/>
                  </a:lnTo>
                  <a:lnTo>
                    <a:pt x="329044" y="36334"/>
                  </a:lnTo>
                  <a:lnTo>
                    <a:pt x="339001" y="36334"/>
                  </a:lnTo>
                  <a:lnTo>
                    <a:pt x="347967" y="35102"/>
                  </a:lnTo>
                  <a:lnTo>
                    <a:pt x="354749" y="31559"/>
                  </a:lnTo>
                  <a:lnTo>
                    <a:pt x="358203" y="27063"/>
                  </a:lnTo>
                  <a:lnTo>
                    <a:pt x="359029" y="25984"/>
                  </a:lnTo>
                  <a:lnTo>
                    <a:pt x="360527" y="18605"/>
                  </a:lnTo>
                  <a:close/>
                </a:path>
                <a:path w="556260" h="50800">
                  <a:moveTo>
                    <a:pt x="404964" y="40614"/>
                  </a:moveTo>
                  <a:lnTo>
                    <a:pt x="380174" y="40614"/>
                  </a:lnTo>
                  <a:lnTo>
                    <a:pt x="380174" y="825"/>
                  </a:lnTo>
                  <a:lnTo>
                    <a:pt x="368693" y="825"/>
                  </a:lnTo>
                  <a:lnTo>
                    <a:pt x="368693" y="49834"/>
                  </a:lnTo>
                  <a:lnTo>
                    <a:pt x="404964" y="49834"/>
                  </a:lnTo>
                  <a:lnTo>
                    <a:pt x="404964" y="40614"/>
                  </a:lnTo>
                  <a:close/>
                </a:path>
                <a:path w="556260" h="50800">
                  <a:moveTo>
                    <a:pt x="460984" y="49885"/>
                  </a:moveTo>
                  <a:lnTo>
                    <a:pt x="456222" y="39357"/>
                  </a:lnTo>
                  <a:lnTo>
                    <a:pt x="452323" y="30734"/>
                  </a:lnTo>
                  <a:lnTo>
                    <a:pt x="443839" y="11963"/>
                  </a:lnTo>
                  <a:lnTo>
                    <a:pt x="440880" y="5410"/>
                  </a:lnTo>
                  <a:lnTo>
                    <a:pt x="440880" y="30734"/>
                  </a:lnTo>
                  <a:lnTo>
                    <a:pt x="425157" y="30734"/>
                  </a:lnTo>
                  <a:lnTo>
                    <a:pt x="433044" y="11963"/>
                  </a:lnTo>
                  <a:lnTo>
                    <a:pt x="440880" y="30734"/>
                  </a:lnTo>
                  <a:lnTo>
                    <a:pt x="440880" y="5410"/>
                  </a:lnTo>
                  <a:lnTo>
                    <a:pt x="438810" y="825"/>
                  </a:lnTo>
                  <a:lnTo>
                    <a:pt x="427469" y="825"/>
                  </a:lnTo>
                  <a:lnTo>
                    <a:pt x="405384" y="49885"/>
                  </a:lnTo>
                  <a:lnTo>
                    <a:pt x="417144" y="49885"/>
                  </a:lnTo>
                  <a:lnTo>
                    <a:pt x="421513" y="39357"/>
                  </a:lnTo>
                  <a:lnTo>
                    <a:pt x="444563" y="39357"/>
                  </a:lnTo>
                  <a:lnTo>
                    <a:pt x="448945" y="49885"/>
                  </a:lnTo>
                  <a:lnTo>
                    <a:pt x="460984" y="49885"/>
                  </a:lnTo>
                  <a:close/>
                </a:path>
                <a:path w="556260" h="50800">
                  <a:moveTo>
                    <a:pt x="509612" y="8674"/>
                  </a:moveTo>
                  <a:lnTo>
                    <a:pt x="504913" y="3073"/>
                  </a:lnTo>
                  <a:lnTo>
                    <a:pt x="497814" y="0"/>
                  </a:lnTo>
                  <a:lnTo>
                    <a:pt x="489242" y="0"/>
                  </a:lnTo>
                  <a:lnTo>
                    <a:pt x="478497" y="1879"/>
                  </a:lnTo>
                  <a:lnTo>
                    <a:pt x="469963" y="7137"/>
                  </a:lnTo>
                  <a:lnTo>
                    <a:pt x="464350" y="15163"/>
                  </a:lnTo>
                  <a:lnTo>
                    <a:pt x="462318" y="25361"/>
                  </a:lnTo>
                  <a:lnTo>
                    <a:pt x="464400" y="35598"/>
                  </a:lnTo>
                  <a:lnTo>
                    <a:pt x="470014" y="43624"/>
                  </a:lnTo>
                  <a:lnTo>
                    <a:pt x="478523" y="48882"/>
                  </a:lnTo>
                  <a:lnTo>
                    <a:pt x="489191" y="50774"/>
                  </a:lnTo>
                  <a:lnTo>
                    <a:pt x="497814" y="50774"/>
                  </a:lnTo>
                  <a:lnTo>
                    <a:pt x="504952" y="47637"/>
                  </a:lnTo>
                  <a:lnTo>
                    <a:pt x="509612" y="41986"/>
                  </a:lnTo>
                  <a:lnTo>
                    <a:pt x="502234" y="35242"/>
                  </a:lnTo>
                  <a:lnTo>
                    <a:pt x="498919" y="39077"/>
                  </a:lnTo>
                  <a:lnTo>
                    <a:pt x="494766" y="41059"/>
                  </a:lnTo>
                  <a:lnTo>
                    <a:pt x="480529" y="41059"/>
                  </a:lnTo>
                  <a:lnTo>
                    <a:pt x="473938" y="34632"/>
                  </a:lnTo>
                  <a:lnTo>
                    <a:pt x="473938" y="16078"/>
                  </a:lnTo>
                  <a:lnTo>
                    <a:pt x="480529" y="9664"/>
                  </a:lnTo>
                  <a:lnTo>
                    <a:pt x="494766" y="9664"/>
                  </a:lnTo>
                  <a:lnTo>
                    <a:pt x="498919" y="11633"/>
                  </a:lnTo>
                  <a:lnTo>
                    <a:pt x="502234" y="15417"/>
                  </a:lnTo>
                  <a:lnTo>
                    <a:pt x="509612" y="8674"/>
                  </a:lnTo>
                  <a:close/>
                </a:path>
                <a:path w="556260" h="50800">
                  <a:moveTo>
                    <a:pt x="555713" y="40779"/>
                  </a:moveTo>
                  <a:lnTo>
                    <a:pt x="528701" y="40779"/>
                  </a:lnTo>
                  <a:lnTo>
                    <a:pt x="528701" y="29413"/>
                  </a:lnTo>
                  <a:lnTo>
                    <a:pt x="551700" y="29413"/>
                  </a:lnTo>
                  <a:lnTo>
                    <a:pt x="551700" y="20586"/>
                  </a:lnTo>
                  <a:lnTo>
                    <a:pt x="528701" y="20586"/>
                  </a:lnTo>
                  <a:lnTo>
                    <a:pt x="528701" y="9931"/>
                  </a:lnTo>
                  <a:lnTo>
                    <a:pt x="554748" y="9931"/>
                  </a:lnTo>
                  <a:lnTo>
                    <a:pt x="554748" y="825"/>
                  </a:lnTo>
                  <a:lnTo>
                    <a:pt x="517309" y="825"/>
                  </a:lnTo>
                  <a:lnTo>
                    <a:pt x="517309" y="49885"/>
                  </a:lnTo>
                  <a:lnTo>
                    <a:pt x="555713" y="49885"/>
                  </a:lnTo>
                  <a:lnTo>
                    <a:pt x="555713" y="40779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14618" y="3671761"/>
              <a:ext cx="224216" cy="21400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61080" y="3727466"/>
              <a:ext cx="326047" cy="16198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819310" y="3616285"/>
              <a:ext cx="212090" cy="328930"/>
            </a:xfrm>
            <a:custGeom>
              <a:avLst/>
              <a:gdLst/>
              <a:ahLst/>
              <a:cxnLst/>
              <a:rect l="l" t="t" r="r" b="b"/>
              <a:pathLst>
                <a:path w="212089" h="328929">
                  <a:moveTo>
                    <a:pt x="45193" y="0"/>
                  </a:moveTo>
                  <a:lnTo>
                    <a:pt x="30919" y="2502"/>
                  </a:lnTo>
                  <a:lnTo>
                    <a:pt x="17992" y="9594"/>
                  </a:lnTo>
                  <a:lnTo>
                    <a:pt x="5840" y="24401"/>
                  </a:lnTo>
                  <a:lnTo>
                    <a:pt x="1147" y="41981"/>
                  </a:lnTo>
                  <a:lnTo>
                    <a:pt x="3918" y="59875"/>
                  </a:lnTo>
                  <a:lnTo>
                    <a:pt x="33926" y="87023"/>
                  </a:lnTo>
                  <a:lnTo>
                    <a:pt x="54260" y="90714"/>
                  </a:lnTo>
                  <a:lnTo>
                    <a:pt x="66597" y="95161"/>
                  </a:lnTo>
                  <a:lnTo>
                    <a:pt x="108874" y="130550"/>
                  </a:lnTo>
                  <a:lnTo>
                    <a:pt x="122216" y="164488"/>
                  </a:lnTo>
                  <a:lnTo>
                    <a:pt x="121381" y="173788"/>
                  </a:lnTo>
                  <a:lnTo>
                    <a:pt x="88318" y="218406"/>
                  </a:lnTo>
                  <a:lnTo>
                    <a:pt x="53659" y="237859"/>
                  </a:lnTo>
                  <a:lnTo>
                    <a:pt x="32576" y="241578"/>
                  </a:lnTo>
                  <a:lnTo>
                    <a:pt x="25113" y="244362"/>
                  </a:lnTo>
                  <a:lnTo>
                    <a:pt x="18157" y="248527"/>
                  </a:lnTo>
                  <a:lnTo>
                    <a:pt x="11906" y="254074"/>
                  </a:lnTo>
                  <a:lnTo>
                    <a:pt x="3098" y="267947"/>
                  </a:lnTo>
                  <a:lnTo>
                    <a:pt x="0" y="283630"/>
                  </a:lnTo>
                  <a:lnTo>
                    <a:pt x="2644" y="299398"/>
                  </a:lnTo>
                  <a:lnTo>
                    <a:pt x="11065" y="313522"/>
                  </a:lnTo>
                  <a:lnTo>
                    <a:pt x="25964" y="324511"/>
                  </a:lnTo>
                  <a:lnTo>
                    <a:pt x="43302" y="328515"/>
                  </a:lnTo>
                  <a:lnTo>
                    <a:pt x="60808" y="325538"/>
                  </a:lnTo>
                  <a:lnTo>
                    <a:pt x="87789" y="295727"/>
                  </a:lnTo>
                  <a:lnTo>
                    <a:pt x="91423" y="275188"/>
                  </a:lnTo>
                  <a:lnTo>
                    <a:pt x="95886" y="262704"/>
                  </a:lnTo>
                  <a:lnTo>
                    <a:pt x="121708" y="230406"/>
                  </a:lnTo>
                  <a:lnTo>
                    <a:pt x="157263" y="210801"/>
                  </a:lnTo>
                  <a:lnTo>
                    <a:pt x="179772" y="206841"/>
                  </a:lnTo>
                  <a:lnTo>
                    <a:pt x="188210" y="203370"/>
                  </a:lnTo>
                  <a:lnTo>
                    <a:pt x="195930" y="198110"/>
                  </a:lnTo>
                  <a:lnTo>
                    <a:pt x="202625" y="191056"/>
                  </a:lnTo>
                  <a:lnTo>
                    <a:pt x="209339" y="178356"/>
                  </a:lnTo>
                  <a:lnTo>
                    <a:pt x="211577" y="164432"/>
                  </a:lnTo>
                  <a:lnTo>
                    <a:pt x="209339" y="150507"/>
                  </a:lnTo>
                  <a:lnTo>
                    <a:pt x="179828" y="122023"/>
                  </a:lnTo>
                  <a:lnTo>
                    <a:pt x="157361" y="118063"/>
                  </a:lnTo>
                  <a:lnTo>
                    <a:pt x="144423" y="113665"/>
                  </a:lnTo>
                  <a:lnTo>
                    <a:pt x="112307" y="88966"/>
                  </a:lnTo>
                  <a:lnTo>
                    <a:pt x="92550" y="53793"/>
                  </a:lnTo>
                  <a:lnTo>
                    <a:pt x="88533" y="31528"/>
                  </a:lnTo>
                  <a:lnTo>
                    <a:pt x="85033" y="23177"/>
                  </a:lnTo>
                  <a:lnTo>
                    <a:pt x="79727" y="15527"/>
                  </a:lnTo>
                  <a:lnTo>
                    <a:pt x="72610" y="8866"/>
                  </a:lnTo>
                  <a:lnTo>
                    <a:pt x="59522" y="2112"/>
                  </a:lnTo>
                  <a:lnTo>
                    <a:pt x="45193" y="0"/>
                  </a:lnTo>
                  <a:close/>
                </a:path>
              </a:pathLst>
            </a:custGeom>
            <a:solidFill>
              <a:srgbClr val="E4003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3" name="object 3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52834" y="3671872"/>
              <a:ext cx="227585" cy="2176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343068" y="3912783"/>
              <a:ext cx="100687" cy="71222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468342" y="3912730"/>
              <a:ext cx="222885" cy="56515"/>
            </a:xfrm>
            <a:custGeom>
              <a:avLst/>
              <a:gdLst/>
              <a:ahLst/>
              <a:cxnLst/>
              <a:rect l="l" t="t" r="r" b="b"/>
              <a:pathLst>
                <a:path w="222885" h="56514">
                  <a:moveTo>
                    <a:pt x="62877" y="55257"/>
                  </a:moveTo>
                  <a:lnTo>
                    <a:pt x="62738" y="0"/>
                  </a:lnTo>
                  <a:lnTo>
                    <a:pt x="52158" y="0"/>
                  </a:lnTo>
                  <a:lnTo>
                    <a:pt x="31610" y="34328"/>
                  </a:lnTo>
                  <a:lnTo>
                    <a:pt x="10680" y="0"/>
                  </a:lnTo>
                  <a:lnTo>
                    <a:pt x="0" y="0"/>
                  </a:lnTo>
                  <a:lnTo>
                    <a:pt x="0" y="55257"/>
                  </a:lnTo>
                  <a:lnTo>
                    <a:pt x="12090" y="55257"/>
                  </a:lnTo>
                  <a:lnTo>
                    <a:pt x="12090" y="22834"/>
                  </a:lnTo>
                  <a:lnTo>
                    <a:pt x="28460" y="49453"/>
                  </a:lnTo>
                  <a:lnTo>
                    <a:pt x="34239" y="49453"/>
                  </a:lnTo>
                  <a:lnTo>
                    <a:pt x="50749" y="22161"/>
                  </a:lnTo>
                  <a:lnTo>
                    <a:pt x="50787" y="55257"/>
                  </a:lnTo>
                  <a:lnTo>
                    <a:pt x="62877" y="55257"/>
                  </a:lnTo>
                  <a:close/>
                </a:path>
                <a:path w="222885" h="56514">
                  <a:moveTo>
                    <a:pt x="111226" y="37566"/>
                  </a:moveTo>
                  <a:lnTo>
                    <a:pt x="90678" y="12166"/>
                  </a:lnTo>
                  <a:lnTo>
                    <a:pt x="83858" y="12166"/>
                  </a:lnTo>
                  <a:lnTo>
                    <a:pt x="76847" y="14008"/>
                  </a:lnTo>
                  <a:lnTo>
                    <a:pt x="72186" y="17310"/>
                  </a:lnTo>
                  <a:lnTo>
                    <a:pt x="76657" y="25895"/>
                  </a:lnTo>
                  <a:lnTo>
                    <a:pt x="79717" y="23444"/>
                  </a:lnTo>
                  <a:lnTo>
                    <a:pt x="84416" y="21932"/>
                  </a:lnTo>
                  <a:lnTo>
                    <a:pt x="95656" y="21932"/>
                  </a:lnTo>
                  <a:lnTo>
                    <a:pt x="98806" y="25006"/>
                  </a:lnTo>
                  <a:lnTo>
                    <a:pt x="98806" y="30314"/>
                  </a:lnTo>
                  <a:lnTo>
                    <a:pt x="98806" y="41922"/>
                  </a:lnTo>
                  <a:lnTo>
                    <a:pt x="97409" y="45605"/>
                  </a:lnTo>
                  <a:lnTo>
                    <a:pt x="97345" y="45770"/>
                  </a:lnTo>
                  <a:lnTo>
                    <a:pt x="93827" y="47675"/>
                  </a:lnTo>
                  <a:lnTo>
                    <a:pt x="85267" y="47675"/>
                  </a:lnTo>
                  <a:lnTo>
                    <a:pt x="82588" y="45605"/>
                  </a:lnTo>
                  <a:lnTo>
                    <a:pt x="82588" y="39687"/>
                  </a:lnTo>
                  <a:lnTo>
                    <a:pt x="84467" y="37566"/>
                  </a:lnTo>
                  <a:lnTo>
                    <a:pt x="98767" y="37566"/>
                  </a:lnTo>
                  <a:lnTo>
                    <a:pt x="98806" y="41922"/>
                  </a:lnTo>
                  <a:lnTo>
                    <a:pt x="98806" y="30314"/>
                  </a:lnTo>
                  <a:lnTo>
                    <a:pt x="75907" y="30314"/>
                  </a:lnTo>
                  <a:lnTo>
                    <a:pt x="70548" y="35674"/>
                  </a:lnTo>
                  <a:lnTo>
                    <a:pt x="70548" y="50406"/>
                  </a:lnTo>
                  <a:lnTo>
                    <a:pt x="76517" y="55930"/>
                  </a:lnTo>
                  <a:lnTo>
                    <a:pt x="92837" y="55930"/>
                  </a:lnTo>
                  <a:lnTo>
                    <a:pt x="97307" y="53860"/>
                  </a:lnTo>
                  <a:lnTo>
                    <a:pt x="99606" y="50012"/>
                  </a:lnTo>
                  <a:lnTo>
                    <a:pt x="99606" y="55321"/>
                  </a:lnTo>
                  <a:lnTo>
                    <a:pt x="111226" y="55321"/>
                  </a:lnTo>
                  <a:lnTo>
                    <a:pt x="111226" y="50012"/>
                  </a:lnTo>
                  <a:lnTo>
                    <a:pt x="111226" y="47675"/>
                  </a:lnTo>
                  <a:lnTo>
                    <a:pt x="111226" y="37566"/>
                  </a:lnTo>
                  <a:close/>
                </a:path>
                <a:path w="222885" h="56514">
                  <a:moveTo>
                    <a:pt x="148145" y="53314"/>
                  </a:moveTo>
                  <a:lnTo>
                    <a:pt x="144805" y="44602"/>
                  </a:lnTo>
                  <a:lnTo>
                    <a:pt x="143484" y="45605"/>
                  </a:lnTo>
                  <a:lnTo>
                    <a:pt x="141655" y="46164"/>
                  </a:lnTo>
                  <a:lnTo>
                    <a:pt x="136474" y="46164"/>
                  </a:lnTo>
                  <a:lnTo>
                    <a:pt x="134454" y="44208"/>
                  </a:lnTo>
                  <a:lnTo>
                    <a:pt x="134454" y="23279"/>
                  </a:lnTo>
                  <a:lnTo>
                    <a:pt x="145173" y="23279"/>
                  </a:lnTo>
                  <a:lnTo>
                    <a:pt x="145173" y="13792"/>
                  </a:lnTo>
                  <a:lnTo>
                    <a:pt x="134454" y="13792"/>
                  </a:lnTo>
                  <a:lnTo>
                    <a:pt x="134454" y="3467"/>
                  </a:lnTo>
                  <a:lnTo>
                    <a:pt x="122047" y="3467"/>
                  </a:lnTo>
                  <a:lnTo>
                    <a:pt x="122047" y="13792"/>
                  </a:lnTo>
                  <a:lnTo>
                    <a:pt x="115366" y="13792"/>
                  </a:lnTo>
                  <a:lnTo>
                    <a:pt x="115366" y="23279"/>
                  </a:lnTo>
                  <a:lnTo>
                    <a:pt x="122047" y="23279"/>
                  </a:lnTo>
                  <a:lnTo>
                    <a:pt x="122047" y="50850"/>
                  </a:lnTo>
                  <a:lnTo>
                    <a:pt x="127876" y="55994"/>
                  </a:lnTo>
                  <a:lnTo>
                    <a:pt x="141884" y="55994"/>
                  </a:lnTo>
                  <a:lnTo>
                    <a:pt x="145605" y="55092"/>
                  </a:lnTo>
                  <a:lnTo>
                    <a:pt x="148145" y="53314"/>
                  </a:lnTo>
                  <a:close/>
                </a:path>
                <a:path w="222885" h="56514">
                  <a:moveTo>
                    <a:pt x="179882" y="53314"/>
                  </a:moveTo>
                  <a:lnTo>
                    <a:pt x="176593" y="44602"/>
                  </a:lnTo>
                  <a:lnTo>
                    <a:pt x="175234" y="45605"/>
                  </a:lnTo>
                  <a:lnTo>
                    <a:pt x="173443" y="46164"/>
                  </a:lnTo>
                  <a:lnTo>
                    <a:pt x="168275" y="46164"/>
                  </a:lnTo>
                  <a:lnTo>
                    <a:pt x="166204" y="44208"/>
                  </a:lnTo>
                  <a:lnTo>
                    <a:pt x="166204" y="23279"/>
                  </a:lnTo>
                  <a:lnTo>
                    <a:pt x="176923" y="23279"/>
                  </a:lnTo>
                  <a:lnTo>
                    <a:pt x="176923" y="13792"/>
                  </a:lnTo>
                  <a:lnTo>
                    <a:pt x="166204" y="13792"/>
                  </a:lnTo>
                  <a:lnTo>
                    <a:pt x="166204" y="3467"/>
                  </a:lnTo>
                  <a:lnTo>
                    <a:pt x="153784" y="3467"/>
                  </a:lnTo>
                  <a:lnTo>
                    <a:pt x="153784" y="13792"/>
                  </a:lnTo>
                  <a:lnTo>
                    <a:pt x="147154" y="13792"/>
                  </a:lnTo>
                  <a:lnTo>
                    <a:pt x="147154" y="23279"/>
                  </a:lnTo>
                  <a:lnTo>
                    <a:pt x="153784" y="23279"/>
                  </a:lnTo>
                  <a:lnTo>
                    <a:pt x="153784" y="50850"/>
                  </a:lnTo>
                  <a:lnTo>
                    <a:pt x="159613" y="55994"/>
                  </a:lnTo>
                  <a:lnTo>
                    <a:pt x="173672" y="55994"/>
                  </a:lnTo>
                  <a:lnTo>
                    <a:pt x="177393" y="55092"/>
                  </a:lnTo>
                  <a:lnTo>
                    <a:pt x="179882" y="53314"/>
                  </a:lnTo>
                  <a:close/>
                </a:path>
                <a:path w="222885" h="56514">
                  <a:moveTo>
                    <a:pt x="222872" y="37566"/>
                  </a:moveTo>
                  <a:lnTo>
                    <a:pt x="222796" y="30314"/>
                  </a:lnTo>
                  <a:lnTo>
                    <a:pt x="221538" y="22669"/>
                  </a:lnTo>
                  <a:lnTo>
                    <a:pt x="221030" y="21932"/>
                  </a:lnTo>
                  <a:lnTo>
                    <a:pt x="217525" y="16789"/>
                  </a:lnTo>
                  <a:lnTo>
                    <a:pt x="211048" y="13309"/>
                  </a:lnTo>
                  <a:lnTo>
                    <a:pt x="202323" y="12166"/>
                  </a:lnTo>
                  <a:lnTo>
                    <a:pt x="195503" y="12166"/>
                  </a:lnTo>
                  <a:lnTo>
                    <a:pt x="188544" y="14008"/>
                  </a:lnTo>
                  <a:lnTo>
                    <a:pt x="183832" y="17310"/>
                  </a:lnTo>
                  <a:lnTo>
                    <a:pt x="188302" y="25895"/>
                  </a:lnTo>
                  <a:lnTo>
                    <a:pt x="191414" y="23444"/>
                  </a:lnTo>
                  <a:lnTo>
                    <a:pt x="196062" y="21932"/>
                  </a:lnTo>
                  <a:lnTo>
                    <a:pt x="207251" y="21932"/>
                  </a:lnTo>
                  <a:lnTo>
                    <a:pt x="210502" y="25006"/>
                  </a:lnTo>
                  <a:lnTo>
                    <a:pt x="210502" y="30314"/>
                  </a:lnTo>
                  <a:lnTo>
                    <a:pt x="210413" y="37566"/>
                  </a:lnTo>
                  <a:lnTo>
                    <a:pt x="210413" y="42164"/>
                  </a:lnTo>
                  <a:lnTo>
                    <a:pt x="209067" y="45605"/>
                  </a:lnTo>
                  <a:lnTo>
                    <a:pt x="208991" y="45770"/>
                  </a:lnTo>
                  <a:lnTo>
                    <a:pt x="205473" y="47675"/>
                  </a:lnTo>
                  <a:lnTo>
                    <a:pt x="196913" y="47675"/>
                  </a:lnTo>
                  <a:lnTo>
                    <a:pt x="194271" y="45605"/>
                  </a:lnTo>
                  <a:lnTo>
                    <a:pt x="194271" y="39687"/>
                  </a:lnTo>
                  <a:lnTo>
                    <a:pt x="196113" y="37566"/>
                  </a:lnTo>
                  <a:lnTo>
                    <a:pt x="210413" y="37566"/>
                  </a:lnTo>
                  <a:lnTo>
                    <a:pt x="210413" y="30314"/>
                  </a:lnTo>
                  <a:lnTo>
                    <a:pt x="187553" y="30314"/>
                  </a:lnTo>
                  <a:lnTo>
                    <a:pt x="182232" y="35674"/>
                  </a:lnTo>
                  <a:lnTo>
                    <a:pt x="182232" y="50406"/>
                  </a:lnTo>
                  <a:lnTo>
                    <a:pt x="188163" y="55930"/>
                  </a:lnTo>
                  <a:lnTo>
                    <a:pt x="204533" y="55930"/>
                  </a:lnTo>
                  <a:lnTo>
                    <a:pt x="208953" y="53860"/>
                  </a:lnTo>
                  <a:lnTo>
                    <a:pt x="211251" y="50012"/>
                  </a:lnTo>
                  <a:lnTo>
                    <a:pt x="211251" y="55321"/>
                  </a:lnTo>
                  <a:lnTo>
                    <a:pt x="222872" y="55321"/>
                  </a:lnTo>
                  <a:lnTo>
                    <a:pt x="222872" y="50012"/>
                  </a:lnTo>
                  <a:lnTo>
                    <a:pt x="222872" y="47675"/>
                  </a:lnTo>
                  <a:lnTo>
                    <a:pt x="222872" y="37566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13216" y="1909525"/>
              <a:ext cx="1080861" cy="29332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616494" y="1834159"/>
              <a:ext cx="1129894" cy="39334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553025" y="3645006"/>
              <a:ext cx="212345" cy="28631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898284" y="3680942"/>
              <a:ext cx="1868805" cy="1925320"/>
            </a:xfrm>
            <a:custGeom>
              <a:avLst/>
              <a:gdLst/>
              <a:ahLst/>
              <a:cxnLst/>
              <a:rect l="l" t="t" r="r" b="b"/>
              <a:pathLst>
                <a:path w="1868804" h="1925320">
                  <a:moveTo>
                    <a:pt x="171234" y="1842122"/>
                  </a:moveTo>
                  <a:lnTo>
                    <a:pt x="164350" y="1810385"/>
                  </a:lnTo>
                  <a:lnTo>
                    <a:pt x="150520" y="1790890"/>
                  </a:lnTo>
                  <a:lnTo>
                    <a:pt x="145745" y="1784184"/>
                  </a:lnTo>
                  <a:lnTo>
                    <a:pt x="135801" y="1777695"/>
                  </a:lnTo>
                  <a:lnTo>
                    <a:pt x="135801" y="1842122"/>
                  </a:lnTo>
                  <a:lnTo>
                    <a:pt x="131749" y="1861908"/>
                  </a:lnTo>
                  <a:lnTo>
                    <a:pt x="120815" y="1878304"/>
                  </a:lnTo>
                  <a:lnTo>
                    <a:pt x="104838" y="1889480"/>
                  </a:lnTo>
                  <a:lnTo>
                    <a:pt x="85623" y="1893620"/>
                  </a:lnTo>
                  <a:lnTo>
                    <a:pt x="66611" y="1889480"/>
                  </a:lnTo>
                  <a:lnTo>
                    <a:pt x="50673" y="1878304"/>
                  </a:lnTo>
                  <a:lnTo>
                    <a:pt x="47675" y="1873897"/>
                  </a:lnTo>
                  <a:lnTo>
                    <a:pt x="39751" y="1861908"/>
                  </a:lnTo>
                  <a:lnTo>
                    <a:pt x="35661" y="1842122"/>
                  </a:lnTo>
                  <a:lnTo>
                    <a:pt x="39636" y="1822488"/>
                  </a:lnTo>
                  <a:lnTo>
                    <a:pt x="50444" y="1806168"/>
                  </a:lnTo>
                  <a:lnTo>
                    <a:pt x="66344" y="1795018"/>
                  </a:lnTo>
                  <a:lnTo>
                    <a:pt x="85623" y="1790890"/>
                  </a:lnTo>
                  <a:lnTo>
                    <a:pt x="104940" y="1795018"/>
                  </a:lnTo>
                  <a:lnTo>
                    <a:pt x="120916" y="1806168"/>
                  </a:lnTo>
                  <a:lnTo>
                    <a:pt x="131787" y="1822488"/>
                  </a:lnTo>
                  <a:lnTo>
                    <a:pt x="135801" y="1842122"/>
                  </a:lnTo>
                  <a:lnTo>
                    <a:pt x="135801" y="1777695"/>
                  </a:lnTo>
                  <a:lnTo>
                    <a:pt x="118491" y="1766366"/>
                  </a:lnTo>
                  <a:lnTo>
                    <a:pt x="85623" y="1759800"/>
                  </a:lnTo>
                  <a:lnTo>
                    <a:pt x="52755" y="1766366"/>
                  </a:lnTo>
                  <a:lnTo>
                    <a:pt x="25488" y="1784184"/>
                  </a:lnTo>
                  <a:lnTo>
                    <a:pt x="6883" y="1810385"/>
                  </a:lnTo>
                  <a:lnTo>
                    <a:pt x="0" y="1842122"/>
                  </a:lnTo>
                  <a:lnTo>
                    <a:pt x="6807" y="1873897"/>
                  </a:lnTo>
                  <a:lnTo>
                    <a:pt x="25298" y="1900174"/>
                  </a:lnTo>
                  <a:lnTo>
                    <a:pt x="52539" y="1918055"/>
                  </a:lnTo>
                  <a:lnTo>
                    <a:pt x="85623" y="1924672"/>
                  </a:lnTo>
                  <a:lnTo>
                    <a:pt x="118694" y="1918055"/>
                  </a:lnTo>
                  <a:lnTo>
                    <a:pt x="145935" y="1900174"/>
                  </a:lnTo>
                  <a:lnTo>
                    <a:pt x="150545" y="1893620"/>
                  </a:lnTo>
                  <a:lnTo>
                    <a:pt x="164414" y="1873897"/>
                  </a:lnTo>
                  <a:lnTo>
                    <a:pt x="171234" y="1842122"/>
                  </a:lnTo>
                  <a:close/>
                </a:path>
                <a:path w="1868804" h="1925320">
                  <a:moveTo>
                    <a:pt x="278803" y="1885962"/>
                  </a:moveTo>
                  <a:lnTo>
                    <a:pt x="250418" y="1852066"/>
                  </a:lnTo>
                  <a:lnTo>
                    <a:pt x="218287" y="1843100"/>
                  </a:lnTo>
                  <a:lnTo>
                    <a:pt x="213360" y="1841233"/>
                  </a:lnTo>
                  <a:lnTo>
                    <a:pt x="213360" y="1830527"/>
                  </a:lnTo>
                  <a:lnTo>
                    <a:pt x="219202" y="1827530"/>
                  </a:lnTo>
                  <a:lnTo>
                    <a:pt x="232879" y="1827530"/>
                  </a:lnTo>
                  <a:lnTo>
                    <a:pt x="238709" y="1828520"/>
                  </a:lnTo>
                  <a:lnTo>
                    <a:pt x="244589" y="1830400"/>
                  </a:lnTo>
                  <a:lnTo>
                    <a:pt x="252564" y="1831517"/>
                  </a:lnTo>
                  <a:lnTo>
                    <a:pt x="260235" y="1830044"/>
                  </a:lnTo>
                  <a:lnTo>
                    <a:pt x="266966" y="1826171"/>
                  </a:lnTo>
                  <a:lnTo>
                    <a:pt x="272059" y="1820062"/>
                  </a:lnTo>
                  <a:lnTo>
                    <a:pt x="275513" y="1814068"/>
                  </a:lnTo>
                  <a:lnTo>
                    <a:pt x="264833" y="1808035"/>
                  </a:lnTo>
                  <a:lnTo>
                    <a:pt x="253085" y="1803336"/>
                  </a:lnTo>
                  <a:lnTo>
                    <a:pt x="240588" y="1800301"/>
                  </a:lnTo>
                  <a:lnTo>
                    <a:pt x="227647" y="1799221"/>
                  </a:lnTo>
                  <a:lnTo>
                    <a:pt x="208165" y="1802104"/>
                  </a:lnTo>
                  <a:lnTo>
                    <a:pt x="193167" y="1810181"/>
                  </a:lnTo>
                  <a:lnTo>
                    <a:pt x="183565" y="1822513"/>
                  </a:lnTo>
                  <a:lnTo>
                    <a:pt x="180289" y="1838185"/>
                  </a:lnTo>
                  <a:lnTo>
                    <a:pt x="183832" y="1853006"/>
                  </a:lnTo>
                  <a:lnTo>
                    <a:pt x="193243" y="1863001"/>
                  </a:lnTo>
                  <a:lnTo>
                    <a:pt x="207264" y="1869694"/>
                  </a:lnTo>
                  <a:lnTo>
                    <a:pt x="224612" y="1874596"/>
                  </a:lnTo>
                  <a:lnTo>
                    <a:pt x="245986" y="1880146"/>
                  </a:lnTo>
                  <a:lnTo>
                    <a:pt x="245986" y="1892896"/>
                  </a:lnTo>
                  <a:lnTo>
                    <a:pt x="239433" y="1896618"/>
                  </a:lnTo>
                  <a:lnTo>
                    <a:pt x="230301" y="1896618"/>
                  </a:lnTo>
                  <a:lnTo>
                    <a:pt x="223088" y="1896224"/>
                  </a:lnTo>
                  <a:lnTo>
                    <a:pt x="216242" y="1895119"/>
                  </a:lnTo>
                  <a:lnTo>
                    <a:pt x="209765" y="1893366"/>
                  </a:lnTo>
                  <a:lnTo>
                    <a:pt x="203669" y="1891068"/>
                  </a:lnTo>
                  <a:lnTo>
                    <a:pt x="197091" y="1889544"/>
                  </a:lnTo>
                  <a:lnTo>
                    <a:pt x="190588" y="1890356"/>
                  </a:lnTo>
                  <a:lnTo>
                    <a:pt x="184746" y="1893328"/>
                  </a:lnTo>
                  <a:lnTo>
                    <a:pt x="180213" y="1898269"/>
                  </a:lnTo>
                  <a:lnTo>
                    <a:pt x="174904" y="1906638"/>
                  </a:lnTo>
                  <a:lnTo>
                    <a:pt x="186842" y="1914347"/>
                  </a:lnTo>
                  <a:lnTo>
                    <a:pt x="200393" y="1920024"/>
                  </a:lnTo>
                  <a:lnTo>
                    <a:pt x="214858" y="1923516"/>
                  </a:lnTo>
                  <a:lnTo>
                    <a:pt x="229539" y="1924710"/>
                  </a:lnTo>
                  <a:lnTo>
                    <a:pt x="249809" y="1921992"/>
                  </a:lnTo>
                  <a:lnTo>
                    <a:pt x="265341" y="1914220"/>
                  </a:lnTo>
                  <a:lnTo>
                    <a:pt x="275297" y="1902002"/>
                  </a:lnTo>
                  <a:lnTo>
                    <a:pt x="278803" y="1885962"/>
                  </a:lnTo>
                  <a:close/>
                </a:path>
                <a:path w="1868804" h="1925320">
                  <a:moveTo>
                    <a:pt x="479221" y="1845564"/>
                  </a:moveTo>
                  <a:lnTo>
                    <a:pt x="475780" y="1826856"/>
                  </a:lnTo>
                  <a:lnTo>
                    <a:pt x="466318" y="1812188"/>
                  </a:lnTo>
                  <a:lnTo>
                    <a:pt x="452107" y="1802599"/>
                  </a:lnTo>
                  <a:lnTo>
                    <a:pt x="434428" y="1799170"/>
                  </a:lnTo>
                  <a:lnTo>
                    <a:pt x="421538" y="1800720"/>
                  </a:lnTo>
                  <a:lnTo>
                    <a:pt x="410324" y="1805114"/>
                  </a:lnTo>
                  <a:lnTo>
                    <a:pt x="401307" y="1811985"/>
                  </a:lnTo>
                  <a:lnTo>
                    <a:pt x="395020" y="1820964"/>
                  </a:lnTo>
                  <a:lnTo>
                    <a:pt x="388162" y="1811896"/>
                  </a:lnTo>
                  <a:lnTo>
                    <a:pt x="379196" y="1805025"/>
                  </a:lnTo>
                  <a:lnTo>
                    <a:pt x="368515" y="1800682"/>
                  </a:lnTo>
                  <a:lnTo>
                    <a:pt x="356527" y="1799170"/>
                  </a:lnTo>
                  <a:lnTo>
                    <a:pt x="345884" y="1800479"/>
                  </a:lnTo>
                  <a:lnTo>
                    <a:pt x="336689" y="1804187"/>
                  </a:lnTo>
                  <a:lnTo>
                    <a:pt x="329184" y="1810042"/>
                  </a:lnTo>
                  <a:lnTo>
                    <a:pt x="323672" y="1817738"/>
                  </a:lnTo>
                  <a:lnTo>
                    <a:pt x="323672" y="1809051"/>
                  </a:lnTo>
                  <a:lnTo>
                    <a:pt x="316585" y="1801990"/>
                  </a:lnTo>
                  <a:lnTo>
                    <a:pt x="289483" y="1801990"/>
                  </a:lnTo>
                  <a:lnTo>
                    <a:pt x="289483" y="1900097"/>
                  </a:lnTo>
                  <a:lnTo>
                    <a:pt x="291223" y="1908581"/>
                  </a:lnTo>
                  <a:lnTo>
                    <a:pt x="295935" y="1915515"/>
                  </a:lnTo>
                  <a:lnTo>
                    <a:pt x="302933" y="1920176"/>
                  </a:lnTo>
                  <a:lnTo>
                    <a:pt x="311505" y="1921891"/>
                  </a:lnTo>
                  <a:lnTo>
                    <a:pt x="323748" y="1921891"/>
                  </a:lnTo>
                  <a:lnTo>
                    <a:pt x="323748" y="1849551"/>
                  </a:lnTo>
                  <a:lnTo>
                    <a:pt x="325462" y="1840763"/>
                  </a:lnTo>
                  <a:lnTo>
                    <a:pt x="330263" y="1833867"/>
                  </a:lnTo>
                  <a:lnTo>
                    <a:pt x="337667" y="1829371"/>
                  </a:lnTo>
                  <a:lnTo>
                    <a:pt x="347167" y="1827758"/>
                  </a:lnTo>
                  <a:lnTo>
                    <a:pt x="355765" y="1829498"/>
                  </a:lnTo>
                  <a:lnTo>
                    <a:pt x="362521" y="1834375"/>
                  </a:lnTo>
                  <a:lnTo>
                    <a:pt x="366941" y="1841855"/>
                  </a:lnTo>
                  <a:lnTo>
                    <a:pt x="368528" y="1851431"/>
                  </a:lnTo>
                  <a:lnTo>
                    <a:pt x="368528" y="1901355"/>
                  </a:lnTo>
                  <a:lnTo>
                    <a:pt x="370179" y="1909432"/>
                  </a:lnTo>
                  <a:lnTo>
                    <a:pt x="374675" y="1916036"/>
                  </a:lnTo>
                  <a:lnTo>
                    <a:pt x="381355" y="1920481"/>
                  </a:lnTo>
                  <a:lnTo>
                    <a:pt x="389521" y="1922119"/>
                  </a:lnTo>
                  <a:lnTo>
                    <a:pt x="401345" y="1922119"/>
                  </a:lnTo>
                  <a:lnTo>
                    <a:pt x="401345" y="1849551"/>
                  </a:lnTo>
                  <a:lnTo>
                    <a:pt x="403098" y="1840763"/>
                  </a:lnTo>
                  <a:lnTo>
                    <a:pt x="407974" y="1833867"/>
                  </a:lnTo>
                  <a:lnTo>
                    <a:pt x="415378" y="1829371"/>
                  </a:lnTo>
                  <a:lnTo>
                    <a:pt x="424764" y="1827758"/>
                  </a:lnTo>
                  <a:lnTo>
                    <a:pt x="433501" y="1829498"/>
                  </a:lnTo>
                  <a:lnTo>
                    <a:pt x="440321" y="1834375"/>
                  </a:lnTo>
                  <a:lnTo>
                    <a:pt x="444779" y="1841855"/>
                  </a:lnTo>
                  <a:lnTo>
                    <a:pt x="446366" y="1851431"/>
                  </a:lnTo>
                  <a:lnTo>
                    <a:pt x="446366" y="1900859"/>
                  </a:lnTo>
                  <a:lnTo>
                    <a:pt x="448043" y="1909127"/>
                  </a:lnTo>
                  <a:lnTo>
                    <a:pt x="452640" y="1915883"/>
                  </a:lnTo>
                  <a:lnTo>
                    <a:pt x="459473" y="1920443"/>
                  </a:lnTo>
                  <a:lnTo>
                    <a:pt x="467855" y="1922119"/>
                  </a:lnTo>
                  <a:lnTo>
                    <a:pt x="479183" y="1922119"/>
                  </a:lnTo>
                  <a:lnTo>
                    <a:pt x="479221" y="1845564"/>
                  </a:lnTo>
                  <a:close/>
                </a:path>
                <a:path w="1868804" h="1925320">
                  <a:moveTo>
                    <a:pt x="621766" y="1861845"/>
                  </a:moveTo>
                  <a:lnTo>
                    <a:pt x="616585" y="1837842"/>
                  </a:lnTo>
                  <a:lnTo>
                    <a:pt x="616546" y="1837702"/>
                  </a:lnTo>
                  <a:lnTo>
                    <a:pt x="609460" y="1827758"/>
                  </a:lnTo>
                  <a:lnTo>
                    <a:pt x="602361" y="1817789"/>
                  </a:lnTo>
                  <a:lnTo>
                    <a:pt x="589140" y="1809254"/>
                  </a:lnTo>
                  <a:lnTo>
                    <a:pt x="589140" y="1861845"/>
                  </a:lnTo>
                  <a:lnTo>
                    <a:pt x="586511" y="1875040"/>
                  </a:lnTo>
                  <a:lnTo>
                    <a:pt x="579259" y="1886026"/>
                  </a:lnTo>
                  <a:lnTo>
                    <a:pt x="568744" y="1893417"/>
                  </a:lnTo>
                  <a:lnTo>
                    <a:pt x="555840" y="1896160"/>
                  </a:lnTo>
                  <a:lnTo>
                    <a:pt x="542874" y="1893417"/>
                  </a:lnTo>
                  <a:lnTo>
                    <a:pt x="532295" y="1886026"/>
                  </a:lnTo>
                  <a:lnTo>
                    <a:pt x="524967" y="1875040"/>
                  </a:lnTo>
                  <a:lnTo>
                    <a:pt x="522300" y="1861845"/>
                  </a:lnTo>
                  <a:lnTo>
                    <a:pt x="524992" y="1848688"/>
                  </a:lnTo>
                  <a:lnTo>
                    <a:pt x="532295" y="1837842"/>
                  </a:lnTo>
                  <a:lnTo>
                    <a:pt x="542975" y="1830476"/>
                  </a:lnTo>
                  <a:lnTo>
                    <a:pt x="555840" y="1827758"/>
                  </a:lnTo>
                  <a:lnTo>
                    <a:pt x="568655" y="1830476"/>
                  </a:lnTo>
                  <a:lnTo>
                    <a:pt x="579247" y="1837842"/>
                  </a:lnTo>
                  <a:lnTo>
                    <a:pt x="586473" y="1848688"/>
                  </a:lnTo>
                  <a:lnTo>
                    <a:pt x="589140" y="1861845"/>
                  </a:lnTo>
                  <a:lnTo>
                    <a:pt x="589140" y="1809254"/>
                  </a:lnTo>
                  <a:lnTo>
                    <a:pt x="581406" y="1804250"/>
                  </a:lnTo>
                  <a:lnTo>
                    <a:pt x="555879" y="1799259"/>
                  </a:lnTo>
                  <a:lnTo>
                    <a:pt x="530250" y="1804250"/>
                  </a:lnTo>
                  <a:lnTo>
                    <a:pt x="509130" y="1817789"/>
                  </a:lnTo>
                  <a:lnTo>
                    <a:pt x="494779" y="1837702"/>
                  </a:lnTo>
                  <a:lnTo>
                    <a:pt x="489483" y="1861845"/>
                  </a:lnTo>
                  <a:lnTo>
                    <a:pt x="494817" y="1886026"/>
                  </a:lnTo>
                  <a:lnTo>
                    <a:pt x="509219" y="1906028"/>
                  </a:lnTo>
                  <a:lnTo>
                    <a:pt x="530364" y="1919643"/>
                  </a:lnTo>
                  <a:lnTo>
                    <a:pt x="555879" y="1924672"/>
                  </a:lnTo>
                  <a:lnTo>
                    <a:pt x="581304" y="1919643"/>
                  </a:lnTo>
                  <a:lnTo>
                    <a:pt x="602272" y="1906028"/>
                  </a:lnTo>
                  <a:lnTo>
                    <a:pt x="609295" y="1896160"/>
                  </a:lnTo>
                  <a:lnTo>
                    <a:pt x="616521" y="1886026"/>
                  </a:lnTo>
                  <a:lnTo>
                    <a:pt x="621766" y="1861845"/>
                  </a:lnTo>
                  <a:close/>
                </a:path>
                <a:path w="1868804" h="1925320">
                  <a:moveTo>
                    <a:pt x="727900" y="1885962"/>
                  </a:moveTo>
                  <a:lnTo>
                    <a:pt x="699528" y="1852066"/>
                  </a:lnTo>
                  <a:lnTo>
                    <a:pt x="667423" y="1843100"/>
                  </a:lnTo>
                  <a:lnTo>
                    <a:pt x="662470" y="1841233"/>
                  </a:lnTo>
                  <a:lnTo>
                    <a:pt x="662470" y="1830527"/>
                  </a:lnTo>
                  <a:lnTo>
                    <a:pt x="668337" y="1827530"/>
                  </a:lnTo>
                  <a:lnTo>
                    <a:pt x="682205" y="1827530"/>
                  </a:lnTo>
                  <a:lnTo>
                    <a:pt x="688225" y="1828609"/>
                  </a:lnTo>
                  <a:lnTo>
                    <a:pt x="694372" y="1830616"/>
                  </a:lnTo>
                  <a:lnTo>
                    <a:pt x="702056" y="1831759"/>
                  </a:lnTo>
                  <a:lnTo>
                    <a:pt x="709447" y="1830336"/>
                  </a:lnTo>
                  <a:lnTo>
                    <a:pt x="715924" y="1826577"/>
                  </a:lnTo>
                  <a:lnTo>
                    <a:pt x="720852" y="1820684"/>
                  </a:lnTo>
                  <a:lnTo>
                    <a:pt x="724649" y="1814068"/>
                  </a:lnTo>
                  <a:lnTo>
                    <a:pt x="713994" y="1808035"/>
                  </a:lnTo>
                  <a:lnTo>
                    <a:pt x="702259" y="1803336"/>
                  </a:lnTo>
                  <a:lnTo>
                    <a:pt x="689762" y="1800301"/>
                  </a:lnTo>
                  <a:lnTo>
                    <a:pt x="676821" y="1799221"/>
                  </a:lnTo>
                  <a:lnTo>
                    <a:pt x="657326" y="1802104"/>
                  </a:lnTo>
                  <a:lnTo>
                    <a:pt x="642327" y="1810181"/>
                  </a:lnTo>
                  <a:lnTo>
                    <a:pt x="632739" y="1822513"/>
                  </a:lnTo>
                  <a:lnTo>
                    <a:pt x="629462" y="1838185"/>
                  </a:lnTo>
                  <a:lnTo>
                    <a:pt x="633006" y="1853006"/>
                  </a:lnTo>
                  <a:lnTo>
                    <a:pt x="642404" y="1863001"/>
                  </a:lnTo>
                  <a:lnTo>
                    <a:pt x="656412" y="1869694"/>
                  </a:lnTo>
                  <a:lnTo>
                    <a:pt x="673798" y="1874596"/>
                  </a:lnTo>
                  <a:lnTo>
                    <a:pt x="695159" y="1880146"/>
                  </a:lnTo>
                  <a:lnTo>
                    <a:pt x="695159" y="1892896"/>
                  </a:lnTo>
                  <a:lnTo>
                    <a:pt x="688682" y="1896618"/>
                  </a:lnTo>
                  <a:lnTo>
                    <a:pt x="679437" y="1896618"/>
                  </a:lnTo>
                  <a:lnTo>
                    <a:pt x="672668" y="1896275"/>
                  </a:lnTo>
                  <a:lnTo>
                    <a:pt x="666203" y="1895284"/>
                  </a:lnTo>
                  <a:lnTo>
                    <a:pt x="660044" y="1893722"/>
                  </a:lnTo>
                  <a:lnTo>
                    <a:pt x="654240" y="1891652"/>
                  </a:lnTo>
                  <a:lnTo>
                    <a:pt x="647001" y="1890052"/>
                  </a:lnTo>
                  <a:lnTo>
                    <a:pt x="639876" y="1890941"/>
                  </a:lnTo>
                  <a:lnTo>
                    <a:pt x="633514" y="1894141"/>
                  </a:lnTo>
                  <a:lnTo>
                    <a:pt x="628548" y="1899526"/>
                  </a:lnTo>
                  <a:lnTo>
                    <a:pt x="624001" y="1906638"/>
                  </a:lnTo>
                  <a:lnTo>
                    <a:pt x="635965" y="1914347"/>
                  </a:lnTo>
                  <a:lnTo>
                    <a:pt x="649516" y="1920024"/>
                  </a:lnTo>
                  <a:lnTo>
                    <a:pt x="663968" y="1923516"/>
                  </a:lnTo>
                  <a:lnTo>
                    <a:pt x="678688" y="1924710"/>
                  </a:lnTo>
                  <a:lnTo>
                    <a:pt x="698944" y="1921992"/>
                  </a:lnTo>
                  <a:lnTo>
                    <a:pt x="714463" y="1914220"/>
                  </a:lnTo>
                  <a:lnTo>
                    <a:pt x="724408" y="1902002"/>
                  </a:lnTo>
                  <a:lnTo>
                    <a:pt x="727900" y="1885962"/>
                  </a:lnTo>
                  <a:close/>
                </a:path>
                <a:path w="1868804" h="1925320">
                  <a:moveTo>
                    <a:pt x="773226" y="1823288"/>
                  </a:moveTo>
                  <a:lnTo>
                    <a:pt x="771537" y="1815020"/>
                  </a:lnTo>
                  <a:lnTo>
                    <a:pt x="766953" y="1808264"/>
                  </a:lnTo>
                  <a:lnTo>
                    <a:pt x="760133" y="1803704"/>
                  </a:lnTo>
                  <a:lnTo>
                    <a:pt x="751776" y="1802028"/>
                  </a:lnTo>
                  <a:lnTo>
                    <a:pt x="738974" y="1802028"/>
                  </a:lnTo>
                  <a:lnTo>
                    <a:pt x="738974" y="1899653"/>
                  </a:lnTo>
                  <a:lnTo>
                    <a:pt x="740740" y="1908327"/>
                  </a:lnTo>
                  <a:lnTo>
                    <a:pt x="745566" y="1915414"/>
                  </a:lnTo>
                  <a:lnTo>
                    <a:pt x="752716" y="1920189"/>
                  </a:lnTo>
                  <a:lnTo>
                    <a:pt x="761479" y="1921941"/>
                  </a:lnTo>
                  <a:lnTo>
                    <a:pt x="773226" y="1921941"/>
                  </a:lnTo>
                  <a:lnTo>
                    <a:pt x="773226" y="1823288"/>
                  </a:lnTo>
                  <a:close/>
                </a:path>
                <a:path w="1868804" h="1925320">
                  <a:moveTo>
                    <a:pt x="774661" y="1767001"/>
                  </a:moveTo>
                  <a:lnTo>
                    <a:pt x="773290" y="1760181"/>
                  </a:lnTo>
                  <a:lnTo>
                    <a:pt x="769480" y="1754403"/>
                  </a:lnTo>
                  <a:lnTo>
                    <a:pt x="763676" y="1750415"/>
                  </a:lnTo>
                  <a:lnTo>
                    <a:pt x="756361" y="1748929"/>
                  </a:lnTo>
                  <a:lnTo>
                    <a:pt x="748982" y="1750415"/>
                  </a:lnTo>
                  <a:lnTo>
                    <a:pt x="743026" y="1754403"/>
                  </a:lnTo>
                  <a:lnTo>
                    <a:pt x="739051" y="1760181"/>
                  </a:lnTo>
                  <a:lnTo>
                    <a:pt x="737603" y="1767001"/>
                  </a:lnTo>
                  <a:lnTo>
                    <a:pt x="739140" y="1774202"/>
                  </a:lnTo>
                  <a:lnTo>
                    <a:pt x="743242" y="1780082"/>
                  </a:lnTo>
                  <a:lnTo>
                    <a:pt x="749223" y="1784070"/>
                  </a:lnTo>
                  <a:lnTo>
                    <a:pt x="756361" y="1785531"/>
                  </a:lnTo>
                  <a:lnTo>
                    <a:pt x="763473" y="1784070"/>
                  </a:lnTo>
                  <a:lnTo>
                    <a:pt x="769289" y="1780082"/>
                  </a:lnTo>
                  <a:lnTo>
                    <a:pt x="773226" y="1774202"/>
                  </a:lnTo>
                  <a:lnTo>
                    <a:pt x="774661" y="1767001"/>
                  </a:lnTo>
                  <a:close/>
                </a:path>
                <a:path w="1868804" h="1925320">
                  <a:moveTo>
                    <a:pt x="886066" y="1885924"/>
                  </a:moveTo>
                  <a:lnTo>
                    <a:pt x="857681" y="1852028"/>
                  </a:lnTo>
                  <a:lnTo>
                    <a:pt x="825550" y="1843062"/>
                  </a:lnTo>
                  <a:lnTo>
                    <a:pt x="820623" y="1841182"/>
                  </a:lnTo>
                  <a:lnTo>
                    <a:pt x="820623" y="1830489"/>
                  </a:lnTo>
                  <a:lnTo>
                    <a:pt x="826465" y="1827491"/>
                  </a:lnTo>
                  <a:lnTo>
                    <a:pt x="840447" y="1827491"/>
                  </a:lnTo>
                  <a:lnTo>
                    <a:pt x="846696" y="1828660"/>
                  </a:lnTo>
                  <a:lnTo>
                    <a:pt x="852982" y="1830755"/>
                  </a:lnTo>
                  <a:lnTo>
                    <a:pt x="860437" y="1831873"/>
                  </a:lnTo>
                  <a:lnTo>
                    <a:pt x="867638" y="1830489"/>
                  </a:lnTo>
                  <a:lnTo>
                    <a:pt x="873950" y="1826818"/>
                  </a:lnTo>
                  <a:lnTo>
                    <a:pt x="878751" y="1821091"/>
                  </a:lnTo>
                  <a:lnTo>
                    <a:pt x="882777" y="1814068"/>
                  </a:lnTo>
                  <a:lnTo>
                    <a:pt x="872109" y="1808035"/>
                  </a:lnTo>
                  <a:lnTo>
                    <a:pt x="860348" y="1803336"/>
                  </a:lnTo>
                  <a:lnTo>
                    <a:pt x="847852" y="1800301"/>
                  </a:lnTo>
                  <a:lnTo>
                    <a:pt x="834948" y="1799221"/>
                  </a:lnTo>
                  <a:lnTo>
                    <a:pt x="815428" y="1802104"/>
                  </a:lnTo>
                  <a:lnTo>
                    <a:pt x="800417" y="1810181"/>
                  </a:lnTo>
                  <a:lnTo>
                    <a:pt x="790829" y="1822513"/>
                  </a:lnTo>
                  <a:lnTo>
                    <a:pt x="787552" y="1838185"/>
                  </a:lnTo>
                  <a:lnTo>
                    <a:pt x="791070" y="1853006"/>
                  </a:lnTo>
                  <a:lnTo>
                    <a:pt x="800468" y="1863001"/>
                  </a:lnTo>
                  <a:lnTo>
                    <a:pt x="814489" y="1869694"/>
                  </a:lnTo>
                  <a:lnTo>
                    <a:pt x="831837" y="1874596"/>
                  </a:lnTo>
                  <a:lnTo>
                    <a:pt x="853211" y="1880146"/>
                  </a:lnTo>
                  <a:lnTo>
                    <a:pt x="853211" y="1892896"/>
                  </a:lnTo>
                  <a:lnTo>
                    <a:pt x="846658" y="1896618"/>
                  </a:lnTo>
                  <a:lnTo>
                    <a:pt x="837526" y="1896618"/>
                  </a:lnTo>
                  <a:lnTo>
                    <a:pt x="830453" y="1896237"/>
                  </a:lnTo>
                  <a:lnTo>
                    <a:pt x="823734" y="1895170"/>
                  </a:lnTo>
                  <a:lnTo>
                    <a:pt x="817372" y="1893481"/>
                  </a:lnTo>
                  <a:lnTo>
                    <a:pt x="811339" y="1891245"/>
                  </a:lnTo>
                  <a:lnTo>
                    <a:pt x="804532" y="1889709"/>
                  </a:lnTo>
                  <a:lnTo>
                    <a:pt x="797826" y="1890547"/>
                  </a:lnTo>
                  <a:lnTo>
                    <a:pt x="791819" y="1893595"/>
                  </a:lnTo>
                  <a:lnTo>
                    <a:pt x="787171" y="1898675"/>
                  </a:lnTo>
                  <a:lnTo>
                    <a:pt x="782167" y="1906587"/>
                  </a:lnTo>
                  <a:lnTo>
                    <a:pt x="794131" y="1914309"/>
                  </a:lnTo>
                  <a:lnTo>
                    <a:pt x="807669" y="1919973"/>
                  </a:lnTo>
                  <a:lnTo>
                    <a:pt x="822134" y="1923478"/>
                  </a:lnTo>
                  <a:lnTo>
                    <a:pt x="836841" y="1924672"/>
                  </a:lnTo>
                  <a:lnTo>
                    <a:pt x="857097" y="1921941"/>
                  </a:lnTo>
                  <a:lnTo>
                    <a:pt x="872629" y="1914169"/>
                  </a:lnTo>
                  <a:lnTo>
                    <a:pt x="882561" y="1901964"/>
                  </a:lnTo>
                  <a:lnTo>
                    <a:pt x="886066" y="1885924"/>
                  </a:lnTo>
                  <a:close/>
                </a:path>
                <a:path w="1868804" h="1925320">
                  <a:moveTo>
                    <a:pt x="1092695" y="59537"/>
                  </a:moveTo>
                  <a:lnTo>
                    <a:pt x="1087882" y="36690"/>
                  </a:lnTo>
                  <a:lnTo>
                    <a:pt x="1087285" y="35877"/>
                  </a:lnTo>
                  <a:lnTo>
                    <a:pt x="1074547" y="18783"/>
                  </a:lnTo>
                  <a:lnTo>
                    <a:pt x="1055179" y="7607"/>
                  </a:lnTo>
                  <a:lnTo>
                    <a:pt x="1055179" y="59537"/>
                  </a:lnTo>
                  <a:lnTo>
                    <a:pt x="1052982" y="69316"/>
                  </a:lnTo>
                  <a:lnTo>
                    <a:pt x="1046784" y="76771"/>
                  </a:lnTo>
                  <a:lnTo>
                    <a:pt x="1037209" y="81534"/>
                  </a:lnTo>
                  <a:lnTo>
                    <a:pt x="1024877" y="83197"/>
                  </a:lnTo>
                  <a:lnTo>
                    <a:pt x="988898" y="83197"/>
                  </a:lnTo>
                  <a:lnTo>
                    <a:pt x="988898" y="35877"/>
                  </a:lnTo>
                  <a:lnTo>
                    <a:pt x="1024877" y="35877"/>
                  </a:lnTo>
                  <a:lnTo>
                    <a:pt x="1037196" y="37553"/>
                  </a:lnTo>
                  <a:lnTo>
                    <a:pt x="1046772" y="42303"/>
                  </a:lnTo>
                  <a:lnTo>
                    <a:pt x="1052969" y="49758"/>
                  </a:lnTo>
                  <a:lnTo>
                    <a:pt x="1055179" y="59537"/>
                  </a:lnTo>
                  <a:lnTo>
                    <a:pt x="1055179" y="7607"/>
                  </a:lnTo>
                  <a:lnTo>
                    <a:pt x="1054315" y="7099"/>
                  </a:lnTo>
                  <a:lnTo>
                    <a:pt x="1028839" y="2908"/>
                  </a:lnTo>
                  <a:lnTo>
                    <a:pt x="952677" y="2908"/>
                  </a:lnTo>
                  <a:lnTo>
                    <a:pt x="952677" y="147713"/>
                  </a:lnTo>
                  <a:lnTo>
                    <a:pt x="954493" y="156616"/>
                  </a:lnTo>
                  <a:lnTo>
                    <a:pt x="959434" y="163868"/>
                  </a:lnTo>
                  <a:lnTo>
                    <a:pt x="966774" y="168757"/>
                  </a:lnTo>
                  <a:lnTo>
                    <a:pt x="975766" y="170561"/>
                  </a:lnTo>
                  <a:lnTo>
                    <a:pt x="988898" y="170561"/>
                  </a:lnTo>
                  <a:lnTo>
                    <a:pt x="988898" y="116166"/>
                  </a:lnTo>
                  <a:lnTo>
                    <a:pt x="1028839" y="116166"/>
                  </a:lnTo>
                  <a:lnTo>
                    <a:pt x="1054315" y="111988"/>
                  </a:lnTo>
                  <a:lnTo>
                    <a:pt x="1074547" y="100304"/>
                  </a:lnTo>
                  <a:lnTo>
                    <a:pt x="1087285" y="83197"/>
                  </a:lnTo>
                  <a:lnTo>
                    <a:pt x="1087882" y="82384"/>
                  </a:lnTo>
                  <a:lnTo>
                    <a:pt x="1092695" y="59537"/>
                  </a:lnTo>
                  <a:close/>
                </a:path>
                <a:path w="1868804" h="1925320">
                  <a:moveTo>
                    <a:pt x="1233944" y="107365"/>
                  </a:moveTo>
                  <a:lnTo>
                    <a:pt x="1228496" y="82105"/>
                  </a:lnTo>
                  <a:lnTo>
                    <a:pt x="1228458" y="81927"/>
                  </a:lnTo>
                  <a:lnTo>
                    <a:pt x="1221016" y="71488"/>
                  </a:lnTo>
                  <a:lnTo>
                    <a:pt x="1213535" y="60972"/>
                  </a:lnTo>
                  <a:lnTo>
                    <a:pt x="1199692" y="52031"/>
                  </a:lnTo>
                  <a:lnTo>
                    <a:pt x="1199692" y="107365"/>
                  </a:lnTo>
                  <a:lnTo>
                    <a:pt x="1196924" y="121234"/>
                  </a:lnTo>
                  <a:lnTo>
                    <a:pt x="1189240" y="132829"/>
                  </a:lnTo>
                  <a:lnTo>
                    <a:pt x="1178242" y="140576"/>
                  </a:lnTo>
                  <a:lnTo>
                    <a:pt x="1164666" y="143471"/>
                  </a:lnTo>
                  <a:lnTo>
                    <a:pt x="1151039" y="140576"/>
                  </a:lnTo>
                  <a:lnTo>
                    <a:pt x="1139964" y="132829"/>
                  </a:lnTo>
                  <a:lnTo>
                    <a:pt x="1132217" y="121234"/>
                  </a:lnTo>
                  <a:lnTo>
                    <a:pt x="1129411" y="107365"/>
                  </a:lnTo>
                  <a:lnTo>
                    <a:pt x="1132243" y="93522"/>
                  </a:lnTo>
                  <a:lnTo>
                    <a:pt x="1139913" y="82105"/>
                  </a:lnTo>
                  <a:lnTo>
                    <a:pt x="1151140" y="74345"/>
                  </a:lnTo>
                  <a:lnTo>
                    <a:pt x="1164666" y="71488"/>
                  </a:lnTo>
                  <a:lnTo>
                    <a:pt x="1178140" y="74345"/>
                  </a:lnTo>
                  <a:lnTo>
                    <a:pt x="1189291" y="82105"/>
                  </a:lnTo>
                  <a:lnTo>
                    <a:pt x="1196886" y="93522"/>
                  </a:lnTo>
                  <a:lnTo>
                    <a:pt x="1199692" y="107365"/>
                  </a:lnTo>
                  <a:lnTo>
                    <a:pt x="1199692" y="52031"/>
                  </a:lnTo>
                  <a:lnTo>
                    <a:pt x="1191501" y="46736"/>
                  </a:lnTo>
                  <a:lnTo>
                    <a:pt x="1164666" y="41478"/>
                  </a:lnTo>
                  <a:lnTo>
                    <a:pt x="1137742" y="46736"/>
                  </a:lnTo>
                  <a:lnTo>
                    <a:pt x="1115555" y="60972"/>
                  </a:lnTo>
                  <a:lnTo>
                    <a:pt x="1100480" y="81927"/>
                  </a:lnTo>
                  <a:lnTo>
                    <a:pt x="1094917" y="107365"/>
                  </a:lnTo>
                  <a:lnTo>
                    <a:pt x="1100531" y="132829"/>
                  </a:lnTo>
                  <a:lnTo>
                    <a:pt x="1115669" y="153873"/>
                  </a:lnTo>
                  <a:lnTo>
                    <a:pt x="1137881" y="168186"/>
                  </a:lnTo>
                  <a:lnTo>
                    <a:pt x="1164666" y="173469"/>
                  </a:lnTo>
                  <a:lnTo>
                    <a:pt x="1191399" y="168186"/>
                  </a:lnTo>
                  <a:lnTo>
                    <a:pt x="1213446" y="153873"/>
                  </a:lnTo>
                  <a:lnTo>
                    <a:pt x="1220851" y="143471"/>
                  </a:lnTo>
                  <a:lnTo>
                    <a:pt x="1228432" y="132829"/>
                  </a:lnTo>
                  <a:lnTo>
                    <a:pt x="1233944" y="107365"/>
                  </a:lnTo>
                  <a:close/>
                </a:path>
                <a:path w="1868804" h="1925320">
                  <a:moveTo>
                    <a:pt x="1282039" y="21653"/>
                  </a:moveTo>
                  <a:lnTo>
                    <a:pt x="1280325" y="13233"/>
                  </a:lnTo>
                  <a:lnTo>
                    <a:pt x="1275626" y="6350"/>
                  </a:lnTo>
                  <a:lnTo>
                    <a:pt x="1268666" y="1701"/>
                  </a:lnTo>
                  <a:lnTo>
                    <a:pt x="1260157" y="0"/>
                  </a:lnTo>
                  <a:lnTo>
                    <a:pt x="1246060" y="0"/>
                  </a:lnTo>
                  <a:lnTo>
                    <a:pt x="1246060" y="148310"/>
                  </a:lnTo>
                  <a:lnTo>
                    <a:pt x="1247825" y="156972"/>
                  </a:lnTo>
                  <a:lnTo>
                    <a:pt x="1252639" y="164045"/>
                  </a:lnTo>
                  <a:lnTo>
                    <a:pt x="1259789" y="168808"/>
                  </a:lnTo>
                  <a:lnTo>
                    <a:pt x="1268552" y="170561"/>
                  </a:lnTo>
                  <a:lnTo>
                    <a:pt x="1282039" y="170561"/>
                  </a:lnTo>
                  <a:lnTo>
                    <a:pt x="1282039" y="21653"/>
                  </a:lnTo>
                  <a:close/>
                </a:path>
                <a:path w="1868804" h="1925320">
                  <a:moveTo>
                    <a:pt x="1428153" y="44450"/>
                  </a:moveTo>
                  <a:lnTo>
                    <a:pt x="1415084" y="44450"/>
                  </a:lnTo>
                  <a:lnTo>
                    <a:pt x="1404810" y="46037"/>
                  </a:lnTo>
                  <a:lnTo>
                    <a:pt x="1395717" y="50533"/>
                  </a:lnTo>
                  <a:lnTo>
                    <a:pt x="1388389" y="57505"/>
                  </a:lnTo>
                  <a:lnTo>
                    <a:pt x="1383436" y="66560"/>
                  </a:lnTo>
                  <a:lnTo>
                    <a:pt x="1359598" y="133032"/>
                  </a:lnTo>
                  <a:lnTo>
                    <a:pt x="1334198" y="66014"/>
                  </a:lnTo>
                  <a:lnTo>
                    <a:pt x="1329207" y="57162"/>
                  </a:lnTo>
                  <a:lnTo>
                    <a:pt x="1321917" y="50355"/>
                  </a:lnTo>
                  <a:lnTo>
                    <a:pt x="1312913" y="45986"/>
                  </a:lnTo>
                  <a:lnTo>
                    <a:pt x="1302778" y="44450"/>
                  </a:lnTo>
                  <a:lnTo>
                    <a:pt x="1288821" y="44450"/>
                  </a:lnTo>
                  <a:lnTo>
                    <a:pt x="1341856" y="171780"/>
                  </a:lnTo>
                  <a:lnTo>
                    <a:pt x="1337411" y="181038"/>
                  </a:lnTo>
                  <a:lnTo>
                    <a:pt x="1334770" y="185686"/>
                  </a:lnTo>
                  <a:lnTo>
                    <a:pt x="1329334" y="187883"/>
                  </a:lnTo>
                  <a:lnTo>
                    <a:pt x="1321320" y="187883"/>
                  </a:lnTo>
                  <a:lnTo>
                    <a:pt x="1310932" y="185775"/>
                  </a:lnTo>
                  <a:lnTo>
                    <a:pt x="1303197" y="190068"/>
                  </a:lnTo>
                  <a:lnTo>
                    <a:pt x="1330058" y="214503"/>
                  </a:lnTo>
                  <a:lnTo>
                    <a:pt x="1344295" y="212102"/>
                  </a:lnTo>
                  <a:lnTo>
                    <a:pt x="1356855" y="204952"/>
                  </a:lnTo>
                  <a:lnTo>
                    <a:pt x="1367472" y="193192"/>
                  </a:lnTo>
                  <a:lnTo>
                    <a:pt x="1375892" y="176936"/>
                  </a:lnTo>
                  <a:lnTo>
                    <a:pt x="1428153" y="44450"/>
                  </a:lnTo>
                  <a:close/>
                </a:path>
                <a:path w="1868804" h="1925320">
                  <a:moveTo>
                    <a:pt x="1610220" y="242138"/>
                  </a:moveTo>
                  <a:lnTo>
                    <a:pt x="1610182" y="231368"/>
                  </a:lnTo>
                  <a:lnTo>
                    <a:pt x="1609242" y="230276"/>
                  </a:lnTo>
                  <a:lnTo>
                    <a:pt x="1606651" y="227266"/>
                  </a:lnTo>
                  <a:lnTo>
                    <a:pt x="1601292" y="225539"/>
                  </a:lnTo>
                  <a:lnTo>
                    <a:pt x="1605241" y="223481"/>
                  </a:lnTo>
                  <a:lnTo>
                    <a:pt x="1606118" y="222161"/>
                  </a:lnTo>
                  <a:lnTo>
                    <a:pt x="1607731" y="219748"/>
                  </a:lnTo>
                  <a:lnTo>
                    <a:pt x="1607731" y="210858"/>
                  </a:lnTo>
                  <a:lnTo>
                    <a:pt x="1607731" y="207479"/>
                  </a:lnTo>
                  <a:lnTo>
                    <a:pt x="1601520" y="202476"/>
                  </a:lnTo>
                  <a:lnTo>
                    <a:pt x="1598917" y="202476"/>
                  </a:lnTo>
                  <a:lnTo>
                    <a:pt x="1598917" y="232194"/>
                  </a:lnTo>
                  <a:lnTo>
                    <a:pt x="1598917" y="240360"/>
                  </a:lnTo>
                  <a:lnTo>
                    <a:pt x="1595843" y="242138"/>
                  </a:lnTo>
                  <a:lnTo>
                    <a:pt x="1576920" y="242138"/>
                  </a:lnTo>
                  <a:lnTo>
                    <a:pt x="1576920" y="230276"/>
                  </a:lnTo>
                  <a:lnTo>
                    <a:pt x="1595805" y="230276"/>
                  </a:lnTo>
                  <a:lnTo>
                    <a:pt x="1598917" y="232194"/>
                  </a:lnTo>
                  <a:lnTo>
                    <a:pt x="1598917" y="202476"/>
                  </a:lnTo>
                  <a:lnTo>
                    <a:pt x="1596542" y="202476"/>
                  </a:lnTo>
                  <a:lnTo>
                    <a:pt x="1596542" y="212686"/>
                  </a:lnTo>
                  <a:lnTo>
                    <a:pt x="1596542" y="220256"/>
                  </a:lnTo>
                  <a:lnTo>
                    <a:pt x="1593545" y="222161"/>
                  </a:lnTo>
                  <a:lnTo>
                    <a:pt x="1576882" y="222161"/>
                  </a:lnTo>
                  <a:lnTo>
                    <a:pt x="1576882" y="210858"/>
                  </a:lnTo>
                  <a:lnTo>
                    <a:pt x="1593621" y="210858"/>
                  </a:lnTo>
                  <a:lnTo>
                    <a:pt x="1596542" y="212686"/>
                  </a:lnTo>
                  <a:lnTo>
                    <a:pt x="1596542" y="202476"/>
                  </a:lnTo>
                  <a:lnTo>
                    <a:pt x="1565656" y="202476"/>
                  </a:lnTo>
                  <a:lnTo>
                    <a:pt x="1565656" y="250520"/>
                  </a:lnTo>
                  <a:lnTo>
                    <a:pt x="1603552" y="250520"/>
                  </a:lnTo>
                  <a:lnTo>
                    <a:pt x="1610220" y="245732"/>
                  </a:lnTo>
                  <a:lnTo>
                    <a:pt x="1610220" y="242138"/>
                  </a:lnTo>
                  <a:close/>
                </a:path>
                <a:path w="1868804" h="1925320">
                  <a:moveTo>
                    <a:pt x="1635544" y="90271"/>
                  </a:moveTo>
                  <a:lnTo>
                    <a:pt x="1632102" y="71488"/>
                  </a:lnTo>
                  <a:lnTo>
                    <a:pt x="1631937" y="70599"/>
                  </a:lnTo>
                  <a:lnTo>
                    <a:pt x="1627949" y="64414"/>
                  </a:lnTo>
                  <a:lnTo>
                    <a:pt x="1621993" y="55168"/>
                  </a:lnTo>
                  <a:lnTo>
                    <a:pt x="1607058" y="45097"/>
                  </a:lnTo>
                  <a:lnTo>
                    <a:pt x="1588490" y="41478"/>
                  </a:lnTo>
                  <a:lnTo>
                    <a:pt x="1574927" y="43116"/>
                  </a:lnTo>
                  <a:lnTo>
                    <a:pt x="1563141" y="47739"/>
                  </a:lnTo>
                  <a:lnTo>
                    <a:pt x="1553667" y="54965"/>
                  </a:lnTo>
                  <a:lnTo>
                    <a:pt x="1547063" y="64414"/>
                  </a:lnTo>
                  <a:lnTo>
                    <a:pt x="1544485" y="60998"/>
                  </a:lnTo>
                  <a:lnTo>
                    <a:pt x="1519275" y="43116"/>
                  </a:lnTo>
                  <a:lnTo>
                    <a:pt x="1519453" y="43116"/>
                  </a:lnTo>
                  <a:lnTo>
                    <a:pt x="1506601" y="41478"/>
                  </a:lnTo>
                  <a:lnTo>
                    <a:pt x="1495437" y="42849"/>
                  </a:lnTo>
                  <a:lnTo>
                    <a:pt x="1485760" y="46761"/>
                  </a:lnTo>
                  <a:lnTo>
                    <a:pt x="1477886" y="52908"/>
                  </a:lnTo>
                  <a:lnTo>
                    <a:pt x="1472107" y="60998"/>
                  </a:lnTo>
                  <a:lnTo>
                    <a:pt x="1472107" y="51828"/>
                  </a:lnTo>
                  <a:lnTo>
                    <a:pt x="1464602" y="44399"/>
                  </a:lnTo>
                  <a:lnTo>
                    <a:pt x="1436128" y="44399"/>
                  </a:lnTo>
                  <a:lnTo>
                    <a:pt x="1436179" y="148628"/>
                  </a:lnTo>
                  <a:lnTo>
                    <a:pt x="1458506" y="170561"/>
                  </a:lnTo>
                  <a:lnTo>
                    <a:pt x="1472145" y="170561"/>
                  </a:lnTo>
                  <a:lnTo>
                    <a:pt x="1472145" y="94411"/>
                  </a:lnTo>
                  <a:lnTo>
                    <a:pt x="1473949" y="85178"/>
                  </a:lnTo>
                  <a:lnTo>
                    <a:pt x="1479003" y="77927"/>
                  </a:lnTo>
                  <a:lnTo>
                    <a:pt x="1486801" y="73177"/>
                  </a:lnTo>
                  <a:lnTo>
                    <a:pt x="1496783" y="71488"/>
                  </a:lnTo>
                  <a:lnTo>
                    <a:pt x="1505813" y="73317"/>
                  </a:lnTo>
                  <a:lnTo>
                    <a:pt x="1512912" y="78435"/>
                  </a:lnTo>
                  <a:lnTo>
                    <a:pt x="1517573" y="86309"/>
                  </a:lnTo>
                  <a:lnTo>
                    <a:pt x="1519250" y="96380"/>
                  </a:lnTo>
                  <a:lnTo>
                    <a:pt x="1519250" y="148628"/>
                  </a:lnTo>
                  <a:lnTo>
                    <a:pt x="1520964" y="157035"/>
                  </a:lnTo>
                  <a:lnTo>
                    <a:pt x="1521002" y="157264"/>
                  </a:lnTo>
                  <a:lnTo>
                    <a:pt x="1525803" y="164299"/>
                  </a:lnTo>
                  <a:lnTo>
                    <a:pt x="1532928" y="169049"/>
                  </a:lnTo>
                  <a:lnTo>
                    <a:pt x="1541627" y="170789"/>
                  </a:lnTo>
                  <a:lnTo>
                    <a:pt x="1553730" y="170789"/>
                  </a:lnTo>
                  <a:lnTo>
                    <a:pt x="1553730" y="94411"/>
                  </a:lnTo>
                  <a:lnTo>
                    <a:pt x="1555584" y="85178"/>
                  </a:lnTo>
                  <a:lnTo>
                    <a:pt x="1560703" y="77927"/>
                  </a:lnTo>
                  <a:lnTo>
                    <a:pt x="1568513" y="73177"/>
                  </a:lnTo>
                  <a:lnTo>
                    <a:pt x="1578368" y="71488"/>
                  </a:lnTo>
                  <a:lnTo>
                    <a:pt x="1587550" y="73317"/>
                  </a:lnTo>
                  <a:lnTo>
                    <a:pt x="1594713" y="78435"/>
                  </a:lnTo>
                  <a:lnTo>
                    <a:pt x="1599387" y="86309"/>
                  </a:lnTo>
                  <a:lnTo>
                    <a:pt x="1601063" y="96380"/>
                  </a:lnTo>
                  <a:lnTo>
                    <a:pt x="1601063" y="148628"/>
                  </a:lnTo>
                  <a:lnTo>
                    <a:pt x="1602778" y="157035"/>
                  </a:lnTo>
                  <a:lnTo>
                    <a:pt x="1602816" y="157264"/>
                  </a:lnTo>
                  <a:lnTo>
                    <a:pt x="1607616" y="164299"/>
                  </a:lnTo>
                  <a:lnTo>
                    <a:pt x="1614741" y="169049"/>
                  </a:lnTo>
                  <a:lnTo>
                    <a:pt x="1623441" y="170789"/>
                  </a:lnTo>
                  <a:lnTo>
                    <a:pt x="1635544" y="170789"/>
                  </a:lnTo>
                  <a:lnTo>
                    <a:pt x="1635544" y="90271"/>
                  </a:lnTo>
                  <a:close/>
                </a:path>
                <a:path w="1868804" h="1925320">
                  <a:moveTo>
                    <a:pt x="1653438" y="213499"/>
                  </a:moveTo>
                  <a:lnTo>
                    <a:pt x="1643024" y="213499"/>
                  </a:lnTo>
                  <a:lnTo>
                    <a:pt x="1632483" y="238531"/>
                  </a:lnTo>
                  <a:lnTo>
                    <a:pt x="1622018" y="213499"/>
                  </a:lnTo>
                  <a:lnTo>
                    <a:pt x="1610829" y="213499"/>
                  </a:lnTo>
                  <a:lnTo>
                    <a:pt x="1627009" y="250710"/>
                  </a:lnTo>
                  <a:lnTo>
                    <a:pt x="1625396" y="254355"/>
                  </a:lnTo>
                  <a:lnTo>
                    <a:pt x="1623707" y="255676"/>
                  </a:lnTo>
                  <a:lnTo>
                    <a:pt x="1618576" y="255676"/>
                  </a:lnTo>
                  <a:lnTo>
                    <a:pt x="1616278" y="254812"/>
                  </a:lnTo>
                  <a:lnTo>
                    <a:pt x="1614589" y="253352"/>
                  </a:lnTo>
                  <a:lnTo>
                    <a:pt x="1610639" y="260959"/>
                  </a:lnTo>
                  <a:lnTo>
                    <a:pt x="1613090" y="263105"/>
                  </a:lnTo>
                  <a:lnTo>
                    <a:pt x="1617230" y="264337"/>
                  </a:lnTo>
                  <a:lnTo>
                    <a:pt x="1627733" y="264337"/>
                  </a:lnTo>
                  <a:lnTo>
                    <a:pt x="1632902" y="261696"/>
                  </a:lnTo>
                  <a:lnTo>
                    <a:pt x="1636471" y="252755"/>
                  </a:lnTo>
                  <a:lnTo>
                    <a:pt x="1653324" y="213588"/>
                  </a:lnTo>
                  <a:close/>
                </a:path>
                <a:path w="1868804" h="1925320">
                  <a:moveTo>
                    <a:pt x="1729397" y="250571"/>
                  </a:moveTo>
                  <a:lnTo>
                    <a:pt x="1729282" y="202514"/>
                  </a:lnTo>
                  <a:lnTo>
                    <a:pt x="1720049" y="202514"/>
                  </a:lnTo>
                  <a:lnTo>
                    <a:pt x="1702193" y="232371"/>
                  </a:lnTo>
                  <a:lnTo>
                    <a:pt x="1684020" y="202514"/>
                  </a:lnTo>
                  <a:lnTo>
                    <a:pt x="1674710" y="202514"/>
                  </a:lnTo>
                  <a:lnTo>
                    <a:pt x="1674710" y="250571"/>
                  </a:lnTo>
                  <a:lnTo>
                    <a:pt x="1685290" y="250571"/>
                  </a:lnTo>
                  <a:lnTo>
                    <a:pt x="1685290" y="222351"/>
                  </a:lnTo>
                  <a:lnTo>
                    <a:pt x="1699501" y="245465"/>
                  </a:lnTo>
                  <a:lnTo>
                    <a:pt x="1704568" y="245465"/>
                  </a:lnTo>
                  <a:lnTo>
                    <a:pt x="1718856" y="221703"/>
                  </a:lnTo>
                  <a:lnTo>
                    <a:pt x="1718932" y="250520"/>
                  </a:lnTo>
                  <a:lnTo>
                    <a:pt x="1729397" y="250571"/>
                  </a:lnTo>
                  <a:close/>
                </a:path>
                <a:path w="1868804" h="1925320">
                  <a:moveTo>
                    <a:pt x="1771624" y="218249"/>
                  </a:moveTo>
                  <a:lnTo>
                    <a:pt x="1765033" y="213042"/>
                  </a:lnTo>
                  <a:lnTo>
                    <a:pt x="1747710" y="213042"/>
                  </a:lnTo>
                  <a:lnTo>
                    <a:pt x="1741652" y="214642"/>
                  </a:lnTo>
                  <a:lnTo>
                    <a:pt x="1737563" y="217512"/>
                  </a:lnTo>
                  <a:lnTo>
                    <a:pt x="1741424" y="224993"/>
                  </a:lnTo>
                  <a:lnTo>
                    <a:pt x="1744116" y="222897"/>
                  </a:lnTo>
                  <a:lnTo>
                    <a:pt x="1748205" y="221576"/>
                  </a:lnTo>
                  <a:lnTo>
                    <a:pt x="1758022" y="221576"/>
                  </a:lnTo>
                  <a:lnTo>
                    <a:pt x="1760778" y="224269"/>
                  </a:lnTo>
                  <a:lnTo>
                    <a:pt x="1760778" y="228866"/>
                  </a:lnTo>
                  <a:lnTo>
                    <a:pt x="1760740" y="235064"/>
                  </a:lnTo>
                  <a:lnTo>
                    <a:pt x="1760740" y="238848"/>
                  </a:lnTo>
                  <a:lnTo>
                    <a:pt x="1759534" y="242087"/>
                  </a:lnTo>
                  <a:lnTo>
                    <a:pt x="1759483" y="242227"/>
                  </a:lnTo>
                  <a:lnTo>
                    <a:pt x="1756371" y="243865"/>
                  </a:lnTo>
                  <a:lnTo>
                    <a:pt x="1748942" y="243865"/>
                  </a:lnTo>
                  <a:lnTo>
                    <a:pt x="1746643" y="242087"/>
                  </a:lnTo>
                  <a:lnTo>
                    <a:pt x="1746643" y="236931"/>
                  </a:lnTo>
                  <a:lnTo>
                    <a:pt x="1748243" y="235064"/>
                  </a:lnTo>
                  <a:lnTo>
                    <a:pt x="1760740" y="235064"/>
                  </a:lnTo>
                  <a:lnTo>
                    <a:pt x="1760740" y="228866"/>
                  </a:lnTo>
                  <a:lnTo>
                    <a:pt x="1740776" y="228866"/>
                  </a:lnTo>
                  <a:lnTo>
                    <a:pt x="1736140" y="233514"/>
                  </a:lnTo>
                  <a:lnTo>
                    <a:pt x="1736140" y="246278"/>
                  </a:lnTo>
                  <a:lnTo>
                    <a:pt x="1741347" y="251066"/>
                  </a:lnTo>
                  <a:lnTo>
                    <a:pt x="1755571" y="251066"/>
                  </a:lnTo>
                  <a:lnTo>
                    <a:pt x="1759445" y="249288"/>
                  </a:lnTo>
                  <a:lnTo>
                    <a:pt x="1761464" y="245922"/>
                  </a:lnTo>
                  <a:lnTo>
                    <a:pt x="1761464" y="250520"/>
                  </a:lnTo>
                  <a:lnTo>
                    <a:pt x="1771548" y="250520"/>
                  </a:lnTo>
                  <a:lnTo>
                    <a:pt x="1771548" y="245922"/>
                  </a:lnTo>
                  <a:lnTo>
                    <a:pt x="1771548" y="243865"/>
                  </a:lnTo>
                  <a:lnTo>
                    <a:pt x="1771548" y="235064"/>
                  </a:lnTo>
                  <a:lnTo>
                    <a:pt x="1771624" y="221576"/>
                  </a:lnTo>
                  <a:lnTo>
                    <a:pt x="1771624" y="218249"/>
                  </a:lnTo>
                  <a:close/>
                </a:path>
                <a:path w="1868804" h="1925320">
                  <a:moveTo>
                    <a:pt x="1775383" y="118986"/>
                  </a:moveTo>
                  <a:lnTo>
                    <a:pt x="1771980" y="93459"/>
                  </a:lnTo>
                  <a:lnTo>
                    <a:pt x="1771103" y="86779"/>
                  </a:lnTo>
                  <a:lnTo>
                    <a:pt x="1764093" y="72986"/>
                  </a:lnTo>
                  <a:lnTo>
                    <a:pt x="1758683" y="62344"/>
                  </a:lnTo>
                  <a:lnTo>
                    <a:pt x="1740814" y="48412"/>
                  </a:lnTo>
                  <a:lnTo>
                    <a:pt x="1740814" y="93459"/>
                  </a:lnTo>
                  <a:lnTo>
                    <a:pt x="1683867" y="93459"/>
                  </a:lnTo>
                  <a:lnTo>
                    <a:pt x="1688528" y="85013"/>
                  </a:lnTo>
                  <a:lnTo>
                    <a:pt x="1695272" y="78562"/>
                  </a:lnTo>
                  <a:lnTo>
                    <a:pt x="1703717" y="74434"/>
                  </a:lnTo>
                  <a:lnTo>
                    <a:pt x="1703565" y="74434"/>
                  </a:lnTo>
                  <a:lnTo>
                    <a:pt x="1713458" y="72986"/>
                  </a:lnTo>
                  <a:lnTo>
                    <a:pt x="1723390" y="74434"/>
                  </a:lnTo>
                  <a:lnTo>
                    <a:pt x="1731302" y="78562"/>
                  </a:lnTo>
                  <a:lnTo>
                    <a:pt x="1737131" y="85013"/>
                  </a:lnTo>
                  <a:lnTo>
                    <a:pt x="1740814" y="93459"/>
                  </a:lnTo>
                  <a:lnTo>
                    <a:pt x="1740814" y="48412"/>
                  </a:lnTo>
                  <a:lnTo>
                    <a:pt x="1738782" y="46824"/>
                  </a:lnTo>
                  <a:lnTo>
                    <a:pt x="1712036" y="41389"/>
                  </a:lnTo>
                  <a:lnTo>
                    <a:pt x="1686090" y="46189"/>
                  </a:lnTo>
                  <a:lnTo>
                    <a:pt x="1665300" y="59664"/>
                  </a:lnTo>
                  <a:lnTo>
                    <a:pt x="1651482" y="80416"/>
                  </a:lnTo>
                  <a:lnTo>
                    <a:pt x="1646466" y="107048"/>
                  </a:lnTo>
                  <a:lnTo>
                    <a:pt x="1651685" y="133781"/>
                  </a:lnTo>
                  <a:lnTo>
                    <a:pt x="1666011" y="154787"/>
                  </a:lnTo>
                  <a:lnTo>
                    <a:pt x="1687449" y="168516"/>
                  </a:lnTo>
                  <a:lnTo>
                    <a:pt x="1714030" y="173431"/>
                  </a:lnTo>
                  <a:lnTo>
                    <a:pt x="1728470" y="172021"/>
                  </a:lnTo>
                  <a:lnTo>
                    <a:pt x="1742808" y="168059"/>
                  </a:lnTo>
                  <a:lnTo>
                    <a:pt x="1755749" y="161899"/>
                  </a:lnTo>
                  <a:lnTo>
                    <a:pt x="1766023" y="153911"/>
                  </a:lnTo>
                  <a:lnTo>
                    <a:pt x="1754149" y="141922"/>
                  </a:lnTo>
                  <a:lnTo>
                    <a:pt x="1743075" y="130759"/>
                  </a:lnTo>
                  <a:lnTo>
                    <a:pt x="1737004" y="135229"/>
                  </a:lnTo>
                  <a:lnTo>
                    <a:pt x="1729613" y="138772"/>
                  </a:lnTo>
                  <a:lnTo>
                    <a:pt x="1721624" y="141097"/>
                  </a:lnTo>
                  <a:lnTo>
                    <a:pt x="1713763" y="141922"/>
                  </a:lnTo>
                  <a:lnTo>
                    <a:pt x="1703273" y="140258"/>
                  </a:lnTo>
                  <a:lnTo>
                    <a:pt x="1694535" y="135585"/>
                  </a:lnTo>
                  <a:lnTo>
                    <a:pt x="1687817" y="128346"/>
                  </a:lnTo>
                  <a:lnTo>
                    <a:pt x="1683410" y="118986"/>
                  </a:lnTo>
                  <a:lnTo>
                    <a:pt x="1775383" y="118986"/>
                  </a:lnTo>
                  <a:close/>
                </a:path>
                <a:path w="1868804" h="1925320">
                  <a:moveTo>
                    <a:pt x="1803781" y="248793"/>
                  </a:moveTo>
                  <a:lnTo>
                    <a:pt x="1800860" y="241223"/>
                  </a:lnTo>
                  <a:lnTo>
                    <a:pt x="1799678" y="242087"/>
                  </a:lnTo>
                  <a:lnTo>
                    <a:pt x="1798104" y="242595"/>
                  </a:lnTo>
                  <a:lnTo>
                    <a:pt x="1793582" y="242595"/>
                  </a:lnTo>
                  <a:lnTo>
                    <a:pt x="1791817" y="240855"/>
                  </a:lnTo>
                  <a:lnTo>
                    <a:pt x="1791817" y="222669"/>
                  </a:lnTo>
                  <a:lnTo>
                    <a:pt x="1801126" y="222669"/>
                  </a:lnTo>
                  <a:lnTo>
                    <a:pt x="1801126" y="214414"/>
                  </a:lnTo>
                  <a:lnTo>
                    <a:pt x="1791817" y="214414"/>
                  </a:lnTo>
                  <a:lnTo>
                    <a:pt x="1791817" y="205435"/>
                  </a:lnTo>
                  <a:lnTo>
                    <a:pt x="1781009" y="205435"/>
                  </a:lnTo>
                  <a:lnTo>
                    <a:pt x="1781009" y="214414"/>
                  </a:lnTo>
                  <a:lnTo>
                    <a:pt x="1775269" y="214414"/>
                  </a:lnTo>
                  <a:lnTo>
                    <a:pt x="1775269" y="222669"/>
                  </a:lnTo>
                  <a:lnTo>
                    <a:pt x="1781009" y="222669"/>
                  </a:lnTo>
                  <a:lnTo>
                    <a:pt x="1781009" y="246608"/>
                  </a:lnTo>
                  <a:lnTo>
                    <a:pt x="1786115" y="251066"/>
                  </a:lnTo>
                  <a:lnTo>
                    <a:pt x="1798256" y="251066"/>
                  </a:lnTo>
                  <a:lnTo>
                    <a:pt x="1801520" y="250342"/>
                  </a:lnTo>
                  <a:lnTo>
                    <a:pt x="1803781" y="248793"/>
                  </a:lnTo>
                  <a:close/>
                </a:path>
                <a:path w="1868804" h="1925320">
                  <a:moveTo>
                    <a:pt x="1831365" y="248793"/>
                  </a:moveTo>
                  <a:lnTo>
                    <a:pt x="1828457" y="241223"/>
                  </a:lnTo>
                  <a:lnTo>
                    <a:pt x="1827263" y="242087"/>
                  </a:lnTo>
                  <a:lnTo>
                    <a:pt x="1825701" y="242595"/>
                  </a:lnTo>
                  <a:lnTo>
                    <a:pt x="1821167" y="242595"/>
                  </a:lnTo>
                  <a:lnTo>
                    <a:pt x="1819452" y="240855"/>
                  </a:lnTo>
                  <a:lnTo>
                    <a:pt x="1819452" y="222669"/>
                  </a:lnTo>
                  <a:lnTo>
                    <a:pt x="1828723" y="222669"/>
                  </a:lnTo>
                  <a:lnTo>
                    <a:pt x="1828723" y="214414"/>
                  </a:lnTo>
                  <a:lnTo>
                    <a:pt x="1819452" y="214414"/>
                  </a:lnTo>
                  <a:lnTo>
                    <a:pt x="1819452" y="205435"/>
                  </a:lnTo>
                  <a:lnTo>
                    <a:pt x="1808607" y="205435"/>
                  </a:lnTo>
                  <a:lnTo>
                    <a:pt x="1808607" y="214414"/>
                  </a:lnTo>
                  <a:lnTo>
                    <a:pt x="1802853" y="214414"/>
                  </a:lnTo>
                  <a:lnTo>
                    <a:pt x="1802853" y="222669"/>
                  </a:lnTo>
                  <a:lnTo>
                    <a:pt x="1808607" y="222669"/>
                  </a:lnTo>
                  <a:lnTo>
                    <a:pt x="1808607" y="246608"/>
                  </a:lnTo>
                  <a:lnTo>
                    <a:pt x="1813699" y="251066"/>
                  </a:lnTo>
                  <a:lnTo>
                    <a:pt x="1825853" y="251066"/>
                  </a:lnTo>
                  <a:lnTo>
                    <a:pt x="1829104" y="250342"/>
                  </a:lnTo>
                  <a:lnTo>
                    <a:pt x="1831365" y="248793"/>
                  </a:lnTo>
                  <a:close/>
                </a:path>
                <a:path w="1868804" h="1925320">
                  <a:moveTo>
                    <a:pt x="1867077" y="41478"/>
                  </a:moveTo>
                  <a:lnTo>
                    <a:pt x="1831009" y="56769"/>
                  </a:lnTo>
                  <a:lnTo>
                    <a:pt x="1823389" y="67792"/>
                  </a:lnTo>
                  <a:lnTo>
                    <a:pt x="1823389" y="64554"/>
                  </a:lnTo>
                  <a:lnTo>
                    <a:pt x="1821789" y="56718"/>
                  </a:lnTo>
                  <a:lnTo>
                    <a:pt x="1817433" y="50304"/>
                  </a:lnTo>
                  <a:lnTo>
                    <a:pt x="1810969" y="45986"/>
                  </a:lnTo>
                  <a:lnTo>
                    <a:pt x="1803044" y="44399"/>
                  </a:lnTo>
                  <a:lnTo>
                    <a:pt x="1787410" y="44399"/>
                  </a:lnTo>
                  <a:lnTo>
                    <a:pt x="1787410" y="148399"/>
                  </a:lnTo>
                  <a:lnTo>
                    <a:pt x="1789176" y="157035"/>
                  </a:lnTo>
                  <a:lnTo>
                    <a:pt x="1793976" y="164071"/>
                  </a:lnTo>
                  <a:lnTo>
                    <a:pt x="1801088" y="168821"/>
                  </a:lnTo>
                  <a:lnTo>
                    <a:pt x="1809788" y="170561"/>
                  </a:lnTo>
                  <a:lnTo>
                    <a:pt x="1823427" y="170561"/>
                  </a:lnTo>
                  <a:lnTo>
                    <a:pt x="1823427" y="110286"/>
                  </a:lnTo>
                  <a:lnTo>
                    <a:pt x="1826514" y="94234"/>
                  </a:lnTo>
                  <a:lnTo>
                    <a:pt x="1835264" y="82003"/>
                  </a:lnTo>
                  <a:lnTo>
                    <a:pt x="1849031" y="74218"/>
                  </a:lnTo>
                  <a:lnTo>
                    <a:pt x="1867077" y="71488"/>
                  </a:lnTo>
                  <a:lnTo>
                    <a:pt x="1867077" y="41478"/>
                  </a:lnTo>
                  <a:close/>
                </a:path>
                <a:path w="1868804" h="1925320">
                  <a:moveTo>
                    <a:pt x="1868766" y="218249"/>
                  </a:moveTo>
                  <a:lnTo>
                    <a:pt x="1862175" y="213042"/>
                  </a:lnTo>
                  <a:lnTo>
                    <a:pt x="1844852" y="213042"/>
                  </a:lnTo>
                  <a:lnTo>
                    <a:pt x="1838833" y="214642"/>
                  </a:lnTo>
                  <a:lnTo>
                    <a:pt x="1834743" y="217512"/>
                  </a:lnTo>
                  <a:lnTo>
                    <a:pt x="1838604" y="224993"/>
                  </a:lnTo>
                  <a:lnTo>
                    <a:pt x="1841258" y="222897"/>
                  </a:lnTo>
                  <a:lnTo>
                    <a:pt x="1845348" y="221576"/>
                  </a:lnTo>
                  <a:lnTo>
                    <a:pt x="1855203" y="221576"/>
                  </a:lnTo>
                  <a:lnTo>
                    <a:pt x="1857959" y="224269"/>
                  </a:lnTo>
                  <a:lnTo>
                    <a:pt x="1857959" y="228866"/>
                  </a:lnTo>
                  <a:lnTo>
                    <a:pt x="1857959" y="235064"/>
                  </a:lnTo>
                  <a:lnTo>
                    <a:pt x="1857959" y="238848"/>
                  </a:lnTo>
                  <a:lnTo>
                    <a:pt x="1856752" y="242087"/>
                  </a:lnTo>
                  <a:lnTo>
                    <a:pt x="1856701" y="242227"/>
                  </a:lnTo>
                  <a:lnTo>
                    <a:pt x="1853552" y="243865"/>
                  </a:lnTo>
                  <a:lnTo>
                    <a:pt x="1846160" y="243865"/>
                  </a:lnTo>
                  <a:lnTo>
                    <a:pt x="1843862" y="242087"/>
                  </a:lnTo>
                  <a:lnTo>
                    <a:pt x="1843862" y="236931"/>
                  </a:lnTo>
                  <a:lnTo>
                    <a:pt x="1845462" y="235064"/>
                  </a:lnTo>
                  <a:lnTo>
                    <a:pt x="1857959" y="235064"/>
                  </a:lnTo>
                  <a:lnTo>
                    <a:pt x="1857959" y="228866"/>
                  </a:lnTo>
                  <a:lnTo>
                    <a:pt x="1837956" y="228866"/>
                  </a:lnTo>
                  <a:lnTo>
                    <a:pt x="1833283" y="233514"/>
                  </a:lnTo>
                  <a:lnTo>
                    <a:pt x="1833283" y="246278"/>
                  </a:lnTo>
                  <a:lnTo>
                    <a:pt x="1838490" y="251066"/>
                  </a:lnTo>
                  <a:lnTo>
                    <a:pt x="1852752" y="251066"/>
                  </a:lnTo>
                  <a:lnTo>
                    <a:pt x="1856625" y="249288"/>
                  </a:lnTo>
                  <a:lnTo>
                    <a:pt x="1858645" y="245922"/>
                  </a:lnTo>
                  <a:lnTo>
                    <a:pt x="1858645" y="250520"/>
                  </a:lnTo>
                  <a:lnTo>
                    <a:pt x="1868728" y="250520"/>
                  </a:lnTo>
                  <a:lnTo>
                    <a:pt x="1868728" y="245922"/>
                  </a:lnTo>
                  <a:lnTo>
                    <a:pt x="1868728" y="243865"/>
                  </a:lnTo>
                  <a:lnTo>
                    <a:pt x="1868728" y="235064"/>
                  </a:lnTo>
                  <a:lnTo>
                    <a:pt x="1868766" y="221576"/>
                  </a:lnTo>
                  <a:lnTo>
                    <a:pt x="1868766" y="218249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6569461" y="5402478"/>
              <a:ext cx="271780" cy="262255"/>
            </a:xfrm>
            <a:custGeom>
              <a:avLst/>
              <a:gdLst/>
              <a:ahLst/>
              <a:cxnLst/>
              <a:rect l="l" t="t" r="r" b="b"/>
              <a:pathLst>
                <a:path w="271779" h="262254">
                  <a:moveTo>
                    <a:pt x="103103" y="0"/>
                  </a:moveTo>
                  <a:lnTo>
                    <a:pt x="69902" y="30157"/>
                  </a:lnTo>
                  <a:lnTo>
                    <a:pt x="69902" y="33334"/>
                  </a:lnTo>
                  <a:lnTo>
                    <a:pt x="68997" y="36466"/>
                  </a:lnTo>
                  <a:lnTo>
                    <a:pt x="62388" y="46488"/>
                  </a:lnTo>
                  <a:lnTo>
                    <a:pt x="53067" y="48324"/>
                  </a:lnTo>
                  <a:lnTo>
                    <a:pt x="42885" y="42284"/>
                  </a:lnTo>
                  <a:lnTo>
                    <a:pt x="39130" y="40939"/>
                  </a:lnTo>
                  <a:lnTo>
                    <a:pt x="35056" y="40359"/>
                  </a:lnTo>
                  <a:lnTo>
                    <a:pt x="23699" y="40847"/>
                  </a:lnTo>
                  <a:lnTo>
                    <a:pt x="13529" y="45275"/>
                  </a:lnTo>
                  <a:lnTo>
                    <a:pt x="5582" y="52949"/>
                  </a:lnTo>
                  <a:lnTo>
                    <a:pt x="893" y="63178"/>
                  </a:lnTo>
                  <a:lnTo>
                    <a:pt x="181" y="73231"/>
                  </a:lnTo>
                  <a:lnTo>
                    <a:pt x="2697" y="82567"/>
                  </a:lnTo>
                  <a:lnTo>
                    <a:pt x="7988" y="90553"/>
                  </a:lnTo>
                  <a:lnTo>
                    <a:pt x="15600" y="96555"/>
                  </a:lnTo>
                  <a:lnTo>
                    <a:pt x="20351" y="99192"/>
                  </a:lnTo>
                  <a:lnTo>
                    <a:pt x="23474" y="103980"/>
                  </a:lnTo>
                  <a:lnTo>
                    <a:pt x="23474" y="115613"/>
                  </a:lnTo>
                  <a:lnTo>
                    <a:pt x="20668" y="120802"/>
                  </a:lnTo>
                  <a:lnTo>
                    <a:pt x="12251" y="125320"/>
                  </a:lnTo>
                  <a:lnTo>
                    <a:pt x="8993" y="128051"/>
                  </a:lnTo>
                  <a:lnTo>
                    <a:pt x="6278" y="131494"/>
                  </a:lnTo>
                  <a:lnTo>
                    <a:pt x="1552" y="140300"/>
                  </a:lnTo>
                  <a:lnTo>
                    <a:pt x="0" y="149966"/>
                  </a:lnTo>
                  <a:lnTo>
                    <a:pt x="1620" y="159624"/>
                  </a:lnTo>
                  <a:lnTo>
                    <a:pt x="6414" y="168407"/>
                  </a:lnTo>
                  <a:lnTo>
                    <a:pt x="17433" y="177163"/>
                  </a:lnTo>
                  <a:lnTo>
                    <a:pt x="30555" y="180082"/>
                  </a:lnTo>
                  <a:lnTo>
                    <a:pt x="43678" y="177163"/>
                  </a:lnTo>
                  <a:lnTo>
                    <a:pt x="54696" y="168407"/>
                  </a:lnTo>
                  <a:lnTo>
                    <a:pt x="59483" y="159617"/>
                  </a:lnTo>
                  <a:lnTo>
                    <a:pt x="61088" y="149944"/>
                  </a:lnTo>
                  <a:lnTo>
                    <a:pt x="59520" y="140262"/>
                  </a:lnTo>
                  <a:lnTo>
                    <a:pt x="54787" y="131449"/>
                  </a:lnTo>
                  <a:lnTo>
                    <a:pt x="52074" y="127961"/>
                  </a:lnTo>
                  <a:lnTo>
                    <a:pt x="48724" y="125230"/>
                  </a:lnTo>
                  <a:lnTo>
                    <a:pt x="40308" y="120757"/>
                  </a:lnTo>
                  <a:lnTo>
                    <a:pt x="37501" y="115568"/>
                  </a:lnTo>
                  <a:lnTo>
                    <a:pt x="37501" y="104471"/>
                  </a:lnTo>
                  <a:lnTo>
                    <a:pt x="40532" y="99327"/>
                  </a:lnTo>
                  <a:lnTo>
                    <a:pt x="45465" y="96596"/>
                  </a:lnTo>
                  <a:lnTo>
                    <a:pt x="50845" y="92862"/>
                  </a:lnTo>
                  <a:lnTo>
                    <a:pt x="55308" y="88053"/>
                  </a:lnTo>
                  <a:lnTo>
                    <a:pt x="58652" y="82303"/>
                  </a:lnTo>
                  <a:lnTo>
                    <a:pt x="61077" y="73601"/>
                  </a:lnTo>
                  <a:lnTo>
                    <a:pt x="61032" y="64160"/>
                  </a:lnTo>
                  <a:lnTo>
                    <a:pt x="63567" y="59151"/>
                  </a:lnTo>
                  <a:lnTo>
                    <a:pt x="73885" y="53201"/>
                  </a:lnTo>
                  <a:lnTo>
                    <a:pt x="80038" y="53201"/>
                  </a:lnTo>
                  <a:lnTo>
                    <a:pt x="84972" y="56064"/>
                  </a:lnTo>
                  <a:lnTo>
                    <a:pt x="91058" y="58765"/>
                  </a:lnTo>
                  <a:lnTo>
                    <a:pt x="97624" y="60096"/>
                  </a:lnTo>
                  <a:lnTo>
                    <a:pt x="104436" y="59958"/>
                  </a:lnTo>
                  <a:lnTo>
                    <a:pt x="113160" y="57540"/>
                  </a:lnTo>
                  <a:lnTo>
                    <a:pt x="120811" y="53022"/>
                  </a:lnTo>
                  <a:lnTo>
                    <a:pt x="126059" y="52707"/>
                  </a:lnTo>
                  <a:lnTo>
                    <a:pt x="136286" y="58570"/>
                  </a:lnTo>
                  <a:lnTo>
                    <a:pt x="139636" y="64205"/>
                  </a:lnTo>
                  <a:lnTo>
                    <a:pt x="139814" y="75526"/>
                  </a:lnTo>
                  <a:lnTo>
                    <a:pt x="137101" y="80224"/>
                  </a:lnTo>
                  <a:lnTo>
                    <a:pt x="126464" y="86129"/>
                  </a:lnTo>
                  <a:lnTo>
                    <a:pt x="119996" y="86488"/>
                  </a:lnTo>
                  <a:lnTo>
                    <a:pt x="114657" y="83622"/>
                  </a:lnTo>
                  <a:lnTo>
                    <a:pt x="104640" y="80265"/>
                  </a:lnTo>
                  <a:lnTo>
                    <a:pt x="71434" y="100083"/>
                  </a:lnTo>
                  <a:lnTo>
                    <a:pt x="69923" y="110109"/>
                  </a:lnTo>
                  <a:lnTo>
                    <a:pt x="71434" y="120136"/>
                  </a:lnTo>
                  <a:lnTo>
                    <a:pt x="75965" y="128811"/>
                  </a:lnTo>
                  <a:lnTo>
                    <a:pt x="78727" y="132299"/>
                  </a:lnTo>
                  <a:lnTo>
                    <a:pt x="82073" y="134941"/>
                  </a:lnTo>
                  <a:lnTo>
                    <a:pt x="90311" y="139189"/>
                  </a:lnTo>
                  <a:lnTo>
                    <a:pt x="93388" y="143752"/>
                  </a:lnTo>
                  <a:lnTo>
                    <a:pt x="93388" y="155074"/>
                  </a:lnTo>
                  <a:lnTo>
                    <a:pt x="90489" y="160487"/>
                  </a:lnTo>
                  <a:lnTo>
                    <a:pt x="81850" y="165320"/>
                  </a:lnTo>
                  <a:lnTo>
                    <a:pt x="78500" y="168138"/>
                  </a:lnTo>
                  <a:lnTo>
                    <a:pt x="75783" y="171760"/>
                  </a:lnTo>
                  <a:lnTo>
                    <a:pt x="71214" y="180892"/>
                  </a:lnTo>
                  <a:lnTo>
                    <a:pt x="69969" y="190815"/>
                  </a:lnTo>
                  <a:lnTo>
                    <a:pt x="72017" y="200596"/>
                  </a:lnTo>
                  <a:lnTo>
                    <a:pt x="77322" y="209299"/>
                  </a:lnTo>
                  <a:lnTo>
                    <a:pt x="85771" y="216058"/>
                  </a:lnTo>
                  <a:lnTo>
                    <a:pt x="95560" y="219381"/>
                  </a:lnTo>
                  <a:lnTo>
                    <a:pt x="105756" y="219307"/>
                  </a:lnTo>
                  <a:lnTo>
                    <a:pt x="115426" y="215874"/>
                  </a:lnTo>
                  <a:lnTo>
                    <a:pt x="120720" y="212922"/>
                  </a:lnTo>
                  <a:lnTo>
                    <a:pt x="127192" y="213057"/>
                  </a:lnTo>
                  <a:lnTo>
                    <a:pt x="137370" y="218692"/>
                  </a:lnTo>
                  <a:lnTo>
                    <a:pt x="140223" y="224060"/>
                  </a:lnTo>
                  <a:lnTo>
                    <a:pt x="139814" y="229564"/>
                  </a:lnTo>
                  <a:lnTo>
                    <a:pt x="140284" y="237127"/>
                  </a:lnTo>
                  <a:lnTo>
                    <a:pt x="170723" y="261727"/>
                  </a:lnTo>
                  <a:lnTo>
                    <a:pt x="179816" y="260224"/>
                  </a:lnTo>
                  <a:lnTo>
                    <a:pt x="200768" y="229923"/>
                  </a:lnTo>
                  <a:lnTo>
                    <a:pt x="200453" y="224285"/>
                  </a:lnTo>
                  <a:lnTo>
                    <a:pt x="203121" y="218872"/>
                  </a:lnTo>
                  <a:lnTo>
                    <a:pt x="213575" y="212877"/>
                  </a:lnTo>
                  <a:lnTo>
                    <a:pt x="219911" y="212697"/>
                  </a:lnTo>
                  <a:lnTo>
                    <a:pt x="224844" y="215784"/>
                  </a:lnTo>
                  <a:lnTo>
                    <a:pt x="234030" y="219624"/>
                  </a:lnTo>
                  <a:lnTo>
                    <a:pt x="268690" y="203327"/>
                  </a:lnTo>
                  <a:lnTo>
                    <a:pt x="271538" y="192907"/>
                  </a:lnTo>
                  <a:lnTo>
                    <a:pt x="270575" y="182159"/>
                  </a:lnTo>
                  <a:lnTo>
                    <a:pt x="265795" y="172386"/>
                  </a:lnTo>
                  <a:lnTo>
                    <a:pt x="262809" y="168407"/>
                  </a:lnTo>
                  <a:lnTo>
                    <a:pt x="259054" y="165406"/>
                  </a:lnTo>
                  <a:lnTo>
                    <a:pt x="250137" y="161068"/>
                  </a:lnTo>
                  <a:lnTo>
                    <a:pt x="247288" y="156100"/>
                  </a:lnTo>
                  <a:lnTo>
                    <a:pt x="247288" y="144468"/>
                  </a:lnTo>
                  <a:lnTo>
                    <a:pt x="250046" y="139279"/>
                  </a:lnTo>
                  <a:lnTo>
                    <a:pt x="258421" y="134716"/>
                  </a:lnTo>
                  <a:lnTo>
                    <a:pt x="261676" y="132033"/>
                  </a:lnTo>
                  <a:lnTo>
                    <a:pt x="264392" y="128542"/>
                  </a:lnTo>
                  <a:lnTo>
                    <a:pt x="269065" y="119737"/>
                  </a:lnTo>
                  <a:lnTo>
                    <a:pt x="270591" y="110081"/>
                  </a:lnTo>
                  <a:lnTo>
                    <a:pt x="268960" y="100451"/>
                  </a:lnTo>
                  <a:lnTo>
                    <a:pt x="264165" y="91722"/>
                  </a:lnTo>
                  <a:lnTo>
                    <a:pt x="253140" y="82971"/>
                  </a:lnTo>
                  <a:lnTo>
                    <a:pt x="240007" y="80067"/>
                  </a:lnTo>
                  <a:lnTo>
                    <a:pt x="226882" y="83002"/>
                  </a:lnTo>
                  <a:lnTo>
                    <a:pt x="215883" y="91767"/>
                  </a:lnTo>
                  <a:lnTo>
                    <a:pt x="211104" y="100562"/>
                  </a:lnTo>
                  <a:lnTo>
                    <a:pt x="209520" y="110250"/>
                  </a:lnTo>
                  <a:lnTo>
                    <a:pt x="211117" y="119947"/>
                  </a:lnTo>
                  <a:lnTo>
                    <a:pt x="215883" y="128767"/>
                  </a:lnTo>
                  <a:lnTo>
                    <a:pt x="218554" y="132120"/>
                  </a:lnTo>
                  <a:lnTo>
                    <a:pt x="221722" y="134761"/>
                  </a:lnTo>
                  <a:lnTo>
                    <a:pt x="230320" y="139414"/>
                  </a:lnTo>
                  <a:lnTo>
                    <a:pt x="233351" y="144827"/>
                  </a:lnTo>
                  <a:lnTo>
                    <a:pt x="233351" y="156370"/>
                  </a:lnTo>
                  <a:lnTo>
                    <a:pt x="230320" y="161649"/>
                  </a:lnTo>
                  <a:lnTo>
                    <a:pt x="221222" y="167602"/>
                  </a:lnTo>
                  <a:lnTo>
                    <a:pt x="214617" y="173281"/>
                  </a:lnTo>
                  <a:lnTo>
                    <a:pt x="211086" y="181111"/>
                  </a:lnTo>
                  <a:lnTo>
                    <a:pt x="210498" y="195250"/>
                  </a:lnTo>
                  <a:lnTo>
                    <a:pt x="207058" y="200844"/>
                  </a:lnTo>
                  <a:lnTo>
                    <a:pt x="196334" y="206928"/>
                  </a:lnTo>
                  <a:lnTo>
                    <a:pt x="189726" y="207419"/>
                  </a:lnTo>
                  <a:lnTo>
                    <a:pt x="184250" y="204646"/>
                  </a:lnTo>
                  <a:lnTo>
                    <a:pt x="177608" y="202213"/>
                  </a:lnTo>
                  <a:lnTo>
                    <a:pt x="170647" y="201362"/>
                  </a:lnTo>
                  <a:lnTo>
                    <a:pt x="163678" y="202096"/>
                  </a:lnTo>
                  <a:lnTo>
                    <a:pt x="152758" y="205988"/>
                  </a:lnTo>
                  <a:lnTo>
                    <a:pt x="144337" y="206018"/>
                  </a:lnTo>
                  <a:lnTo>
                    <a:pt x="137423" y="202716"/>
                  </a:lnTo>
                  <a:lnTo>
                    <a:pt x="132758" y="197022"/>
                  </a:lnTo>
                  <a:lnTo>
                    <a:pt x="131084" y="189882"/>
                  </a:lnTo>
                  <a:lnTo>
                    <a:pt x="131171" y="181561"/>
                  </a:lnTo>
                  <a:lnTo>
                    <a:pt x="127779" y="173236"/>
                  </a:lnTo>
                  <a:lnTo>
                    <a:pt x="117461" y="164380"/>
                  </a:lnTo>
                  <a:lnTo>
                    <a:pt x="110629" y="160577"/>
                  </a:lnTo>
                  <a:lnTo>
                    <a:pt x="107370" y="155655"/>
                  </a:lnTo>
                  <a:lnTo>
                    <a:pt x="107370" y="144427"/>
                  </a:lnTo>
                  <a:lnTo>
                    <a:pt x="110311" y="139099"/>
                  </a:lnTo>
                  <a:lnTo>
                    <a:pt x="118727" y="134360"/>
                  </a:lnTo>
                  <a:lnTo>
                    <a:pt x="121894" y="131674"/>
                  </a:lnTo>
                  <a:lnTo>
                    <a:pt x="128817" y="122547"/>
                  </a:lnTo>
                  <a:lnTo>
                    <a:pt x="130856" y="115613"/>
                  </a:lnTo>
                  <a:lnTo>
                    <a:pt x="130269" y="103310"/>
                  </a:lnTo>
                  <a:lnTo>
                    <a:pt x="133436" y="98207"/>
                  </a:lnTo>
                  <a:lnTo>
                    <a:pt x="144069" y="92213"/>
                  </a:lnTo>
                  <a:lnTo>
                    <a:pt x="149681" y="92438"/>
                  </a:lnTo>
                  <a:lnTo>
                    <a:pt x="155425" y="96510"/>
                  </a:lnTo>
                  <a:lnTo>
                    <a:pt x="160223" y="99147"/>
                  </a:lnTo>
                  <a:lnTo>
                    <a:pt x="163390" y="103935"/>
                  </a:lnTo>
                  <a:lnTo>
                    <a:pt x="163390" y="115343"/>
                  </a:lnTo>
                  <a:lnTo>
                    <a:pt x="160495" y="120802"/>
                  </a:lnTo>
                  <a:lnTo>
                    <a:pt x="151670" y="125635"/>
                  </a:lnTo>
                  <a:lnTo>
                    <a:pt x="148279" y="128542"/>
                  </a:lnTo>
                  <a:lnTo>
                    <a:pt x="145562" y="132254"/>
                  </a:lnTo>
                  <a:lnTo>
                    <a:pt x="141052" y="141379"/>
                  </a:lnTo>
                  <a:lnTo>
                    <a:pt x="139850" y="151287"/>
                  </a:lnTo>
                  <a:lnTo>
                    <a:pt x="141923" y="161052"/>
                  </a:lnTo>
                  <a:lnTo>
                    <a:pt x="147237" y="169749"/>
                  </a:lnTo>
                  <a:lnTo>
                    <a:pt x="158779" y="177921"/>
                  </a:lnTo>
                  <a:lnTo>
                    <a:pt x="172103" y="180104"/>
                  </a:lnTo>
                  <a:lnTo>
                    <a:pt x="185087" y="176416"/>
                  </a:lnTo>
                  <a:lnTo>
                    <a:pt x="195610" y="166972"/>
                  </a:lnTo>
                  <a:lnTo>
                    <a:pt x="199900" y="157699"/>
                  </a:lnTo>
                  <a:lnTo>
                    <a:pt x="200809" y="147741"/>
                  </a:lnTo>
                  <a:lnTo>
                    <a:pt x="198417" y="138027"/>
                  </a:lnTo>
                  <a:lnTo>
                    <a:pt x="192806" y="129482"/>
                  </a:lnTo>
                  <a:lnTo>
                    <a:pt x="188145" y="125230"/>
                  </a:lnTo>
                  <a:lnTo>
                    <a:pt x="180586" y="120937"/>
                  </a:lnTo>
                  <a:lnTo>
                    <a:pt x="177327" y="115969"/>
                  </a:lnTo>
                  <a:lnTo>
                    <a:pt x="177327" y="103890"/>
                  </a:lnTo>
                  <a:lnTo>
                    <a:pt x="180495" y="99057"/>
                  </a:lnTo>
                  <a:lnTo>
                    <a:pt x="188414" y="94674"/>
                  </a:lnTo>
                  <a:lnTo>
                    <a:pt x="191309" y="92348"/>
                  </a:lnTo>
                  <a:lnTo>
                    <a:pt x="193753" y="89440"/>
                  </a:lnTo>
                  <a:lnTo>
                    <a:pt x="199245" y="79540"/>
                  </a:lnTo>
                  <a:lnTo>
                    <a:pt x="200689" y="68591"/>
                  </a:lnTo>
                  <a:lnTo>
                    <a:pt x="198146" y="57844"/>
                  </a:lnTo>
                  <a:lnTo>
                    <a:pt x="191673" y="48548"/>
                  </a:lnTo>
                  <a:lnTo>
                    <a:pt x="183327" y="42792"/>
                  </a:lnTo>
                  <a:lnTo>
                    <a:pt x="173946" y="40124"/>
                  </a:lnTo>
                  <a:lnTo>
                    <a:pt x="164311" y="40494"/>
                  </a:lnTo>
                  <a:lnTo>
                    <a:pt x="155202" y="43850"/>
                  </a:lnTo>
                  <a:lnTo>
                    <a:pt x="150359" y="46578"/>
                  </a:lnTo>
                  <a:lnTo>
                    <a:pt x="144520" y="46982"/>
                  </a:lnTo>
                  <a:lnTo>
                    <a:pt x="134115" y="41790"/>
                  </a:lnTo>
                  <a:lnTo>
                    <a:pt x="130856" y="36421"/>
                  </a:lnTo>
                  <a:lnTo>
                    <a:pt x="131038" y="25504"/>
                  </a:lnTo>
                  <a:lnTo>
                    <a:pt x="129859" y="20315"/>
                  </a:lnTo>
                  <a:lnTo>
                    <a:pt x="127146" y="15437"/>
                  </a:lnTo>
                  <a:lnTo>
                    <a:pt x="120924" y="7698"/>
                  </a:lnTo>
                  <a:lnTo>
                    <a:pt x="112641" y="2431"/>
                  </a:lnTo>
                  <a:lnTo>
                    <a:pt x="103103" y="0"/>
                  </a:lnTo>
                  <a:close/>
                </a:path>
              </a:pathLst>
            </a:custGeom>
            <a:solidFill>
              <a:srgbClr val="039E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7474661" y="5638266"/>
              <a:ext cx="297815" cy="60960"/>
            </a:xfrm>
            <a:custGeom>
              <a:avLst/>
              <a:gdLst/>
              <a:ahLst/>
              <a:cxnLst/>
              <a:rect l="l" t="t" r="r" b="b"/>
              <a:pathLst>
                <a:path w="297815" h="60960">
                  <a:moveTo>
                    <a:pt x="43764" y="38925"/>
                  </a:moveTo>
                  <a:lnTo>
                    <a:pt x="43726" y="28371"/>
                  </a:lnTo>
                  <a:lnTo>
                    <a:pt x="42799" y="27292"/>
                  </a:lnTo>
                  <a:lnTo>
                    <a:pt x="40271" y="24345"/>
                  </a:lnTo>
                  <a:lnTo>
                    <a:pt x="34975" y="22644"/>
                  </a:lnTo>
                  <a:lnTo>
                    <a:pt x="38874" y="20624"/>
                  </a:lnTo>
                  <a:lnTo>
                    <a:pt x="39700" y="19380"/>
                  </a:lnTo>
                  <a:lnTo>
                    <a:pt x="41300" y="16954"/>
                  </a:lnTo>
                  <a:lnTo>
                    <a:pt x="41300" y="8280"/>
                  </a:lnTo>
                  <a:lnTo>
                    <a:pt x="41300" y="4927"/>
                  </a:lnTo>
                  <a:lnTo>
                    <a:pt x="35204" y="0"/>
                  </a:lnTo>
                  <a:lnTo>
                    <a:pt x="32664" y="0"/>
                  </a:lnTo>
                  <a:lnTo>
                    <a:pt x="32664" y="29171"/>
                  </a:lnTo>
                  <a:lnTo>
                    <a:pt x="32664" y="37185"/>
                  </a:lnTo>
                  <a:lnTo>
                    <a:pt x="29629" y="38925"/>
                  </a:lnTo>
                  <a:lnTo>
                    <a:pt x="11023" y="38925"/>
                  </a:lnTo>
                  <a:lnTo>
                    <a:pt x="11023" y="27292"/>
                  </a:lnTo>
                  <a:lnTo>
                    <a:pt x="29591" y="27292"/>
                  </a:lnTo>
                  <a:lnTo>
                    <a:pt x="32664" y="29171"/>
                  </a:lnTo>
                  <a:lnTo>
                    <a:pt x="32664" y="0"/>
                  </a:lnTo>
                  <a:lnTo>
                    <a:pt x="30314" y="0"/>
                  </a:lnTo>
                  <a:lnTo>
                    <a:pt x="30314" y="10071"/>
                  </a:lnTo>
                  <a:lnTo>
                    <a:pt x="30314" y="17500"/>
                  </a:lnTo>
                  <a:lnTo>
                    <a:pt x="27355" y="19380"/>
                  </a:lnTo>
                  <a:lnTo>
                    <a:pt x="10985" y="19380"/>
                  </a:lnTo>
                  <a:lnTo>
                    <a:pt x="10985" y="8280"/>
                  </a:lnTo>
                  <a:lnTo>
                    <a:pt x="27432" y="8280"/>
                  </a:lnTo>
                  <a:lnTo>
                    <a:pt x="30314" y="10071"/>
                  </a:lnTo>
                  <a:lnTo>
                    <a:pt x="30314" y="0"/>
                  </a:lnTo>
                  <a:lnTo>
                    <a:pt x="0" y="0"/>
                  </a:lnTo>
                  <a:lnTo>
                    <a:pt x="0" y="47155"/>
                  </a:lnTo>
                  <a:lnTo>
                    <a:pt x="37211" y="47155"/>
                  </a:lnTo>
                  <a:lnTo>
                    <a:pt x="43764" y="42456"/>
                  </a:lnTo>
                  <a:lnTo>
                    <a:pt x="43764" y="38925"/>
                  </a:lnTo>
                  <a:close/>
                </a:path>
                <a:path w="297815" h="60960">
                  <a:moveTo>
                    <a:pt x="86207" y="10871"/>
                  </a:moveTo>
                  <a:lnTo>
                    <a:pt x="75971" y="10871"/>
                  </a:lnTo>
                  <a:lnTo>
                    <a:pt x="65620" y="35433"/>
                  </a:lnTo>
                  <a:lnTo>
                    <a:pt x="55321" y="10871"/>
                  </a:lnTo>
                  <a:lnTo>
                    <a:pt x="44335" y="10871"/>
                  </a:lnTo>
                  <a:lnTo>
                    <a:pt x="60210" y="47383"/>
                  </a:lnTo>
                  <a:lnTo>
                    <a:pt x="58648" y="50965"/>
                  </a:lnTo>
                  <a:lnTo>
                    <a:pt x="57023" y="52260"/>
                  </a:lnTo>
                  <a:lnTo>
                    <a:pt x="51943" y="52260"/>
                  </a:lnTo>
                  <a:lnTo>
                    <a:pt x="49669" y="51409"/>
                  </a:lnTo>
                  <a:lnTo>
                    <a:pt x="48044" y="49974"/>
                  </a:lnTo>
                  <a:lnTo>
                    <a:pt x="44145" y="57454"/>
                  </a:lnTo>
                  <a:lnTo>
                    <a:pt x="46570" y="59550"/>
                  </a:lnTo>
                  <a:lnTo>
                    <a:pt x="50622" y="60756"/>
                  </a:lnTo>
                  <a:lnTo>
                    <a:pt x="60960" y="60756"/>
                  </a:lnTo>
                  <a:lnTo>
                    <a:pt x="66001" y="58166"/>
                  </a:lnTo>
                  <a:lnTo>
                    <a:pt x="69532" y="49390"/>
                  </a:lnTo>
                  <a:lnTo>
                    <a:pt x="86093" y="10960"/>
                  </a:lnTo>
                  <a:close/>
                </a:path>
                <a:path w="297815" h="60960">
                  <a:moveTo>
                    <a:pt x="160807" y="47205"/>
                  </a:moveTo>
                  <a:lnTo>
                    <a:pt x="160693" y="50"/>
                  </a:lnTo>
                  <a:lnTo>
                    <a:pt x="151638" y="50"/>
                  </a:lnTo>
                  <a:lnTo>
                    <a:pt x="134061" y="29349"/>
                  </a:lnTo>
                  <a:lnTo>
                    <a:pt x="116255" y="50"/>
                  </a:lnTo>
                  <a:lnTo>
                    <a:pt x="107124" y="50"/>
                  </a:lnTo>
                  <a:lnTo>
                    <a:pt x="107124" y="47205"/>
                  </a:lnTo>
                  <a:lnTo>
                    <a:pt x="117462" y="47205"/>
                  </a:lnTo>
                  <a:lnTo>
                    <a:pt x="117462" y="19507"/>
                  </a:lnTo>
                  <a:lnTo>
                    <a:pt x="131445" y="42189"/>
                  </a:lnTo>
                  <a:lnTo>
                    <a:pt x="136410" y="42189"/>
                  </a:lnTo>
                  <a:lnTo>
                    <a:pt x="150469" y="18884"/>
                  </a:lnTo>
                  <a:lnTo>
                    <a:pt x="150545" y="47155"/>
                  </a:lnTo>
                  <a:lnTo>
                    <a:pt x="160807" y="47205"/>
                  </a:lnTo>
                  <a:close/>
                </a:path>
                <a:path w="297815" h="60960">
                  <a:moveTo>
                    <a:pt x="202260" y="15481"/>
                  </a:moveTo>
                  <a:lnTo>
                    <a:pt x="195783" y="10388"/>
                  </a:lnTo>
                  <a:lnTo>
                    <a:pt x="178777" y="10388"/>
                  </a:lnTo>
                  <a:lnTo>
                    <a:pt x="172859" y="11950"/>
                  </a:lnTo>
                  <a:lnTo>
                    <a:pt x="168808" y="14770"/>
                  </a:lnTo>
                  <a:lnTo>
                    <a:pt x="172631" y="22110"/>
                  </a:lnTo>
                  <a:lnTo>
                    <a:pt x="175247" y="20040"/>
                  </a:lnTo>
                  <a:lnTo>
                    <a:pt x="179260" y="18745"/>
                  </a:lnTo>
                  <a:lnTo>
                    <a:pt x="188925" y="18745"/>
                  </a:lnTo>
                  <a:lnTo>
                    <a:pt x="191617" y="21386"/>
                  </a:lnTo>
                  <a:lnTo>
                    <a:pt x="191617" y="25908"/>
                  </a:lnTo>
                  <a:lnTo>
                    <a:pt x="191579" y="32042"/>
                  </a:lnTo>
                  <a:lnTo>
                    <a:pt x="191579" y="35750"/>
                  </a:lnTo>
                  <a:lnTo>
                    <a:pt x="190411" y="38925"/>
                  </a:lnTo>
                  <a:lnTo>
                    <a:pt x="190373" y="39065"/>
                  </a:lnTo>
                  <a:lnTo>
                    <a:pt x="187299" y="40665"/>
                  </a:lnTo>
                  <a:lnTo>
                    <a:pt x="179984" y="40665"/>
                  </a:lnTo>
                  <a:lnTo>
                    <a:pt x="177749" y="38925"/>
                  </a:lnTo>
                  <a:lnTo>
                    <a:pt x="177749" y="33870"/>
                  </a:lnTo>
                  <a:lnTo>
                    <a:pt x="179336" y="32042"/>
                  </a:lnTo>
                  <a:lnTo>
                    <a:pt x="191579" y="32042"/>
                  </a:lnTo>
                  <a:lnTo>
                    <a:pt x="191579" y="25908"/>
                  </a:lnTo>
                  <a:lnTo>
                    <a:pt x="171996" y="25908"/>
                  </a:lnTo>
                  <a:lnTo>
                    <a:pt x="167398" y="30467"/>
                  </a:lnTo>
                  <a:lnTo>
                    <a:pt x="167411" y="43002"/>
                  </a:lnTo>
                  <a:lnTo>
                    <a:pt x="172516" y="47701"/>
                  </a:lnTo>
                  <a:lnTo>
                    <a:pt x="186499" y="47701"/>
                  </a:lnTo>
                  <a:lnTo>
                    <a:pt x="190334" y="45948"/>
                  </a:lnTo>
                  <a:lnTo>
                    <a:pt x="192303" y="42633"/>
                  </a:lnTo>
                  <a:lnTo>
                    <a:pt x="192303" y="47155"/>
                  </a:lnTo>
                  <a:lnTo>
                    <a:pt x="202222" y="47155"/>
                  </a:lnTo>
                  <a:lnTo>
                    <a:pt x="202222" y="42633"/>
                  </a:lnTo>
                  <a:lnTo>
                    <a:pt x="202222" y="40665"/>
                  </a:lnTo>
                  <a:lnTo>
                    <a:pt x="202222" y="32042"/>
                  </a:lnTo>
                  <a:lnTo>
                    <a:pt x="202260" y="18745"/>
                  </a:lnTo>
                  <a:lnTo>
                    <a:pt x="202260" y="15481"/>
                  </a:lnTo>
                  <a:close/>
                </a:path>
                <a:path w="297815" h="60960">
                  <a:moveTo>
                    <a:pt x="233870" y="45453"/>
                  </a:moveTo>
                  <a:lnTo>
                    <a:pt x="230987" y="38036"/>
                  </a:lnTo>
                  <a:lnTo>
                    <a:pt x="229819" y="38887"/>
                  </a:lnTo>
                  <a:lnTo>
                    <a:pt x="228295" y="39370"/>
                  </a:lnTo>
                  <a:lnTo>
                    <a:pt x="223862" y="39370"/>
                  </a:lnTo>
                  <a:lnTo>
                    <a:pt x="222123" y="37668"/>
                  </a:lnTo>
                  <a:lnTo>
                    <a:pt x="222123" y="19824"/>
                  </a:lnTo>
                  <a:lnTo>
                    <a:pt x="231292" y="19824"/>
                  </a:lnTo>
                  <a:lnTo>
                    <a:pt x="231292" y="11722"/>
                  </a:lnTo>
                  <a:lnTo>
                    <a:pt x="222123" y="11722"/>
                  </a:lnTo>
                  <a:lnTo>
                    <a:pt x="222123" y="2908"/>
                  </a:lnTo>
                  <a:lnTo>
                    <a:pt x="211505" y="2908"/>
                  </a:lnTo>
                  <a:lnTo>
                    <a:pt x="211505" y="11722"/>
                  </a:lnTo>
                  <a:lnTo>
                    <a:pt x="205828" y="11722"/>
                  </a:lnTo>
                  <a:lnTo>
                    <a:pt x="205828" y="19824"/>
                  </a:lnTo>
                  <a:lnTo>
                    <a:pt x="211505" y="19824"/>
                  </a:lnTo>
                  <a:lnTo>
                    <a:pt x="211505" y="43307"/>
                  </a:lnTo>
                  <a:lnTo>
                    <a:pt x="216509" y="47701"/>
                  </a:lnTo>
                  <a:lnTo>
                    <a:pt x="228409" y="47701"/>
                  </a:lnTo>
                  <a:lnTo>
                    <a:pt x="231635" y="46977"/>
                  </a:lnTo>
                  <a:lnTo>
                    <a:pt x="233794" y="45415"/>
                  </a:lnTo>
                  <a:close/>
                </a:path>
                <a:path w="297815" h="60960">
                  <a:moveTo>
                    <a:pt x="260959" y="45453"/>
                  </a:moveTo>
                  <a:lnTo>
                    <a:pt x="258114" y="38036"/>
                  </a:lnTo>
                  <a:lnTo>
                    <a:pt x="256946" y="38887"/>
                  </a:lnTo>
                  <a:lnTo>
                    <a:pt x="255397" y="39370"/>
                  </a:lnTo>
                  <a:lnTo>
                    <a:pt x="250952" y="39370"/>
                  </a:lnTo>
                  <a:lnTo>
                    <a:pt x="249250" y="37668"/>
                  </a:lnTo>
                  <a:lnTo>
                    <a:pt x="249250" y="19824"/>
                  </a:lnTo>
                  <a:lnTo>
                    <a:pt x="258381" y="19824"/>
                  </a:lnTo>
                  <a:lnTo>
                    <a:pt x="258381" y="11722"/>
                  </a:lnTo>
                  <a:lnTo>
                    <a:pt x="249250" y="11722"/>
                  </a:lnTo>
                  <a:lnTo>
                    <a:pt x="249250" y="2908"/>
                  </a:lnTo>
                  <a:lnTo>
                    <a:pt x="238607" y="2908"/>
                  </a:lnTo>
                  <a:lnTo>
                    <a:pt x="238607" y="11722"/>
                  </a:lnTo>
                  <a:lnTo>
                    <a:pt x="232956" y="11722"/>
                  </a:lnTo>
                  <a:lnTo>
                    <a:pt x="232956" y="19824"/>
                  </a:lnTo>
                  <a:lnTo>
                    <a:pt x="238607" y="19824"/>
                  </a:lnTo>
                  <a:lnTo>
                    <a:pt x="238607" y="43307"/>
                  </a:lnTo>
                  <a:lnTo>
                    <a:pt x="243649" y="47701"/>
                  </a:lnTo>
                  <a:lnTo>
                    <a:pt x="255536" y="47701"/>
                  </a:lnTo>
                  <a:lnTo>
                    <a:pt x="258724" y="46977"/>
                  </a:lnTo>
                  <a:lnTo>
                    <a:pt x="260959" y="45453"/>
                  </a:lnTo>
                  <a:close/>
                </a:path>
                <a:path w="297815" h="60960">
                  <a:moveTo>
                    <a:pt x="297751" y="15481"/>
                  </a:moveTo>
                  <a:lnTo>
                    <a:pt x="291274" y="10388"/>
                  </a:lnTo>
                  <a:lnTo>
                    <a:pt x="274256" y="10388"/>
                  </a:lnTo>
                  <a:lnTo>
                    <a:pt x="268351" y="11950"/>
                  </a:lnTo>
                  <a:lnTo>
                    <a:pt x="264299" y="14770"/>
                  </a:lnTo>
                  <a:lnTo>
                    <a:pt x="268122" y="22110"/>
                  </a:lnTo>
                  <a:lnTo>
                    <a:pt x="270738" y="20040"/>
                  </a:lnTo>
                  <a:lnTo>
                    <a:pt x="274751" y="18745"/>
                  </a:lnTo>
                  <a:lnTo>
                    <a:pt x="284416" y="18745"/>
                  </a:lnTo>
                  <a:lnTo>
                    <a:pt x="287108" y="21386"/>
                  </a:lnTo>
                  <a:lnTo>
                    <a:pt x="287108" y="25908"/>
                  </a:lnTo>
                  <a:lnTo>
                    <a:pt x="287070" y="32042"/>
                  </a:lnTo>
                  <a:lnTo>
                    <a:pt x="287070" y="35750"/>
                  </a:lnTo>
                  <a:lnTo>
                    <a:pt x="285902" y="38925"/>
                  </a:lnTo>
                  <a:lnTo>
                    <a:pt x="285851" y="39065"/>
                  </a:lnTo>
                  <a:lnTo>
                    <a:pt x="282790" y="40665"/>
                  </a:lnTo>
                  <a:lnTo>
                    <a:pt x="275475" y="40665"/>
                  </a:lnTo>
                  <a:lnTo>
                    <a:pt x="273240" y="38925"/>
                  </a:lnTo>
                  <a:lnTo>
                    <a:pt x="273240" y="33870"/>
                  </a:lnTo>
                  <a:lnTo>
                    <a:pt x="274789" y="32042"/>
                  </a:lnTo>
                  <a:lnTo>
                    <a:pt x="287070" y="32042"/>
                  </a:lnTo>
                  <a:lnTo>
                    <a:pt x="287070" y="25908"/>
                  </a:lnTo>
                  <a:lnTo>
                    <a:pt x="267474" y="25908"/>
                  </a:lnTo>
                  <a:lnTo>
                    <a:pt x="262890" y="30467"/>
                  </a:lnTo>
                  <a:lnTo>
                    <a:pt x="262890" y="43002"/>
                  </a:lnTo>
                  <a:lnTo>
                    <a:pt x="268008" y="47701"/>
                  </a:lnTo>
                  <a:lnTo>
                    <a:pt x="281990" y="47701"/>
                  </a:lnTo>
                  <a:lnTo>
                    <a:pt x="285813" y="45948"/>
                  </a:lnTo>
                  <a:lnTo>
                    <a:pt x="287794" y="42633"/>
                  </a:lnTo>
                  <a:lnTo>
                    <a:pt x="287794" y="47155"/>
                  </a:lnTo>
                  <a:lnTo>
                    <a:pt x="297713" y="47155"/>
                  </a:lnTo>
                  <a:lnTo>
                    <a:pt x="297713" y="42633"/>
                  </a:lnTo>
                  <a:lnTo>
                    <a:pt x="297713" y="40665"/>
                  </a:lnTo>
                  <a:lnTo>
                    <a:pt x="297713" y="32042"/>
                  </a:lnTo>
                  <a:lnTo>
                    <a:pt x="297751" y="18745"/>
                  </a:lnTo>
                  <a:lnTo>
                    <a:pt x="297751" y="15481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2" name="object 42"/>
          <p:cNvSpPr txBox="1"/>
          <p:nvPr/>
        </p:nvSpPr>
        <p:spPr>
          <a:xfrm>
            <a:off x="2560701" y="4939072"/>
            <a:ext cx="1555115" cy="107442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2250" spc="-10" b="1">
                <a:solidFill>
                  <a:srgbClr val="0050D5"/>
                </a:solidFill>
                <a:latin typeface="Calibri"/>
                <a:cs typeface="Calibri"/>
              </a:rPr>
              <a:t>Marketplace</a:t>
            </a:r>
            <a:endParaRPr sz="2250">
              <a:latin typeface="Calibri"/>
              <a:cs typeface="Calibri"/>
            </a:endParaRPr>
          </a:p>
          <a:p>
            <a:pPr algn="just" marL="283210" marR="5080" indent="-122555">
              <a:lnSpc>
                <a:spcPct val="100000"/>
              </a:lnSpc>
              <a:spcBef>
                <a:spcPts val="195"/>
              </a:spcBef>
            </a:pPr>
            <a:r>
              <a:rPr dirty="0" sz="1400">
                <a:solidFill>
                  <a:srgbClr val="001242"/>
                </a:solidFill>
                <a:latin typeface="Calibri"/>
                <a:cs typeface="Calibri"/>
              </a:rPr>
              <a:t>Structures</a:t>
            </a:r>
            <a:r>
              <a:rPr dirty="0" sz="1400" spc="-7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242"/>
                </a:solidFill>
                <a:latin typeface="Calibri"/>
                <a:cs typeface="Calibri"/>
              </a:rPr>
              <a:t>demand </a:t>
            </a:r>
            <a:r>
              <a:rPr dirty="0" sz="1400">
                <a:solidFill>
                  <a:srgbClr val="001242"/>
                </a:solidFill>
                <a:latin typeface="Calibri"/>
                <a:cs typeface="Calibri"/>
              </a:rPr>
              <a:t>B2B</a:t>
            </a:r>
            <a:r>
              <a:rPr dirty="0" sz="1400" spc="-4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242"/>
                </a:solidFill>
                <a:latin typeface="Calibri"/>
                <a:cs typeface="Calibri"/>
              </a:rPr>
              <a:t>discovery</a:t>
            </a:r>
            <a:r>
              <a:rPr dirty="0" sz="1400" spc="-3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001242"/>
                </a:solidFill>
                <a:latin typeface="Calibri"/>
                <a:cs typeface="Calibri"/>
              </a:rPr>
              <a:t>for </a:t>
            </a:r>
            <a:r>
              <a:rPr dirty="0" sz="1400">
                <a:solidFill>
                  <a:srgbClr val="001242"/>
                </a:solidFill>
                <a:latin typeface="Calibri"/>
                <a:cs typeface="Calibri"/>
              </a:rPr>
              <a:t>industrial</a:t>
            </a:r>
            <a:r>
              <a:rPr dirty="0" sz="1400" spc="-7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242"/>
                </a:solidFill>
                <a:latin typeface="Calibri"/>
                <a:cs typeface="Calibri"/>
              </a:rPr>
              <a:t>inputs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037079" y="1776711"/>
            <a:ext cx="1901825" cy="1049020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1001394">
              <a:lnSpc>
                <a:spcPct val="100000"/>
              </a:lnSpc>
              <a:spcBef>
                <a:spcPts val="295"/>
              </a:spcBef>
            </a:pPr>
            <a:r>
              <a:rPr dirty="0" sz="2250" spc="-10" b="1">
                <a:solidFill>
                  <a:srgbClr val="0050D5"/>
                </a:solidFill>
                <a:latin typeface="Calibri"/>
                <a:cs typeface="Calibri"/>
              </a:rPr>
              <a:t>Orbital</a:t>
            </a:r>
            <a:endParaRPr sz="225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120"/>
              </a:spcBef>
            </a:pPr>
            <a:r>
              <a:rPr dirty="0" sz="1400">
                <a:solidFill>
                  <a:srgbClr val="001242"/>
                </a:solidFill>
                <a:latin typeface="Calibri"/>
                <a:cs typeface="Calibri"/>
              </a:rPr>
              <a:t>Supplier</a:t>
            </a:r>
            <a:r>
              <a:rPr dirty="0" sz="1400" spc="-2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242"/>
                </a:solidFill>
                <a:latin typeface="Calibri"/>
                <a:cs typeface="Calibri"/>
              </a:rPr>
              <a:t>operating</a:t>
            </a:r>
            <a:r>
              <a:rPr dirty="0" sz="1400" spc="-2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242"/>
                </a:solidFill>
                <a:latin typeface="Calibri"/>
                <a:cs typeface="Calibri"/>
              </a:rPr>
              <a:t>system</a:t>
            </a:r>
            <a:endParaRPr sz="1400">
              <a:latin typeface="Calibri"/>
              <a:cs typeface="Calibri"/>
            </a:endParaRPr>
          </a:p>
          <a:p>
            <a:pPr algn="r" marR="5715">
              <a:lnSpc>
                <a:spcPct val="100000"/>
              </a:lnSpc>
            </a:pPr>
            <a:r>
              <a:rPr dirty="0" sz="1400" spc="-10">
                <a:solidFill>
                  <a:srgbClr val="001242"/>
                </a:solidFill>
                <a:latin typeface="Calibri"/>
                <a:cs typeface="Calibri"/>
              </a:rPr>
              <a:t>verified</a:t>
            </a:r>
            <a:r>
              <a:rPr dirty="0" sz="1400" spc="-5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242"/>
                </a:solidFill>
                <a:latin typeface="Calibri"/>
                <a:cs typeface="Calibri"/>
              </a:rPr>
              <a:t>onboarding</a:t>
            </a:r>
            <a:r>
              <a:rPr dirty="0" sz="1400" spc="-3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00" spc="-50">
                <a:solidFill>
                  <a:srgbClr val="001242"/>
                </a:solidFill>
                <a:latin typeface="Calibri"/>
                <a:cs typeface="Calibri"/>
              </a:rPr>
              <a:t>&amp;</a:t>
            </a:r>
            <a:endParaRPr sz="14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5"/>
              </a:spcBef>
            </a:pPr>
            <a:r>
              <a:rPr dirty="0" sz="1400" spc="-10">
                <a:solidFill>
                  <a:srgbClr val="001242"/>
                </a:solidFill>
                <a:latin typeface="Calibri"/>
                <a:cs typeface="Calibri"/>
              </a:rPr>
              <a:t>storefronts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146542" y="1643583"/>
            <a:ext cx="1751964" cy="94932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ts val="2455"/>
              </a:lnSpc>
              <a:spcBef>
                <a:spcPts val="120"/>
              </a:spcBef>
            </a:pPr>
            <a:r>
              <a:rPr dirty="0" sz="2250" spc="-10" b="1">
                <a:solidFill>
                  <a:srgbClr val="0050D5"/>
                </a:solidFill>
                <a:latin typeface="Calibri"/>
                <a:cs typeface="Calibri"/>
              </a:rPr>
              <a:t>Oxide</a:t>
            </a:r>
            <a:endParaRPr sz="2250">
              <a:latin typeface="Calibri"/>
              <a:cs typeface="Calibri"/>
            </a:endParaRPr>
          </a:p>
          <a:p>
            <a:pPr marL="12700">
              <a:lnSpc>
                <a:spcPts val="1435"/>
              </a:lnSpc>
            </a:pPr>
            <a:r>
              <a:rPr dirty="0" sz="1400">
                <a:solidFill>
                  <a:srgbClr val="001242"/>
                </a:solidFill>
                <a:latin typeface="Calibri"/>
                <a:cs typeface="Calibri"/>
              </a:rPr>
              <a:t>Finance</a:t>
            </a:r>
            <a:r>
              <a:rPr dirty="0" sz="1400" spc="-5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242"/>
                </a:solidFill>
                <a:latin typeface="Calibri"/>
                <a:cs typeface="Calibri"/>
              </a:rPr>
              <a:t>governance</a:t>
            </a:r>
            <a:endParaRPr sz="1400">
              <a:latin typeface="Calibri"/>
              <a:cs typeface="Calibri"/>
            </a:endParaRPr>
          </a:p>
          <a:p>
            <a:pPr marL="12700" marR="5080" indent="39370">
              <a:lnSpc>
                <a:spcPct val="100000"/>
              </a:lnSpc>
            </a:pPr>
            <a:r>
              <a:rPr dirty="0" sz="1400" spc="-10">
                <a:solidFill>
                  <a:srgbClr val="001242"/>
                </a:solidFill>
                <a:latin typeface="Calibri"/>
                <a:cs typeface="Calibri"/>
              </a:rPr>
              <a:t>condition-</a:t>
            </a:r>
            <a:r>
              <a:rPr dirty="0" sz="1400">
                <a:solidFill>
                  <a:srgbClr val="001242"/>
                </a:solidFill>
                <a:latin typeface="Calibri"/>
                <a:cs typeface="Calibri"/>
              </a:rPr>
              <a:t>based</a:t>
            </a:r>
            <a:r>
              <a:rPr dirty="0" sz="1400" spc="-2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242"/>
                </a:solidFill>
                <a:latin typeface="Calibri"/>
                <a:cs typeface="Calibri"/>
              </a:rPr>
              <a:t>capital deployment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007222" y="4975562"/>
            <a:ext cx="1922145" cy="1049020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dirty="0" sz="2250" spc="-10" b="1">
                <a:solidFill>
                  <a:srgbClr val="0050D5"/>
                </a:solidFill>
                <a:latin typeface="Calibri"/>
                <a:cs typeface="Calibri"/>
              </a:rPr>
              <a:t>Osmosis</a:t>
            </a:r>
            <a:endParaRPr sz="2250">
              <a:latin typeface="Calibri"/>
              <a:cs typeface="Calibri"/>
            </a:endParaRPr>
          </a:p>
          <a:p>
            <a:pPr marL="33020" marR="5080">
              <a:lnSpc>
                <a:spcPct val="100000"/>
              </a:lnSpc>
              <a:spcBef>
                <a:spcPts val="120"/>
              </a:spcBef>
            </a:pPr>
            <a:r>
              <a:rPr dirty="0" sz="1400">
                <a:solidFill>
                  <a:srgbClr val="001242"/>
                </a:solidFill>
                <a:latin typeface="Calibri"/>
                <a:cs typeface="Calibri"/>
              </a:rPr>
              <a:t>Designed</a:t>
            </a:r>
            <a:r>
              <a:rPr dirty="0" sz="1400" spc="-4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242"/>
                </a:solidFill>
                <a:latin typeface="Calibri"/>
                <a:cs typeface="Calibri"/>
              </a:rPr>
              <a:t>to</a:t>
            </a:r>
            <a:r>
              <a:rPr dirty="0" sz="1400" spc="-5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242"/>
                </a:solidFill>
                <a:latin typeface="Calibri"/>
                <a:cs typeface="Calibri"/>
              </a:rPr>
              <a:t>support transparent</a:t>
            </a:r>
            <a:r>
              <a:rPr dirty="0" sz="1400" spc="-3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242"/>
                </a:solidFill>
                <a:latin typeface="Calibri"/>
                <a:cs typeface="Calibri"/>
              </a:rPr>
              <a:t>and</a:t>
            </a:r>
            <a:r>
              <a:rPr dirty="0" sz="1400" spc="-3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01242"/>
                </a:solidFill>
                <a:latin typeface="Calibri"/>
                <a:cs typeface="Calibri"/>
              </a:rPr>
              <a:t>traceable cross-</a:t>
            </a:r>
            <a:r>
              <a:rPr dirty="0" sz="1400">
                <a:solidFill>
                  <a:srgbClr val="001242"/>
                </a:solidFill>
                <a:latin typeface="Calibri"/>
                <a:cs typeface="Calibri"/>
              </a:rPr>
              <a:t>border</a:t>
            </a:r>
            <a:r>
              <a:rPr dirty="0" sz="1400" spc="-4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01242"/>
                </a:solidFill>
                <a:latin typeface="Calibri"/>
                <a:cs typeface="Calibri"/>
              </a:rPr>
              <a:t>fund</a:t>
            </a:r>
            <a:r>
              <a:rPr dirty="0" sz="1400" spc="-4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001242"/>
                </a:solidFill>
                <a:latin typeface="Calibri"/>
                <a:cs typeface="Calibri"/>
              </a:rPr>
              <a:t>flows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448939" y="1125677"/>
            <a:ext cx="5295900" cy="31115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850" i="1">
                <a:solidFill>
                  <a:srgbClr val="001750"/>
                </a:solidFill>
                <a:latin typeface="Calibri"/>
                <a:cs typeface="Calibri"/>
              </a:rPr>
              <a:t>Six</a:t>
            </a:r>
            <a:r>
              <a:rPr dirty="0" sz="1850" spc="-20" i="1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850" i="1">
                <a:solidFill>
                  <a:srgbClr val="001750"/>
                </a:solidFill>
                <a:latin typeface="Calibri"/>
                <a:cs typeface="Calibri"/>
              </a:rPr>
              <a:t>integrated</a:t>
            </a:r>
            <a:r>
              <a:rPr dirty="0" sz="1850" spc="-15" i="1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850" i="1">
                <a:solidFill>
                  <a:srgbClr val="001750"/>
                </a:solidFill>
                <a:latin typeface="Calibri"/>
                <a:cs typeface="Calibri"/>
              </a:rPr>
              <a:t>products.</a:t>
            </a:r>
            <a:r>
              <a:rPr dirty="0" sz="1850" spc="-10" i="1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850" i="1">
                <a:solidFill>
                  <a:srgbClr val="001750"/>
                </a:solidFill>
                <a:latin typeface="Calibri"/>
                <a:cs typeface="Calibri"/>
              </a:rPr>
              <a:t>One trade infrastructure</a:t>
            </a:r>
            <a:r>
              <a:rPr dirty="0" sz="1850" spc="-15" i="1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850" spc="-10" i="1">
                <a:solidFill>
                  <a:srgbClr val="001750"/>
                </a:solidFill>
                <a:latin typeface="Calibri"/>
                <a:cs typeface="Calibri"/>
              </a:rPr>
              <a:t>stack.</a:t>
            </a:r>
            <a:endParaRPr sz="1850"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1020297" y="1329563"/>
            <a:ext cx="1172210" cy="4051935"/>
            <a:chOff x="11020297" y="1329563"/>
            <a:chExt cx="1172210" cy="4051935"/>
          </a:xfrm>
        </p:grpSpPr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559360" y="3361566"/>
              <a:ext cx="632639" cy="201943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020297" y="1329563"/>
              <a:ext cx="1171702" cy="3007487"/>
            </a:xfrm>
            <a:prstGeom prst="rect">
              <a:avLst/>
            </a:prstGeom>
          </p:spPr>
        </p:pic>
      </p:grpSp>
      <p:grpSp>
        <p:nvGrpSpPr>
          <p:cNvPr id="50" name="object 50"/>
          <p:cNvGrpSpPr/>
          <p:nvPr/>
        </p:nvGrpSpPr>
        <p:grpSpPr>
          <a:xfrm>
            <a:off x="0" y="4403090"/>
            <a:ext cx="1929130" cy="2454910"/>
            <a:chOff x="0" y="4403090"/>
            <a:chExt cx="1929130" cy="2454910"/>
          </a:xfrm>
        </p:grpSpPr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5709769"/>
              <a:ext cx="1928690" cy="1148229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0" y="4403090"/>
              <a:ext cx="1515236" cy="24549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790" y="0"/>
            <a:ext cx="12077700" cy="1402080"/>
          </a:xfrm>
          <a:custGeom>
            <a:avLst/>
            <a:gdLst/>
            <a:ahLst/>
            <a:cxnLst/>
            <a:rect l="l" t="t" r="r" b="b"/>
            <a:pathLst>
              <a:path w="12077700" h="1402080">
                <a:moveTo>
                  <a:pt x="0" y="0"/>
                </a:moveTo>
                <a:lnTo>
                  <a:pt x="0" y="1402079"/>
                </a:lnTo>
                <a:lnTo>
                  <a:pt x="12077209" y="1402079"/>
                </a:lnTo>
                <a:lnTo>
                  <a:pt x="1207720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1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394452" y="540766"/>
            <a:ext cx="283083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i="1">
                <a:solidFill>
                  <a:srgbClr val="FFFFFF"/>
                </a:solidFill>
                <a:latin typeface="Calibri"/>
                <a:cs typeface="Calibri"/>
              </a:rPr>
              <a:t>Structured</a:t>
            </a:r>
            <a:r>
              <a:rPr dirty="0" sz="2800" spc="-10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 i="1">
                <a:solidFill>
                  <a:srgbClr val="FFFFFF"/>
                </a:solidFill>
                <a:latin typeface="Calibri"/>
                <a:cs typeface="Calibri"/>
              </a:rPr>
              <a:t>Demand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29407" y="2442754"/>
            <a:ext cx="5933440" cy="823594"/>
            <a:chOff x="629407" y="2442754"/>
            <a:chExt cx="5933440" cy="82359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9407" y="2442754"/>
              <a:ext cx="5932941" cy="8233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41229" y="2468714"/>
              <a:ext cx="5800725" cy="758190"/>
            </a:xfrm>
            <a:custGeom>
              <a:avLst/>
              <a:gdLst/>
              <a:ahLst/>
              <a:cxnLst/>
              <a:rect l="l" t="t" r="r" b="b"/>
              <a:pathLst>
                <a:path w="5800725" h="758189">
                  <a:moveTo>
                    <a:pt x="0" y="757847"/>
                  </a:moveTo>
                  <a:lnTo>
                    <a:pt x="5800286" y="757847"/>
                  </a:lnTo>
                  <a:lnTo>
                    <a:pt x="5800286" y="0"/>
                  </a:lnTo>
                  <a:lnTo>
                    <a:pt x="0" y="0"/>
                  </a:lnTo>
                  <a:lnTo>
                    <a:pt x="0" y="757847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73099" y="2468714"/>
              <a:ext cx="68580" cy="758190"/>
            </a:xfrm>
            <a:custGeom>
              <a:avLst/>
              <a:gdLst/>
              <a:ahLst/>
              <a:cxnLst/>
              <a:rect l="l" t="t" r="r" b="b"/>
              <a:pathLst>
                <a:path w="68579" h="758189">
                  <a:moveTo>
                    <a:pt x="68129" y="0"/>
                  </a:moveTo>
                  <a:lnTo>
                    <a:pt x="0" y="0"/>
                  </a:lnTo>
                  <a:lnTo>
                    <a:pt x="0" y="757847"/>
                  </a:lnTo>
                  <a:lnTo>
                    <a:pt x="68129" y="757847"/>
                  </a:lnTo>
                  <a:lnTo>
                    <a:pt x="68129" y="0"/>
                  </a:lnTo>
                  <a:close/>
                </a:path>
              </a:pathLst>
            </a:custGeom>
            <a:solidFill>
              <a:srgbClr val="00124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629407" y="3363250"/>
            <a:ext cx="5933440" cy="823594"/>
            <a:chOff x="629407" y="3363250"/>
            <a:chExt cx="5933440" cy="823594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9407" y="3363250"/>
              <a:ext cx="5932941" cy="82336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41229" y="3388829"/>
              <a:ext cx="5800725" cy="758190"/>
            </a:xfrm>
            <a:custGeom>
              <a:avLst/>
              <a:gdLst/>
              <a:ahLst/>
              <a:cxnLst/>
              <a:rect l="l" t="t" r="r" b="b"/>
              <a:pathLst>
                <a:path w="5800725" h="758189">
                  <a:moveTo>
                    <a:pt x="0" y="757847"/>
                  </a:moveTo>
                  <a:lnTo>
                    <a:pt x="5800286" y="757847"/>
                  </a:lnTo>
                  <a:lnTo>
                    <a:pt x="5800286" y="0"/>
                  </a:lnTo>
                  <a:lnTo>
                    <a:pt x="0" y="0"/>
                  </a:lnTo>
                  <a:lnTo>
                    <a:pt x="0" y="757847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73099" y="3388829"/>
              <a:ext cx="68580" cy="758190"/>
            </a:xfrm>
            <a:custGeom>
              <a:avLst/>
              <a:gdLst/>
              <a:ahLst/>
              <a:cxnLst/>
              <a:rect l="l" t="t" r="r" b="b"/>
              <a:pathLst>
                <a:path w="68579" h="758189">
                  <a:moveTo>
                    <a:pt x="68129" y="0"/>
                  </a:moveTo>
                  <a:lnTo>
                    <a:pt x="0" y="0"/>
                  </a:lnTo>
                  <a:lnTo>
                    <a:pt x="0" y="757847"/>
                  </a:lnTo>
                  <a:lnTo>
                    <a:pt x="68129" y="757847"/>
                  </a:lnTo>
                  <a:lnTo>
                    <a:pt x="68129" y="0"/>
                  </a:lnTo>
                  <a:close/>
                </a:path>
              </a:pathLst>
            </a:custGeom>
            <a:solidFill>
              <a:srgbClr val="00124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629407" y="4282267"/>
            <a:ext cx="5933440" cy="824865"/>
            <a:chOff x="629407" y="4282267"/>
            <a:chExt cx="5933440" cy="824865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9407" y="4282267"/>
              <a:ext cx="5932941" cy="82481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41229" y="4309072"/>
              <a:ext cx="5800725" cy="758190"/>
            </a:xfrm>
            <a:custGeom>
              <a:avLst/>
              <a:gdLst/>
              <a:ahLst/>
              <a:cxnLst/>
              <a:rect l="l" t="t" r="r" b="b"/>
              <a:pathLst>
                <a:path w="5800725" h="758189">
                  <a:moveTo>
                    <a:pt x="0" y="757847"/>
                  </a:moveTo>
                  <a:lnTo>
                    <a:pt x="5800286" y="757847"/>
                  </a:lnTo>
                  <a:lnTo>
                    <a:pt x="5800286" y="0"/>
                  </a:lnTo>
                  <a:lnTo>
                    <a:pt x="0" y="0"/>
                  </a:lnTo>
                  <a:lnTo>
                    <a:pt x="0" y="757847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73099" y="4309072"/>
              <a:ext cx="68580" cy="758190"/>
            </a:xfrm>
            <a:custGeom>
              <a:avLst/>
              <a:gdLst/>
              <a:ahLst/>
              <a:cxnLst/>
              <a:rect l="l" t="t" r="r" b="b"/>
              <a:pathLst>
                <a:path w="68579" h="758189">
                  <a:moveTo>
                    <a:pt x="68129" y="0"/>
                  </a:moveTo>
                  <a:lnTo>
                    <a:pt x="0" y="0"/>
                  </a:lnTo>
                  <a:lnTo>
                    <a:pt x="0" y="757847"/>
                  </a:lnTo>
                  <a:lnTo>
                    <a:pt x="68129" y="757847"/>
                  </a:lnTo>
                  <a:lnTo>
                    <a:pt x="68129" y="0"/>
                  </a:lnTo>
                  <a:close/>
                </a:path>
              </a:pathLst>
            </a:custGeom>
            <a:solidFill>
              <a:srgbClr val="001242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6" name="object 16"/>
          <p:cNvGrpSpPr/>
          <p:nvPr/>
        </p:nvGrpSpPr>
        <p:grpSpPr>
          <a:xfrm>
            <a:off x="629407" y="5202775"/>
            <a:ext cx="5933440" cy="824865"/>
            <a:chOff x="629407" y="5202775"/>
            <a:chExt cx="5933440" cy="824865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9407" y="5202775"/>
              <a:ext cx="5932941" cy="82481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41229" y="5229364"/>
              <a:ext cx="5800725" cy="758190"/>
            </a:xfrm>
            <a:custGeom>
              <a:avLst/>
              <a:gdLst/>
              <a:ahLst/>
              <a:cxnLst/>
              <a:rect l="l" t="t" r="r" b="b"/>
              <a:pathLst>
                <a:path w="5800725" h="758189">
                  <a:moveTo>
                    <a:pt x="0" y="757847"/>
                  </a:moveTo>
                  <a:lnTo>
                    <a:pt x="5800286" y="757847"/>
                  </a:lnTo>
                  <a:lnTo>
                    <a:pt x="5800286" y="0"/>
                  </a:lnTo>
                  <a:lnTo>
                    <a:pt x="0" y="0"/>
                  </a:lnTo>
                  <a:lnTo>
                    <a:pt x="0" y="757847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73099" y="5229364"/>
              <a:ext cx="68580" cy="758190"/>
            </a:xfrm>
            <a:custGeom>
              <a:avLst/>
              <a:gdLst/>
              <a:ahLst/>
              <a:cxnLst/>
              <a:rect l="l" t="t" r="r" b="b"/>
              <a:pathLst>
                <a:path w="68579" h="758189">
                  <a:moveTo>
                    <a:pt x="68129" y="0"/>
                  </a:moveTo>
                  <a:lnTo>
                    <a:pt x="0" y="0"/>
                  </a:lnTo>
                  <a:lnTo>
                    <a:pt x="0" y="757847"/>
                  </a:lnTo>
                  <a:lnTo>
                    <a:pt x="68129" y="757847"/>
                  </a:lnTo>
                  <a:lnTo>
                    <a:pt x="68129" y="0"/>
                  </a:lnTo>
                  <a:close/>
                </a:path>
              </a:pathLst>
            </a:custGeom>
            <a:solidFill>
              <a:srgbClr val="00124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660603" y="1582317"/>
            <a:ext cx="8774430" cy="4354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100"/>
              </a:spcBef>
            </a:pP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B2B</a:t>
            </a:r>
            <a:r>
              <a:rPr dirty="0" sz="1600" spc="-2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marketplace</a:t>
            </a:r>
            <a:r>
              <a:rPr dirty="0" sz="16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purpose-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built</a:t>
            </a:r>
            <a:r>
              <a:rPr dirty="0" sz="1600" spc="-5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for</a:t>
            </a:r>
            <a:r>
              <a:rPr dirty="0" sz="1600" spc="-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industrial</a:t>
            </a:r>
            <a:r>
              <a:rPr dirty="0" sz="1600" spc="-7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inputs</a:t>
            </a:r>
            <a:r>
              <a:rPr dirty="0" sz="1600" spc="-5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across</a:t>
            </a:r>
            <a:r>
              <a:rPr dirty="0" sz="1600" spc="-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Africa.</a:t>
            </a:r>
            <a:r>
              <a:rPr dirty="0" sz="1600" spc="-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334154"/>
                </a:solidFill>
                <a:latin typeface="Calibri"/>
                <a:cs typeface="Calibri"/>
              </a:rPr>
              <a:t>Transforms</a:t>
            </a:r>
            <a:r>
              <a:rPr dirty="0" sz="16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fragmented</a:t>
            </a:r>
            <a:r>
              <a:rPr dirty="0" sz="16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buyer</a:t>
            </a:r>
            <a:r>
              <a:rPr dirty="0" sz="1600" spc="-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needs</a:t>
            </a:r>
            <a:r>
              <a:rPr dirty="0" sz="16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334154"/>
                </a:solidFill>
                <a:latin typeface="Calibri"/>
                <a:cs typeface="Calibri"/>
              </a:rPr>
              <a:t>into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structured,</a:t>
            </a:r>
            <a:r>
              <a:rPr dirty="0" sz="1600" spc="-2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predictable</a:t>
            </a:r>
            <a:r>
              <a:rPr dirty="0" sz="16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demand</a:t>
            </a:r>
            <a:r>
              <a:rPr dirty="0" sz="16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signals</a:t>
            </a:r>
            <a:r>
              <a:rPr dirty="0" sz="1600" spc="-6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that</a:t>
            </a:r>
            <a:r>
              <a:rPr dirty="0" sz="1600" spc="-4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the</a:t>
            </a:r>
            <a:r>
              <a:rPr dirty="0" sz="16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entire</a:t>
            </a:r>
            <a:r>
              <a:rPr dirty="0" sz="1600" spc="-2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supply</a:t>
            </a:r>
            <a:r>
              <a:rPr dirty="0" sz="1600" spc="-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chain</a:t>
            </a:r>
            <a:r>
              <a:rPr dirty="0" sz="1600" spc="-4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can</a:t>
            </a:r>
            <a:r>
              <a:rPr dirty="0" sz="1600" spc="-4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respond </a:t>
            </a:r>
            <a:r>
              <a:rPr dirty="0" sz="1600" spc="-25">
                <a:solidFill>
                  <a:srgbClr val="334154"/>
                </a:solidFill>
                <a:latin typeface="Calibri"/>
                <a:cs typeface="Calibri"/>
              </a:rPr>
              <a:t>to.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25"/>
              </a:spcBef>
            </a:pPr>
            <a:endParaRPr sz="1600">
              <a:latin typeface="Calibri"/>
              <a:cs typeface="Calibri"/>
            </a:endParaRPr>
          </a:p>
          <a:p>
            <a:pPr marL="409575">
              <a:lnSpc>
                <a:spcPts val="1810"/>
              </a:lnSpc>
            </a:pPr>
            <a:r>
              <a:rPr dirty="0" sz="1600" b="1">
                <a:solidFill>
                  <a:srgbClr val="0057E6"/>
                </a:solidFill>
                <a:latin typeface="Calibri"/>
                <a:cs typeface="Calibri"/>
              </a:rPr>
              <a:t>Product</a:t>
            </a:r>
            <a:r>
              <a:rPr dirty="0" sz="1600" spc="-40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0057E6"/>
                </a:solidFill>
                <a:latin typeface="Calibri"/>
                <a:cs typeface="Calibri"/>
              </a:rPr>
              <a:t>Discovery</a:t>
            </a:r>
            <a:r>
              <a:rPr dirty="0" sz="1600" spc="-60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0057E6"/>
                </a:solidFill>
                <a:latin typeface="Calibri"/>
                <a:cs typeface="Calibri"/>
              </a:rPr>
              <a:t>&amp;</a:t>
            </a:r>
            <a:r>
              <a:rPr dirty="0" sz="1600" spc="-65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0057E6"/>
                </a:solidFill>
                <a:latin typeface="Calibri"/>
                <a:cs typeface="Calibri"/>
              </a:rPr>
              <a:t>Verification</a:t>
            </a:r>
            <a:endParaRPr sz="1600">
              <a:latin typeface="Calibri"/>
              <a:cs typeface="Calibri"/>
            </a:endParaRPr>
          </a:p>
          <a:p>
            <a:pPr marL="409575">
              <a:lnSpc>
                <a:spcPts val="1330"/>
              </a:lnSpc>
            </a:pP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Verified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raw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materials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industrial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inputs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searchable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by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category,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origin,</a:t>
            </a:r>
            <a:endParaRPr sz="1200">
              <a:latin typeface="Calibri"/>
              <a:cs typeface="Calibri"/>
            </a:endParaRPr>
          </a:p>
          <a:p>
            <a:pPr marL="409575">
              <a:lnSpc>
                <a:spcPct val="100000"/>
              </a:lnSpc>
            </a:pP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specification,</a:t>
            </a:r>
            <a:r>
              <a:rPr dirty="0" sz="1200" spc="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certification,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 and</a:t>
            </a:r>
            <a:r>
              <a:rPr dirty="0" sz="1200" spc="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real-time</a:t>
            </a:r>
            <a:r>
              <a:rPr dirty="0" sz="1200" spc="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availability.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sz="1200">
              <a:latin typeface="Calibri"/>
              <a:cs typeface="Calibri"/>
            </a:endParaRPr>
          </a:p>
          <a:p>
            <a:pPr marL="409575">
              <a:lnSpc>
                <a:spcPct val="100000"/>
              </a:lnSpc>
            </a:pPr>
            <a:r>
              <a:rPr dirty="0" sz="1600" b="1">
                <a:solidFill>
                  <a:srgbClr val="0057E6"/>
                </a:solidFill>
                <a:latin typeface="Calibri"/>
                <a:cs typeface="Calibri"/>
              </a:rPr>
              <a:t>Structured</a:t>
            </a:r>
            <a:r>
              <a:rPr dirty="0" sz="1600" spc="-80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0057E6"/>
                </a:solidFill>
                <a:latin typeface="Calibri"/>
                <a:cs typeface="Calibri"/>
              </a:rPr>
              <a:t>Sourcing</a:t>
            </a:r>
            <a:r>
              <a:rPr dirty="0" sz="1600" spc="-75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0057E6"/>
                </a:solidFill>
                <a:latin typeface="Calibri"/>
                <a:cs typeface="Calibri"/>
              </a:rPr>
              <a:t>Workflows</a:t>
            </a:r>
            <a:endParaRPr sz="1600">
              <a:latin typeface="Calibri"/>
              <a:cs typeface="Calibri"/>
            </a:endParaRPr>
          </a:p>
          <a:p>
            <a:pPr marL="409575" marR="3324225">
              <a:lnSpc>
                <a:spcPct val="100000"/>
              </a:lnSpc>
              <a:spcBef>
                <a:spcPts val="270"/>
              </a:spcBef>
            </a:pP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RFQ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management,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quote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comparison,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order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placement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through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standardized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digital</a:t>
            </a:r>
            <a:r>
              <a:rPr dirty="0" sz="12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processes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—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replacing</a:t>
            </a:r>
            <a:r>
              <a:rPr dirty="0" sz="1200" spc="-6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phone-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and-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email</a:t>
            </a:r>
            <a:r>
              <a:rPr dirty="0" sz="1200" spc="-6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procurement.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10"/>
              </a:spcBef>
            </a:pPr>
            <a:endParaRPr sz="1200">
              <a:latin typeface="Calibri"/>
              <a:cs typeface="Calibri"/>
            </a:endParaRPr>
          </a:p>
          <a:p>
            <a:pPr marL="409575">
              <a:lnSpc>
                <a:spcPct val="100000"/>
              </a:lnSpc>
            </a:pPr>
            <a:r>
              <a:rPr dirty="0" sz="1600" b="1">
                <a:solidFill>
                  <a:srgbClr val="0057E6"/>
                </a:solidFill>
                <a:latin typeface="Calibri"/>
                <a:cs typeface="Calibri"/>
              </a:rPr>
              <a:t>Demand</a:t>
            </a:r>
            <a:r>
              <a:rPr dirty="0" sz="1600" spc="-45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0057E6"/>
                </a:solidFill>
                <a:latin typeface="Calibri"/>
                <a:cs typeface="Calibri"/>
              </a:rPr>
              <a:t>Aggregation</a:t>
            </a:r>
            <a:endParaRPr sz="1600">
              <a:latin typeface="Calibri"/>
              <a:cs typeface="Calibri"/>
            </a:endParaRPr>
          </a:p>
          <a:p>
            <a:pPr marL="409575" marR="3302000">
              <a:lnSpc>
                <a:spcPct val="100000"/>
              </a:lnSpc>
              <a:spcBef>
                <a:spcPts val="275"/>
              </a:spcBef>
            </a:pP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Buyer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needs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across</a:t>
            </a:r>
            <a:r>
              <a:rPr dirty="0" sz="1200" spc="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the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platform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are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consolidated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to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create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volume-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based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pricing, predictable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supply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signals,</a:t>
            </a:r>
            <a:r>
              <a:rPr dirty="0" sz="1200" spc="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improved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supplier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planning.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10"/>
              </a:spcBef>
            </a:pPr>
            <a:endParaRPr sz="1200">
              <a:latin typeface="Calibri"/>
              <a:cs typeface="Calibri"/>
            </a:endParaRPr>
          </a:p>
          <a:p>
            <a:pPr marL="409575">
              <a:lnSpc>
                <a:spcPct val="100000"/>
              </a:lnSpc>
            </a:pPr>
            <a:r>
              <a:rPr dirty="0" sz="1600" b="1">
                <a:solidFill>
                  <a:srgbClr val="0057E6"/>
                </a:solidFill>
                <a:latin typeface="Calibri"/>
                <a:cs typeface="Calibri"/>
              </a:rPr>
              <a:t>Pricing</a:t>
            </a:r>
            <a:r>
              <a:rPr dirty="0" sz="1600" spc="-60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0057E6"/>
                </a:solidFill>
                <a:latin typeface="Calibri"/>
                <a:cs typeface="Calibri"/>
              </a:rPr>
              <a:t>Transparency</a:t>
            </a:r>
            <a:endParaRPr sz="1600">
              <a:latin typeface="Calibri"/>
              <a:cs typeface="Calibri"/>
            </a:endParaRPr>
          </a:p>
          <a:p>
            <a:pPr marL="409575">
              <a:lnSpc>
                <a:spcPct val="100000"/>
              </a:lnSpc>
              <a:spcBef>
                <a:spcPts val="270"/>
              </a:spcBef>
            </a:pP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Real-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time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historical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pricing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data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gives both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buyers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suppliers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fair,</a:t>
            </a:r>
            <a:endParaRPr sz="1200">
              <a:latin typeface="Calibri"/>
              <a:cs typeface="Calibri"/>
            </a:endParaRPr>
          </a:p>
          <a:p>
            <a:pPr marL="409575">
              <a:lnSpc>
                <a:spcPct val="100000"/>
              </a:lnSpc>
            </a:pP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transparent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basis</a:t>
            </a:r>
            <a:r>
              <a:rPr dirty="0" sz="1200" spc="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for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negotiation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benchmarking.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0" y="2418969"/>
            <a:ext cx="12192000" cy="4439285"/>
            <a:chOff x="0" y="2418969"/>
            <a:chExt cx="12192000" cy="4439285"/>
          </a:xfrm>
        </p:grpSpPr>
        <p:sp>
          <p:nvSpPr>
            <p:cNvPr id="22" name="object 22"/>
            <p:cNvSpPr/>
            <p:nvPr/>
          </p:nvSpPr>
          <p:spPr>
            <a:xfrm>
              <a:off x="0" y="6413239"/>
              <a:ext cx="12192000" cy="445134"/>
            </a:xfrm>
            <a:custGeom>
              <a:avLst/>
              <a:gdLst/>
              <a:ahLst/>
              <a:cxnLst/>
              <a:rect l="l" t="t" r="r" b="b"/>
              <a:pathLst>
                <a:path w="12192000" h="445134">
                  <a:moveTo>
                    <a:pt x="12192000" y="0"/>
                  </a:moveTo>
                  <a:lnTo>
                    <a:pt x="0" y="0"/>
                  </a:lnTo>
                  <a:lnTo>
                    <a:pt x="0" y="444760"/>
                  </a:lnTo>
                  <a:lnTo>
                    <a:pt x="12192000" y="44476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7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0629900" y="6166218"/>
              <a:ext cx="1191895" cy="386080"/>
            </a:xfrm>
            <a:custGeom>
              <a:avLst/>
              <a:gdLst/>
              <a:ahLst/>
              <a:cxnLst/>
              <a:rect l="l" t="t" r="r" b="b"/>
              <a:pathLst>
                <a:path w="1191895" h="386079">
                  <a:moveTo>
                    <a:pt x="998981" y="0"/>
                  </a:moveTo>
                  <a:lnTo>
                    <a:pt x="192785" y="0"/>
                  </a:lnTo>
                  <a:lnTo>
                    <a:pt x="148596" y="5093"/>
                  </a:lnTo>
                  <a:lnTo>
                    <a:pt x="108024" y="19602"/>
                  </a:lnTo>
                  <a:lnTo>
                    <a:pt x="72227" y="42368"/>
                  </a:lnTo>
                  <a:lnTo>
                    <a:pt x="42367" y="72234"/>
                  </a:lnTo>
                  <a:lnTo>
                    <a:pt x="19603" y="108041"/>
                  </a:lnTo>
                  <a:lnTo>
                    <a:pt x="5094" y="148632"/>
                  </a:lnTo>
                  <a:lnTo>
                    <a:pt x="0" y="192849"/>
                  </a:lnTo>
                  <a:lnTo>
                    <a:pt x="5094" y="237066"/>
                  </a:lnTo>
                  <a:lnTo>
                    <a:pt x="19603" y="277657"/>
                  </a:lnTo>
                  <a:lnTo>
                    <a:pt x="42367" y="313464"/>
                  </a:lnTo>
                  <a:lnTo>
                    <a:pt x="72227" y="343330"/>
                  </a:lnTo>
                  <a:lnTo>
                    <a:pt x="108024" y="366096"/>
                  </a:lnTo>
                  <a:lnTo>
                    <a:pt x="148596" y="380605"/>
                  </a:lnTo>
                  <a:lnTo>
                    <a:pt x="192785" y="385699"/>
                  </a:lnTo>
                  <a:lnTo>
                    <a:pt x="998981" y="385699"/>
                  </a:lnTo>
                  <a:lnTo>
                    <a:pt x="1043218" y="380605"/>
                  </a:lnTo>
                  <a:lnTo>
                    <a:pt x="1083824" y="366096"/>
                  </a:lnTo>
                  <a:lnTo>
                    <a:pt x="1119643" y="343330"/>
                  </a:lnTo>
                  <a:lnTo>
                    <a:pt x="1149517" y="313464"/>
                  </a:lnTo>
                  <a:lnTo>
                    <a:pt x="1172288" y="277657"/>
                  </a:lnTo>
                  <a:lnTo>
                    <a:pt x="1186800" y="237066"/>
                  </a:lnTo>
                  <a:lnTo>
                    <a:pt x="1191895" y="192849"/>
                  </a:lnTo>
                  <a:lnTo>
                    <a:pt x="1186800" y="148632"/>
                  </a:lnTo>
                  <a:lnTo>
                    <a:pt x="1172288" y="108041"/>
                  </a:lnTo>
                  <a:lnTo>
                    <a:pt x="1149517" y="72234"/>
                  </a:lnTo>
                  <a:lnTo>
                    <a:pt x="1119643" y="42368"/>
                  </a:lnTo>
                  <a:lnTo>
                    <a:pt x="1083824" y="19602"/>
                  </a:lnTo>
                  <a:lnTo>
                    <a:pt x="1043218" y="5093"/>
                  </a:lnTo>
                  <a:lnTo>
                    <a:pt x="998981" y="0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02517" y="6244767"/>
              <a:ext cx="228600" cy="2286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37372" y="2418969"/>
              <a:ext cx="3793617" cy="352397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81038" y="3580968"/>
              <a:ext cx="2815335" cy="2815336"/>
            </a:xfrm>
            <a:prstGeom prst="rect">
              <a:avLst/>
            </a:prstGeom>
          </p:spPr>
        </p:pic>
      </p:grpSp>
      <p:sp>
        <p:nvSpPr>
          <p:cNvPr id="27" name="object 27" descr="$PPTXTitle"/>
          <p:cNvSpPr txBox="1">
            <a:spLocks noGrp="1"/>
          </p:cNvSpPr>
          <p:nvPr>
            <p:ph type="title"/>
          </p:nvPr>
        </p:nvSpPr>
        <p:spPr>
          <a:xfrm>
            <a:off x="856589" y="423494"/>
            <a:ext cx="377253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75">
                <a:solidFill>
                  <a:srgbClr val="FFFFFF"/>
                </a:solidFill>
              </a:rPr>
              <a:t>Matta</a:t>
            </a:r>
            <a:r>
              <a:rPr dirty="0" sz="4000" spc="-254">
                <a:solidFill>
                  <a:srgbClr val="FFFFFF"/>
                </a:solidFill>
              </a:rPr>
              <a:t> </a:t>
            </a:r>
            <a:r>
              <a:rPr dirty="0" sz="4000" spc="-140">
                <a:solidFill>
                  <a:srgbClr val="0057E6"/>
                </a:solidFill>
              </a:rPr>
              <a:t>Marketplace</a:t>
            </a:r>
            <a:endParaRPr sz="4000"/>
          </a:p>
        </p:txBody>
      </p:sp>
      <p:grpSp>
        <p:nvGrpSpPr>
          <p:cNvPr id="28" name="object 28"/>
          <p:cNvGrpSpPr/>
          <p:nvPr/>
        </p:nvGrpSpPr>
        <p:grpSpPr>
          <a:xfrm>
            <a:off x="654799" y="408965"/>
            <a:ext cx="10995025" cy="570230"/>
            <a:chOff x="654799" y="408965"/>
            <a:chExt cx="10995025" cy="570230"/>
          </a:xfrm>
        </p:grpSpPr>
        <p:sp>
          <p:nvSpPr>
            <p:cNvPr id="29" name="object 29"/>
            <p:cNvSpPr/>
            <p:nvPr/>
          </p:nvSpPr>
          <p:spPr>
            <a:xfrm>
              <a:off x="673849" y="530478"/>
              <a:ext cx="0" cy="445770"/>
            </a:xfrm>
            <a:custGeom>
              <a:avLst/>
              <a:gdLst/>
              <a:ahLst/>
              <a:cxnLst/>
              <a:rect l="l" t="t" r="r" b="b"/>
              <a:pathLst>
                <a:path w="0" h="445769">
                  <a:moveTo>
                    <a:pt x="0" y="0"/>
                  </a:moveTo>
                  <a:lnTo>
                    <a:pt x="0" y="445516"/>
                  </a:lnTo>
                </a:path>
              </a:pathLst>
            </a:custGeom>
            <a:ln w="38100">
              <a:solidFill>
                <a:srgbClr val="0057E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71912" y="408965"/>
              <a:ext cx="1677676" cy="569736"/>
            </a:xfrm>
            <a:prstGeom prst="rect">
              <a:avLst/>
            </a:prstGeom>
          </p:spPr>
        </p:pic>
      </p:grpSp>
      <p:sp>
        <p:nvSpPr>
          <p:cNvPr id="31" name="object 3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15"/>
              <a:t> </a:t>
            </a:r>
            <a:fld id="{81D60167-4931-47E6-BA6A-407CBD079E47}" type="slidenum">
              <a:rPr dirty="0" spc="-25"/>
              <a:t>17</a:t>
            </a:fld>
          </a:p>
        </p:txBody>
      </p:sp>
      <p:sp>
        <p:nvSpPr>
          <p:cNvPr id="32" name="object 32"/>
          <p:cNvSpPr txBox="1"/>
          <p:nvPr/>
        </p:nvSpPr>
        <p:spPr>
          <a:xfrm>
            <a:off x="596900" y="6555435"/>
            <a:ext cx="364109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Matta</a:t>
            </a:r>
            <a:r>
              <a:rPr dirty="0" sz="12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—</a:t>
            </a:r>
            <a:r>
              <a:rPr dirty="0" sz="1200" spc="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Digital</a:t>
            </a:r>
            <a:r>
              <a:rPr dirty="0" sz="12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Infrastructure: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The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Future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African</a:t>
            </a:r>
            <a:r>
              <a:rPr dirty="0" sz="1200" spc="-2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Trade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1388110"/>
          </a:xfrm>
          <a:custGeom>
            <a:avLst/>
            <a:gdLst/>
            <a:ahLst/>
            <a:cxnLst/>
            <a:rect l="l" t="t" r="r" b="b"/>
            <a:pathLst>
              <a:path w="12192000" h="1388110">
                <a:moveTo>
                  <a:pt x="0" y="1387602"/>
                </a:moveTo>
                <a:lnTo>
                  <a:pt x="12192000" y="1387602"/>
                </a:lnTo>
                <a:lnTo>
                  <a:pt x="12192000" y="0"/>
                </a:lnTo>
                <a:lnTo>
                  <a:pt x="0" y="0"/>
                </a:lnTo>
                <a:lnTo>
                  <a:pt x="0" y="1387602"/>
                </a:lnTo>
                <a:close/>
              </a:path>
            </a:pathLst>
          </a:custGeom>
          <a:solidFill>
            <a:srgbClr val="0017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115692" y="512444"/>
            <a:ext cx="323659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i="1">
                <a:solidFill>
                  <a:srgbClr val="FFFFFF"/>
                </a:solidFill>
                <a:latin typeface="Calibri"/>
                <a:cs typeface="Calibri"/>
              </a:rPr>
              <a:t>Logistics</a:t>
            </a:r>
            <a:r>
              <a:rPr dirty="0" sz="2800" spc="-114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i="1">
                <a:solidFill>
                  <a:srgbClr val="FFFFFF"/>
                </a:solidFill>
                <a:latin typeface="Calibri"/>
                <a:cs typeface="Calibri"/>
              </a:rPr>
              <a:t>Control</a:t>
            </a:r>
            <a:r>
              <a:rPr dirty="0" sz="2800" spc="-10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20" i="1">
                <a:solidFill>
                  <a:srgbClr val="FFFFFF"/>
                </a:solidFill>
                <a:latin typeface="Calibri"/>
                <a:cs typeface="Calibri"/>
              </a:rPr>
              <a:t>Layer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6900" y="1465986"/>
            <a:ext cx="10718165" cy="660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30100"/>
              </a:lnSpc>
              <a:spcBef>
                <a:spcPts val="100"/>
              </a:spcBef>
            </a:pP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Bridges</a:t>
            </a:r>
            <a:r>
              <a:rPr dirty="0" sz="16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the</a:t>
            </a:r>
            <a:r>
              <a:rPr dirty="0" sz="1600" spc="-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gap</a:t>
            </a:r>
            <a:r>
              <a:rPr dirty="0" sz="1600" spc="-6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between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digital</a:t>
            </a:r>
            <a:r>
              <a:rPr dirty="0" sz="16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transactions</a:t>
            </a:r>
            <a:r>
              <a:rPr dirty="0" sz="1600" spc="-6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and</a:t>
            </a:r>
            <a:r>
              <a:rPr dirty="0" sz="1600" spc="-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physical</a:t>
            </a:r>
            <a:r>
              <a:rPr dirty="0" sz="1600" spc="-5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movement.</a:t>
            </a:r>
            <a:r>
              <a:rPr dirty="0" sz="1600" spc="-1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Flux</a:t>
            </a:r>
            <a:r>
              <a:rPr dirty="0" sz="1600" spc="-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provides</a:t>
            </a:r>
            <a:r>
              <a:rPr dirty="0" sz="1600" spc="-2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the</a:t>
            </a:r>
            <a:r>
              <a:rPr dirty="0" sz="16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logistics</a:t>
            </a:r>
            <a:r>
              <a:rPr dirty="0" sz="1600" spc="-6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coordination</a:t>
            </a:r>
            <a:r>
              <a:rPr dirty="0" sz="1600" spc="-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layer</a:t>
            </a:r>
            <a:r>
              <a:rPr dirty="0" sz="16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that</a:t>
            </a:r>
            <a:r>
              <a:rPr dirty="0" sz="1600" spc="-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links</a:t>
            </a:r>
            <a:r>
              <a:rPr dirty="0" sz="1600" spc="-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every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shipment</a:t>
            </a:r>
            <a:r>
              <a:rPr dirty="0" sz="1600" spc="-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to</a:t>
            </a:r>
            <a:r>
              <a:rPr dirty="0" sz="1600" spc="-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the</a:t>
            </a:r>
            <a:r>
              <a:rPr dirty="0" sz="16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trade</a:t>
            </a:r>
            <a:r>
              <a:rPr dirty="0" sz="16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data</a:t>
            </a:r>
            <a:r>
              <a:rPr dirty="0" sz="1600" spc="-4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that</a:t>
            </a:r>
            <a:r>
              <a:rPr dirty="0" sz="1600" spc="-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authorized</a:t>
            </a:r>
            <a:r>
              <a:rPr dirty="0" sz="1600" spc="-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it</a:t>
            </a:r>
            <a:r>
              <a:rPr dirty="0" sz="1600" spc="-2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—</a:t>
            </a:r>
            <a:r>
              <a:rPr dirty="0" sz="1600" spc="-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creating</a:t>
            </a:r>
            <a:r>
              <a:rPr dirty="0" sz="16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a</a:t>
            </a:r>
            <a:r>
              <a:rPr dirty="0" sz="16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verifiable</a:t>
            </a:r>
            <a:r>
              <a:rPr dirty="0" sz="1600" spc="-5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chain</a:t>
            </a:r>
            <a:r>
              <a:rPr dirty="0" sz="1600" spc="-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of</a:t>
            </a:r>
            <a:r>
              <a:rPr dirty="0" sz="16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custody.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65399" y="2287436"/>
            <a:ext cx="5997575" cy="919480"/>
            <a:chOff x="565399" y="2287436"/>
            <a:chExt cx="5997575" cy="91948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399" y="2287436"/>
              <a:ext cx="5996949" cy="91914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9600" y="2312797"/>
              <a:ext cx="73660" cy="853440"/>
            </a:xfrm>
            <a:custGeom>
              <a:avLst/>
              <a:gdLst/>
              <a:ahLst/>
              <a:cxnLst/>
              <a:rect l="l" t="t" r="r" b="b"/>
              <a:pathLst>
                <a:path w="73659" h="853439">
                  <a:moveTo>
                    <a:pt x="73151" y="0"/>
                  </a:moveTo>
                  <a:lnTo>
                    <a:pt x="0" y="0"/>
                  </a:lnTo>
                  <a:lnTo>
                    <a:pt x="0" y="853439"/>
                  </a:lnTo>
                  <a:lnTo>
                    <a:pt x="73151" y="853439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82751" y="2312797"/>
            <a:ext cx="5859145" cy="853440"/>
          </a:xfrm>
          <a:prstGeom prst="rect">
            <a:avLst/>
          </a:prstGeom>
          <a:solidFill>
            <a:srgbClr val="F8F9FB"/>
          </a:solidFill>
        </p:spPr>
        <p:txBody>
          <a:bodyPr wrap="square" lIns="0" tIns="65405" rIns="0" bIns="0" rtlCol="0" vert="horz">
            <a:spAutoFit/>
          </a:bodyPr>
          <a:lstStyle/>
          <a:p>
            <a:pPr marL="353060">
              <a:lnSpc>
                <a:spcPct val="100000"/>
              </a:lnSpc>
              <a:spcBef>
                <a:spcPts val="515"/>
              </a:spcBef>
            </a:pPr>
            <a:r>
              <a:rPr dirty="0" sz="1700" b="1">
                <a:solidFill>
                  <a:srgbClr val="E4002F"/>
                </a:solidFill>
                <a:latin typeface="Calibri"/>
                <a:cs typeface="Calibri"/>
              </a:rPr>
              <a:t>Fleet</a:t>
            </a:r>
            <a:r>
              <a:rPr dirty="0" sz="1700" spc="55" b="1">
                <a:solidFill>
                  <a:srgbClr val="E4002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E4002F"/>
                </a:solidFill>
                <a:latin typeface="Calibri"/>
                <a:cs typeface="Calibri"/>
              </a:rPr>
              <a:t>&amp;</a:t>
            </a:r>
            <a:r>
              <a:rPr dirty="0" sz="1700" spc="65" b="1">
                <a:solidFill>
                  <a:srgbClr val="E4002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E4002F"/>
                </a:solidFill>
                <a:latin typeface="Calibri"/>
                <a:cs typeface="Calibri"/>
              </a:rPr>
              <a:t>Carrier</a:t>
            </a:r>
            <a:r>
              <a:rPr dirty="0" sz="1700" spc="45" b="1">
                <a:solidFill>
                  <a:srgbClr val="E4002F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E4002F"/>
                </a:solidFill>
                <a:latin typeface="Calibri"/>
                <a:cs typeface="Calibri"/>
              </a:rPr>
              <a:t>Management</a:t>
            </a:r>
            <a:endParaRPr sz="1700">
              <a:latin typeface="Calibri"/>
              <a:cs typeface="Calibri"/>
            </a:endParaRPr>
          </a:p>
          <a:p>
            <a:pPr marL="353060" marR="455930">
              <a:lnSpc>
                <a:spcPct val="100000"/>
              </a:lnSpc>
              <a:spcBef>
                <a:spcPts val="545"/>
              </a:spcBef>
            </a:pP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Carrier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coordination,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route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planning,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capacity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allocation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across</a:t>
            </a:r>
            <a:r>
              <a:rPr dirty="0" sz="1200" spc="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multi-modal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logistics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network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—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road,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rail,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sea,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air.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65399" y="3323756"/>
            <a:ext cx="5997575" cy="919480"/>
            <a:chOff x="565399" y="3323756"/>
            <a:chExt cx="5997575" cy="91948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399" y="3323756"/>
              <a:ext cx="5996949" cy="91914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09600" y="3349116"/>
              <a:ext cx="73660" cy="853440"/>
            </a:xfrm>
            <a:custGeom>
              <a:avLst/>
              <a:gdLst/>
              <a:ahLst/>
              <a:cxnLst/>
              <a:rect l="l" t="t" r="r" b="b"/>
              <a:pathLst>
                <a:path w="73659" h="853439">
                  <a:moveTo>
                    <a:pt x="73151" y="0"/>
                  </a:moveTo>
                  <a:lnTo>
                    <a:pt x="0" y="0"/>
                  </a:lnTo>
                  <a:lnTo>
                    <a:pt x="0" y="853440"/>
                  </a:lnTo>
                  <a:lnTo>
                    <a:pt x="73151" y="853440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682751" y="3349116"/>
            <a:ext cx="5859145" cy="853440"/>
          </a:xfrm>
          <a:prstGeom prst="rect">
            <a:avLst/>
          </a:prstGeom>
          <a:solidFill>
            <a:srgbClr val="F8F9FB"/>
          </a:solidFill>
        </p:spPr>
        <p:txBody>
          <a:bodyPr wrap="square" lIns="0" tIns="65405" rIns="0" bIns="0" rtlCol="0" vert="horz">
            <a:spAutoFit/>
          </a:bodyPr>
          <a:lstStyle/>
          <a:p>
            <a:pPr marL="353060">
              <a:lnSpc>
                <a:spcPct val="100000"/>
              </a:lnSpc>
              <a:spcBef>
                <a:spcPts val="515"/>
              </a:spcBef>
            </a:pPr>
            <a:r>
              <a:rPr dirty="0" sz="1700" b="1">
                <a:solidFill>
                  <a:srgbClr val="E4002F"/>
                </a:solidFill>
                <a:latin typeface="Calibri"/>
                <a:cs typeface="Calibri"/>
              </a:rPr>
              <a:t>End-</a:t>
            </a:r>
            <a:r>
              <a:rPr dirty="0" sz="1700" spc="-10" b="1">
                <a:solidFill>
                  <a:srgbClr val="E4002F"/>
                </a:solidFill>
                <a:latin typeface="Calibri"/>
                <a:cs typeface="Calibri"/>
              </a:rPr>
              <a:t>to-</a:t>
            </a:r>
            <a:r>
              <a:rPr dirty="0" sz="1700" b="1">
                <a:solidFill>
                  <a:srgbClr val="E4002F"/>
                </a:solidFill>
                <a:latin typeface="Calibri"/>
                <a:cs typeface="Calibri"/>
              </a:rPr>
              <a:t>End</a:t>
            </a:r>
            <a:r>
              <a:rPr dirty="0" sz="1700" spc="50" b="1">
                <a:solidFill>
                  <a:srgbClr val="E4002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E4002F"/>
                </a:solidFill>
                <a:latin typeface="Calibri"/>
                <a:cs typeface="Calibri"/>
              </a:rPr>
              <a:t>Shipment</a:t>
            </a:r>
            <a:r>
              <a:rPr dirty="0" sz="1700" spc="70" b="1">
                <a:solidFill>
                  <a:srgbClr val="E4002F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E4002F"/>
                </a:solidFill>
                <a:latin typeface="Calibri"/>
                <a:cs typeface="Calibri"/>
              </a:rPr>
              <a:t>Coordination</a:t>
            </a:r>
            <a:endParaRPr sz="1700">
              <a:latin typeface="Calibri"/>
              <a:cs typeface="Calibri"/>
            </a:endParaRPr>
          </a:p>
          <a:p>
            <a:pPr marL="353060" marR="321310">
              <a:lnSpc>
                <a:spcPct val="100000"/>
              </a:lnSpc>
              <a:spcBef>
                <a:spcPts val="545"/>
              </a:spcBef>
            </a:pP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Full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shipment</a:t>
            </a:r>
            <a:r>
              <a:rPr dirty="0" sz="1200" spc="-5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lifecycle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management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from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pickup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through</a:t>
            </a:r>
            <a:r>
              <a:rPr dirty="0" sz="1200" spc="-6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customs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clearance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to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final delivery,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with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automated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milestone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tracking.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65399" y="4360076"/>
            <a:ext cx="5997575" cy="919480"/>
            <a:chOff x="565399" y="4360076"/>
            <a:chExt cx="5997575" cy="919480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399" y="4360076"/>
              <a:ext cx="5996949" cy="91914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09600" y="4385436"/>
              <a:ext cx="73660" cy="853440"/>
            </a:xfrm>
            <a:custGeom>
              <a:avLst/>
              <a:gdLst/>
              <a:ahLst/>
              <a:cxnLst/>
              <a:rect l="l" t="t" r="r" b="b"/>
              <a:pathLst>
                <a:path w="73659" h="853439">
                  <a:moveTo>
                    <a:pt x="73151" y="0"/>
                  </a:moveTo>
                  <a:lnTo>
                    <a:pt x="0" y="0"/>
                  </a:lnTo>
                  <a:lnTo>
                    <a:pt x="0" y="853440"/>
                  </a:lnTo>
                  <a:lnTo>
                    <a:pt x="73151" y="853440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682751" y="4385436"/>
            <a:ext cx="5859145" cy="853440"/>
          </a:xfrm>
          <a:prstGeom prst="rect">
            <a:avLst/>
          </a:prstGeom>
          <a:solidFill>
            <a:srgbClr val="F8F9FB"/>
          </a:solidFill>
        </p:spPr>
        <p:txBody>
          <a:bodyPr wrap="square" lIns="0" tIns="66040" rIns="0" bIns="0" rtlCol="0" vert="horz">
            <a:spAutoFit/>
          </a:bodyPr>
          <a:lstStyle/>
          <a:p>
            <a:pPr marL="353060">
              <a:lnSpc>
                <a:spcPct val="100000"/>
              </a:lnSpc>
              <a:spcBef>
                <a:spcPts val="520"/>
              </a:spcBef>
            </a:pPr>
            <a:r>
              <a:rPr dirty="0" sz="1700" b="1">
                <a:solidFill>
                  <a:srgbClr val="E4002F"/>
                </a:solidFill>
                <a:latin typeface="Calibri"/>
                <a:cs typeface="Calibri"/>
              </a:rPr>
              <a:t>Real-Time</a:t>
            </a:r>
            <a:r>
              <a:rPr dirty="0" sz="1700" spc="20" b="1">
                <a:solidFill>
                  <a:srgbClr val="E4002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E4002F"/>
                </a:solidFill>
                <a:latin typeface="Calibri"/>
                <a:cs typeface="Calibri"/>
              </a:rPr>
              <a:t>Tracking</a:t>
            </a:r>
            <a:r>
              <a:rPr dirty="0" sz="1700" spc="30" b="1">
                <a:solidFill>
                  <a:srgbClr val="E4002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E4002F"/>
                </a:solidFill>
                <a:latin typeface="Calibri"/>
                <a:cs typeface="Calibri"/>
              </a:rPr>
              <a:t>&amp;</a:t>
            </a:r>
            <a:r>
              <a:rPr dirty="0" sz="1700" spc="20" b="1">
                <a:solidFill>
                  <a:srgbClr val="E4002F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E4002F"/>
                </a:solidFill>
                <a:latin typeface="Calibri"/>
                <a:cs typeface="Calibri"/>
              </a:rPr>
              <a:t>Visibility</a:t>
            </a:r>
            <a:endParaRPr sz="1700">
              <a:latin typeface="Calibri"/>
              <a:cs typeface="Calibri"/>
            </a:endParaRPr>
          </a:p>
          <a:p>
            <a:pPr marL="353060" marR="450215">
              <a:lnSpc>
                <a:spcPct val="100000"/>
              </a:lnSpc>
              <a:spcBef>
                <a:spcPts val="540"/>
              </a:spcBef>
            </a:pP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Live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visibility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into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shipment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location,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status,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estimated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delivery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—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available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to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buyers,</a:t>
            </a:r>
            <a:r>
              <a:rPr dirty="0" sz="12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suppliers,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logistics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providers,</a:t>
            </a:r>
            <a:r>
              <a:rPr dirty="0" sz="12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financiers.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65399" y="5396396"/>
            <a:ext cx="5997575" cy="919480"/>
            <a:chOff x="565399" y="5396396"/>
            <a:chExt cx="5997575" cy="919480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399" y="5396396"/>
              <a:ext cx="5996949" cy="91914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09600" y="5421795"/>
              <a:ext cx="73660" cy="853440"/>
            </a:xfrm>
            <a:custGeom>
              <a:avLst/>
              <a:gdLst/>
              <a:ahLst/>
              <a:cxnLst/>
              <a:rect l="l" t="t" r="r" b="b"/>
              <a:pathLst>
                <a:path w="73659" h="853439">
                  <a:moveTo>
                    <a:pt x="73151" y="0"/>
                  </a:moveTo>
                  <a:lnTo>
                    <a:pt x="0" y="0"/>
                  </a:lnTo>
                  <a:lnTo>
                    <a:pt x="0" y="853439"/>
                  </a:lnTo>
                  <a:lnTo>
                    <a:pt x="73151" y="853439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682751" y="5421795"/>
            <a:ext cx="5859145" cy="853440"/>
          </a:xfrm>
          <a:prstGeom prst="rect">
            <a:avLst/>
          </a:prstGeom>
          <a:solidFill>
            <a:srgbClr val="F8F9FB"/>
          </a:solidFill>
        </p:spPr>
        <p:txBody>
          <a:bodyPr wrap="square" lIns="0" tIns="66040" rIns="0" bIns="0" rtlCol="0" vert="horz">
            <a:spAutoFit/>
          </a:bodyPr>
          <a:lstStyle/>
          <a:p>
            <a:pPr marL="353060">
              <a:lnSpc>
                <a:spcPct val="100000"/>
              </a:lnSpc>
              <a:spcBef>
                <a:spcPts val="520"/>
              </a:spcBef>
            </a:pPr>
            <a:r>
              <a:rPr dirty="0" sz="1700" spc="-10" b="1">
                <a:solidFill>
                  <a:srgbClr val="E4002F"/>
                </a:solidFill>
                <a:latin typeface="Calibri"/>
                <a:cs typeface="Calibri"/>
              </a:rPr>
              <a:t>Transaction-</a:t>
            </a:r>
            <a:r>
              <a:rPr dirty="0" sz="1700" b="1">
                <a:solidFill>
                  <a:srgbClr val="E4002F"/>
                </a:solidFill>
                <a:latin typeface="Calibri"/>
                <a:cs typeface="Calibri"/>
              </a:rPr>
              <a:t>Linked</a:t>
            </a:r>
            <a:r>
              <a:rPr dirty="0" sz="1700" spc="85" b="1">
                <a:solidFill>
                  <a:srgbClr val="E4002F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E4002F"/>
                </a:solidFill>
                <a:latin typeface="Calibri"/>
                <a:cs typeface="Calibri"/>
              </a:rPr>
              <a:t>Validation</a:t>
            </a:r>
            <a:endParaRPr sz="1700">
              <a:latin typeface="Calibri"/>
              <a:cs typeface="Calibri"/>
            </a:endParaRPr>
          </a:p>
          <a:p>
            <a:pPr marL="353060" marR="308610">
              <a:lnSpc>
                <a:spcPct val="100000"/>
              </a:lnSpc>
              <a:spcBef>
                <a:spcPts val="545"/>
              </a:spcBef>
            </a:pP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Physical delivery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confirmation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linked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to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the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digital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transaction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record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—</a:t>
            </a:r>
            <a:r>
              <a:rPr dirty="0" sz="1200" spc="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creating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the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verified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trigger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for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finance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release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settlement.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654799" y="445008"/>
            <a:ext cx="11219815" cy="531495"/>
            <a:chOff x="654799" y="445008"/>
            <a:chExt cx="11219815" cy="531495"/>
          </a:xfrm>
        </p:grpSpPr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36986" y="445008"/>
              <a:ext cx="1437144" cy="51439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73849" y="530479"/>
              <a:ext cx="0" cy="445770"/>
            </a:xfrm>
            <a:custGeom>
              <a:avLst/>
              <a:gdLst/>
              <a:ahLst/>
              <a:cxnLst/>
              <a:rect l="l" t="t" r="r" b="b"/>
              <a:pathLst>
                <a:path w="0" h="445769">
                  <a:moveTo>
                    <a:pt x="0" y="0"/>
                  </a:moveTo>
                  <a:lnTo>
                    <a:pt x="0" y="445516"/>
                  </a:lnTo>
                </a:path>
              </a:pathLst>
            </a:custGeom>
            <a:ln w="38100">
              <a:solidFill>
                <a:srgbClr val="E4002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$PPTXTitle"/>
          <p:cNvSpPr txBox="1">
            <a:spLocks noGrp="1"/>
          </p:cNvSpPr>
          <p:nvPr>
            <p:ph type="title"/>
          </p:nvPr>
        </p:nvSpPr>
        <p:spPr>
          <a:xfrm>
            <a:off x="856589" y="423494"/>
            <a:ext cx="88900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20">
                <a:solidFill>
                  <a:srgbClr val="FFFFFF"/>
                </a:solidFill>
              </a:rPr>
              <a:t>Flux</a:t>
            </a:r>
            <a:endParaRPr sz="4000"/>
          </a:p>
        </p:txBody>
      </p:sp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02036" y="2337180"/>
            <a:ext cx="1577721" cy="3754120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0" y="2337180"/>
            <a:ext cx="12192000" cy="4521200"/>
            <a:chOff x="0" y="2337180"/>
            <a:chExt cx="12192000" cy="4521200"/>
          </a:xfrm>
        </p:grpSpPr>
        <p:sp>
          <p:nvSpPr>
            <p:cNvPr id="27" name="object 27"/>
            <p:cNvSpPr/>
            <p:nvPr/>
          </p:nvSpPr>
          <p:spPr>
            <a:xfrm>
              <a:off x="0" y="6400799"/>
              <a:ext cx="12192000" cy="457200"/>
            </a:xfrm>
            <a:custGeom>
              <a:avLst/>
              <a:gdLst/>
              <a:ahLst/>
              <a:cxnLst/>
              <a:rect l="l" t="t" r="r" b="b"/>
              <a:pathLst>
                <a:path w="12192000" h="457200">
                  <a:moveTo>
                    <a:pt x="12192000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92000" y="45719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E4002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0629900" y="6166218"/>
              <a:ext cx="1191895" cy="386080"/>
            </a:xfrm>
            <a:custGeom>
              <a:avLst/>
              <a:gdLst/>
              <a:ahLst/>
              <a:cxnLst/>
              <a:rect l="l" t="t" r="r" b="b"/>
              <a:pathLst>
                <a:path w="1191895" h="386079">
                  <a:moveTo>
                    <a:pt x="998981" y="0"/>
                  </a:moveTo>
                  <a:lnTo>
                    <a:pt x="192785" y="0"/>
                  </a:lnTo>
                  <a:lnTo>
                    <a:pt x="148596" y="5093"/>
                  </a:lnTo>
                  <a:lnTo>
                    <a:pt x="108024" y="19602"/>
                  </a:lnTo>
                  <a:lnTo>
                    <a:pt x="72227" y="42368"/>
                  </a:lnTo>
                  <a:lnTo>
                    <a:pt x="42367" y="72234"/>
                  </a:lnTo>
                  <a:lnTo>
                    <a:pt x="19603" y="108041"/>
                  </a:lnTo>
                  <a:lnTo>
                    <a:pt x="5094" y="148632"/>
                  </a:lnTo>
                  <a:lnTo>
                    <a:pt x="0" y="192849"/>
                  </a:lnTo>
                  <a:lnTo>
                    <a:pt x="5094" y="237066"/>
                  </a:lnTo>
                  <a:lnTo>
                    <a:pt x="19603" y="277657"/>
                  </a:lnTo>
                  <a:lnTo>
                    <a:pt x="42367" y="313464"/>
                  </a:lnTo>
                  <a:lnTo>
                    <a:pt x="72227" y="343330"/>
                  </a:lnTo>
                  <a:lnTo>
                    <a:pt x="108024" y="366096"/>
                  </a:lnTo>
                  <a:lnTo>
                    <a:pt x="148596" y="380605"/>
                  </a:lnTo>
                  <a:lnTo>
                    <a:pt x="192785" y="385699"/>
                  </a:lnTo>
                  <a:lnTo>
                    <a:pt x="998981" y="385699"/>
                  </a:lnTo>
                  <a:lnTo>
                    <a:pt x="1043218" y="380605"/>
                  </a:lnTo>
                  <a:lnTo>
                    <a:pt x="1083824" y="366096"/>
                  </a:lnTo>
                  <a:lnTo>
                    <a:pt x="1119643" y="343330"/>
                  </a:lnTo>
                  <a:lnTo>
                    <a:pt x="1149517" y="313464"/>
                  </a:lnTo>
                  <a:lnTo>
                    <a:pt x="1172288" y="277657"/>
                  </a:lnTo>
                  <a:lnTo>
                    <a:pt x="1186800" y="237066"/>
                  </a:lnTo>
                  <a:lnTo>
                    <a:pt x="1191895" y="192849"/>
                  </a:lnTo>
                  <a:lnTo>
                    <a:pt x="1186800" y="148632"/>
                  </a:lnTo>
                  <a:lnTo>
                    <a:pt x="1172288" y="108041"/>
                  </a:lnTo>
                  <a:lnTo>
                    <a:pt x="1149517" y="72234"/>
                  </a:lnTo>
                  <a:lnTo>
                    <a:pt x="1119643" y="42368"/>
                  </a:lnTo>
                  <a:lnTo>
                    <a:pt x="1083824" y="19602"/>
                  </a:lnTo>
                  <a:lnTo>
                    <a:pt x="1043218" y="5093"/>
                  </a:lnTo>
                  <a:lnTo>
                    <a:pt x="998981" y="0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02517" y="6244767"/>
              <a:ext cx="228600" cy="2286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46236" y="2337180"/>
              <a:ext cx="1803780" cy="375412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39686" y="3895597"/>
              <a:ext cx="2505201" cy="2505202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15"/>
              <a:t> </a:t>
            </a:r>
            <a:fld id="{81D60167-4931-47E6-BA6A-407CBD079E47}" type="slidenum">
              <a:rPr dirty="0" spc="-25"/>
              <a:t>17</a:t>
            </a:fld>
          </a:p>
        </p:txBody>
      </p:sp>
      <p:sp>
        <p:nvSpPr>
          <p:cNvPr id="33" name="object 33"/>
          <p:cNvSpPr txBox="1"/>
          <p:nvPr/>
        </p:nvSpPr>
        <p:spPr>
          <a:xfrm>
            <a:off x="596900" y="6555435"/>
            <a:ext cx="364109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Matta</a:t>
            </a:r>
            <a:r>
              <a:rPr dirty="0" sz="12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—</a:t>
            </a:r>
            <a:r>
              <a:rPr dirty="0" sz="1200" spc="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Digital</a:t>
            </a:r>
            <a:r>
              <a:rPr dirty="0" sz="12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Infrastructure: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The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Future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African</a:t>
            </a:r>
            <a:r>
              <a:rPr dirty="0" sz="1200" spc="-2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Trade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1384300"/>
          </a:xfrm>
          <a:custGeom>
            <a:avLst/>
            <a:gdLst/>
            <a:ahLst/>
            <a:cxnLst/>
            <a:rect l="l" t="t" r="r" b="b"/>
            <a:pathLst>
              <a:path w="12192000" h="1384300">
                <a:moveTo>
                  <a:pt x="0" y="1383791"/>
                </a:moveTo>
                <a:lnTo>
                  <a:pt x="12192000" y="1383791"/>
                </a:lnTo>
                <a:lnTo>
                  <a:pt x="12192000" y="0"/>
                </a:lnTo>
                <a:lnTo>
                  <a:pt x="0" y="0"/>
                </a:lnTo>
                <a:lnTo>
                  <a:pt x="0" y="1383791"/>
                </a:lnTo>
                <a:close/>
              </a:path>
            </a:pathLst>
          </a:custGeom>
          <a:solidFill>
            <a:srgbClr val="0017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808223" y="506348"/>
            <a:ext cx="3821429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i="1">
                <a:solidFill>
                  <a:srgbClr val="FFFFFF"/>
                </a:solidFill>
                <a:latin typeface="Calibri"/>
                <a:cs typeface="Calibri"/>
              </a:rPr>
              <a:t>Supplier</a:t>
            </a:r>
            <a:r>
              <a:rPr dirty="0" sz="2800" spc="-6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i="1">
                <a:solidFill>
                  <a:srgbClr val="FFFFFF"/>
                </a:solidFill>
                <a:latin typeface="Calibri"/>
                <a:cs typeface="Calibri"/>
              </a:rPr>
              <a:t>Operating</a:t>
            </a:r>
            <a:r>
              <a:rPr dirty="0" sz="2800" spc="-5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 i="1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6900" y="1523746"/>
            <a:ext cx="1041019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Gives</a:t>
            </a:r>
            <a:r>
              <a:rPr dirty="0" sz="16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suppliers</a:t>
            </a:r>
            <a:r>
              <a:rPr dirty="0" sz="1600" spc="-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the</a:t>
            </a:r>
            <a:r>
              <a:rPr dirty="0" sz="16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digital</a:t>
            </a:r>
            <a:r>
              <a:rPr dirty="0" sz="1600" spc="-8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infrastructure</a:t>
            </a:r>
            <a:r>
              <a:rPr dirty="0" sz="1600" spc="-2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to</a:t>
            </a:r>
            <a:r>
              <a:rPr dirty="0" sz="1600" spc="-4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participate</a:t>
            </a:r>
            <a:r>
              <a:rPr dirty="0" sz="1600" spc="-6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professionally</a:t>
            </a:r>
            <a:r>
              <a:rPr dirty="0" sz="16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in</a:t>
            </a:r>
            <a:r>
              <a:rPr dirty="0" sz="1600" spc="-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trade</a:t>
            </a:r>
            <a:r>
              <a:rPr dirty="0" sz="1600" spc="1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—</a:t>
            </a:r>
            <a:r>
              <a:rPr dirty="0" sz="16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verified</a:t>
            </a:r>
            <a:r>
              <a:rPr dirty="0" sz="16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334154"/>
                </a:solidFill>
                <a:latin typeface="Calibri"/>
                <a:cs typeface="Calibri"/>
              </a:rPr>
              <a:t>identity,</a:t>
            </a:r>
            <a:r>
              <a:rPr dirty="0" sz="1600" spc="-6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digital</a:t>
            </a:r>
            <a:r>
              <a:rPr dirty="0" sz="1600" spc="-7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storefronts, structured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invoicing,</a:t>
            </a:r>
            <a:r>
              <a:rPr dirty="0" sz="1600" spc="-5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and</a:t>
            </a:r>
            <a:r>
              <a:rPr dirty="0" sz="1600" spc="-4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a</a:t>
            </a:r>
            <a:r>
              <a:rPr dirty="0" sz="16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performance</a:t>
            </a:r>
            <a:r>
              <a:rPr dirty="0" sz="1600" spc="-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history</a:t>
            </a:r>
            <a:r>
              <a:rPr dirty="0" sz="1600" spc="-2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that</a:t>
            </a:r>
            <a:r>
              <a:rPr dirty="0" sz="1600" spc="-5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unlocks</a:t>
            </a:r>
            <a:r>
              <a:rPr dirty="0" sz="1600" spc="-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financing</a:t>
            </a:r>
            <a:r>
              <a:rPr dirty="0" sz="16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and</a:t>
            </a:r>
            <a:r>
              <a:rPr dirty="0" sz="1600" spc="-7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new</a:t>
            </a:r>
            <a:r>
              <a:rPr dirty="0" sz="1600" spc="-1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buyer</a:t>
            </a:r>
            <a:r>
              <a:rPr dirty="0" sz="1600" spc="-2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relationships.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65394" y="2229524"/>
            <a:ext cx="5995670" cy="919480"/>
            <a:chOff x="565394" y="2229524"/>
            <a:chExt cx="5995670" cy="91948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394" y="2229524"/>
              <a:ext cx="5995434" cy="91914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9599" y="2255520"/>
              <a:ext cx="73660" cy="853440"/>
            </a:xfrm>
            <a:custGeom>
              <a:avLst/>
              <a:gdLst/>
              <a:ahLst/>
              <a:cxnLst/>
              <a:rect l="l" t="t" r="r" b="b"/>
              <a:pathLst>
                <a:path w="73659" h="853439">
                  <a:moveTo>
                    <a:pt x="73151" y="0"/>
                  </a:moveTo>
                  <a:lnTo>
                    <a:pt x="0" y="0"/>
                  </a:lnTo>
                  <a:lnTo>
                    <a:pt x="0" y="853439"/>
                  </a:lnTo>
                  <a:lnTo>
                    <a:pt x="73151" y="853439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82751" y="2255520"/>
            <a:ext cx="5856605" cy="853440"/>
          </a:xfrm>
          <a:prstGeom prst="rect">
            <a:avLst/>
          </a:prstGeom>
          <a:solidFill>
            <a:srgbClr val="F8F9FB"/>
          </a:solidFill>
        </p:spPr>
        <p:txBody>
          <a:bodyPr wrap="square" lIns="0" tIns="65404" rIns="0" bIns="0" rtlCol="0" vert="horz">
            <a:spAutoFit/>
          </a:bodyPr>
          <a:lstStyle/>
          <a:p>
            <a:pPr marL="353060">
              <a:lnSpc>
                <a:spcPct val="100000"/>
              </a:lnSpc>
              <a:spcBef>
                <a:spcPts val="515"/>
              </a:spcBef>
            </a:pPr>
            <a:r>
              <a:rPr dirty="0" sz="1700" b="1">
                <a:solidFill>
                  <a:srgbClr val="01C15F"/>
                </a:solidFill>
                <a:latin typeface="Calibri"/>
                <a:cs typeface="Calibri"/>
              </a:rPr>
              <a:t>Verified</a:t>
            </a:r>
            <a:r>
              <a:rPr dirty="0" sz="1700" spc="30" b="1">
                <a:solidFill>
                  <a:srgbClr val="01C15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01C15F"/>
                </a:solidFill>
                <a:latin typeface="Calibri"/>
                <a:cs typeface="Calibri"/>
              </a:rPr>
              <a:t>Onboarding</a:t>
            </a:r>
            <a:r>
              <a:rPr dirty="0" sz="1700" spc="75" b="1">
                <a:solidFill>
                  <a:srgbClr val="01C15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01C15F"/>
                </a:solidFill>
                <a:latin typeface="Calibri"/>
                <a:cs typeface="Calibri"/>
              </a:rPr>
              <a:t>&amp;</a:t>
            </a:r>
            <a:r>
              <a:rPr dirty="0" sz="1700" spc="30" b="1">
                <a:solidFill>
                  <a:srgbClr val="01C15F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01C15F"/>
                </a:solidFill>
                <a:latin typeface="Calibri"/>
                <a:cs typeface="Calibri"/>
              </a:rPr>
              <a:t>Compliance</a:t>
            </a:r>
            <a:endParaRPr sz="1700">
              <a:latin typeface="Calibri"/>
              <a:cs typeface="Calibri"/>
            </a:endParaRPr>
          </a:p>
          <a:p>
            <a:pPr marL="353060" marR="694055">
              <a:lnSpc>
                <a:spcPct val="100000"/>
              </a:lnSpc>
              <a:spcBef>
                <a:spcPts val="670"/>
              </a:spcBef>
            </a:pP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Identity</a:t>
            </a:r>
            <a:r>
              <a:rPr dirty="0" sz="11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verification,</a:t>
            </a:r>
            <a:r>
              <a:rPr dirty="0" sz="11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capability</a:t>
            </a:r>
            <a:r>
              <a:rPr dirty="0" sz="11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assessment,</a:t>
            </a:r>
            <a:r>
              <a:rPr dirty="0" sz="11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1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regulatory</a:t>
            </a:r>
            <a:r>
              <a:rPr dirty="0" sz="11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compliance</a:t>
            </a:r>
            <a:r>
              <a:rPr dirty="0" sz="1100" spc="-6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checks</a:t>
            </a:r>
            <a:r>
              <a:rPr dirty="0" sz="11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63748A"/>
                </a:solidFill>
                <a:latin typeface="Calibri"/>
                <a:cs typeface="Calibri"/>
              </a:rPr>
              <a:t>before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suppliers</a:t>
            </a:r>
            <a:r>
              <a:rPr dirty="0" sz="11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enter</a:t>
            </a:r>
            <a:r>
              <a:rPr dirty="0" sz="11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the</a:t>
            </a:r>
            <a:r>
              <a:rPr dirty="0" sz="11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ecosystem</a:t>
            </a:r>
            <a:r>
              <a:rPr dirty="0" sz="11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—</a:t>
            </a:r>
            <a:r>
              <a:rPr dirty="0" sz="11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building</a:t>
            </a:r>
            <a:r>
              <a:rPr dirty="0" sz="11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trust</a:t>
            </a:r>
            <a:r>
              <a:rPr dirty="0" sz="11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from</a:t>
            </a:r>
            <a:r>
              <a:rPr dirty="0" sz="11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day </a:t>
            </a:r>
            <a:r>
              <a:rPr dirty="0" sz="1100" spc="-20">
                <a:solidFill>
                  <a:srgbClr val="63748A"/>
                </a:solidFill>
                <a:latin typeface="Calibri"/>
                <a:cs typeface="Calibri"/>
              </a:rPr>
              <a:t>one.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65394" y="3265844"/>
            <a:ext cx="5995670" cy="919480"/>
            <a:chOff x="565394" y="3265844"/>
            <a:chExt cx="5995670" cy="91948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394" y="3265844"/>
              <a:ext cx="5995434" cy="91914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82751" y="3291839"/>
              <a:ext cx="5856605" cy="853440"/>
            </a:xfrm>
            <a:custGeom>
              <a:avLst/>
              <a:gdLst/>
              <a:ahLst/>
              <a:cxnLst/>
              <a:rect l="l" t="t" r="r" b="b"/>
              <a:pathLst>
                <a:path w="5856605" h="853439">
                  <a:moveTo>
                    <a:pt x="0" y="853440"/>
                  </a:moveTo>
                  <a:lnTo>
                    <a:pt x="5856097" y="853440"/>
                  </a:lnTo>
                  <a:lnTo>
                    <a:pt x="5856097" y="0"/>
                  </a:lnTo>
                  <a:lnTo>
                    <a:pt x="0" y="0"/>
                  </a:lnTo>
                  <a:lnTo>
                    <a:pt x="0" y="853440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09599" y="3291839"/>
              <a:ext cx="73660" cy="853440"/>
            </a:xfrm>
            <a:custGeom>
              <a:avLst/>
              <a:gdLst/>
              <a:ahLst/>
              <a:cxnLst/>
              <a:rect l="l" t="t" r="r" b="b"/>
              <a:pathLst>
                <a:path w="73659" h="853439">
                  <a:moveTo>
                    <a:pt x="73151" y="0"/>
                  </a:moveTo>
                  <a:lnTo>
                    <a:pt x="0" y="0"/>
                  </a:lnTo>
                  <a:lnTo>
                    <a:pt x="0" y="853440"/>
                  </a:lnTo>
                  <a:lnTo>
                    <a:pt x="73151" y="853440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/>
          <p:cNvGrpSpPr/>
          <p:nvPr/>
        </p:nvGrpSpPr>
        <p:grpSpPr>
          <a:xfrm>
            <a:off x="565394" y="4302164"/>
            <a:ext cx="5995670" cy="919480"/>
            <a:chOff x="565394" y="4302164"/>
            <a:chExt cx="5995670" cy="919480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394" y="4302164"/>
              <a:ext cx="5995434" cy="91914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82751" y="4328160"/>
              <a:ext cx="5856605" cy="853440"/>
            </a:xfrm>
            <a:custGeom>
              <a:avLst/>
              <a:gdLst/>
              <a:ahLst/>
              <a:cxnLst/>
              <a:rect l="l" t="t" r="r" b="b"/>
              <a:pathLst>
                <a:path w="5856605" h="853439">
                  <a:moveTo>
                    <a:pt x="0" y="853439"/>
                  </a:moveTo>
                  <a:lnTo>
                    <a:pt x="5856097" y="853439"/>
                  </a:lnTo>
                  <a:lnTo>
                    <a:pt x="5856097" y="0"/>
                  </a:lnTo>
                  <a:lnTo>
                    <a:pt x="0" y="0"/>
                  </a:lnTo>
                  <a:lnTo>
                    <a:pt x="0" y="853439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09599" y="4328160"/>
              <a:ext cx="73660" cy="853440"/>
            </a:xfrm>
            <a:custGeom>
              <a:avLst/>
              <a:gdLst/>
              <a:ahLst/>
              <a:cxnLst/>
              <a:rect l="l" t="t" r="r" b="b"/>
              <a:pathLst>
                <a:path w="73659" h="853439">
                  <a:moveTo>
                    <a:pt x="73151" y="0"/>
                  </a:moveTo>
                  <a:lnTo>
                    <a:pt x="0" y="0"/>
                  </a:lnTo>
                  <a:lnTo>
                    <a:pt x="0" y="853439"/>
                  </a:lnTo>
                  <a:lnTo>
                    <a:pt x="73151" y="853439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565394" y="5338484"/>
            <a:ext cx="5995670" cy="919480"/>
            <a:chOff x="565394" y="5338484"/>
            <a:chExt cx="5995670" cy="919480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394" y="5338484"/>
              <a:ext cx="5995434" cy="91914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82751" y="5364480"/>
              <a:ext cx="5856605" cy="853440"/>
            </a:xfrm>
            <a:custGeom>
              <a:avLst/>
              <a:gdLst/>
              <a:ahLst/>
              <a:cxnLst/>
              <a:rect l="l" t="t" r="r" b="b"/>
              <a:pathLst>
                <a:path w="5856605" h="853439">
                  <a:moveTo>
                    <a:pt x="0" y="853440"/>
                  </a:moveTo>
                  <a:lnTo>
                    <a:pt x="5856097" y="853440"/>
                  </a:lnTo>
                  <a:lnTo>
                    <a:pt x="5856097" y="0"/>
                  </a:lnTo>
                  <a:lnTo>
                    <a:pt x="0" y="0"/>
                  </a:lnTo>
                  <a:lnTo>
                    <a:pt x="0" y="853440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09599" y="5364480"/>
              <a:ext cx="73660" cy="853440"/>
            </a:xfrm>
            <a:custGeom>
              <a:avLst/>
              <a:gdLst/>
              <a:ahLst/>
              <a:cxnLst/>
              <a:rect l="l" t="t" r="r" b="b"/>
              <a:pathLst>
                <a:path w="73659" h="853439">
                  <a:moveTo>
                    <a:pt x="73151" y="0"/>
                  </a:moveTo>
                  <a:lnTo>
                    <a:pt x="0" y="0"/>
                  </a:lnTo>
                  <a:lnTo>
                    <a:pt x="0" y="853440"/>
                  </a:lnTo>
                  <a:lnTo>
                    <a:pt x="73151" y="853440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/>
          <p:cNvSpPr txBox="1"/>
          <p:nvPr/>
        </p:nvSpPr>
        <p:spPr>
          <a:xfrm>
            <a:off x="1023619" y="3211450"/>
            <a:ext cx="5128895" cy="2743835"/>
          </a:xfrm>
          <a:prstGeom prst="rect">
            <a:avLst/>
          </a:prstGeom>
        </p:spPr>
        <p:txBody>
          <a:bodyPr wrap="square" lIns="0" tIns="1460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0"/>
              </a:spcBef>
            </a:pPr>
            <a:r>
              <a:rPr dirty="0" sz="1700" b="1">
                <a:solidFill>
                  <a:srgbClr val="01C15F"/>
                </a:solidFill>
                <a:latin typeface="Calibri"/>
                <a:cs typeface="Calibri"/>
              </a:rPr>
              <a:t>Digital</a:t>
            </a:r>
            <a:r>
              <a:rPr dirty="0" sz="1700" spc="55" b="1">
                <a:solidFill>
                  <a:srgbClr val="01C15F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01C15F"/>
                </a:solidFill>
                <a:latin typeface="Calibri"/>
                <a:cs typeface="Calibri"/>
              </a:rPr>
              <a:t>Storefronts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Structured</a:t>
            </a:r>
            <a:r>
              <a:rPr dirty="0" sz="11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profiles with</a:t>
            </a:r>
            <a:r>
              <a:rPr dirty="0" sz="11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product catalogs,</a:t>
            </a:r>
            <a:r>
              <a:rPr dirty="0" sz="11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63748A"/>
                </a:solidFill>
                <a:latin typeface="Calibri"/>
                <a:cs typeface="Calibri"/>
              </a:rPr>
              <a:t>certifications,</a:t>
            </a:r>
            <a:r>
              <a:rPr dirty="0" sz="11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capacity</a:t>
            </a:r>
            <a:r>
              <a:rPr dirty="0" sz="1100" spc="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63748A"/>
                </a:solidFill>
                <a:latin typeface="Calibri"/>
                <a:cs typeface="Calibri"/>
              </a:rPr>
              <a:t>information,</a:t>
            </a:r>
            <a:r>
              <a:rPr dirty="0" sz="11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100" spc="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 spc="-20">
                <a:solidFill>
                  <a:srgbClr val="63748A"/>
                </a:solidFill>
                <a:latin typeface="Calibri"/>
                <a:cs typeface="Calibri"/>
              </a:rPr>
              <a:t>lead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times</a:t>
            </a:r>
            <a:r>
              <a:rPr dirty="0" sz="11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— making</a:t>
            </a:r>
            <a:r>
              <a:rPr dirty="0" sz="11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every</a:t>
            </a:r>
            <a:r>
              <a:rPr dirty="0" sz="11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supplier</a:t>
            </a:r>
            <a:r>
              <a:rPr dirty="0" sz="11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63748A"/>
                </a:solidFill>
                <a:latin typeface="Calibri"/>
                <a:cs typeface="Calibri"/>
              </a:rPr>
              <a:t>discoverable</a:t>
            </a:r>
            <a:r>
              <a:rPr dirty="0" sz="11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and </a:t>
            </a:r>
            <a:r>
              <a:rPr dirty="0" sz="1100" spc="-10">
                <a:solidFill>
                  <a:srgbClr val="63748A"/>
                </a:solidFill>
                <a:latin typeface="Calibri"/>
                <a:cs typeface="Calibri"/>
              </a:rPr>
              <a:t>comparable.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700" b="1">
                <a:solidFill>
                  <a:srgbClr val="01C15F"/>
                </a:solidFill>
                <a:latin typeface="Calibri"/>
                <a:cs typeface="Calibri"/>
              </a:rPr>
              <a:t>Invoicing</a:t>
            </a:r>
            <a:r>
              <a:rPr dirty="0" sz="1700" spc="30" b="1">
                <a:solidFill>
                  <a:srgbClr val="01C15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01C15F"/>
                </a:solidFill>
                <a:latin typeface="Calibri"/>
                <a:cs typeface="Calibri"/>
              </a:rPr>
              <a:t>&amp; Trade</a:t>
            </a:r>
            <a:r>
              <a:rPr dirty="0" sz="1700" spc="-10" b="1">
                <a:solidFill>
                  <a:srgbClr val="01C15F"/>
                </a:solidFill>
                <a:latin typeface="Calibri"/>
                <a:cs typeface="Calibri"/>
              </a:rPr>
              <a:t> Documentation</a:t>
            </a:r>
            <a:endParaRPr sz="17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670"/>
              </a:spcBef>
            </a:pPr>
            <a:r>
              <a:rPr dirty="0" sz="1100" spc="-10">
                <a:solidFill>
                  <a:srgbClr val="63748A"/>
                </a:solidFill>
                <a:latin typeface="Calibri"/>
                <a:cs typeface="Calibri"/>
              </a:rPr>
              <a:t>Standardized</a:t>
            </a:r>
            <a:r>
              <a:rPr dirty="0" sz="11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digital</a:t>
            </a:r>
            <a:r>
              <a:rPr dirty="0" sz="11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invoicing,</a:t>
            </a:r>
            <a:r>
              <a:rPr dirty="0" sz="11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packing</a:t>
            </a:r>
            <a:r>
              <a:rPr dirty="0" sz="11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lists,</a:t>
            </a:r>
            <a:r>
              <a:rPr dirty="0" sz="11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1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certificates</a:t>
            </a:r>
            <a:r>
              <a:rPr dirty="0" sz="11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of</a:t>
            </a:r>
            <a:r>
              <a:rPr dirty="0" sz="11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origin</a:t>
            </a:r>
            <a:r>
              <a:rPr dirty="0" sz="11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that</a:t>
            </a:r>
            <a:r>
              <a:rPr dirty="0" sz="11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feed</a:t>
            </a:r>
            <a:r>
              <a:rPr dirty="0" sz="11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directly</a:t>
            </a:r>
            <a:r>
              <a:rPr dirty="0" sz="11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 spc="-20">
                <a:solidFill>
                  <a:srgbClr val="63748A"/>
                </a:solidFill>
                <a:latin typeface="Calibri"/>
                <a:cs typeface="Calibri"/>
              </a:rPr>
              <a:t>into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finance</a:t>
            </a:r>
            <a:r>
              <a:rPr dirty="0" sz="11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1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settlement</a:t>
            </a:r>
            <a:r>
              <a:rPr dirty="0" sz="1100" spc="-5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63748A"/>
                </a:solidFill>
                <a:latin typeface="Calibri"/>
                <a:cs typeface="Calibri"/>
              </a:rPr>
              <a:t>layers.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700" b="1">
                <a:solidFill>
                  <a:srgbClr val="01C15F"/>
                </a:solidFill>
                <a:latin typeface="Calibri"/>
                <a:cs typeface="Calibri"/>
              </a:rPr>
              <a:t>Performance</a:t>
            </a:r>
            <a:r>
              <a:rPr dirty="0" sz="1700" spc="65" b="1">
                <a:solidFill>
                  <a:srgbClr val="01C15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01C15F"/>
                </a:solidFill>
                <a:latin typeface="Calibri"/>
                <a:cs typeface="Calibri"/>
              </a:rPr>
              <a:t>History</a:t>
            </a:r>
            <a:r>
              <a:rPr dirty="0" sz="1700" spc="65" b="1">
                <a:solidFill>
                  <a:srgbClr val="01C15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01C15F"/>
                </a:solidFill>
                <a:latin typeface="Calibri"/>
                <a:cs typeface="Calibri"/>
              </a:rPr>
              <a:t>&amp;</a:t>
            </a:r>
            <a:r>
              <a:rPr dirty="0" sz="1700" spc="40" b="1">
                <a:solidFill>
                  <a:srgbClr val="01C15F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01C15F"/>
                </a:solidFill>
                <a:latin typeface="Calibri"/>
                <a:cs typeface="Calibri"/>
              </a:rPr>
              <a:t>Scoring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Track</a:t>
            </a:r>
            <a:r>
              <a:rPr dirty="0" sz="11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record</a:t>
            </a:r>
            <a:r>
              <a:rPr dirty="0" sz="11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of</a:t>
            </a:r>
            <a:r>
              <a:rPr dirty="0" sz="11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delivery</a:t>
            </a:r>
            <a:r>
              <a:rPr dirty="0" sz="11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reliability,</a:t>
            </a:r>
            <a:r>
              <a:rPr dirty="0" sz="11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quality</a:t>
            </a:r>
            <a:r>
              <a:rPr dirty="0" sz="11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consistency,</a:t>
            </a:r>
            <a:r>
              <a:rPr dirty="0" sz="11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1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63748A"/>
                </a:solidFill>
                <a:latin typeface="Calibri"/>
                <a:cs typeface="Calibri"/>
              </a:rPr>
              <a:t>responsiveness</a:t>
            </a:r>
            <a:r>
              <a:rPr dirty="0" sz="11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—</a:t>
            </a:r>
            <a:r>
              <a:rPr dirty="0" sz="1100" spc="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the</a:t>
            </a:r>
            <a:r>
              <a:rPr dirty="0" sz="1100" spc="-20">
                <a:solidFill>
                  <a:srgbClr val="63748A"/>
                </a:solidFill>
                <a:latin typeface="Calibri"/>
                <a:cs typeface="Calibri"/>
              </a:rPr>
              <a:t> data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0" y="6166218"/>
            <a:ext cx="12192000" cy="692150"/>
            <a:chOff x="0" y="6166218"/>
            <a:chExt cx="12192000" cy="692150"/>
          </a:xfrm>
        </p:grpSpPr>
        <p:sp>
          <p:nvSpPr>
            <p:cNvPr id="23" name="object 23"/>
            <p:cNvSpPr/>
            <p:nvPr/>
          </p:nvSpPr>
          <p:spPr>
            <a:xfrm>
              <a:off x="0" y="6439682"/>
              <a:ext cx="12192000" cy="418465"/>
            </a:xfrm>
            <a:custGeom>
              <a:avLst/>
              <a:gdLst/>
              <a:ahLst/>
              <a:cxnLst/>
              <a:rect l="l" t="t" r="r" b="b"/>
              <a:pathLst>
                <a:path w="12192000" h="418465">
                  <a:moveTo>
                    <a:pt x="12192000" y="0"/>
                  </a:moveTo>
                  <a:lnTo>
                    <a:pt x="0" y="0"/>
                  </a:lnTo>
                  <a:lnTo>
                    <a:pt x="0" y="418317"/>
                  </a:lnTo>
                  <a:lnTo>
                    <a:pt x="12192000" y="418317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1C15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0629900" y="6166218"/>
              <a:ext cx="1191895" cy="386080"/>
            </a:xfrm>
            <a:custGeom>
              <a:avLst/>
              <a:gdLst/>
              <a:ahLst/>
              <a:cxnLst/>
              <a:rect l="l" t="t" r="r" b="b"/>
              <a:pathLst>
                <a:path w="1191895" h="386079">
                  <a:moveTo>
                    <a:pt x="998981" y="0"/>
                  </a:moveTo>
                  <a:lnTo>
                    <a:pt x="192785" y="0"/>
                  </a:lnTo>
                  <a:lnTo>
                    <a:pt x="148596" y="5093"/>
                  </a:lnTo>
                  <a:lnTo>
                    <a:pt x="108024" y="19602"/>
                  </a:lnTo>
                  <a:lnTo>
                    <a:pt x="72227" y="42368"/>
                  </a:lnTo>
                  <a:lnTo>
                    <a:pt x="42367" y="72234"/>
                  </a:lnTo>
                  <a:lnTo>
                    <a:pt x="19603" y="108041"/>
                  </a:lnTo>
                  <a:lnTo>
                    <a:pt x="5094" y="148632"/>
                  </a:lnTo>
                  <a:lnTo>
                    <a:pt x="0" y="192849"/>
                  </a:lnTo>
                  <a:lnTo>
                    <a:pt x="5094" y="237066"/>
                  </a:lnTo>
                  <a:lnTo>
                    <a:pt x="19603" y="277657"/>
                  </a:lnTo>
                  <a:lnTo>
                    <a:pt x="42367" y="313464"/>
                  </a:lnTo>
                  <a:lnTo>
                    <a:pt x="72227" y="343330"/>
                  </a:lnTo>
                  <a:lnTo>
                    <a:pt x="108024" y="366096"/>
                  </a:lnTo>
                  <a:lnTo>
                    <a:pt x="148596" y="380605"/>
                  </a:lnTo>
                  <a:lnTo>
                    <a:pt x="192785" y="385699"/>
                  </a:lnTo>
                  <a:lnTo>
                    <a:pt x="998981" y="385699"/>
                  </a:lnTo>
                  <a:lnTo>
                    <a:pt x="1043218" y="380605"/>
                  </a:lnTo>
                  <a:lnTo>
                    <a:pt x="1083824" y="366096"/>
                  </a:lnTo>
                  <a:lnTo>
                    <a:pt x="1119643" y="343330"/>
                  </a:lnTo>
                  <a:lnTo>
                    <a:pt x="1149517" y="313464"/>
                  </a:lnTo>
                  <a:lnTo>
                    <a:pt x="1172288" y="277657"/>
                  </a:lnTo>
                  <a:lnTo>
                    <a:pt x="1186800" y="237066"/>
                  </a:lnTo>
                  <a:lnTo>
                    <a:pt x="1191895" y="192849"/>
                  </a:lnTo>
                  <a:lnTo>
                    <a:pt x="1186800" y="148632"/>
                  </a:lnTo>
                  <a:lnTo>
                    <a:pt x="1172288" y="108041"/>
                  </a:lnTo>
                  <a:lnTo>
                    <a:pt x="1149517" y="72234"/>
                  </a:lnTo>
                  <a:lnTo>
                    <a:pt x="1119643" y="42368"/>
                  </a:lnTo>
                  <a:lnTo>
                    <a:pt x="1083824" y="19602"/>
                  </a:lnTo>
                  <a:lnTo>
                    <a:pt x="1043218" y="5093"/>
                  </a:lnTo>
                  <a:lnTo>
                    <a:pt x="998981" y="0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$PPTXTitle"/>
          <p:cNvSpPr txBox="1">
            <a:spLocks noGrp="1"/>
          </p:cNvSpPr>
          <p:nvPr>
            <p:ph type="title"/>
          </p:nvPr>
        </p:nvSpPr>
        <p:spPr>
          <a:xfrm>
            <a:off x="856589" y="423494"/>
            <a:ext cx="149352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>
                <a:solidFill>
                  <a:srgbClr val="FFFFFF"/>
                </a:solidFill>
              </a:rPr>
              <a:t>Orbital</a:t>
            </a:r>
            <a:endParaRPr sz="4000"/>
          </a:p>
        </p:txBody>
      </p:sp>
      <p:grpSp>
        <p:nvGrpSpPr>
          <p:cNvPr id="26" name="object 26"/>
          <p:cNvGrpSpPr/>
          <p:nvPr/>
        </p:nvGrpSpPr>
        <p:grpSpPr>
          <a:xfrm>
            <a:off x="654799" y="530479"/>
            <a:ext cx="11081385" cy="504825"/>
            <a:chOff x="654799" y="530479"/>
            <a:chExt cx="11081385" cy="504825"/>
          </a:xfrm>
        </p:grpSpPr>
        <p:sp>
          <p:nvSpPr>
            <p:cNvPr id="27" name="object 27"/>
            <p:cNvSpPr/>
            <p:nvPr/>
          </p:nvSpPr>
          <p:spPr>
            <a:xfrm>
              <a:off x="673849" y="530479"/>
              <a:ext cx="0" cy="445770"/>
            </a:xfrm>
            <a:custGeom>
              <a:avLst/>
              <a:gdLst/>
              <a:ahLst/>
              <a:cxnLst/>
              <a:rect l="l" t="t" r="r" b="b"/>
              <a:pathLst>
                <a:path w="0" h="445769">
                  <a:moveTo>
                    <a:pt x="0" y="0"/>
                  </a:moveTo>
                  <a:lnTo>
                    <a:pt x="0" y="445516"/>
                  </a:lnTo>
                </a:path>
              </a:pathLst>
            </a:custGeom>
            <a:ln w="38100">
              <a:solidFill>
                <a:srgbClr val="01C15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52989" y="541629"/>
              <a:ext cx="1783144" cy="493514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5968746" y="2296667"/>
            <a:ext cx="5770245" cy="4177029"/>
            <a:chOff x="5968746" y="2296667"/>
            <a:chExt cx="5770245" cy="4177029"/>
          </a:xfrm>
        </p:grpSpPr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02517" y="6244767"/>
              <a:ext cx="228600" cy="2286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35746" y="2296667"/>
              <a:ext cx="3102736" cy="369392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68746" y="3608463"/>
              <a:ext cx="4080509" cy="2720340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1023619" y="5964123"/>
            <a:ext cx="3133725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 spc="-10">
                <a:solidFill>
                  <a:srgbClr val="63748A"/>
                </a:solidFill>
                <a:latin typeface="Calibri"/>
                <a:cs typeface="Calibri"/>
              </a:rPr>
              <a:t>foundation</a:t>
            </a:r>
            <a:r>
              <a:rPr dirty="0" sz="11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for</a:t>
            </a:r>
            <a:r>
              <a:rPr dirty="0" sz="11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finance</a:t>
            </a:r>
            <a:r>
              <a:rPr dirty="0" sz="11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eligibility</a:t>
            </a:r>
            <a:r>
              <a:rPr dirty="0" sz="11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1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63748A"/>
                </a:solidFill>
                <a:latin typeface="Calibri"/>
                <a:cs typeface="Calibri"/>
              </a:rPr>
              <a:t>buyer</a:t>
            </a:r>
            <a:r>
              <a:rPr dirty="0" sz="1100" spc="-10">
                <a:solidFill>
                  <a:srgbClr val="63748A"/>
                </a:solidFill>
                <a:latin typeface="Calibri"/>
                <a:cs typeface="Calibri"/>
              </a:rPr>
              <a:t> confidence.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15"/>
              <a:t> </a:t>
            </a:r>
            <a:fld id="{81D60167-4931-47E6-BA6A-407CBD079E47}" type="slidenum">
              <a:rPr dirty="0" spc="-25"/>
              <a:t>19</a:t>
            </a:fld>
          </a:p>
        </p:txBody>
      </p:sp>
      <p:sp>
        <p:nvSpPr>
          <p:cNvPr id="35" name="object 35"/>
          <p:cNvSpPr txBox="1"/>
          <p:nvPr/>
        </p:nvSpPr>
        <p:spPr>
          <a:xfrm>
            <a:off x="596900" y="6597802"/>
            <a:ext cx="364109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Matta</a:t>
            </a:r>
            <a:r>
              <a:rPr dirty="0" sz="12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—</a:t>
            </a:r>
            <a:r>
              <a:rPr dirty="0" sz="1200" spc="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Digital</a:t>
            </a:r>
            <a:r>
              <a:rPr dirty="0" sz="12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Infrastructure: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The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Future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African</a:t>
            </a:r>
            <a:r>
              <a:rPr dirty="0" sz="1200" spc="-2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Trade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3384" y="1301622"/>
            <a:ext cx="10972800" cy="1341120"/>
          </a:xfrm>
          <a:custGeom>
            <a:avLst/>
            <a:gdLst/>
            <a:ahLst/>
            <a:cxnLst/>
            <a:rect l="l" t="t" r="r" b="b"/>
            <a:pathLst>
              <a:path w="10972800" h="1341120">
                <a:moveTo>
                  <a:pt x="10972800" y="0"/>
                </a:moveTo>
                <a:lnTo>
                  <a:pt x="0" y="0"/>
                </a:lnTo>
                <a:lnTo>
                  <a:pt x="0" y="1341119"/>
                </a:lnTo>
                <a:lnTo>
                  <a:pt x="10972800" y="1341119"/>
                </a:lnTo>
                <a:lnTo>
                  <a:pt x="10972800" y="0"/>
                </a:lnTo>
                <a:close/>
              </a:path>
            </a:pathLst>
          </a:custGeom>
          <a:solidFill>
            <a:srgbClr val="0017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968349" y="1500631"/>
            <a:ext cx="1759585" cy="66611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  <a:tabLst>
                <a:tab pos="692150" algn="l"/>
              </a:tabLst>
            </a:pPr>
            <a:r>
              <a:rPr dirty="0" sz="1450">
                <a:solidFill>
                  <a:srgbClr val="0057E6"/>
                </a:solidFill>
                <a:latin typeface="Calibri"/>
                <a:cs typeface="Calibri"/>
              </a:rPr>
              <a:t>P</a:t>
            </a:r>
            <a:r>
              <a:rPr dirty="0" sz="1450" spc="65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0057E6"/>
                </a:solidFill>
                <a:latin typeface="Calibri"/>
                <a:cs typeface="Calibri"/>
              </a:rPr>
              <a:t>A</a:t>
            </a:r>
            <a:r>
              <a:rPr dirty="0" sz="1450" spc="75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0057E6"/>
                </a:solidFill>
                <a:latin typeface="Calibri"/>
                <a:cs typeface="Calibri"/>
              </a:rPr>
              <a:t>R</a:t>
            </a:r>
            <a:r>
              <a:rPr dirty="0" sz="1450" spc="60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450" spc="-50">
                <a:solidFill>
                  <a:srgbClr val="0057E6"/>
                </a:solidFill>
                <a:latin typeface="Calibri"/>
                <a:cs typeface="Calibri"/>
              </a:rPr>
              <a:t>T</a:t>
            </a:r>
            <a:r>
              <a:rPr dirty="0" sz="1450">
                <a:solidFill>
                  <a:srgbClr val="0057E6"/>
                </a:solidFill>
                <a:latin typeface="Calibri"/>
                <a:cs typeface="Calibri"/>
              </a:rPr>
              <a:t>	O</a:t>
            </a:r>
            <a:r>
              <a:rPr dirty="0" sz="1450" spc="65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0057E6"/>
                </a:solidFill>
                <a:latin typeface="Calibri"/>
                <a:cs typeface="Calibri"/>
              </a:rPr>
              <a:t>N</a:t>
            </a:r>
            <a:r>
              <a:rPr dirty="0" sz="1450" spc="65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450" spc="-50">
                <a:solidFill>
                  <a:srgbClr val="0057E6"/>
                </a:solidFill>
                <a:latin typeface="Calibri"/>
                <a:cs typeface="Calibri"/>
              </a:rPr>
              <a:t>E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r>
              <a:rPr dirty="0" sz="265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2650" spc="-10">
                <a:solidFill>
                  <a:srgbClr val="FFFFFF"/>
                </a:solidFill>
                <a:latin typeface="Calibri"/>
                <a:cs typeface="Calibri"/>
              </a:rPr>
              <a:t>Problem</a:t>
            </a:r>
            <a:endParaRPr sz="26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31409" y="1617116"/>
            <a:ext cx="5676900" cy="6597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>
              <a:lnSpc>
                <a:spcPct val="130000"/>
              </a:lnSpc>
              <a:spcBef>
                <a:spcPts val="100"/>
              </a:spcBef>
            </a:pP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Understanding</a:t>
            </a:r>
            <a:r>
              <a:rPr dirty="0" sz="1600" spc="-4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why</a:t>
            </a:r>
            <a:r>
              <a:rPr dirty="0" sz="16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African</a:t>
            </a:r>
            <a:r>
              <a:rPr dirty="0" sz="1600" spc="-4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trade</a:t>
            </a:r>
            <a:r>
              <a:rPr dirty="0" sz="16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underperforms</a:t>
            </a:r>
            <a:r>
              <a:rPr dirty="0" sz="1600" spc="2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—</a:t>
            </a:r>
            <a:r>
              <a:rPr dirty="0" sz="16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and</a:t>
            </a:r>
            <a:r>
              <a:rPr dirty="0" sz="1600" spc="-4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why</a:t>
            </a:r>
            <a:r>
              <a:rPr dirty="0" sz="16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the</a:t>
            </a:r>
            <a:r>
              <a:rPr dirty="0" sz="16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E1E8EF"/>
                </a:solidFill>
                <a:latin typeface="Calibri"/>
                <a:cs typeface="Calibri"/>
              </a:rPr>
              <a:t>real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constraint</a:t>
            </a:r>
            <a:r>
              <a:rPr dirty="0" sz="1600" spc="-2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is</a:t>
            </a:r>
            <a:r>
              <a:rPr dirty="0" sz="16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not</a:t>
            </a:r>
            <a:r>
              <a:rPr dirty="0" sz="1600" spc="-1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resources</a:t>
            </a:r>
            <a:r>
              <a:rPr dirty="0" sz="1600" spc="2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but</a:t>
            </a:r>
            <a:r>
              <a:rPr dirty="0" sz="1600" spc="-1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visibility</a:t>
            </a:r>
            <a:r>
              <a:rPr dirty="0" sz="1600" spc="-5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and</a:t>
            </a:r>
            <a:r>
              <a:rPr dirty="0" sz="16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coordination.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3384" y="2947542"/>
            <a:ext cx="10972800" cy="1341120"/>
          </a:xfrm>
          <a:custGeom>
            <a:avLst/>
            <a:gdLst/>
            <a:ahLst/>
            <a:cxnLst/>
            <a:rect l="l" t="t" r="r" b="b"/>
            <a:pathLst>
              <a:path w="10972800" h="1341120">
                <a:moveTo>
                  <a:pt x="10972800" y="0"/>
                </a:moveTo>
                <a:lnTo>
                  <a:pt x="0" y="0"/>
                </a:lnTo>
                <a:lnTo>
                  <a:pt x="0" y="1341119"/>
                </a:lnTo>
                <a:lnTo>
                  <a:pt x="10972800" y="1341119"/>
                </a:lnTo>
                <a:lnTo>
                  <a:pt x="10972800" y="0"/>
                </a:lnTo>
                <a:close/>
              </a:path>
            </a:pathLst>
          </a:custGeom>
          <a:solidFill>
            <a:srgbClr val="001750">
              <a:alpha val="949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968349" y="3146806"/>
            <a:ext cx="3023870" cy="66611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  <a:tabLst>
                <a:tab pos="692150" algn="l"/>
              </a:tabLst>
            </a:pPr>
            <a:r>
              <a:rPr dirty="0" sz="1450">
                <a:solidFill>
                  <a:srgbClr val="0057E6"/>
                </a:solidFill>
                <a:latin typeface="Calibri"/>
                <a:cs typeface="Calibri"/>
              </a:rPr>
              <a:t>P</a:t>
            </a:r>
            <a:r>
              <a:rPr dirty="0" sz="1450" spc="65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0057E6"/>
                </a:solidFill>
                <a:latin typeface="Calibri"/>
                <a:cs typeface="Calibri"/>
              </a:rPr>
              <a:t>A</a:t>
            </a:r>
            <a:r>
              <a:rPr dirty="0" sz="1450" spc="75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0057E6"/>
                </a:solidFill>
                <a:latin typeface="Calibri"/>
                <a:cs typeface="Calibri"/>
              </a:rPr>
              <a:t>R</a:t>
            </a:r>
            <a:r>
              <a:rPr dirty="0" sz="1450" spc="60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450" spc="-50">
                <a:solidFill>
                  <a:srgbClr val="0057E6"/>
                </a:solidFill>
                <a:latin typeface="Calibri"/>
                <a:cs typeface="Calibri"/>
              </a:rPr>
              <a:t>T</a:t>
            </a:r>
            <a:r>
              <a:rPr dirty="0" sz="1450">
                <a:solidFill>
                  <a:srgbClr val="0057E6"/>
                </a:solidFill>
                <a:latin typeface="Calibri"/>
                <a:cs typeface="Calibri"/>
              </a:rPr>
              <a:t>	T</a:t>
            </a:r>
            <a:r>
              <a:rPr dirty="0" sz="1450" spc="65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0057E6"/>
                </a:solidFill>
                <a:latin typeface="Calibri"/>
                <a:cs typeface="Calibri"/>
              </a:rPr>
              <a:t>W</a:t>
            </a:r>
            <a:r>
              <a:rPr dirty="0" sz="1450" spc="75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450" spc="-50">
                <a:solidFill>
                  <a:srgbClr val="0057E6"/>
                </a:solidFill>
                <a:latin typeface="Calibri"/>
                <a:cs typeface="Calibri"/>
              </a:rPr>
              <a:t>O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r>
              <a:rPr dirty="0" sz="265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265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>
                <a:solidFill>
                  <a:srgbClr val="FFFFFF"/>
                </a:solidFill>
                <a:latin typeface="Calibri"/>
                <a:cs typeface="Calibri"/>
              </a:rPr>
              <a:t>Solution</a:t>
            </a:r>
            <a:r>
              <a:rPr dirty="0" sz="265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>
                <a:solidFill>
                  <a:srgbClr val="FFFFFF"/>
                </a:solidFill>
                <a:latin typeface="Calibri"/>
                <a:cs typeface="Calibri"/>
              </a:rPr>
              <a:t>—</a:t>
            </a:r>
            <a:r>
              <a:rPr dirty="0" sz="265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-20">
                <a:solidFill>
                  <a:srgbClr val="FFFFFF"/>
                </a:solidFill>
                <a:latin typeface="Calibri"/>
                <a:cs typeface="Calibri"/>
              </a:rPr>
              <a:t>Matta</a:t>
            </a:r>
            <a:endParaRPr sz="26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31409" y="3263290"/>
            <a:ext cx="6338570" cy="6597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>
              <a:lnSpc>
                <a:spcPct val="130000"/>
              </a:lnSpc>
              <a:spcBef>
                <a:spcPts val="100"/>
              </a:spcBef>
            </a:pP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How</a:t>
            </a:r>
            <a:r>
              <a:rPr dirty="0" sz="16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Matta's</a:t>
            </a:r>
            <a:r>
              <a:rPr dirty="0" sz="1600" spc="-8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modular</a:t>
            </a:r>
            <a:r>
              <a:rPr dirty="0" sz="1600" spc="-7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trade</a:t>
            </a:r>
            <a:r>
              <a:rPr dirty="0" sz="1600" spc="-6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infrastructure</a:t>
            </a:r>
            <a:r>
              <a:rPr dirty="0" sz="1600" spc="-5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ecosystem</a:t>
            </a:r>
            <a:r>
              <a:rPr dirty="0" sz="1600" spc="-6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addresses</a:t>
            </a:r>
            <a:r>
              <a:rPr dirty="0" sz="1600" spc="-5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each</a:t>
            </a:r>
            <a:r>
              <a:rPr dirty="0" sz="1600" spc="-6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layer</a:t>
            </a:r>
            <a:r>
              <a:rPr dirty="0" sz="1600" spc="-7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25">
                <a:solidFill>
                  <a:srgbClr val="E1E8EF"/>
                </a:solidFill>
                <a:latin typeface="Calibri"/>
                <a:cs typeface="Calibri"/>
              </a:rPr>
              <a:t>of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the</a:t>
            </a:r>
            <a:r>
              <a:rPr dirty="0" sz="16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problem</a:t>
            </a:r>
            <a:r>
              <a:rPr dirty="0" sz="1600" spc="-1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with</a:t>
            </a:r>
            <a:r>
              <a:rPr dirty="0" sz="16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a</a:t>
            </a:r>
            <a:r>
              <a:rPr dirty="0" sz="16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coordinated</a:t>
            </a:r>
            <a:r>
              <a:rPr dirty="0" sz="16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digital</a:t>
            </a:r>
            <a:r>
              <a:rPr dirty="0" sz="1600" spc="-6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stack.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3384" y="4593513"/>
            <a:ext cx="10972800" cy="1341120"/>
          </a:xfrm>
          <a:custGeom>
            <a:avLst/>
            <a:gdLst/>
            <a:ahLst/>
            <a:cxnLst/>
            <a:rect l="l" t="t" r="r" b="b"/>
            <a:pathLst>
              <a:path w="10972800" h="1341120">
                <a:moveTo>
                  <a:pt x="10972800" y="0"/>
                </a:moveTo>
                <a:lnTo>
                  <a:pt x="0" y="0"/>
                </a:lnTo>
                <a:lnTo>
                  <a:pt x="0" y="1341119"/>
                </a:lnTo>
                <a:lnTo>
                  <a:pt x="10972800" y="1341119"/>
                </a:lnTo>
                <a:lnTo>
                  <a:pt x="10972800" y="0"/>
                </a:lnTo>
                <a:close/>
              </a:path>
            </a:pathLst>
          </a:custGeom>
          <a:solidFill>
            <a:srgbClr val="0017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68349" y="4793107"/>
            <a:ext cx="2039620" cy="66611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10"/>
              </a:spcBef>
              <a:tabLst>
                <a:tab pos="692150" algn="l"/>
              </a:tabLst>
            </a:pPr>
            <a:r>
              <a:rPr dirty="0" sz="1450">
                <a:solidFill>
                  <a:srgbClr val="0057E6"/>
                </a:solidFill>
                <a:latin typeface="Calibri"/>
                <a:cs typeface="Calibri"/>
              </a:rPr>
              <a:t>P</a:t>
            </a:r>
            <a:r>
              <a:rPr dirty="0" sz="1450" spc="65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0057E6"/>
                </a:solidFill>
                <a:latin typeface="Calibri"/>
                <a:cs typeface="Calibri"/>
              </a:rPr>
              <a:t>A</a:t>
            </a:r>
            <a:r>
              <a:rPr dirty="0" sz="1450" spc="75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0057E6"/>
                </a:solidFill>
                <a:latin typeface="Calibri"/>
                <a:cs typeface="Calibri"/>
              </a:rPr>
              <a:t>R</a:t>
            </a:r>
            <a:r>
              <a:rPr dirty="0" sz="1450" spc="60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450" spc="-50">
                <a:solidFill>
                  <a:srgbClr val="0057E6"/>
                </a:solidFill>
                <a:latin typeface="Calibri"/>
                <a:cs typeface="Calibri"/>
              </a:rPr>
              <a:t>T</a:t>
            </a:r>
            <a:r>
              <a:rPr dirty="0" sz="1450">
                <a:solidFill>
                  <a:srgbClr val="0057E6"/>
                </a:solidFill>
                <a:latin typeface="Calibri"/>
                <a:cs typeface="Calibri"/>
              </a:rPr>
              <a:t>	T</a:t>
            </a:r>
            <a:r>
              <a:rPr dirty="0" sz="1450" spc="60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0057E6"/>
                </a:solidFill>
                <a:latin typeface="Calibri"/>
                <a:cs typeface="Calibri"/>
              </a:rPr>
              <a:t>H</a:t>
            </a:r>
            <a:r>
              <a:rPr dirty="0" sz="1450" spc="65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0057E6"/>
                </a:solidFill>
                <a:latin typeface="Calibri"/>
                <a:cs typeface="Calibri"/>
              </a:rPr>
              <a:t>R</a:t>
            </a:r>
            <a:r>
              <a:rPr dirty="0" sz="1450" spc="65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0057E6"/>
                </a:solidFill>
                <a:latin typeface="Calibri"/>
                <a:cs typeface="Calibri"/>
              </a:rPr>
              <a:t>E</a:t>
            </a:r>
            <a:r>
              <a:rPr dirty="0" sz="1450" spc="70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450" spc="-50">
                <a:solidFill>
                  <a:srgbClr val="0057E6"/>
                </a:solidFill>
                <a:latin typeface="Calibri"/>
                <a:cs typeface="Calibri"/>
              </a:rPr>
              <a:t>E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r>
              <a:rPr dirty="0" sz="2650">
                <a:solidFill>
                  <a:srgbClr val="FFFFFF"/>
                </a:solidFill>
                <a:latin typeface="Calibri"/>
                <a:cs typeface="Calibri"/>
              </a:rPr>
              <a:t>Looking</a:t>
            </a:r>
            <a:r>
              <a:rPr dirty="0" sz="265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650" spc="-10">
                <a:solidFill>
                  <a:srgbClr val="FFFFFF"/>
                </a:solidFill>
                <a:latin typeface="Calibri"/>
                <a:cs typeface="Calibri"/>
              </a:rPr>
              <a:t>Ahead</a:t>
            </a:r>
            <a:endParaRPr sz="26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31409" y="4909464"/>
            <a:ext cx="5481955" cy="6597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R="5080">
              <a:lnSpc>
                <a:spcPct val="130000"/>
              </a:lnSpc>
              <a:spcBef>
                <a:spcPts val="100"/>
              </a:spcBef>
            </a:pP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The</a:t>
            </a:r>
            <a:r>
              <a:rPr dirty="0" sz="16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implications</a:t>
            </a:r>
            <a:r>
              <a:rPr dirty="0" sz="1600" spc="-6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of</a:t>
            </a:r>
            <a:r>
              <a:rPr dirty="0" sz="1600" spc="-2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digital</a:t>
            </a:r>
            <a:r>
              <a:rPr dirty="0" sz="1600" spc="-6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trade</a:t>
            </a:r>
            <a:r>
              <a:rPr dirty="0" sz="16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infrastructure</a:t>
            </a:r>
            <a:r>
              <a:rPr dirty="0" sz="1600" spc="-2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for</a:t>
            </a:r>
            <a:r>
              <a:rPr dirty="0" sz="1600" spc="-2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industry</a:t>
            </a:r>
            <a:r>
              <a:rPr dirty="0" sz="1600" spc="-5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leaders, institutions,</a:t>
            </a:r>
            <a:r>
              <a:rPr dirty="0" sz="1600" spc="-4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and</a:t>
            </a:r>
            <a:r>
              <a:rPr dirty="0" sz="1600" spc="-2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the</a:t>
            </a:r>
            <a:r>
              <a:rPr dirty="0" sz="1600" spc="-2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future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of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African</a:t>
            </a:r>
            <a:r>
              <a:rPr dirty="0" sz="1600" spc="-2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trade.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 descr="$PPTXTitle"/>
          <p:cNvSpPr txBox="1">
            <a:spLocks noGrp="1"/>
          </p:cNvSpPr>
          <p:nvPr>
            <p:ph type="title"/>
          </p:nvPr>
        </p:nvSpPr>
        <p:spPr>
          <a:xfrm>
            <a:off x="825195" y="486867"/>
            <a:ext cx="3422015" cy="51435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170" b="0">
                <a:solidFill>
                  <a:srgbClr val="001750"/>
                </a:solidFill>
                <a:latin typeface="Calibri"/>
                <a:cs typeface="Calibri"/>
              </a:rPr>
              <a:t>Presentation</a:t>
            </a:r>
            <a:r>
              <a:rPr dirty="0" spc="-175" b="0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pc="-125" b="0">
                <a:solidFill>
                  <a:srgbClr val="0057E6"/>
                </a:solidFill>
                <a:latin typeface="Calibri"/>
                <a:cs typeface="Calibri"/>
              </a:rPr>
              <a:t>Roadmap</a:t>
            </a:r>
          </a:p>
        </p:txBody>
      </p:sp>
      <p:sp>
        <p:nvSpPr>
          <p:cNvPr id="12" name="object 12"/>
          <p:cNvSpPr/>
          <p:nvPr/>
        </p:nvSpPr>
        <p:spPr>
          <a:xfrm>
            <a:off x="673849" y="530479"/>
            <a:ext cx="0" cy="445770"/>
          </a:xfrm>
          <a:custGeom>
            <a:avLst/>
            <a:gdLst/>
            <a:ahLst/>
            <a:cxnLst/>
            <a:rect l="l" t="t" r="r" b="b"/>
            <a:pathLst>
              <a:path w="0" h="445769">
                <a:moveTo>
                  <a:pt x="0" y="0"/>
                </a:moveTo>
                <a:lnTo>
                  <a:pt x="0" y="445516"/>
                </a:lnTo>
              </a:path>
            </a:pathLst>
          </a:custGeom>
          <a:ln w="22225">
            <a:solidFill>
              <a:srgbClr val="0057E4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83342" y="624674"/>
            <a:ext cx="1133373" cy="295313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0629900" y="6166218"/>
            <a:ext cx="1191895" cy="386080"/>
            <a:chOff x="10629900" y="6166218"/>
            <a:chExt cx="1191895" cy="386080"/>
          </a:xfrm>
        </p:grpSpPr>
        <p:sp>
          <p:nvSpPr>
            <p:cNvPr id="15" name="object 15"/>
            <p:cNvSpPr/>
            <p:nvPr/>
          </p:nvSpPr>
          <p:spPr>
            <a:xfrm>
              <a:off x="10629900" y="6166218"/>
              <a:ext cx="1191895" cy="386080"/>
            </a:xfrm>
            <a:custGeom>
              <a:avLst/>
              <a:gdLst/>
              <a:ahLst/>
              <a:cxnLst/>
              <a:rect l="l" t="t" r="r" b="b"/>
              <a:pathLst>
                <a:path w="1191895" h="386079">
                  <a:moveTo>
                    <a:pt x="998981" y="0"/>
                  </a:moveTo>
                  <a:lnTo>
                    <a:pt x="192785" y="0"/>
                  </a:lnTo>
                  <a:lnTo>
                    <a:pt x="148596" y="5093"/>
                  </a:lnTo>
                  <a:lnTo>
                    <a:pt x="108024" y="19602"/>
                  </a:lnTo>
                  <a:lnTo>
                    <a:pt x="72227" y="42368"/>
                  </a:lnTo>
                  <a:lnTo>
                    <a:pt x="42367" y="72234"/>
                  </a:lnTo>
                  <a:lnTo>
                    <a:pt x="19603" y="108041"/>
                  </a:lnTo>
                  <a:lnTo>
                    <a:pt x="5094" y="148632"/>
                  </a:lnTo>
                  <a:lnTo>
                    <a:pt x="0" y="192849"/>
                  </a:lnTo>
                  <a:lnTo>
                    <a:pt x="5094" y="237066"/>
                  </a:lnTo>
                  <a:lnTo>
                    <a:pt x="19603" y="277657"/>
                  </a:lnTo>
                  <a:lnTo>
                    <a:pt x="42367" y="313464"/>
                  </a:lnTo>
                  <a:lnTo>
                    <a:pt x="72227" y="343330"/>
                  </a:lnTo>
                  <a:lnTo>
                    <a:pt x="108024" y="366096"/>
                  </a:lnTo>
                  <a:lnTo>
                    <a:pt x="148596" y="380605"/>
                  </a:lnTo>
                  <a:lnTo>
                    <a:pt x="192785" y="385699"/>
                  </a:lnTo>
                  <a:lnTo>
                    <a:pt x="998981" y="385699"/>
                  </a:lnTo>
                  <a:lnTo>
                    <a:pt x="1043218" y="380605"/>
                  </a:lnTo>
                  <a:lnTo>
                    <a:pt x="1083824" y="366096"/>
                  </a:lnTo>
                  <a:lnTo>
                    <a:pt x="1119643" y="343330"/>
                  </a:lnTo>
                  <a:lnTo>
                    <a:pt x="1149517" y="313464"/>
                  </a:lnTo>
                  <a:lnTo>
                    <a:pt x="1172288" y="277657"/>
                  </a:lnTo>
                  <a:lnTo>
                    <a:pt x="1186800" y="237066"/>
                  </a:lnTo>
                  <a:lnTo>
                    <a:pt x="1191895" y="192849"/>
                  </a:lnTo>
                  <a:lnTo>
                    <a:pt x="1186800" y="148632"/>
                  </a:lnTo>
                  <a:lnTo>
                    <a:pt x="1172288" y="108041"/>
                  </a:lnTo>
                  <a:lnTo>
                    <a:pt x="1149517" y="72234"/>
                  </a:lnTo>
                  <a:lnTo>
                    <a:pt x="1119643" y="42368"/>
                  </a:lnTo>
                  <a:lnTo>
                    <a:pt x="1083824" y="19602"/>
                  </a:lnTo>
                  <a:lnTo>
                    <a:pt x="1043218" y="5093"/>
                  </a:lnTo>
                  <a:lnTo>
                    <a:pt x="998981" y="0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02516" y="6244767"/>
              <a:ext cx="228600" cy="22860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0835131" y="6291478"/>
            <a:ext cx="40132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dirty="0" sz="11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1402080"/>
          </a:xfrm>
          <a:custGeom>
            <a:avLst/>
            <a:gdLst/>
            <a:ahLst/>
            <a:cxnLst/>
            <a:rect l="l" t="t" r="r" b="b"/>
            <a:pathLst>
              <a:path w="12192000" h="1402080">
                <a:moveTo>
                  <a:pt x="12192000" y="0"/>
                </a:moveTo>
                <a:lnTo>
                  <a:pt x="0" y="0"/>
                </a:lnTo>
                <a:lnTo>
                  <a:pt x="0" y="1402079"/>
                </a:lnTo>
                <a:lnTo>
                  <a:pt x="12192000" y="140207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75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601970" y="2200568"/>
            <a:ext cx="5959475" cy="919480"/>
            <a:chOff x="601970" y="2200568"/>
            <a:chExt cx="5959475" cy="9194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970" y="2200568"/>
              <a:ext cx="5958858" cy="91914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19328" y="2226564"/>
              <a:ext cx="5819775" cy="853440"/>
            </a:xfrm>
            <a:custGeom>
              <a:avLst/>
              <a:gdLst/>
              <a:ahLst/>
              <a:cxnLst/>
              <a:rect l="l" t="t" r="r" b="b"/>
              <a:pathLst>
                <a:path w="5819775" h="853439">
                  <a:moveTo>
                    <a:pt x="0" y="853439"/>
                  </a:moveTo>
                  <a:lnTo>
                    <a:pt x="5819521" y="853439"/>
                  </a:lnTo>
                  <a:lnTo>
                    <a:pt x="5819521" y="0"/>
                  </a:lnTo>
                  <a:lnTo>
                    <a:pt x="0" y="0"/>
                  </a:lnTo>
                  <a:lnTo>
                    <a:pt x="0" y="853439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46176" y="2226564"/>
              <a:ext cx="73660" cy="853440"/>
            </a:xfrm>
            <a:custGeom>
              <a:avLst/>
              <a:gdLst/>
              <a:ahLst/>
              <a:cxnLst/>
              <a:rect l="l" t="t" r="r" b="b"/>
              <a:pathLst>
                <a:path w="73659" h="853439">
                  <a:moveTo>
                    <a:pt x="73151" y="0"/>
                  </a:moveTo>
                  <a:lnTo>
                    <a:pt x="0" y="0"/>
                  </a:lnTo>
                  <a:lnTo>
                    <a:pt x="0" y="853439"/>
                  </a:lnTo>
                  <a:lnTo>
                    <a:pt x="73151" y="853439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601970" y="3236888"/>
            <a:ext cx="5959475" cy="919480"/>
            <a:chOff x="601970" y="3236888"/>
            <a:chExt cx="5959475" cy="91948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970" y="3236888"/>
              <a:ext cx="5958858" cy="91914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19328" y="3262883"/>
              <a:ext cx="5819775" cy="853440"/>
            </a:xfrm>
            <a:custGeom>
              <a:avLst/>
              <a:gdLst/>
              <a:ahLst/>
              <a:cxnLst/>
              <a:rect l="l" t="t" r="r" b="b"/>
              <a:pathLst>
                <a:path w="5819775" h="853439">
                  <a:moveTo>
                    <a:pt x="0" y="853439"/>
                  </a:moveTo>
                  <a:lnTo>
                    <a:pt x="5819521" y="853439"/>
                  </a:lnTo>
                  <a:lnTo>
                    <a:pt x="5819521" y="0"/>
                  </a:lnTo>
                  <a:lnTo>
                    <a:pt x="0" y="0"/>
                  </a:lnTo>
                  <a:lnTo>
                    <a:pt x="0" y="853439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646176" y="3262883"/>
              <a:ext cx="73660" cy="853440"/>
            </a:xfrm>
            <a:custGeom>
              <a:avLst/>
              <a:gdLst/>
              <a:ahLst/>
              <a:cxnLst/>
              <a:rect l="l" t="t" r="r" b="b"/>
              <a:pathLst>
                <a:path w="73659" h="853439">
                  <a:moveTo>
                    <a:pt x="73151" y="0"/>
                  </a:moveTo>
                  <a:lnTo>
                    <a:pt x="0" y="0"/>
                  </a:lnTo>
                  <a:lnTo>
                    <a:pt x="0" y="853439"/>
                  </a:lnTo>
                  <a:lnTo>
                    <a:pt x="73151" y="853439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601970" y="4273208"/>
            <a:ext cx="5959475" cy="919480"/>
            <a:chOff x="601970" y="4273208"/>
            <a:chExt cx="5959475" cy="91948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970" y="4273208"/>
              <a:ext cx="5958858" cy="91914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19328" y="4299204"/>
              <a:ext cx="5819775" cy="853440"/>
            </a:xfrm>
            <a:custGeom>
              <a:avLst/>
              <a:gdLst/>
              <a:ahLst/>
              <a:cxnLst/>
              <a:rect l="l" t="t" r="r" b="b"/>
              <a:pathLst>
                <a:path w="5819775" h="853439">
                  <a:moveTo>
                    <a:pt x="0" y="853440"/>
                  </a:moveTo>
                  <a:lnTo>
                    <a:pt x="5819521" y="853440"/>
                  </a:lnTo>
                  <a:lnTo>
                    <a:pt x="5819521" y="0"/>
                  </a:lnTo>
                  <a:lnTo>
                    <a:pt x="0" y="0"/>
                  </a:lnTo>
                  <a:lnTo>
                    <a:pt x="0" y="853440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46176" y="4299204"/>
              <a:ext cx="73660" cy="853440"/>
            </a:xfrm>
            <a:custGeom>
              <a:avLst/>
              <a:gdLst/>
              <a:ahLst/>
              <a:cxnLst/>
              <a:rect l="l" t="t" r="r" b="b"/>
              <a:pathLst>
                <a:path w="73659" h="853439">
                  <a:moveTo>
                    <a:pt x="73151" y="0"/>
                  </a:moveTo>
                  <a:lnTo>
                    <a:pt x="0" y="0"/>
                  </a:lnTo>
                  <a:lnTo>
                    <a:pt x="0" y="853440"/>
                  </a:lnTo>
                  <a:lnTo>
                    <a:pt x="73151" y="853440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/>
          <p:cNvGrpSpPr/>
          <p:nvPr/>
        </p:nvGrpSpPr>
        <p:grpSpPr>
          <a:xfrm>
            <a:off x="601970" y="5309529"/>
            <a:ext cx="5959475" cy="919480"/>
            <a:chOff x="601970" y="5309529"/>
            <a:chExt cx="5959475" cy="919480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970" y="5309529"/>
              <a:ext cx="5958858" cy="91914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19328" y="5335549"/>
              <a:ext cx="5819775" cy="853440"/>
            </a:xfrm>
            <a:custGeom>
              <a:avLst/>
              <a:gdLst/>
              <a:ahLst/>
              <a:cxnLst/>
              <a:rect l="l" t="t" r="r" b="b"/>
              <a:pathLst>
                <a:path w="5819775" h="853439">
                  <a:moveTo>
                    <a:pt x="0" y="853439"/>
                  </a:moveTo>
                  <a:lnTo>
                    <a:pt x="5819521" y="853439"/>
                  </a:lnTo>
                  <a:lnTo>
                    <a:pt x="5819521" y="0"/>
                  </a:lnTo>
                  <a:lnTo>
                    <a:pt x="0" y="0"/>
                  </a:lnTo>
                  <a:lnTo>
                    <a:pt x="0" y="853439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46176" y="5335549"/>
              <a:ext cx="73660" cy="853440"/>
            </a:xfrm>
            <a:custGeom>
              <a:avLst/>
              <a:gdLst/>
              <a:ahLst/>
              <a:cxnLst/>
              <a:rect l="l" t="t" r="r" b="b"/>
              <a:pathLst>
                <a:path w="73659" h="853439">
                  <a:moveTo>
                    <a:pt x="73151" y="0"/>
                  </a:moveTo>
                  <a:lnTo>
                    <a:pt x="0" y="0"/>
                  </a:lnTo>
                  <a:lnTo>
                    <a:pt x="0" y="853439"/>
                  </a:lnTo>
                  <a:lnTo>
                    <a:pt x="73151" y="853439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633476" y="1476222"/>
            <a:ext cx="9900285" cy="4449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100"/>
              </a:spcBef>
            </a:pP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The</a:t>
            </a:r>
            <a:r>
              <a:rPr dirty="0" sz="14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334154"/>
                </a:solidFill>
                <a:latin typeface="Calibri"/>
                <a:cs typeface="Calibri"/>
              </a:rPr>
              <a:t>procurement</a:t>
            </a:r>
            <a:r>
              <a:rPr dirty="0" sz="1400" spc="-2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engine</a:t>
            </a:r>
            <a:r>
              <a:rPr dirty="0" sz="1400" spc="-2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and</a:t>
            </a:r>
            <a:r>
              <a:rPr dirty="0" sz="14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API</a:t>
            </a:r>
            <a:r>
              <a:rPr dirty="0" sz="1400" spc="-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layer</a:t>
            </a:r>
            <a:r>
              <a:rPr dirty="0" sz="1400" spc="-4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that</a:t>
            </a:r>
            <a:r>
              <a:rPr dirty="0" sz="1400" spc="-2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334154"/>
                </a:solidFill>
                <a:latin typeface="Calibri"/>
                <a:cs typeface="Calibri"/>
              </a:rPr>
              <a:t>integrates</a:t>
            </a:r>
            <a:r>
              <a:rPr dirty="0" sz="14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directly</a:t>
            </a:r>
            <a:r>
              <a:rPr dirty="0" sz="1400" spc="-2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into</a:t>
            </a:r>
            <a:r>
              <a:rPr dirty="0" sz="14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334154"/>
                </a:solidFill>
                <a:latin typeface="Calibri"/>
                <a:cs typeface="Calibri"/>
              </a:rPr>
              <a:t>enterprise</a:t>
            </a:r>
            <a:r>
              <a:rPr dirty="0" sz="1400" spc="-2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334154"/>
                </a:solidFill>
                <a:latin typeface="Calibri"/>
                <a:cs typeface="Calibri"/>
              </a:rPr>
              <a:t>systems.</a:t>
            </a:r>
            <a:r>
              <a:rPr dirty="0" sz="1400" spc="-5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Polymer</a:t>
            </a:r>
            <a:r>
              <a:rPr dirty="0" sz="1400" spc="-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334154"/>
                </a:solidFill>
                <a:latin typeface="Calibri"/>
                <a:cs typeface="Calibri"/>
              </a:rPr>
              <a:t>structures</a:t>
            </a:r>
            <a:r>
              <a:rPr dirty="0" sz="1400" spc="-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recurring</a:t>
            </a:r>
            <a:r>
              <a:rPr dirty="0" sz="1400" spc="-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demand</a:t>
            </a:r>
            <a:r>
              <a:rPr dirty="0" sz="1400" spc="-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and</a:t>
            </a:r>
            <a:r>
              <a:rPr dirty="0" sz="14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334154"/>
                </a:solidFill>
                <a:latin typeface="Calibri"/>
                <a:cs typeface="Calibri"/>
              </a:rPr>
              <a:t>enables programmatic</a:t>
            </a:r>
            <a:r>
              <a:rPr dirty="0" sz="1400" spc="-5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trade</a:t>
            </a:r>
            <a:r>
              <a:rPr dirty="0" sz="14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corridors</a:t>
            </a:r>
            <a:r>
              <a:rPr dirty="0" sz="1400" spc="-7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—</a:t>
            </a:r>
            <a:r>
              <a:rPr dirty="0" sz="1400" spc="-5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turning</a:t>
            </a:r>
            <a:r>
              <a:rPr dirty="0" sz="1400" spc="-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334154"/>
                </a:solidFill>
                <a:latin typeface="Calibri"/>
                <a:cs typeface="Calibri"/>
              </a:rPr>
              <a:t>ad-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hoc</a:t>
            </a:r>
            <a:r>
              <a:rPr dirty="0" sz="1400" spc="-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purchasing</a:t>
            </a:r>
            <a:r>
              <a:rPr dirty="0" sz="1400" spc="-2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into</a:t>
            </a:r>
            <a:r>
              <a:rPr dirty="0" sz="14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334154"/>
                </a:solidFill>
                <a:latin typeface="Calibri"/>
                <a:cs typeface="Calibri"/>
              </a:rPr>
              <a:t>systematic,</a:t>
            </a:r>
            <a:r>
              <a:rPr dirty="0" sz="1400" spc="-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334154"/>
                </a:solidFill>
                <a:latin typeface="Calibri"/>
                <a:cs typeface="Calibri"/>
              </a:rPr>
              <a:t>data-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driven</a:t>
            </a:r>
            <a:r>
              <a:rPr dirty="0" sz="14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334154"/>
                </a:solidFill>
                <a:latin typeface="Calibri"/>
                <a:cs typeface="Calibri"/>
              </a:rPr>
              <a:t>procurement.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45"/>
              </a:spcBef>
            </a:pPr>
            <a:endParaRPr sz="1400">
              <a:latin typeface="Calibri"/>
              <a:cs typeface="Calibri"/>
            </a:endParaRPr>
          </a:p>
          <a:p>
            <a:pPr marL="439420">
              <a:lnSpc>
                <a:spcPct val="100000"/>
              </a:lnSpc>
            </a:pPr>
            <a:r>
              <a:rPr dirty="0" sz="1700" b="1">
                <a:solidFill>
                  <a:srgbClr val="7943FF"/>
                </a:solidFill>
                <a:latin typeface="Calibri"/>
                <a:cs typeface="Calibri"/>
              </a:rPr>
              <a:t>Enterprise</a:t>
            </a:r>
            <a:r>
              <a:rPr dirty="0" sz="1700" spc="65" b="1">
                <a:solidFill>
                  <a:srgbClr val="7943F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7943FF"/>
                </a:solidFill>
                <a:latin typeface="Calibri"/>
                <a:cs typeface="Calibri"/>
              </a:rPr>
              <a:t>System</a:t>
            </a:r>
            <a:r>
              <a:rPr dirty="0" sz="1700" spc="75" b="1">
                <a:solidFill>
                  <a:srgbClr val="7943FF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7943FF"/>
                </a:solidFill>
                <a:latin typeface="Calibri"/>
                <a:cs typeface="Calibri"/>
              </a:rPr>
              <a:t>Integration</a:t>
            </a:r>
            <a:endParaRPr sz="1700">
              <a:latin typeface="Calibri"/>
              <a:cs typeface="Calibri"/>
            </a:endParaRPr>
          </a:p>
          <a:p>
            <a:pPr marL="439420" marR="4261485">
              <a:lnSpc>
                <a:spcPct val="100000"/>
              </a:lnSpc>
              <a:spcBef>
                <a:spcPts val="545"/>
              </a:spcBef>
            </a:pP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APIs</a:t>
            </a:r>
            <a:r>
              <a:rPr dirty="0" sz="1200" spc="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connect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directly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to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ERP</a:t>
            </a:r>
            <a:r>
              <a:rPr dirty="0" sz="1200" spc="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procurement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systems,</a:t>
            </a:r>
            <a:r>
              <a:rPr dirty="0" sz="1200" spc="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eliminating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manual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re-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entry,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reducing</a:t>
            </a:r>
            <a:r>
              <a:rPr dirty="0" sz="12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sourcing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cycle times,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creating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single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source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of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truth.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30"/>
              </a:spcBef>
            </a:pPr>
            <a:endParaRPr sz="1200">
              <a:latin typeface="Calibri"/>
              <a:cs typeface="Calibri"/>
            </a:endParaRPr>
          </a:p>
          <a:p>
            <a:pPr marL="439420">
              <a:lnSpc>
                <a:spcPct val="100000"/>
              </a:lnSpc>
              <a:spcBef>
                <a:spcPts val="5"/>
              </a:spcBef>
            </a:pPr>
            <a:r>
              <a:rPr dirty="0" sz="1700" b="1">
                <a:solidFill>
                  <a:srgbClr val="7943FF"/>
                </a:solidFill>
                <a:latin typeface="Calibri"/>
                <a:cs typeface="Calibri"/>
              </a:rPr>
              <a:t>Structured</a:t>
            </a:r>
            <a:r>
              <a:rPr dirty="0" sz="1700" spc="75" b="1">
                <a:solidFill>
                  <a:srgbClr val="7943F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7943FF"/>
                </a:solidFill>
                <a:latin typeface="Calibri"/>
                <a:cs typeface="Calibri"/>
              </a:rPr>
              <a:t>Recurring</a:t>
            </a:r>
            <a:r>
              <a:rPr dirty="0" sz="1700" spc="80" b="1">
                <a:solidFill>
                  <a:srgbClr val="7943FF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7943FF"/>
                </a:solidFill>
                <a:latin typeface="Calibri"/>
                <a:cs typeface="Calibri"/>
              </a:rPr>
              <a:t>Demand</a:t>
            </a:r>
            <a:endParaRPr sz="1700">
              <a:latin typeface="Calibri"/>
              <a:cs typeface="Calibri"/>
            </a:endParaRPr>
          </a:p>
          <a:p>
            <a:pPr marL="439420" marR="4442460">
              <a:lnSpc>
                <a:spcPct val="100000"/>
              </a:lnSpc>
              <a:spcBef>
                <a:spcPts val="545"/>
              </a:spcBef>
            </a:pP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Transforms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one-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off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purchases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into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repeatable,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scheduled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procurement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flows</a:t>
            </a:r>
            <a:r>
              <a:rPr dirty="0" sz="1200" spc="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that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suppliers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can</a:t>
            </a:r>
            <a:r>
              <a:rPr dirty="0" sz="1200" spc="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plan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against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—</a:t>
            </a:r>
            <a:r>
              <a:rPr dirty="0" sz="1200" spc="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stabilizing</a:t>
            </a:r>
            <a:r>
              <a:rPr dirty="0" sz="12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entire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supply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chains.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30"/>
              </a:spcBef>
            </a:pPr>
            <a:endParaRPr sz="1200">
              <a:latin typeface="Calibri"/>
              <a:cs typeface="Calibri"/>
            </a:endParaRPr>
          </a:p>
          <a:p>
            <a:pPr marL="439420">
              <a:lnSpc>
                <a:spcPct val="100000"/>
              </a:lnSpc>
            </a:pPr>
            <a:r>
              <a:rPr dirty="0" sz="1700" b="1">
                <a:solidFill>
                  <a:srgbClr val="7943FF"/>
                </a:solidFill>
                <a:latin typeface="Calibri"/>
                <a:cs typeface="Calibri"/>
              </a:rPr>
              <a:t>Programmatic</a:t>
            </a:r>
            <a:r>
              <a:rPr dirty="0" sz="1700" spc="15" b="1">
                <a:solidFill>
                  <a:srgbClr val="7943F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7943FF"/>
                </a:solidFill>
                <a:latin typeface="Calibri"/>
                <a:cs typeface="Calibri"/>
              </a:rPr>
              <a:t>Trade</a:t>
            </a:r>
            <a:r>
              <a:rPr dirty="0" sz="1700" spc="-15" b="1">
                <a:solidFill>
                  <a:srgbClr val="7943FF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7943FF"/>
                </a:solidFill>
                <a:latin typeface="Calibri"/>
                <a:cs typeface="Calibri"/>
              </a:rPr>
              <a:t>Corridors</a:t>
            </a:r>
            <a:endParaRPr sz="1700">
              <a:latin typeface="Calibri"/>
              <a:cs typeface="Calibri"/>
            </a:endParaRPr>
          </a:p>
          <a:p>
            <a:pPr marL="439420" marR="4655185">
              <a:lnSpc>
                <a:spcPct val="100000"/>
              </a:lnSpc>
              <a:spcBef>
                <a:spcPts val="545"/>
              </a:spcBef>
            </a:pP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Automates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supplier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matching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trade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route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optimization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across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established corridors,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 with</a:t>
            </a:r>
            <a:r>
              <a:rPr dirty="0" sz="1200" spc="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built-in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compliance</a:t>
            </a:r>
            <a:r>
              <a:rPr dirty="0" sz="1200" spc="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documentation.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30"/>
              </a:spcBef>
            </a:pPr>
            <a:endParaRPr sz="1200">
              <a:latin typeface="Calibri"/>
              <a:cs typeface="Calibri"/>
            </a:endParaRPr>
          </a:p>
          <a:p>
            <a:pPr marL="439420">
              <a:lnSpc>
                <a:spcPct val="100000"/>
              </a:lnSpc>
            </a:pPr>
            <a:r>
              <a:rPr dirty="0" sz="1700" b="1">
                <a:solidFill>
                  <a:srgbClr val="7943FF"/>
                </a:solidFill>
                <a:latin typeface="Calibri"/>
                <a:cs typeface="Calibri"/>
              </a:rPr>
              <a:t>Procurement</a:t>
            </a:r>
            <a:r>
              <a:rPr dirty="0" sz="1700" spc="80" b="1">
                <a:solidFill>
                  <a:srgbClr val="7943FF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7943FF"/>
                </a:solidFill>
                <a:latin typeface="Calibri"/>
                <a:cs typeface="Calibri"/>
              </a:rPr>
              <a:t>Analytics</a:t>
            </a:r>
            <a:endParaRPr sz="1700">
              <a:latin typeface="Calibri"/>
              <a:cs typeface="Calibri"/>
            </a:endParaRPr>
          </a:p>
          <a:p>
            <a:pPr marL="439420">
              <a:lnSpc>
                <a:spcPct val="100000"/>
              </a:lnSpc>
              <a:spcBef>
                <a:spcPts val="545"/>
              </a:spcBef>
            </a:pP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Spend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analysis,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supplier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performance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tracking,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corridor-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level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insights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that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-4762" y="6166218"/>
            <a:ext cx="12201525" cy="696595"/>
            <a:chOff x="-4762" y="6166218"/>
            <a:chExt cx="12201525" cy="696595"/>
          </a:xfrm>
        </p:grpSpPr>
        <p:sp>
          <p:nvSpPr>
            <p:cNvPr id="21" name="object 21"/>
            <p:cNvSpPr/>
            <p:nvPr/>
          </p:nvSpPr>
          <p:spPr>
            <a:xfrm>
              <a:off x="0" y="6400799"/>
              <a:ext cx="12192000" cy="457200"/>
            </a:xfrm>
            <a:custGeom>
              <a:avLst/>
              <a:gdLst/>
              <a:ahLst/>
              <a:cxnLst/>
              <a:rect l="l" t="t" r="r" b="b"/>
              <a:pathLst>
                <a:path w="12192000" h="457200">
                  <a:moveTo>
                    <a:pt x="12192000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92000" y="45719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7943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0" y="6400799"/>
              <a:ext cx="12192000" cy="457200"/>
            </a:xfrm>
            <a:custGeom>
              <a:avLst/>
              <a:gdLst/>
              <a:ahLst/>
              <a:cxnLst/>
              <a:rect l="l" t="t" r="r" b="b"/>
              <a:pathLst>
                <a:path w="12192000" h="457200">
                  <a:moveTo>
                    <a:pt x="0" y="457199"/>
                  </a:moveTo>
                  <a:lnTo>
                    <a:pt x="12192000" y="457199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457199"/>
                  </a:lnTo>
                  <a:close/>
                </a:path>
              </a:pathLst>
            </a:custGeom>
            <a:ln w="9525">
              <a:solidFill>
                <a:srgbClr val="7943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0629900" y="6166218"/>
              <a:ext cx="1191895" cy="386080"/>
            </a:xfrm>
            <a:custGeom>
              <a:avLst/>
              <a:gdLst/>
              <a:ahLst/>
              <a:cxnLst/>
              <a:rect l="l" t="t" r="r" b="b"/>
              <a:pathLst>
                <a:path w="1191895" h="386079">
                  <a:moveTo>
                    <a:pt x="998981" y="0"/>
                  </a:moveTo>
                  <a:lnTo>
                    <a:pt x="192785" y="0"/>
                  </a:lnTo>
                  <a:lnTo>
                    <a:pt x="148596" y="5093"/>
                  </a:lnTo>
                  <a:lnTo>
                    <a:pt x="108024" y="19602"/>
                  </a:lnTo>
                  <a:lnTo>
                    <a:pt x="72227" y="42368"/>
                  </a:lnTo>
                  <a:lnTo>
                    <a:pt x="42367" y="72234"/>
                  </a:lnTo>
                  <a:lnTo>
                    <a:pt x="19603" y="108041"/>
                  </a:lnTo>
                  <a:lnTo>
                    <a:pt x="5094" y="148632"/>
                  </a:lnTo>
                  <a:lnTo>
                    <a:pt x="0" y="192849"/>
                  </a:lnTo>
                  <a:lnTo>
                    <a:pt x="5094" y="237066"/>
                  </a:lnTo>
                  <a:lnTo>
                    <a:pt x="19603" y="277657"/>
                  </a:lnTo>
                  <a:lnTo>
                    <a:pt x="42367" y="313464"/>
                  </a:lnTo>
                  <a:lnTo>
                    <a:pt x="72227" y="343330"/>
                  </a:lnTo>
                  <a:lnTo>
                    <a:pt x="108024" y="366096"/>
                  </a:lnTo>
                  <a:lnTo>
                    <a:pt x="148596" y="380605"/>
                  </a:lnTo>
                  <a:lnTo>
                    <a:pt x="192785" y="385699"/>
                  </a:lnTo>
                  <a:lnTo>
                    <a:pt x="998981" y="385699"/>
                  </a:lnTo>
                  <a:lnTo>
                    <a:pt x="1043218" y="380605"/>
                  </a:lnTo>
                  <a:lnTo>
                    <a:pt x="1083824" y="366096"/>
                  </a:lnTo>
                  <a:lnTo>
                    <a:pt x="1119643" y="343330"/>
                  </a:lnTo>
                  <a:lnTo>
                    <a:pt x="1149517" y="313464"/>
                  </a:lnTo>
                  <a:lnTo>
                    <a:pt x="1172288" y="277657"/>
                  </a:lnTo>
                  <a:lnTo>
                    <a:pt x="1186800" y="237066"/>
                  </a:lnTo>
                  <a:lnTo>
                    <a:pt x="1191895" y="192849"/>
                  </a:lnTo>
                  <a:lnTo>
                    <a:pt x="1186800" y="148632"/>
                  </a:lnTo>
                  <a:lnTo>
                    <a:pt x="1172288" y="108041"/>
                  </a:lnTo>
                  <a:lnTo>
                    <a:pt x="1149517" y="72234"/>
                  </a:lnTo>
                  <a:lnTo>
                    <a:pt x="1119643" y="42368"/>
                  </a:lnTo>
                  <a:lnTo>
                    <a:pt x="1083824" y="19602"/>
                  </a:lnTo>
                  <a:lnTo>
                    <a:pt x="1043218" y="5093"/>
                  </a:lnTo>
                  <a:lnTo>
                    <a:pt x="998981" y="0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02517" y="6244767"/>
              <a:ext cx="228600" cy="228600"/>
            </a:xfrm>
            <a:prstGeom prst="rect">
              <a:avLst/>
            </a:prstGeom>
          </p:spPr>
        </p:pic>
      </p:grpSp>
      <p:sp>
        <p:nvSpPr>
          <p:cNvPr id="25" name="object 25" descr="$PPTXTitle"/>
          <p:cNvSpPr txBox="1">
            <a:spLocks noGrp="1"/>
          </p:cNvSpPr>
          <p:nvPr>
            <p:ph type="title"/>
          </p:nvPr>
        </p:nvSpPr>
        <p:spPr>
          <a:xfrm>
            <a:off x="856589" y="423494"/>
            <a:ext cx="1773555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>
                <a:solidFill>
                  <a:srgbClr val="FFFFFF"/>
                </a:solidFill>
              </a:rPr>
              <a:t>Polymer</a:t>
            </a:r>
            <a:endParaRPr sz="4000"/>
          </a:p>
        </p:txBody>
      </p:sp>
      <p:grpSp>
        <p:nvGrpSpPr>
          <p:cNvPr id="26" name="object 26"/>
          <p:cNvGrpSpPr/>
          <p:nvPr/>
        </p:nvGrpSpPr>
        <p:grpSpPr>
          <a:xfrm>
            <a:off x="654799" y="530479"/>
            <a:ext cx="10927080" cy="534670"/>
            <a:chOff x="654799" y="530479"/>
            <a:chExt cx="10927080" cy="534670"/>
          </a:xfrm>
        </p:grpSpPr>
        <p:sp>
          <p:nvSpPr>
            <p:cNvPr id="27" name="object 27"/>
            <p:cNvSpPr/>
            <p:nvPr/>
          </p:nvSpPr>
          <p:spPr>
            <a:xfrm>
              <a:off x="673849" y="530479"/>
              <a:ext cx="0" cy="445770"/>
            </a:xfrm>
            <a:custGeom>
              <a:avLst/>
              <a:gdLst/>
              <a:ahLst/>
              <a:cxnLst/>
              <a:rect l="l" t="t" r="r" b="b"/>
              <a:pathLst>
                <a:path w="0" h="445769">
                  <a:moveTo>
                    <a:pt x="0" y="0"/>
                  </a:moveTo>
                  <a:lnTo>
                    <a:pt x="0" y="445516"/>
                  </a:lnTo>
                </a:path>
              </a:pathLst>
            </a:custGeom>
            <a:ln w="38100">
              <a:solidFill>
                <a:srgbClr val="7943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8" name="object 2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55403" y="530479"/>
              <a:ext cx="2126071" cy="534539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3035554" y="545337"/>
            <a:ext cx="395033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 i="1">
                <a:solidFill>
                  <a:srgbClr val="FFFFFF"/>
                </a:solidFill>
                <a:latin typeface="Calibri"/>
                <a:cs typeface="Calibri"/>
              </a:rPr>
              <a:t>Procurement</a:t>
            </a:r>
            <a:r>
              <a:rPr dirty="0" sz="2800" spc="-9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 i="1">
                <a:solidFill>
                  <a:srgbClr val="FFFFFF"/>
                </a:solidFill>
                <a:latin typeface="Calibri"/>
                <a:cs typeface="Calibri"/>
              </a:rPr>
              <a:t>Infrastructure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46417" y="2205723"/>
            <a:ext cx="2489961" cy="3866134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43693" y="2202916"/>
            <a:ext cx="1940813" cy="3882898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1060196" y="5938215"/>
            <a:ext cx="358140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drive</a:t>
            </a:r>
            <a:r>
              <a:rPr dirty="0" sz="1200" spc="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continuous improvement</a:t>
            </a:r>
            <a:r>
              <a:rPr dirty="0" sz="1200" spc="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in</a:t>
            </a:r>
            <a:r>
              <a:rPr dirty="0" sz="1200" spc="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procurement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efficiency.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15"/>
              <a:t> </a:t>
            </a:r>
            <a:fld id="{81D60167-4931-47E6-BA6A-407CBD079E47}" type="slidenum">
              <a:rPr dirty="0" spc="-25"/>
              <a:t>20</a:t>
            </a:fld>
          </a:p>
        </p:txBody>
      </p:sp>
      <p:sp>
        <p:nvSpPr>
          <p:cNvPr id="34" name="object 34"/>
          <p:cNvSpPr txBox="1"/>
          <p:nvPr/>
        </p:nvSpPr>
        <p:spPr>
          <a:xfrm>
            <a:off x="596900" y="6555435"/>
            <a:ext cx="364109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Matta</a:t>
            </a:r>
            <a:r>
              <a:rPr dirty="0" sz="12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—</a:t>
            </a:r>
            <a:r>
              <a:rPr dirty="0" sz="1200" spc="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Digital</a:t>
            </a:r>
            <a:r>
              <a:rPr dirty="0" sz="12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Infrastructure: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The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Future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African</a:t>
            </a:r>
            <a:r>
              <a:rPr dirty="0" sz="1200" spc="-2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Trade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1402080"/>
          </a:xfrm>
          <a:custGeom>
            <a:avLst/>
            <a:gdLst/>
            <a:ahLst/>
            <a:cxnLst/>
            <a:rect l="l" t="t" r="r" b="b"/>
            <a:pathLst>
              <a:path w="12192000" h="1402080">
                <a:moveTo>
                  <a:pt x="12192000" y="0"/>
                </a:moveTo>
                <a:lnTo>
                  <a:pt x="0" y="0"/>
                </a:lnTo>
                <a:lnTo>
                  <a:pt x="0" y="1402079"/>
                </a:lnTo>
                <a:lnTo>
                  <a:pt x="12192000" y="140207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7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96900" y="1585340"/>
            <a:ext cx="10546715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The</a:t>
            </a:r>
            <a:r>
              <a:rPr dirty="0" sz="1400" spc="-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trade</a:t>
            </a:r>
            <a:r>
              <a:rPr dirty="0" sz="14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finance</a:t>
            </a:r>
            <a:r>
              <a:rPr dirty="0" sz="14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334154"/>
                </a:solidFill>
                <a:latin typeface="Calibri"/>
                <a:cs typeface="Calibri"/>
              </a:rPr>
              <a:t>governance</a:t>
            </a:r>
            <a:r>
              <a:rPr dirty="0" sz="14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 spc="-30">
                <a:solidFill>
                  <a:srgbClr val="334154"/>
                </a:solidFill>
                <a:latin typeface="Calibri"/>
                <a:cs typeface="Calibri"/>
              </a:rPr>
              <a:t>layer.</a:t>
            </a:r>
            <a:r>
              <a:rPr dirty="0" sz="1400" spc="-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Rather</a:t>
            </a:r>
            <a:r>
              <a:rPr dirty="0" sz="14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than</a:t>
            </a:r>
            <a:r>
              <a:rPr dirty="0" sz="14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deploying</a:t>
            </a:r>
            <a:r>
              <a:rPr dirty="0" sz="1400" spc="-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capital</a:t>
            </a:r>
            <a:r>
              <a:rPr dirty="0" sz="14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based</a:t>
            </a:r>
            <a:r>
              <a:rPr dirty="0" sz="14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on</a:t>
            </a:r>
            <a:r>
              <a:rPr dirty="0" sz="1400" spc="-5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334154"/>
                </a:solidFill>
                <a:latin typeface="Calibri"/>
                <a:cs typeface="Calibri"/>
              </a:rPr>
              <a:t>collateral</a:t>
            </a:r>
            <a:r>
              <a:rPr dirty="0" sz="14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alone,</a:t>
            </a:r>
            <a:r>
              <a:rPr dirty="0" sz="1400" spc="-4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Oxide</a:t>
            </a:r>
            <a:r>
              <a:rPr dirty="0" sz="1400" spc="-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ties</a:t>
            </a:r>
            <a:r>
              <a:rPr dirty="0" sz="14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finance</a:t>
            </a:r>
            <a:r>
              <a:rPr dirty="0" sz="14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release</a:t>
            </a:r>
            <a:r>
              <a:rPr dirty="0" sz="14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to</a:t>
            </a:r>
            <a:r>
              <a:rPr dirty="0" sz="14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verified</a:t>
            </a:r>
            <a:r>
              <a:rPr dirty="0" sz="1400" spc="-5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trade</a:t>
            </a:r>
            <a:r>
              <a:rPr dirty="0" sz="14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334154"/>
                </a:solidFill>
                <a:latin typeface="Calibri"/>
                <a:cs typeface="Calibri"/>
              </a:rPr>
              <a:t>conditions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—</a:t>
            </a:r>
            <a:r>
              <a:rPr dirty="0" sz="1400" spc="-5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334154"/>
                </a:solidFill>
                <a:latin typeface="Calibri"/>
                <a:cs typeface="Calibri"/>
              </a:rPr>
              <a:t>expanding</a:t>
            </a:r>
            <a:r>
              <a:rPr dirty="0" sz="1400" spc="-1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access</a:t>
            </a:r>
            <a:r>
              <a:rPr dirty="0" sz="14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to</a:t>
            </a:r>
            <a:r>
              <a:rPr dirty="0" sz="14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capital</a:t>
            </a:r>
            <a:r>
              <a:rPr dirty="0" sz="1400" spc="-2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while</a:t>
            </a:r>
            <a:r>
              <a:rPr dirty="0" sz="1400" spc="-4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reducing</a:t>
            </a:r>
            <a:r>
              <a:rPr dirty="0" sz="1400" spc="-2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334154"/>
                </a:solidFill>
                <a:latin typeface="Calibri"/>
                <a:cs typeface="Calibri"/>
              </a:rPr>
              <a:t>systemic</a:t>
            </a:r>
            <a:r>
              <a:rPr dirty="0" sz="1400" spc="-4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risk</a:t>
            </a:r>
            <a:r>
              <a:rPr dirty="0" sz="1400" spc="-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across</a:t>
            </a:r>
            <a:r>
              <a:rPr dirty="0" sz="1400" spc="-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334154"/>
                </a:solidFill>
                <a:latin typeface="Calibri"/>
                <a:cs typeface="Calibri"/>
              </a:rPr>
              <a:t>the</a:t>
            </a:r>
            <a:r>
              <a:rPr dirty="0" sz="14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334154"/>
                </a:solidFill>
                <a:latin typeface="Calibri"/>
                <a:cs typeface="Calibri"/>
              </a:rPr>
              <a:t>ecosystem.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65394" y="2223428"/>
            <a:ext cx="6022975" cy="919480"/>
            <a:chOff x="565394" y="2223428"/>
            <a:chExt cx="6022975" cy="9194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394" y="2223428"/>
              <a:ext cx="6022866" cy="91914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09599" y="2249296"/>
              <a:ext cx="73660" cy="853440"/>
            </a:xfrm>
            <a:custGeom>
              <a:avLst/>
              <a:gdLst/>
              <a:ahLst/>
              <a:cxnLst/>
              <a:rect l="l" t="t" r="r" b="b"/>
              <a:pathLst>
                <a:path w="73659" h="853439">
                  <a:moveTo>
                    <a:pt x="73151" y="0"/>
                  </a:moveTo>
                  <a:lnTo>
                    <a:pt x="0" y="0"/>
                  </a:lnTo>
                  <a:lnTo>
                    <a:pt x="0" y="853439"/>
                  </a:lnTo>
                  <a:lnTo>
                    <a:pt x="73151" y="853439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682751" y="2249297"/>
            <a:ext cx="5883910" cy="853440"/>
          </a:xfrm>
          <a:prstGeom prst="rect">
            <a:avLst/>
          </a:prstGeom>
          <a:solidFill>
            <a:srgbClr val="F8F9FB"/>
          </a:solidFill>
        </p:spPr>
        <p:txBody>
          <a:bodyPr wrap="square" lIns="0" tIns="65405" rIns="0" bIns="0" rtlCol="0" vert="horz">
            <a:spAutoFit/>
          </a:bodyPr>
          <a:lstStyle/>
          <a:p>
            <a:pPr marL="353060">
              <a:lnSpc>
                <a:spcPct val="100000"/>
              </a:lnSpc>
              <a:spcBef>
                <a:spcPts val="515"/>
              </a:spcBef>
            </a:pPr>
            <a:r>
              <a:rPr dirty="0" sz="1700" b="1">
                <a:solidFill>
                  <a:srgbClr val="255FFF"/>
                </a:solidFill>
                <a:latin typeface="Calibri"/>
                <a:cs typeface="Calibri"/>
              </a:rPr>
              <a:t>Condition-Based</a:t>
            </a:r>
            <a:r>
              <a:rPr dirty="0" sz="1700" spc="100" b="1">
                <a:solidFill>
                  <a:srgbClr val="255FF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255FFF"/>
                </a:solidFill>
                <a:latin typeface="Calibri"/>
                <a:cs typeface="Calibri"/>
              </a:rPr>
              <a:t>Finance</a:t>
            </a:r>
            <a:r>
              <a:rPr dirty="0" sz="1700" spc="85" b="1">
                <a:solidFill>
                  <a:srgbClr val="255FFF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255FFF"/>
                </a:solidFill>
                <a:latin typeface="Calibri"/>
                <a:cs typeface="Calibri"/>
              </a:rPr>
              <a:t>Release</a:t>
            </a:r>
            <a:endParaRPr sz="1700">
              <a:latin typeface="Calibri"/>
              <a:cs typeface="Calibri"/>
            </a:endParaRPr>
          </a:p>
          <a:p>
            <a:pPr marL="353060" marR="631825">
              <a:lnSpc>
                <a:spcPct val="100000"/>
              </a:lnSpc>
              <a:spcBef>
                <a:spcPts val="545"/>
              </a:spcBef>
            </a:pP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Capital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is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deployed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when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verified</a:t>
            </a:r>
            <a:r>
              <a:rPr dirty="0" sz="12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trade</a:t>
            </a:r>
            <a:r>
              <a:rPr dirty="0" sz="1200" spc="-5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milestones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are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met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—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order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confirmed,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goods shipped,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delivery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validated.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No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milestone,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no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release.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65394" y="3259749"/>
            <a:ext cx="6022975" cy="919480"/>
            <a:chOff x="565394" y="3259749"/>
            <a:chExt cx="6022975" cy="91948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394" y="3259749"/>
              <a:ext cx="6022866" cy="91914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09599" y="3285617"/>
              <a:ext cx="73660" cy="853440"/>
            </a:xfrm>
            <a:custGeom>
              <a:avLst/>
              <a:gdLst/>
              <a:ahLst/>
              <a:cxnLst/>
              <a:rect l="l" t="t" r="r" b="b"/>
              <a:pathLst>
                <a:path w="73659" h="853439">
                  <a:moveTo>
                    <a:pt x="73151" y="0"/>
                  </a:moveTo>
                  <a:lnTo>
                    <a:pt x="0" y="0"/>
                  </a:lnTo>
                  <a:lnTo>
                    <a:pt x="0" y="853440"/>
                  </a:lnTo>
                  <a:lnTo>
                    <a:pt x="73151" y="853440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682751" y="3285616"/>
            <a:ext cx="5883910" cy="853440"/>
          </a:xfrm>
          <a:prstGeom prst="rect">
            <a:avLst/>
          </a:prstGeom>
          <a:solidFill>
            <a:srgbClr val="F8F9FB"/>
          </a:solidFill>
        </p:spPr>
        <p:txBody>
          <a:bodyPr wrap="square" lIns="0" tIns="65405" rIns="0" bIns="0" rtlCol="0" vert="horz">
            <a:spAutoFit/>
          </a:bodyPr>
          <a:lstStyle/>
          <a:p>
            <a:pPr marL="353060">
              <a:lnSpc>
                <a:spcPct val="100000"/>
              </a:lnSpc>
              <a:spcBef>
                <a:spcPts val="515"/>
              </a:spcBef>
            </a:pPr>
            <a:r>
              <a:rPr dirty="0" sz="1700" b="1">
                <a:solidFill>
                  <a:srgbClr val="255FFF"/>
                </a:solidFill>
                <a:latin typeface="Calibri"/>
                <a:cs typeface="Calibri"/>
              </a:rPr>
              <a:t>Corridor-Level</a:t>
            </a:r>
            <a:r>
              <a:rPr dirty="0" sz="1700" spc="90" b="1">
                <a:solidFill>
                  <a:srgbClr val="255FF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255FFF"/>
                </a:solidFill>
                <a:latin typeface="Calibri"/>
                <a:cs typeface="Calibri"/>
              </a:rPr>
              <a:t>Exposure</a:t>
            </a:r>
            <a:r>
              <a:rPr dirty="0" sz="1700" spc="105" b="1">
                <a:solidFill>
                  <a:srgbClr val="255FFF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255FFF"/>
                </a:solidFill>
                <a:latin typeface="Calibri"/>
                <a:cs typeface="Calibri"/>
              </a:rPr>
              <a:t>Management</a:t>
            </a:r>
            <a:endParaRPr sz="1700">
              <a:latin typeface="Calibri"/>
              <a:cs typeface="Calibri"/>
            </a:endParaRPr>
          </a:p>
          <a:p>
            <a:pPr marL="353060">
              <a:lnSpc>
                <a:spcPct val="100000"/>
              </a:lnSpc>
              <a:spcBef>
                <a:spcPts val="545"/>
              </a:spcBef>
            </a:pP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Portfolio-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level</a:t>
            </a:r>
            <a:r>
              <a:rPr dirty="0" sz="1200" spc="-5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view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of trade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finance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exposure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across</a:t>
            </a:r>
            <a:r>
              <a:rPr dirty="0" sz="1200" spc="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geographies,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sectors,</a:t>
            </a:r>
            <a:endParaRPr sz="1200">
              <a:latin typeface="Calibri"/>
              <a:cs typeface="Calibri"/>
            </a:endParaRPr>
          </a:p>
          <a:p>
            <a:pPr marL="353060">
              <a:lnSpc>
                <a:spcPct val="100000"/>
              </a:lnSpc>
            </a:pP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counterparties,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time horizons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—</a:t>
            </a:r>
            <a:r>
              <a:rPr dirty="0" sz="1200" spc="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enabling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responsible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scaling.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65394" y="4296068"/>
            <a:ext cx="6022975" cy="919480"/>
            <a:chOff x="565394" y="4296068"/>
            <a:chExt cx="6022975" cy="91948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394" y="4296068"/>
              <a:ext cx="6022866" cy="91914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09599" y="4321936"/>
              <a:ext cx="73660" cy="853440"/>
            </a:xfrm>
            <a:custGeom>
              <a:avLst/>
              <a:gdLst/>
              <a:ahLst/>
              <a:cxnLst/>
              <a:rect l="l" t="t" r="r" b="b"/>
              <a:pathLst>
                <a:path w="73659" h="853439">
                  <a:moveTo>
                    <a:pt x="73151" y="0"/>
                  </a:moveTo>
                  <a:lnTo>
                    <a:pt x="0" y="0"/>
                  </a:lnTo>
                  <a:lnTo>
                    <a:pt x="0" y="853439"/>
                  </a:lnTo>
                  <a:lnTo>
                    <a:pt x="73151" y="853439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682751" y="4321936"/>
            <a:ext cx="5883910" cy="853440"/>
          </a:xfrm>
          <a:prstGeom prst="rect">
            <a:avLst/>
          </a:prstGeom>
          <a:solidFill>
            <a:srgbClr val="F8F9FB"/>
          </a:solidFill>
        </p:spPr>
        <p:txBody>
          <a:bodyPr wrap="square" lIns="0" tIns="66040" rIns="0" bIns="0" rtlCol="0" vert="horz">
            <a:spAutoFit/>
          </a:bodyPr>
          <a:lstStyle/>
          <a:p>
            <a:pPr marL="353060">
              <a:lnSpc>
                <a:spcPct val="100000"/>
              </a:lnSpc>
              <a:spcBef>
                <a:spcPts val="520"/>
              </a:spcBef>
            </a:pPr>
            <a:r>
              <a:rPr dirty="0" sz="1700" b="1">
                <a:solidFill>
                  <a:srgbClr val="255FFF"/>
                </a:solidFill>
                <a:latin typeface="Calibri"/>
                <a:cs typeface="Calibri"/>
              </a:rPr>
              <a:t>Risk</a:t>
            </a:r>
            <a:r>
              <a:rPr dirty="0" sz="1700" spc="40" b="1">
                <a:solidFill>
                  <a:srgbClr val="255FF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255FFF"/>
                </a:solidFill>
                <a:latin typeface="Calibri"/>
                <a:cs typeface="Calibri"/>
              </a:rPr>
              <a:t>Intelligence</a:t>
            </a:r>
            <a:r>
              <a:rPr dirty="0" sz="1700" spc="75" b="1">
                <a:solidFill>
                  <a:srgbClr val="255FF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255FFF"/>
                </a:solidFill>
                <a:latin typeface="Calibri"/>
                <a:cs typeface="Calibri"/>
              </a:rPr>
              <a:t>&amp;</a:t>
            </a:r>
            <a:r>
              <a:rPr dirty="0" sz="1700" spc="30" b="1">
                <a:solidFill>
                  <a:srgbClr val="255FFF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255FFF"/>
                </a:solidFill>
                <a:latin typeface="Calibri"/>
                <a:cs typeface="Calibri"/>
              </a:rPr>
              <a:t>Scoring</a:t>
            </a:r>
            <a:endParaRPr sz="1700">
              <a:latin typeface="Calibri"/>
              <a:cs typeface="Calibri"/>
            </a:endParaRPr>
          </a:p>
          <a:p>
            <a:pPr marL="353060" marR="902335">
              <a:lnSpc>
                <a:spcPct val="100000"/>
              </a:lnSpc>
              <a:spcBef>
                <a:spcPts val="545"/>
              </a:spcBef>
            </a:pP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Transaction-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level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data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feeds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real-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time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risk models,</a:t>
            </a:r>
            <a:r>
              <a:rPr dirty="0" sz="1200" spc="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replacing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collateral-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only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assessments</a:t>
            </a:r>
            <a:r>
              <a:rPr dirty="0" sz="1200" spc="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with</a:t>
            </a:r>
            <a:r>
              <a:rPr dirty="0" sz="1200" spc="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dynamic,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trade-activity-based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scoring.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65394" y="5332388"/>
            <a:ext cx="6022975" cy="919480"/>
            <a:chOff x="565394" y="5332388"/>
            <a:chExt cx="6022975" cy="919480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394" y="5332388"/>
              <a:ext cx="6022866" cy="91914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09599" y="5358320"/>
              <a:ext cx="73660" cy="853440"/>
            </a:xfrm>
            <a:custGeom>
              <a:avLst/>
              <a:gdLst/>
              <a:ahLst/>
              <a:cxnLst/>
              <a:rect l="l" t="t" r="r" b="b"/>
              <a:pathLst>
                <a:path w="73659" h="853439">
                  <a:moveTo>
                    <a:pt x="73151" y="0"/>
                  </a:moveTo>
                  <a:lnTo>
                    <a:pt x="0" y="0"/>
                  </a:lnTo>
                  <a:lnTo>
                    <a:pt x="0" y="853440"/>
                  </a:lnTo>
                  <a:lnTo>
                    <a:pt x="73151" y="853440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682751" y="5358320"/>
            <a:ext cx="5883910" cy="853440"/>
          </a:xfrm>
          <a:prstGeom prst="rect">
            <a:avLst/>
          </a:prstGeom>
          <a:solidFill>
            <a:srgbClr val="F8F9FB"/>
          </a:solidFill>
        </p:spPr>
        <p:txBody>
          <a:bodyPr wrap="square" lIns="0" tIns="66040" rIns="0" bIns="0" rtlCol="0" vert="horz">
            <a:spAutoFit/>
          </a:bodyPr>
          <a:lstStyle/>
          <a:p>
            <a:pPr marL="353060">
              <a:lnSpc>
                <a:spcPct val="100000"/>
              </a:lnSpc>
              <a:spcBef>
                <a:spcPts val="520"/>
              </a:spcBef>
            </a:pPr>
            <a:r>
              <a:rPr dirty="0" sz="1700" b="1">
                <a:solidFill>
                  <a:srgbClr val="255FFF"/>
                </a:solidFill>
                <a:latin typeface="Calibri"/>
                <a:cs typeface="Calibri"/>
              </a:rPr>
              <a:t>Systemic</a:t>
            </a:r>
            <a:r>
              <a:rPr dirty="0" sz="1700" spc="50" b="1">
                <a:solidFill>
                  <a:srgbClr val="255FFF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255FFF"/>
                </a:solidFill>
                <a:latin typeface="Calibri"/>
                <a:cs typeface="Calibri"/>
              </a:rPr>
              <a:t>Risk</a:t>
            </a:r>
            <a:r>
              <a:rPr dirty="0" sz="1700" spc="30" b="1">
                <a:solidFill>
                  <a:srgbClr val="255FFF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255FFF"/>
                </a:solidFill>
                <a:latin typeface="Calibri"/>
                <a:cs typeface="Calibri"/>
              </a:rPr>
              <a:t>Reduction</a:t>
            </a:r>
            <a:endParaRPr sz="1700">
              <a:latin typeface="Calibri"/>
              <a:cs typeface="Calibri"/>
            </a:endParaRPr>
          </a:p>
          <a:p>
            <a:pPr marL="353060">
              <a:lnSpc>
                <a:spcPct val="100000"/>
              </a:lnSpc>
              <a:spcBef>
                <a:spcPts val="545"/>
              </a:spcBef>
            </a:pP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By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linking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every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dollar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to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verified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trade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event,</a:t>
            </a:r>
            <a:r>
              <a:rPr dirty="0" sz="12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Oxide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addresses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the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information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0" y="6166218"/>
            <a:ext cx="12192000" cy="692150"/>
            <a:chOff x="0" y="6166218"/>
            <a:chExt cx="12192000" cy="692150"/>
          </a:xfrm>
        </p:grpSpPr>
        <p:sp>
          <p:nvSpPr>
            <p:cNvPr id="21" name="object 21"/>
            <p:cNvSpPr/>
            <p:nvPr/>
          </p:nvSpPr>
          <p:spPr>
            <a:xfrm>
              <a:off x="0" y="6400799"/>
              <a:ext cx="12192000" cy="457200"/>
            </a:xfrm>
            <a:custGeom>
              <a:avLst/>
              <a:gdLst/>
              <a:ahLst/>
              <a:cxnLst/>
              <a:rect l="l" t="t" r="r" b="b"/>
              <a:pathLst>
                <a:path w="12192000" h="457200">
                  <a:moveTo>
                    <a:pt x="12192000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92000" y="45719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55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0629900" y="6166218"/>
              <a:ext cx="1191895" cy="386080"/>
            </a:xfrm>
            <a:custGeom>
              <a:avLst/>
              <a:gdLst/>
              <a:ahLst/>
              <a:cxnLst/>
              <a:rect l="l" t="t" r="r" b="b"/>
              <a:pathLst>
                <a:path w="1191895" h="386079">
                  <a:moveTo>
                    <a:pt x="998981" y="0"/>
                  </a:moveTo>
                  <a:lnTo>
                    <a:pt x="192785" y="0"/>
                  </a:lnTo>
                  <a:lnTo>
                    <a:pt x="148596" y="5093"/>
                  </a:lnTo>
                  <a:lnTo>
                    <a:pt x="108024" y="19602"/>
                  </a:lnTo>
                  <a:lnTo>
                    <a:pt x="72227" y="42368"/>
                  </a:lnTo>
                  <a:lnTo>
                    <a:pt x="42367" y="72234"/>
                  </a:lnTo>
                  <a:lnTo>
                    <a:pt x="19603" y="108041"/>
                  </a:lnTo>
                  <a:lnTo>
                    <a:pt x="5094" y="148632"/>
                  </a:lnTo>
                  <a:lnTo>
                    <a:pt x="0" y="192849"/>
                  </a:lnTo>
                  <a:lnTo>
                    <a:pt x="5094" y="237066"/>
                  </a:lnTo>
                  <a:lnTo>
                    <a:pt x="19603" y="277657"/>
                  </a:lnTo>
                  <a:lnTo>
                    <a:pt x="42367" y="313464"/>
                  </a:lnTo>
                  <a:lnTo>
                    <a:pt x="72227" y="343330"/>
                  </a:lnTo>
                  <a:lnTo>
                    <a:pt x="108024" y="366096"/>
                  </a:lnTo>
                  <a:lnTo>
                    <a:pt x="148596" y="380605"/>
                  </a:lnTo>
                  <a:lnTo>
                    <a:pt x="192785" y="385699"/>
                  </a:lnTo>
                  <a:lnTo>
                    <a:pt x="998981" y="385699"/>
                  </a:lnTo>
                  <a:lnTo>
                    <a:pt x="1043218" y="380605"/>
                  </a:lnTo>
                  <a:lnTo>
                    <a:pt x="1083824" y="366096"/>
                  </a:lnTo>
                  <a:lnTo>
                    <a:pt x="1119643" y="343330"/>
                  </a:lnTo>
                  <a:lnTo>
                    <a:pt x="1149517" y="313464"/>
                  </a:lnTo>
                  <a:lnTo>
                    <a:pt x="1172288" y="277657"/>
                  </a:lnTo>
                  <a:lnTo>
                    <a:pt x="1186800" y="237066"/>
                  </a:lnTo>
                  <a:lnTo>
                    <a:pt x="1191895" y="192849"/>
                  </a:lnTo>
                  <a:lnTo>
                    <a:pt x="1186800" y="148632"/>
                  </a:lnTo>
                  <a:lnTo>
                    <a:pt x="1172288" y="108041"/>
                  </a:lnTo>
                  <a:lnTo>
                    <a:pt x="1149517" y="72234"/>
                  </a:lnTo>
                  <a:lnTo>
                    <a:pt x="1119643" y="42368"/>
                  </a:lnTo>
                  <a:lnTo>
                    <a:pt x="1083824" y="19602"/>
                  </a:lnTo>
                  <a:lnTo>
                    <a:pt x="1043218" y="5093"/>
                  </a:lnTo>
                  <a:lnTo>
                    <a:pt x="998981" y="0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02517" y="6244767"/>
              <a:ext cx="228600" cy="228600"/>
            </a:xfrm>
            <a:prstGeom prst="rect">
              <a:avLst/>
            </a:prstGeom>
          </p:spPr>
        </p:pic>
      </p:grpSp>
      <p:sp>
        <p:nvSpPr>
          <p:cNvPr id="24" name="object 24" descr="$PPTXTitle"/>
          <p:cNvSpPr txBox="1">
            <a:spLocks noGrp="1"/>
          </p:cNvSpPr>
          <p:nvPr>
            <p:ph type="title"/>
          </p:nvPr>
        </p:nvSpPr>
        <p:spPr>
          <a:xfrm>
            <a:off x="856589" y="423494"/>
            <a:ext cx="125095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>
                <a:solidFill>
                  <a:srgbClr val="FFFFFF"/>
                </a:solidFill>
              </a:rPr>
              <a:t>Oxide</a:t>
            </a:r>
            <a:endParaRPr sz="4000"/>
          </a:p>
        </p:txBody>
      </p:sp>
      <p:grpSp>
        <p:nvGrpSpPr>
          <p:cNvPr id="25" name="object 25"/>
          <p:cNvGrpSpPr/>
          <p:nvPr/>
        </p:nvGrpSpPr>
        <p:grpSpPr>
          <a:xfrm>
            <a:off x="654799" y="414147"/>
            <a:ext cx="11153775" cy="626110"/>
            <a:chOff x="654799" y="414147"/>
            <a:chExt cx="11153775" cy="626110"/>
          </a:xfrm>
        </p:grpSpPr>
        <p:sp>
          <p:nvSpPr>
            <p:cNvPr id="26" name="object 26"/>
            <p:cNvSpPr/>
            <p:nvPr/>
          </p:nvSpPr>
          <p:spPr>
            <a:xfrm>
              <a:off x="673849" y="530479"/>
              <a:ext cx="0" cy="445770"/>
            </a:xfrm>
            <a:custGeom>
              <a:avLst/>
              <a:gdLst/>
              <a:ahLst/>
              <a:cxnLst/>
              <a:rect l="l" t="t" r="r" b="b"/>
              <a:pathLst>
                <a:path w="0" h="445769">
                  <a:moveTo>
                    <a:pt x="0" y="0"/>
                  </a:moveTo>
                  <a:lnTo>
                    <a:pt x="0" y="445516"/>
                  </a:lnTo>
                </a:path>
              </a:pathLst>
            </a:custGeom>
            <a:ln w="38100">
              <a:solidFill>
                <a:srgbClr val="255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041762" y="414147"/>
              <a:ext cx="1766609" cy="62563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2440685" y="555752"/>
            <a:ext cx="406527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i="1">
                <a:solidFill>
                  <a:srgbClr val="FFFFFF"/>
                </a:solidFill>
                <a:latin typeface="Calibri"/>
                <a:cs typeface="Calibri"/>
              </a:rPr>
              <a:t>Responsible</a:t>
            </a:r>
            <a:r>
              <a:rPr dirty="0" sz="2400" spc="-8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i="1">
                <a:solidFill>
                  <a:srgbClr val="FFFFFF"/>
                </a:solidFill>
                <a:latin typeface="Calibri"/>
                <a:cs typeface="Calibri"/>
              </a:rPr>
              <a:t>Finance</a:t>
            </a:r>
            <a:r>
              <a:rPr dirty="0" sz="2400" spc="-8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400" spc="-10" i="1">
                <a:solidFill>
                  <a:srgbClr val="FFFFFF"/>
                </a:solidFill>
                <a:latin typeface="Calibri"/>
                <a:cs typeface="Calibri"/>
              </a:rPr>
              <a:t>Deployment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20103" y="2311780"/>
            <a:ext cx="2293239" cy="358602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35210" y="2319020"/>
            <a:ext cx="2295905" cy="3586048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1023619" y="5961075"/>
            <a:ext cx="370967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asymmetry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at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the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heart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of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Africa's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$450B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trade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finance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gap.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15"/>
              <a:t> </a:t>
            </a:r>
            <a:fld id="{81D60167-4931-47E6-BA6A-407CBD079E47}" type="slidenum">
              <a:rPr dirty="0" spc="-25"/>
              <a:t>21</a:t>
            </a:fld>
          </a:p>
        </p:txBody>
      </p:sp>
      <p:sp>
        <p:nvSpPr>
          <p:cNvPr id="33" name="object 33"/>
          <p:cNvSpPr txBox="1"/>
          <p:nvPr/>
        </p:nvSpPr>
        <p:spPr>
          <a:xfrm>
            <a:off x="596900" y="6555435"/>
            <a:ext cx="364109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Matta</a:t>
            </a:r>
            <a:r>
              <a:rPr dirty="0" sz="12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—</a:t>
            </a:r>
            <a:r>
              <a:rPr dirty="0" sz="1200" spc="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Digital</a:t>
            </a:r>
            <a:r>
              <a:rPr dirty="0" sz="12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Infrastructure: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The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Future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African</a:t>
            </a:r>
            <a:r>
              <a:rPr dirty="0" sz="1200" spc="-2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Trade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970"/>
            <a:ext cx="12192000" cy="1402080"/>
          </a:xfrm>
          <a:custGeom>
            <a:avLst/>
            <a:gdLst/>
            <a:ahLst/>
            <a:cxnLst/>
            <a:rect l="l" t="t" r="r" b="b"/>
            <a:pathLst>
              <a:path w="12192000" h="1402080">
                <a:moveTo>
                  <a:pt x="12192000" y="0"/>
                </a:moveTo>
                <a:lnTo>
                  <a:pt x="0" y="0"/>
                </a:lnTo>
                <a:lnTo>
                  <a:pt x="0" y="1402079"/>
                </a:lnTo>
                <a:lnTo>
                  <a:pt x="12192000" y="140207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7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60319" y="548081"/>
            <a:ext cx="3669665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10" i="1">
                <a:solidFill>
                  <a:srgbClr val="FFFFFF"/>
                </a:solidFill>
                <a:latin typeface="Calibri"/>
                <a:cs typeface="Calibri"/>
              </a:rPr>
              <a:t>Settlement</a:t>
            </a:r>
            <a:r>
              <a:rPr dirty="0" sz="2800" spc="-4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i="1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dirty="0" sz="2800" spc="-6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800" spc="-10" i="1">
                <a:solidFill>
                  <a:srgbClr val="FFFFFF"/>
                </a:solidFill>
                <a:latin typeface="Calibri"/>
                <a:cs typeface="Calibri"/>
              </a:rPr>
              <a:t>Compliance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89761" y="2211236"/>
            <a:ext cx="6181725" cy="919480"/>
            <a:chOff x="589761" y="2211236"/>
            <a:chExt cx="6181725" cy="91948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9761" y="2211236"/>
              <a:ext cx="6181397" cy="91914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34314" y="2238121"/>
              <a:ext cx="6115685" cy="853440"/>
            </a:xfrm>
            <a:custGeom>
              <a:avLst/>
              <a:gdLst/>
              <a:ahLst/>
              <a:cxnLst/>
              <a:rect l="l" t="t" r="r" b="b"/>
              <a:pathLst>
                <a:path w="6115684" h="853439">
                  <a:moveTo>
                    <a:pt x="6115431" y="0"/>
                  </a:moveTo>
                  <a:lnTo>
                    <a:pt x="0" y="0"/>
                  </a:lnTo>
                  <a:lnTo>
                    <a:pt x="0" y="853439"/>
                  </a:lnTo>
                  <a:lnTo>
                    <a:pt x="6115431" y="853439"/>
                  </a:lnTo>
                  <a:lnTo>
                    <a:pt x="6115431" y="0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609599" y="2256028"/>
              <a:ext cx="73660" cy="853440"/>
            </a:xfrm>
            <a:custGeom>
              <a:avLst/>
              <a:gdLst/>
              <a:ahLst/>
              <a:cxnLst/>
              <a:rect l="l" t="t" r="r" b="b"/>
              <a:pathLst>
                <a:path w="73659" h="853439">
                  <a:moveTo>
                    <a:pt x="73151" y="0"/>
                  </a:moveTo>
                  <a:lnTo>
                    <a:pt x="0" y="0"/>
                  </a:lnTo>
                  <a:lnTo>
                    <a:pt x="0" y="853439"/>
                  </a:lnTo>
                  <a:lnTo>
                    <a:pt x="73151" y="853439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589761" y="3247557"/>
            <a:ext cx="6181725" cy="919480"/>
            <a:chOff x="589761" y="3247557"/>
            <a:chExt cx="6181725" cy="91948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9761" y="3247557"/>
              <a:ext cx="6181397" cy="91914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34314" y="3274441"/>
              <a:ext cx="6115685" cy="853440"/>
            </a:xfrm>
            <a:custGeom>
              <a:avLst/>
              <a:gdLst/>
              <a:ahLst/>
              <a:cxnLst/>
              <a:rect l="l" t="t" r="r" b="b"/>
              <a:pathLst>
                <a:path w="6115684" h="853439">
                  <a:moveTo>
                    <a:pt x="6115431" y="0"/>
                  </a:moveTo>
                  <a:lnTo>
                    <a:pt x="0" y="0"/>
                  </a:lnTo>
                  <a:lnTo>
                    <a:pt x="0" y="853440"/>
                  </a:lnTo>
                  <a:lnTo>
                    <a:pt x="6115431" y="853440"/>
                  </a:lnTo>
                  <a:lnTo>
                    <a:pt x="6115431" y="0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09599" y="3292348"/>
              <a:ext cx="73660" cy="853440"/>
            </a:xfrm>
            <a:custGeom>
              <a:avLst/>
              <a:gdLst/>
              <a:ahLst/>
              <a:cxnLst/>
              <a:rect l="l" t="t" r="r" b="b"/>
              <a:pathLst>
                <a:path w="73659" h="853439">
                  <a:moveTo>
                    <a:pt x="73151" y="0"/>
                  </a:moveTo>
                  <a:lnTo>
                    <a:pt x="0" y="0"/>
                  </a:lnTo>
                  <a:lnTo>
                    <a:pt x="0" y="853439"/>
                  </a:lnTo>
                  <a:lnTo>
                    <a:pt x="73151" y="853439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" name="object 12"/>
          <p:cNvGrpSpPr/>
          <p:nvPr/>
        </p:nvGrpSpPr>
        <p:grpSpPr>
          <a:xfrm>
            <a:off x="589761" y="4332644"/>
            <a:ext cx="6181725" cy="919480"/>
            <a:chOff x="589761" y="4332644"/>
            <a:chExt cx="6181725" cy="91948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9761" y="4332644"/>
              <a:ext cx="6181397" cy="91914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34314" y="4358258"/>
              <a:ext cx="6115685" cy="853440"/>
            </a:xfrm>
            <a:custGeom>
              <a:avLst/>
              <a:gdLst/>
              <a:ahLst/>
              <a:cxnLst/>
              <a:rect l="l" t="t" r="r" b="b"/>
              <a:pathLst>
                <a:path w="6115684" h="853439">
                  <a:moveTo>
                    <a:pt x="6115431" y="0"/>
                  </a:moveTo>
                  <a:lnTo>
                    <a:pt x="0" y="0"/>
                  </a:lnTo>
                  <a:lnTo>
                    <a:pt x="0" y="853439"/>
                  </a:lnTo>
                  <a:lnTo>
                    <a:pt x="6115431" y="853439"/>
                  </a:lnTo>
                  <a:lnTo>
                    <a:pt x="6115431" y="0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/>
          <p:cNvGrpSpPr/>
          <p:nvPr/>
        </p:nvGrpSpPr>
        <p:grpSpPr>
          <a:xfrm>
            <a:off x="609600" y="5347629"/>
            <a:ext cx="6162040" cy="919480"/>
            <a:chOff x="609600" y="5347629"/>
            <a:chExt cx="6162040" cy="919480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193" y="5347629"/>
              <a:ext cx="6153965" cy="91914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60603" y="5373662"/>
              <a:ext cx="6089015" cy="853440"/>
            </a:xfrm>
            <a:custGeom>
              <a:avLst/>
              <a:gdLst/>
              <a:ahLst/>
              <a:cxnLst/>
              <a:rect l="l" t="t" r="r" b="b"/>
              <a:pathLst>
                <a:path w="6089015" h="853439">
                  <a:moveTo>
                    <a:pt x="6089015" y="0"/>
                  </a:moveTo>
                  <a:lnTo>
                    <a:pt x="0" y="0"/>
                  </a:lnTo>
                  <a:lnTo>
                    <a:pt x="0" y="853440"/>
                  </a:lnTo>
                  <a:lnTo>
                    <a:pt x="6089015" y="853440"/>
                  </a:lnTo>
                  <a:lnTo>
                    <a:pt x="6089015" y="0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09600" y="5365026"/>
              <a:ext cx="73660" cy="853440"/>
            </a:xfrm>
            <a:custGeom>
              <a:avLst/>
              <a:gdLst/>
              <a:ahLst/>
              <a:cxnLst/>
              <a:rect l="l" t="t" r="r" b="b"/>
              <a:pathLst>
                <a:path w="73659" h="853439">
                  <a:moveTo>
                    <a:pt x="73151" y="0"/>
                  </a:moveTo>
                  <a:lnTo>
                    <a:pt x="0" y="0"/>
                  </a:lnTo>
                  <a:lnTo>
                    <a:pt x="0" y="853440"/>
                  </a:lnTo>
                  <a:lnTo>
                    <a:pt x="73151" y="853440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621588" y="1595754"/>
            <a:ext cx="9800590" cy="43599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Completes</a:t>
            </a:r>
            <a:r>
              <a:rPr dirty="0" sz="16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the</a:t>
            </a:r>
            <a:r>
              <a:rPr dirty="0" sz="16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trade</a:t>
            </a:r>
            <a:r>
              <a:rPr dirty="0" sz="16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cycle.</a:t>
            </a:r>
            <a:r>
              <a:rPr dirty="0" sz="1600" spc="-4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Ensures</a:t>
            </a:r>
            <a:r>
              <a:rPr dirty="0" sz="1600" spc="-2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that</a:t>
            </a:r>
            <a:r>
              <a:rPr dirty="0" sz="1600" spc="-6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settlement</a:t>
            </a:r>
            <a:r>
              <a:rPr dirty="0" sz="16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happens</a:t>
            </a:r>
            <a:r>
              <a:rPr dirty="0" sz="1600" spc="-5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only</a:t>
            </a:r>
            <a:r>
              <a:rPr dirty="0" sz="16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upon</a:t>
            </a:r>
            <a:r>
              <a:rPr dirty="0" sz="1600" spc="-4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verified</a:t>
            </a:r>
            <a:r>
              <a:rPr dirty="0" sz="16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delivery,</a:t>
            </a:r>
            <a:r>
              <a:rPr dirty="0" sz="1600" spc="-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with</a:t>
            </a:r>
            <a:r>
              <a:rPr dirty="0" sz="1600" spc="-4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full</a:t>
            </a:r>
            <a:r>
              <a:rPr dirty="0" sz="1600" spc="-6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regulatory</a:t>
            </a:r>
            <a:r>
              <a:rPr dirty="0" sz="1600" spc="-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alignment,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traceable</a:t>
            </a:r>
            <a:r>
              <a:rPr dirty="0" sz="1600" spc="-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fund</a:t>
            </a:r>
            <a:r>
              <a:rPr dirty="0" sz="1600" spc="-6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flows,</a:t>
            </a:r>
            <a:r>
              <a:rPr dirty="0" sz="1600" spc="-4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and</a:t>
            </a:r>
            <a:r>
              <a:rPr dirty="0" sz="1600" spc="-5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structured</a:t>
            </a:r>
            <a:r>
              <a:rPr dirty="0" sz="1600" spc="-4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reporting</a:t>
            </a:r>
            <a:r>
              <a:rPr dirty="0" sz="1600" spc="-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334154"/>
                </a:solidFill>
                <a:latin typeface="Calibri"/>
                <a:cs typeface="Calibri"/>
              </a:rPr>
              <a:t>across</a:t>
            </a:r>
            <a:r>
              <a:rPr dirty="0" sz="1600" spc="-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334154"/>
                </a:solidFill>
                <a:latin typeface="Calibri"/>
                <a:cs typeface="Calibri"/>
              </a:rPr>
              <a:t>borders.</a:t>
            </a:r>
            <a:endParaRPr sz="1600">
              <a:latin typeface="Calibri"/>
              <a:cs typeface="Calibri"/>
            </a:endParaRPr>
          </a:p>
          <a:p>
            <a:pPr marL="414655">
              <a:lnSpc>
                <a:spcPct val="100000"/>
              </a:lnSpc>
              <a:spcBef>
                <a:spcPts val="1700"/>
              </a:spcBef>
            </a:pPr>
            <a:r>
              <a:rPr dirty="0" sz="1800" spc="-10" b="1">
                <a:solidFill>
                  <a:srgbClr val="009FF4"/>
                </a:solidFill>
                <a:latin typeface="Calibri"/>
                <a:cs typeface="Calibri"/>
              </a:rPr>
              <a:t>Traceable</a:t>
            </a:r>
            <a:r>
              <a:rPr dirty="0" sz="1800" spc="-35" b="1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9FF4"/>
                </a:solidFill>
                <a:latin typeface="Calibri"/>
                <a:cs typeface="Calibri"/>
              </a:rPr>
              <a:t>Fund</a:t>
            </a:r>
            <a:r>
              <a:rPr dirty="0" sz="1800" spc="-60" b="1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 spc="-20" b="1">
                <a:solidFill>
                  <a:srgbClr val="009FF4"/>
                </a:solidFill>
                <a:latin typeface="Calibri"/>
                <a:cs typeface="Calibri"/>
              </a:rPr>
              <a:t>Flows</a:t>
            </a:r>
            <a:endParaRPr sz="1800">
              <a:latin typeface="Calibri"/>
              <a:cs typeface="Calibri"/>
            </a:endParaRPr>
          </a:p>
          <a:p>
            <a:pPr marL="414655" marR="4141470">
              <a:lnSpc>
                <a:spcPct val="100000"/>
              </a:lnSpc>
              <a:spcBef>
                <a:spcPts val="505"/>
              </a:spcBef>
            </a:pP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Every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payment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is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linked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to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verified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trade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event,</a:t>
            </a:r>
            <a:r>
              <a:rPr dirty="0" sz="12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creating</a:t>
            </a:r>
            <a:r>
              <a:rPr dirty="0" sz="12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complete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audit</a:t>
            </a:r>
            <a:r>
              <a:rPr dirty="0" sz="1200" spc="-5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trail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from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order</a:t>
            </a:r>
            <a:r>
              <a:rPr dirty="0" sz="12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initiation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through</a:t>
            </a:r>
            <a:r>
              <a:rPr dirty="0" sz="1200" spc="-5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final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settlement.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50"/>
              </a:spcBef>
            </a:pPr>
            <a:endParaRPr sz="1200">
              <a:latin typeface="Calibri"/>
              <a:cs typeface="Calibri"/>
            </a:endParaRPr>
          </a:p>
          <a:p>
            <a:pPr marL="414655">
              <a:lnSpc>
                <a:spcPct val="100000"/>
              </a:lnSpc>
            </a:pPr>
            <a:r>
              <a:rPr dirty="0" sz="1800" spc="-10" b="1">
                <a:solidFill>
                  <a:srgbClr val="009FF4"/>
                </a:solidFill>
                <a:latin typeface="Calibri"/>
                <a:cs typeface="Calibri"/>
              </a:rPr>
              <a:t>Cross-</a:t>
            </a:r>
            <a:r>
              <a:rPr dirty="0" sz="1800" b="1">
                <a:solidFill>
                  <a:srgbClr val="009FF4"/>
                </a:solidFill>
                <a:latin typeface="Calibri"/>
                <a:cs typeface="Calibri"/>
              </a:rPr>
              <a:t>Border</a:t>
            </a:r>
            <a:r>
              <a:rPr dirty="0" sz="1800" spc="-30" b="1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009FF4"/>
                </a:solidFill>
                <a:latin typeface="Calibri"/>
                <a:cs typeface="Calibri"/>
              </a:rPr>
              <a:t>Regulatory</a:t>
            </a:r>
            <a:r>
              <a:rPr dirty="0" sz="1800" spc="-35" b="1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009FF4"/>
                </a:solidFill>
                <a:latin typeface="Calibri"/>
                <a:cs typeface="Calibri"/>
              </a:rPr>
              <a:t>Alignment</a:t>
            </a:r>
            <a:endParaRPr sz="1800">
              <a:latin typeface="Calibri"/>
              <a:cs typeface="Calibri"/>
            </a:endParaRPr>
          </a:p>
          <a:p>
            <a:pPr marL="414655">
              <a:lnSpc>
                <a:spcPct val="100000"/>
              </a:lnSpc>
              <a:spcBef>
                <a:spcPts val="505"/>
              </a:spcBef>
            </a:pP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Built-in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compliance</a:t>
            </a:r>
            <a:r>
              <a:rPr dirty="0" sz="1200" spc="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with</a:t>
            </a:r>
            <a:r>
              <a:rPr dirty="0" sz="1200" spc="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payment</a:t>
            </a:r>
            <a:r>
              <a:rPr dirty="0" sz="1200" spc="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regulations,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foreign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exchange</a:t>
            </a:r>
            <a:r>
              <a:rPr dirty="0" sz="1200" spc="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requirements,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anti-</a:t>
            </a:r>
            <a:endParaRPr sz="1200">
              <a:latin typeface="Calibri"/>
              <a:cs typeface="Calibri"/>
            </a:endParaRPr>
          </a:p>
          <a:p>
            <a:pPr marL="414655">
              <a:lnSpc>
                <a:spcPct val="100000"/>
              </a:lnSpc>
            </a:pP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money-laundering</a:t>
            </a:r>
            <a:r>
              <a:rPr dirty="0" sz="1200" spc="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rules,</a:t>
            </a:r>
            <a:r>
              <a:rPr dirty="0" sz="1200" spc="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jurisdiction-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specific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reporting.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50"/>
              </a:spcBef>
            </a:pPr>
            <a:endParaRPr sz="1200">
              <a:latin typeface="Calibri"/>
              <a:cs typeface="Calibri"/>
            </a:endParaRPr>
          </a:p>
          <a:p>
            <a:pPr marL="414655">
              <a:lnSpc>
                <a:spcPct val="100000"/>
              </a:lnSpc>
              <a:spcBef>
                <a:spcPts val="5"/>
              </a:spcBef>
            </a:pPr>
            <a:r>
              <a:rPr dirty="0" sz="1800" spc="-10" b="1">
                <a:solidFill>
                  <a:srgbClr val="009FF4"/>
                </a:solidFill>
                <a:latin typeface="Calibri"/>
                <a:cs typeface="Calibri"/>
              </a:rPr>
              <a:t>Verified</a:t>
            </a:r>
            <a:r>
              <a:rPr dirty="0" sz="1800" spc="-55" b="1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9FF4"/>
                </a:solidFill>
                <a:latin typeface="Calibri"/>
                <a:cs typeface="Calibri"/>
              </a:rPr>
              <a:t>Delivery</a:t>
            </a:r>
            <a:r>
              <a:rPr dirty="0" sz="1800" spc="-50" b="1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009FF4"/>
                </a:solidFill>
                <a:latin typeface="Calibri"/>
                <a:cs typeface="Calibri"/>
              </a:rPr>
              <a:t>Settlement</a:t>
            </a:r>
            <a:endParaRPr sz="1800">
              <a:latin typeface="Calibri"/>
              <a:cs typeface="Calibri"/>
            </a:endParaRPr>
          </a:p>
          <a:p>
            <a:pPr marL="414655">
              <a:lnSpc>
                <a:spcPct val="100000"/>
              </a:lnSpc>
              <a:spcBef>
                <a:spcPts val="500"/>
              </a:spcBef>
            </a:pP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Funds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release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conditioned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on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confirmed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delivery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quality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acceptance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50">
                <a:solidFill>
                  <a:srgbClr val="63748A"/>
                </a:solidFill>
                <a:latin typeface="Calibri"/>
                <a:cs typeface="Calibri"/>
              </a:rPr>
              <a:t>—</a:t>
            </a:r>
            <a:endParaRPr sz="1200">
              <a:latin typeface="Calibri"/>
              <a:cs typeface="Calibri"/>
            </a:endParaRPr>
          </a:p>
          <a:p>
            <a:pPr marL="414655">
              <a:lnSpc>
                <a:spcPct val="100000"/>
              </a:lnSpc>
            </a:pP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protecting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buyers,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suppliers,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financiers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alike.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50"/>
              </a:spcBef>
            </a:pPr>
            <a:endParaRPr sz="1200">
              <a:latin typeface="Calibri"/>
              <a:cs typeface="Calibri"/>
            </a:endParaRPr>
          </a:p>
          <a:p>
            <a:pPr marL="414655">
              <a:lnSpc>
                <a:spcPct val="100000"/>
              </a:lnSpc>
              <a:spcBef>
                <a:spcPts val="5"/>
              </a:spcBef>
            </a:pPr>
            <a:r>
              <a:rPr dirty="0" sz="1800" b="1">
                <a:solidFill>
                  <a:srgbClr val="009FF4"/>
                </a:solidFill>
                <a:latin typeface="Calibri"/>
                <a:cs typeface="Calibri"/>
              </a:rPr>
              <a:t>Structured</a:t>
            </a:r>
            <a:r>
              <a:rPr dirty="0" sz="1800" spc="-45" b="1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9FF4"/>
                </a:solidFill>
                <a:latin typeface="Calibri"/>
                <a:cs typeface="Calibri"/>
              </a:rPr>
              <a:t>Reporting</a:t>
            </a:r>
            <a:r>
              <a:rPr dirty="0" sz="1800" spc="-30" b="1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009FF4"/>
                </a:solidFill>
                <a:latin typeface="Calibri"/>
                <a:cs typeface="Calibri"/>
              </a:rPr>
              <a:t>&amp;</a:t>
            </a:r>
            <a:r>
              <a:rPr dirty="0" sz="1800" spc="-40" b="1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 spc="-20" b="1">
                <a:solidFill>
                  <a:srgbClr val="009FF4"/>
                </a:solidFill>
                <a:latin typeface="Calibri"/>
                <a:cs typeface="Calibri"/>
              </a:rPr>
              <a:t>Audit</a:t>
            </a:r>
            <a:endParaRPr sz="1800">
              <a:latin typeface="Calibri"/>
              <a:cs typeface="Calibri"/>
            </a:endParaRPr>
          </a:p>
          <a:p>
            <a:pPr marL="414655">
              <a:lnSpc>
                <a:spcPct val="100000"/>
              </a:lnSpc>
              <a:spcBef>
                <a:spcPts val="505"/>
              </a:spcBef>
            </a:pP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Automated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trade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documentation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reporting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that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satisfies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regulatory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0" y="6166218"/>
            <a:ext cx="12192000" cy="692150"/>
            <a:chOff x="0" y="6166218"/>
            <a:chExt cx="12192000" cy="692150"/>
          </a:xfrm>
        </p:grpSpPr>
        <p:sp>
          <p:nvSpPr>
            <p:cNvPr id="21" name="object 21"/>
            <p:cNvSpPr/>
            <p:nvPr/>
          </p:nvSpPr>
          <p:spPr>
            <a:xfrm>
              <a:off x="0" y="6400799"/>
              <a:ext cx="12192000" cy="457200"/>
            </a:xfrm>
            <a:custGeom>
              <a:avLst/>
              <a:gdLst/>
              <a:ahLst/>
              <a:cxnLst/>
              <a:rect l="l" t="t" r="r" b="b"/>
              <a:pathLst>
                <a:path w="12192000" h="457200">
                  <a:moveTo>
                    <a:pt x="12192000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92000" y="45719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9F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0629900" y="6166218"/>
              <a:ext cx="1191895" cy="386080"/>
            </a:xfrm>
            <a:custGeom>
              <a:avLst/>
              <a:gdLst/>
              <a:ahLst/>
              <a:cxnLst/>
              <a:rect l="l" t="t" r="r" b="b"/>
              <a:pathLst>
                <a:path w="1191895" h="386079">
                  <a:moveTo>
                    <a:pt x="998981" y="0"/>
                  </a:moveTo>
                  <a:lnTo>
                    <a:pt x="192785" y="0"/>
                  </a:lnTo>
                  <a:lnTo>
                    <a:pt x="148596" y="5093"/>
                  </a:lnTo>
                  <a:lnTo>
                    <a:pt x="108024" y="19602"/>
                  </a:lnTo>
                  <a:lnTo>
                    <a:pt x="72227" y="42368"/>
                  </a:lnTo>
                  <a:lnTo>
                    <a:pt x="42367" y="72234"/>
                  </a:lnTo>
                  <a:lnTo>
                    <a:pt x="19603" y="108041"/>
                  </a:lnTo>
                  <a:lnTo>
                    <a:pt x="5094" y="148632"/>
                  </a:lnTo>
                  <a:lnTo>
                    <a:pt x="0" y="192849"/>
                  </a:lnTo>
                  <a:lnTo>
                    <a:pt x="5094" y="237066"/>
                  </a:lnTo>
                  <a:lnTo>
                    <a:pt x="19603" y="277657"/>
                  </a:lnTo>
                  <a:lnTo>
                    <a:pt x="42367" y="313464"/>
                  </a:lnTo>
                  <a:lnTo>
                    <a:pt x="72227" y="343330"/>
                  </a:lnTo>
                  <a:lnTo>
                    <a:pt x="108024" y="366096"/>
                  </a:lnTo>
                  <a:lnTo>
                    <a:pt x="148596" y="380605"/>
                  </a:lnTo>
                  <a:lnTo>
                    <a:pt x="192785" y="385699"/>
                  </a:lnTo>
                  <a:lnTo>
                    <a:pt x="998981" y="385699"/>
                  </a:lnTo>
                  <a:lnTo>
                    <a:pt x="1043218" y="380605"/>
                  </a:lnTo>
                  <a:lnTo>
                    <a:pt x="1083824" y="366096"/>
                  </a:lnTo>
                  <a:lnTo>
                    <a:pt x="1119643" y="343330"/>
                  </a:lnTo>
                  <a:lnTo>
                    <a:pt x="1149517" y="313464"/>
                  </a:lnTo>
                  <a:lnTo>
                    <a:pt x="1172288" y="277657"/>
                  </a:lnTo>
                  <a:lnTo>
                    <a:pt x="1186800" y="237066"/>
                  </a:lnTo>
                  <a:lnTo>
                    <a:pt x="1191895" y="192849"/>
                  </a:lnTo>
                  <a:lnTo>
                    <a:pt x="1186800" y="148632"/>
                  </a:lnTo>
                  <a:lnTo>
                    <a:pt x="1172288" y="108041"/>
                  </a:lnTo>
                  <a:lnTo>
                    <a:pt x="1149517" y="72234"/>
                  </a:lnTo>
                  <a:lnTo>
                    <a:pt x="1119643" y="42368"/>
                  </a:lnTo>
                  <a:lnTo>
                    <a:pt x="1083824" y="19602"/>
                  </a:lnTo>
                  <a:lnTo>
                    <a:pt x="1043218" y="5093"/>
                  </a:lnTo>
                  <a:lnTo>
                    <a:pt x="998981" y="0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02517" y="6244767"/>
              <a:ext cx="228600" cy="228600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654799" y="497712"/>
            <a:ext cx="10927080" cy="511809"/>
            <a:chOff x="654799" y="497712"/>
            <a:chExt cx="10927080" cy="511809"/>
          </a:xfrm>
        </p:grpSpPr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15094" y="497712"/>
              <a:ext cx="2066217" cy="51173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73849" y="530478"/>
              <a:ext cx="0" cy="445770"/>
            </a:xfrm>
            <a:custGeom>
              <a:avLst/>
              <a:gdLst/>
              <a:ahLst/>
              <a:cxnLst/>
              <a:rect l="l" t="t" r="r" b="b"/>
              <a:pathLst>
                <a:path w="0" h="445769">
                  <a:moveTo>
                    <a:pt x="0" y="0"/>
                  </a:moveTo>
                  <a:lnTo>
                    <a:pt x="0" y="445516"/>
                  </a:lnTo>
                </a:path>
              </a:pathLst>
            </a:custGeom>
            <a:ln w="38100">
              <a:solidFill>
                <a:srgbClr val="009FF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$PPTXTitle"/>
          <p:cNvSpPr txBox="1">
            <a:spLocks noGrp="1"/>
          </p:cNvSpPr>
          <p:nvPr>
            <p:ph type="title"/>
          </p:nvPr>
        </p:nvSpPr>
        <p:spPr>
          <a:xfrm>
            <a:off x="856589" y="423494"/>
            <a:ext cx="1788160" cy="63500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-10">
                <a:solidFill>
                  <a:srgbClr val="FFFFFF"/>
                </a:solidFill>
              </a:rPr>
              <a:t>Osmosis</a:t>
            </a:r>
            <a:endParaRPr sz="4000"/>
          </a:p>
        </p:txBody>
      </p:sp>
      <p:sp>
        <p:nvSpPr>
          <p:cNvPr id="28" name="object 28"/>
          <p:cNvSpPr/>
          <p:nvPr/>
        </p:nvSpPr>
        <p:spPr>
          <a:xfrm>
            <a:off x="609600" y="4328667"/>
            <a:ext cx="73660" cy="853440"/>
          </a:xfrm>
          <a:custGeom>
            <a:avLst/>
            <a:gdLst/>
            <a:ahLst/>
            <a:cxnLst/>
            <a:rect l="l" t="t" r="r" b="b"/>
            <a:pathLst>
              <a:path w="73659" h="853439">
                <a:moveTo>
                  <a:pt x="73151" y="0"/>
                </a:moveTo>
                <a:lnTo>
                  <a:pt x="0" y="0"/>
                </a:lnTo>
                <a:lnTo>
                  <a:pt x="0" y="853440"/>
                </a:lnTo>
                <a:lnTo>
                  <a:pt x="73151" y="853440"/>
                </a:lnTo>
                <a:lnTo>
                  <a:pt x="73151" y="0"/>
                </a:lnTo>
                <a:close/>
              </a:path>
            </a:pathLst>
          </a:custGeom>
          <a:solidFill>
            <a:srgbClr val="00175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9" name="object 2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99325" y="2229269"/>
            <a:ext cx="1692655" cy="3860165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49968" y="2256078"/>
            <a:ext cx="2671826" cy="3825366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1023619" y="5967780"/>
            <a:ext cx="3517265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requirements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supports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institutional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audit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processes.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15"/>
              <a:t> </a:t>
            </a:r>
            <a:fld id="{81D60167-4931-47E6-BA6A-407CBD079E47}" type="slidenum">
              <a:rPr dirty="0" spc="-25"/>
              <a:t>22</a:t>
            </a:fld>
          </a:p>
        </p:txBody>
      </p:sp>
      <p:sp>
        <p:nvSpPr>
          <p:cNvPr id="33" name="object 33"/>
          <p:cNvSpPr txBox="1"/>
          <p:nvPr/>
        </p:nvSpPr>
        <p:spPr>
          <a:xfrm>
            <a:off x="596900" y="6555435"/>
            <a:ext cx="364109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Matta</a:t>
            </a:r>
            <a:r>
              <a:rPr dirty="0" sz="12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—</a:t>
            </a:r>
            <a:r>
              <a:rPr dirty="0" sz="1200" spc="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Digital</a:t>
            </a:r>
            <a:r>
              <a:rPr dirty="0" sz="12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Infrastructure: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The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Future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African</a:t>
            </a:r>
            <a:r>
              <a:rPr dirty="0" sz="1200" spc="-2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Trade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0274" rIns="0" bIns="0" rtlCol="0" vert="horz">
            <a:spAutoFit/>
          </a:bodyPr>
          <a:lstStyle/>
          <a:p>
            <a:pPr marL="102870">
              <a:lnSpc>
                <a:spcPct val="100000"/>
              </a:lnSpc>
              <a:spcBef>
                <a:spcPts val="95"/>
              </a:spcBef>
            </a:pPr>
            <a:r>
              <a:rPr dirty="0" sz="2800" spc="-114" b="0">
                <a:solidFill>
                  <a:srgbClr val="000000"/>
                </a:solidFill>
                <a:latin typeface="Calibri"/>
                <a:cs typeface="Calibri"/>
              </a:rPr>
              <a:t>How</a:t>
            </a:r>
            <a:r>
              <a:rPr dirty="0" sz="2800" spc="-26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114" b="0">
                <a:solidFill>
                  <a:srgbClr val="000000"/>
                </a:solidFill>
                <a:latin typeface="Calibri"/>
                <a:cs typeface="Calibri"/>
              </a:rPr>
              <a:t>the</a:t>
            </a:r>
            <a:r>
              <a:rPr dirty="0" sz="2800" spc="-275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165" b="0">
                <a:solidFill>
                  <a:srgbClr val="000000"/>
                </a:solidFill>
                <a:latin typeface="Calibri"/>
                <a:cs typeface="Calibri"/>
              </a:rPr>
              <a:t>Ecosystem</a:t>
            </a:r>
            <a:r>
              <a:rPr dirty="0" sz="2800" spc="-310" b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2800" spc="-160" b="0">
                <a:solidFill>
                  <a:srgbClr val="0057E4"/>
                </a:solidFill>
                <a:latin typeface="Calibri"/>
                <a:cs typeface="Calibri"/>
              </a:rPr>
              <a:t>Works</a:t>
            </a:r>
            <a:r>
              <a:rPr dirty="0" sz="2800" spc="-270" b="0">
                <a:solidFill>
                  <a:srgbClr val="0057E4"/>
                </a:solidFill>
                <a:latin typeface="Calibri"/>
                <a:cs typeface="Calibri"/>
              </a:rPr>
              <a:t> </a:t>
            </a:r>
            <a:r>
              <a:rPr dirty="0" sz="2800" spc="-145" b="0">
                <a:solidFill>
                  <a:srgbClr val="0057E4"/>
                </a:solidFill>
                <a:latin typeface="Calibri"/>
                <a:cs typeface="Calibri"/>
              </a:rPr>
              <a:t>Together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3849" y="530479"/>
            <a:ext cx="0" cy="445770"/>
          </a:xfrm>
          <a:custGeom>
            <a:avLst/>
            <a:gdLst/>
            <a:ahLst/>
            <a:cxnLst/>
            <a:rect l="l" t="t" r="r" b="b"/>
            <a:pathLst>
              <a:path w="0" h="445769">
                <a:moveTo>
                  <a:pt x="0" y="0"/>
                </a:moveTo>
                <a:lnTo>
                  <a:pt x="0" y="445516"/>
                </a:lnTo>
              </a:path>
            </a:pathLst>
          </a:custGeom>
          <a:ln w="38100">
            <a:solidFill>
              <a:srgbClr val="0057E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550665" y="1218945"/>
            <a:ext cx="5053330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42060" marR="5080" indent="-1229995">
              <a:lnSpc>
                <a:spcPct val="100000"/>
              </a:lnSpc>
              <a:spcBef>
                <a:spcPts val="105"/>
              </a:spcBef>
            </a:pPr>
            <a:r>
              <a:rPr dirty="0" sz="1400" spc="-25">
                <a:latin typeface="Calibri"/>
                <a:cs typeface="Calibri"/>
              </a:rPr>
              <a:t>Trade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works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when</a:t>
            </a:r>
            <a:r>
              <a:rPr dirty="0" sz="1400" spc="-5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trust,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visibility,</a:t>
            </a:r>
            <a:r>
              <a:rPr dirty="0" sz="1400" spc="-2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and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execution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are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connected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across </a:t>
            </a:r>
            <a:r>
              <a:rPr dirty="0" sz="1400">
                <a:latin typeface="Calibri"/>
                <a:cs typeface="Calibri"/>
              </a:rPr>
              <a:t>people,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systems,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and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supply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chains.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84434" y="530440"/>
            <a:ext cx="1495044" cy="38954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0629900" y="6166218"/>
            <a:ext cx="1191895" cy="386080"/>
            <a:chOff x="10629900" y="6166218"/>
            <a:chExt cx="1191895" cy="386080"/>
          </a:xfrm>
        </p:grpSpPr>
        <p:sp>
          <p:nvSpPr>
            <p:cNvPr id="7" name="object 7"/>
            <p:cNvSpPr/>
            <p:nvPr/>
          </p:nvSpPr>
          <p:spPr>
            <a:xfrm>
              <a:off x="10629900" y="6166218"/>
              <a:ext cx="1191895" cy="386080"/>
            </a:xfrm>
            <a:custGeom>
              <a:avLst/>
              <a:gdLst/>
              <a:ahLst/>
              <a:cxnLst/>
              <a:rect l="l" t="t" r="r" b="b"/>
              <a:pathLst>
                <a:path w="1191895" h="386079">
                  <a:moveTo>
                    <a:pt x="998981" y="0"/>
                  </a:moveTo>
                  <a:lnTo>
                    <a:pt x="192785" y="0"/>
                  </a:lnTo>
                  <a:lnTo>
                    <a:pt x="148596" y="5093"/>
                  </a:lnTo>
                  <a:lnTo>
                    <a:pt x="108024" y="19602"/>
                  </a:lnTo>
                  <a:lnTo>
                    <a:pt x="72227" y="42368"/>
                  </a:lnTo>
                  <a:lnTo>
                    <a:pt x="42367" y="72234"/>
                  </a:lnTo>
                  <a:lnTo>
                    <a:pt x="19603" y="108041"/>
                  </a:lnTo>
                  <a:lnTo>
                    <a:pt x="5094" y="148632"/>
                  </a:lnTo>
                  <a:lnTo>
                    <a:pt x="0" y="192849"/>
                  </a:lnTo>
                  <a:lnTo>
                    <a:pt x="5094" y="237066"/>
                  </a:lnTo>
                  <a:lnTo>
                    <a:pt x="19603" y="277657"/>
                  </a:lnTo>
                  <a:lnTo>
                    <a:pt x="42367" y="313464"/>
                  </a:lnTo>
                  <a:lnTo>
                    <a:pt x="72227" y="343330"/>
                  </a:lnTo>
                  <a:lnTo>
                    <a:pt x="108024" y="366096"/>
                  </a:lnTo>
                  <a:lnTo>
                    <a:pt x="148596" y="380605"/>
                  </a:lnTo>
                  <a:lnTo>
                    <a:pt x="192785" y="385699"/>
                  </a:lnTo>
                  <a:lnTo>
                    <a:pt x="998981" y="385699"/>
                  </a:lnTo>
                  <a:lnTo>
                    <a:pt x="1043218" y="380605"/>
                  </a:lnTo>
                  <a:lnTo>
                    <a:pt x="1083824" y="366096"/>
                  </a:lnTo>
                  <a:lnTo>
                    <a:pt x="1119643" y="343330"/>
                  </a:lnTo>
                  <a:lnTo>
                    <a:pt x="1149517" y="313464"/>
                  </a:lnTo>
                  <a:lnTo>
                    <a:pt x="1172288" y="277657"/>
                  </a:lnTo>
                  <a:lnTo>
                    <a:pt x="1186800" y="237066"/>
                  </a:lnTo>
                  <a:lnTo>
                    <a:pt x="1191895" y="192849"/>
                  </a:lnTo>
                  <a:lnTo>
                    <a:pt x="1186800" y="148632"/>
                  </a:lnTo>
                  <a:lnTo>
                    <a:pt x="1172288" y="108041"/>
                  </a:lnTo>
                  <a:lnTo>
                    <a:pt x="1149517" y="72234"/>
                  </a:lnTo>
                  <a:lnTo>
                    <a:pt x="1119643" y="42368"/>
                  </a:lnTo>
                  <a:lnTo>
                    <a:pt x="1083824" y="19602"/>
                  </a:lnTo>
                  <a:lnTo>
                    <a:pt x="1043218" y="5093"/>
                  </a:lnTo>
                  <a:lnTo>
                    <a:pt x="998981" y="0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02516" y="6244767"/>
              <a:ext cx="228600" cy="22860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75322" y="2018410"/>
            <a:ext cx="10641965" cy="2374265"/>
            <a:chOff x="775322" y="2018410"/>
            <a:chExt cx="10641965" cy="2374265"/>
          </a:xfrm>
        </p:grpSpPr>
        <p:sp>
          <p:nvSpPr>
            <p:cNvPr id="10" name="object 10"/>
            <p:cNvSpPr/>
            <p:nvPr/>
          </p:nvSpPr>
          <p:spPr>
            <a:xfrm>
              <a:off x="4672075" y="2745104"/>
              <a:ext cx="899794" cy="899794"/>
            </a:xfrm>
            <a:custGeom>
              <a:avLst/>
              <a:gdLst/>
              <a:ahLst/>
              <a:cxnLst/>
              <a:rect l="l" t="t" r="r" b="b"/>
              <a:pathLst>
                <a:path w="899795" h="899795">
                  <a:moveTo>
                    <a:pt x="449707" y="0"/>
                  </a:moveTo>
                  <a:lnTo>
                    <a:pt x="400698" y="2638"/>
                  </a:lnTo>
                  <a:lnTo>
                    <a:pt x="353220" y="10370"/>
                  </a:lnTo>
                  <a:lnTo>
                    <a:pt x="307547" y="22921"/>
                  </a:lnTo>
                  <a:lnTo>
                    <a:pt x="263952" y="40019"/>
                  </a:lnTo>
                  <a:lnTo>
                    <a:pt x="222710" y="61388"/>
                  </a:lnTo>
                  <a:lnTo>
                    <a:pt x="184096" y="86754"/>
                  </a:lnTo>
                  <a:lnTo>
                    <a:pt x="148382" y="115843"/>
                  </a:lnTo>
                  <a:lnTo>
                    <a:pt x="115843" y="148382"/>
                  </a:lnTo>
                  <a:lnTo>
                    <a:pt x="86754" y="184096"/>
                  </a:lnTo>
                  <a:lnTo>
                    <a:pt x="61388" y="222710"/>
                  </a:lnTo>
                  <a:lnTo>
                    <a:pt x="40019" y="263952"/>
                  </a:lnTo>
                  <a:lnTo>
                    <a:pt x="22921" y="307547"/>
                  </a:lnTo>
                  <a:lnTo>
                    <a:pt x="10370" y="353220"/>
                  </a:lnTo>
                  <a:lnTo>
                    <a:pt x="2638" y="400698"/>
                  </a:lnTo>
                  <a:lnTo>
                    <a:pt x="0" y="449707"/>
                  </a:lnTo>
                  <a:lnTo>
                    <a:pt x="2638" y="498717"/>
                  </a:lnTo>
                  <a:lnTo>
                    <a:pt x="10370" y="546199"/>
                  </a:lnTo>
                  <a:lnTo>
                    <a:pt x="22921" y="591879"/>
                  </a:lnTo>
                  <a:lnTo>
                    <a:pt x="40019" y="635483"/>
                  </a:lnTo>
                  <a:lnTo>
                    <a:pt x="61388" y="676735"/>
                  </a:lnTo>
                  <a:lnTo>
                    <a:pt x="86754" y="715362"/>
                  </a:lnTo>
                  <a:lnTo>
                    <a:pt x="115843" y="751088"/>
                  </a:lnTo>
                  <a:lnTo>
                    <a:pt x="148382" y="783640"/>
                  </a:lnTo>
                  <a:lnTo>
                    <a:pt x="184096" y="812742"/>
                  </a:lnTo>
                  <a:lnTo>
                    <a:pt x="222710" y="838120"/>
                  </a:lnTo>
                  <a:lnTo>
                    <a:pt x="263952" y="859499"/>
                  </a:lnTo>
                  <a:lnTo>
                    <a:pt x="307547" y="876605"/>
                  </a:lnTo>
                  <a:lnTo>
                    <a:pt x="353220" y="889164"/>
                  </a:lnTo>
                  <a:lnTo>
                    <a:pt x="400698" y="896901"/>
                  </a:lnTo>
                  <a:lnTo>
                    <a:pt x="449707" y="899541"/>
                  </a:lnTo>
                  <a:lnTo>
                    <a:pt x="498717" y="896901"/>
                  </a:lnTo>
                  <a:lnTo>
                    <a:pt x="546199" y="889164"/>
                  </a:lnTo>
                  <a:lnTo>
                    <a:pt x="591879" y="876605"/>
                  </a:lnTo>
                  <a:lnTo>
                    <a:pt x="635483" y="859499"/>
                  </a:lnTo>
                  <a:lnTo>
                    <a:pt x="676735" y="838120"/>
                  </a:lnTo>
                  <a:lnTo>
                    <a:pt x="715362" y="812742"/>
                  </a:lnTo>
                  <a:lnTo>
                    <a:pt x="751088" y="783640"/>
                  </a:lnTo>
                  <a:lnTo>
                    <a:pt x="783640" y="751088"/>
                  </a:lnTo>
                  <a:lnTo>
                    <a:pt x="812742" y="715362"/>
                  </a:lnTo>
                  <a:lnTo>
                    <a:pt x="838120" y="676735"/>
                  </a:lnTo>
                  <a:lnTo>
                    <a:pt x="859499" y="635483"/>
                  </a:lnTo>
                  <a:lnTo>
                    <a:pt x="876605" y="591879"/>
                  </a:lnTo>
                  <a:lnTo>
                    <a:pt x="889164" y="546199"/>
                  </a:lnTo>
                  <a:lnTo>
                    <a:pt x="896901" y="498717"/>
                  </a:lnTo>
                  <a:lnTo>
                    <a:pt x="899540" y="449707"/>
                  </a:lnTo>
                  <a:lnTo>
                    <a:pt x="896901" y="400698"/>
                  </a:lnTo>
                  <a:lnTo>
                    <a:pt x="889164" y="353220"/>
                  </a:lnTo>
                  <a:lnTo>
                    <a:pt x="876605" y="307547"/>
                  </a:lnTo>
                  <a:lnTo>
                    <a:pt x="859499" y="263952"/>
                  </a:lnTo>
                  <a:lnTo>
                    <a:pt x="838120" y="222710"/>
                  </a:lnTo>
                  <a:lnTo>
                    <a:pt x="812742" y="184096"/>
                  </a:lnTo>
                  <a:lnTo>
                    <a:pt x="783640" y="148382"/>
                  </a:lnTo>
                  <a:lnTo>
                    <a:pt x="751088" y="115843"/>
                  </a:lnTo>
                  <a:lnTo>
                    <a:pt x="715362" y="86754"/>
                  </a:lnTo>
                  <a:lnTo>
                    <a:pt x="676735" y="61388"/>
                  </a:lnTo>
                  <a:lnTo>
                    <a:pt x="635483" y="40019"/>
                  </a:lnTo>
                  <a:lnTo>
                    <a:pt x="591879" y="22921"/>
                  </a:lnTo>
                  <a:lnTo>
                    <a:pt x="546199" y="10370"/>
                  </a:lnTo>
                  <a:lnTo>
                    <a:pt x="498717" y="2638"/>
                  </a:lnTo>
                  <a:lnTo>
                    <a:pt x="449707" y="0"/>
                  </a:lnTo>
                  <a:close/>
                </a:path>
              </a:pathLst>
            </a:custGeom>
            <a:solidFill>
              <a:srgbClr val="0057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75322" y="2748406"/>
              <a:ext cx="899794" cy="899794"/>
            </a:xfrm>
            <a:custGeom>
              <a:avLst/>
              <a:gdLst/>
              <a:ahLst/>
              <a:cxnLst/>
              <a:rect l="l" t="t" r="r" b="b"/>
              <a:pathLst>
                <a:path w="899794" h="899795">
                  <a:moveTo>
                    <a:pt x="449783" y="0"/>
                  </a:moveTo>
                  <a:lnTo>
                    <a:pt x="400773" y="2639"/>
                  </a:lnTo>
                  <a:lnTo>
                    <a:pt x="353293" y="10376"/>
                  </a:lnTo>
                  <a:lnTo>
                    <a:pt x="307615" y="22935"/>
                  </a:lnTo>
                  <a:lnTo>
                    <a:pt x="264015" y="40041"/>
                  </a:lnTo>
                  <a:lnTo>
                    <a:pt x="222767" y="61420"/>
                  </a:lnTo>
                  <a:lnTo>
                    <a:pt x="184145" y="86798"/>
                  </a:lnTo>
                  <a:lnTo>
                    <a:pt x="148424" y="115900"/>
                  </a:lnTo>
                  <a:lnTo>
                    <a:pt x="115877" y="148452"/>
                  </a:lnTo>
                  <a:lnTo>
                    <a:pt x="86781" y="184178"/>
                  </a:lnTo>
                  <a:lnTo>
                    <a:pt x="61407" y="222805"/>
                  </a:lnTo>
                  <a:lnTo>
                    <a:pt x="40032" y="264057"/>
                  </a:lnTo>
                  <a:lnTo>
                    <a:pt x="22929" y="307661"/>
                  </a:lnTo>
                  <a:lnTo>
                    <a:pt x="10373" y="353341"/>
                  </a:lnTo>
                  <a:lnTo>
                    <a:pt x="2639" y="400823"/>
                  </a:lnTo>
                  <a:lnTo>
                    <a:pt x="0" y="449833"/>
                  </a:lnTo>
                  <a:lnTo>
                    <a:pt x="2639" y="498842"/>
                  </a:lnTo>
                  <a:lnTo>
                    <a:pt x="10373" y="546320"/>
                  </a:lnTo>
                  <a:lnTo>
                    <a:pt x="22929" y="591993"/>
                  </a:lnTo>
                  <a:lnTo>
                    <a:pt x="40032" y="635588"/>
                  </a:lnTo>
                  <a:lnTo>
                    <a:pt x="61407" y="676830"/>
                  </a:lnTo>
                  <a:lnTo>
                    <a:pt x="86781" y="715444"/>
                  </a:lnTo>
                  <a:lnTo>
                    <a:pt x="115877" y="751158"/>
                  </a:lnTo>
                  <a:lnTo>
                    <a:pt x="148424" y="783697"/>
                  </a:lnTo>
                  <a:lnTo>
                    <a:pt x="184145" y="812786"/>
                  </a:lnTo>
                  <a:lnTo>
                    <a:pt x="222767" y="838152"/>
                  </a:lnTo>
                  <a:lnTo>
                    <a:pt x="264015" y="859521"/>
                  </a:lnTo>
                  <a:lnTo>
                    <a:pt x="307615" y="876619"/>
                  </a:lnTo>
                  <a:lnTo>
                    <a:pt x="353293" y="889170"/>
                  </a:lnTo>
                  <a:lnTo>
                    <a:pt x="400773" y="896902"/>
                  </a:lnTo>
                  <a:lnTo>
                    <a:pt x="449783" y="899540"/>
                  </a:lnTo>
                  <a:lnTo>
                    <a:pt x="498781" y="896902"/>
                  </a:lnTo>
                  <a:lnTo>
                    <a:pt x="546253" y="889170"/>
                  </a:lnTo>
                  <a:lnTo>
                    <a:pt x="591925" y="876619"/>
                  </a:lnTo>
                  <a:lnTo>
                    <a:pt x="635521" y="859521"/>
                  </a:lnTo>
                  <a:lnTo>
                    <a:pt x="676767" y="838152"/>
                  </a:lnTo>
                  <a:lnTo>
                    <a:pt x="715388" y="812786"/>
                  </a:lnTo>
                  <a:lnTo>
                    <a:pt x="751111" y="783697"/>
                  </a:lnTo>
                  <a:lnTo>
                    <a:pt x="783659" y="751158"/>
                  </a:lnTo>
                  <a:lnTo>
                    <a:pt x="812758" y="715444"/>
                  </a:lnTo>
                  <a:lnTo>
                    <a:pt x="838135" y="676830"/>
                  </a:lnTo>
                  <a:lnTo>
                    <a:pt x="859513" y="635588"/>
                  </a:lnTo>
                  <a:lnTo>
                    <a:pt x="876619" y="591993"/>
                  </a:lnTo>
                  <a:lnTo>
                    <a:pt x="889177" y="546320"/>
                  </a:lnTo>
                  <a:lnTo>
                    <a:pt x="896913" y="498842"/>
                  </a:lnTo>
                  <a:lnTo>
                    <a:pt x="899553" y="449833"/>
                  </a:lnTo>
                  <a:lnTo>
                    <a:pt x="896913" y="400823"/>
                  </a:lnTo>
                  <a:lnTo>
                    <a:pt x="889177" y="353341"/>
                  </a:lnTo>
                  <a:lnTo>
                    <a:pt x="876619" y="307661"/>
                  </a:lnTo>
                  <a:lnTo>
                    <a:pt x="859513" y="264057"/>
                  </a:lnTo>
                  <a:lnTo>
                    <a:pt x="838135" y="222805"/>
                  </a:lnTo>
                  <a:lnTo>
                    <a:pt x="812758" y="184178"/>
                  </a:lnTo>
                  <a:lnTo>
                    <a:pt x="783659" y="148452"/>
                  </a:lnTo>
                  <a:lnTo>
                    <a:pt x="751111" y="115900"/>
                  </a:lnTo>
                  <a:lnTo>
                    <a:pt x="715388" y="86798"/>
                  </a:lnTo>
                  <a:lnTo>
                    <a:pt x="676767" y="61420"/>
                  </a:lnTo>
                  <a:lnTo>
                    <a:pt x="635521" y="40041"/>
                  </a:lnTo>
                  <a:lnTo>
                    <a:pt x="591925" y="22935"/>
                  </a:lnTo>
                  <a:lnTo>
                    <a:pt x="546253" y="10376"/>
                  </a:lnTo>
                  <a:lnTo>
                    <a:pt x="498781" y="2639"/>
                  </a:lnTo>
                  <a:lnTo>
                    <a:pt x="449783" y="0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620382" y="2707131"/>
              <a:ext cx="899794" cy="899794"/>
            </a:xfrm>
            <a:custGeom>
              <a:avLst/>
              <a:gdLst/>
              <a:ahLst/>
              <a:cxnLst/>
              <a:rect l="l" t="t" r="r" b="b"/>
              <a:pathLst>
                <a:path w="899795" h="899795">
                  <a:moveTo>
                    <a:pt x="449834" y="0"/>
                  </a:moveTo>
                  <a:lnTo>
                    <a:pt x="400823" y="2639"/>
                  </a:lnTo>
                  <a:lnTo>
                    <a:pt x="353341" y="10376"/>
                  </a:lnTo>
                  <a:lnTo>
                    <a:pt x="307661" y="22935"/>
                  </a:lnTo>
                  <a:lnTo>
                    <a:pt x="264057" y="40041"/>
                  </a:lnTo>
                  <a:lnTo>
                    <a:pt x="222805" y="61420"/>
                  </a:lnTo>
                  <a:lnTo>
                    <a:pt x="184178" y="86798"/>
                  </a:lnTo>
                  <a:lnTo>
                    <a:pt x="148452" y="115900"/>
                  </a:lnTo>
                  <a:lnTo>
                    <a:pt x="115900" y="148452"/>
                  </a:lnTo>
                  <a:lnTo>
                    <a:pt x="86798" y="184178"/>
                  </a:lnTo>
                  <a:lnTo>
                    <a:pt x="61420" y="222805"/>
                  </a:lnTo>
                  <a:lnTo>
                    <a:pt x="40041" y="264057"/>
                  </a:lnTo>
                  <a:lnTo>
                    <a:pt x="22935" y="307661"/>
                  </a:lnTo>
                  <a:lnTo>
                    <a:pt x="10376" y="353341"/>
                  </a:lnTo>
                  <a:lnTo>
                    <a:pt x="2639" y="400823"/>
                  </a:lnTo>
                  <a:lnTo>
                    <a:pt x="0" y="449833"/>
                  </a:lnTo>
                  <a:lnTo>
                    <a:pt x="2639" y="498842"/>
                  </a:lnTo>
                  <a:lnTo>
                    <a:pt x="10376" y="546320"/>
                  </a:lnTo>
                  <a:lnTo>
                    <a:pt x="22935" y="591993"/>
                  </a:lnTo>
                  <a:lnTo>
                    <a:pt x="40041" y="635588"/>
                  </a:lnTo>
                  <a:lnTo>
                    <a:pt x="61420" y="676830"/>
                  </a:lnTo>
                  <a:lnTo>
                    <a:pt x="86798" y="715444"/>
                  </a:lnTo>
                  <a:lnTo>
                    <a:pt x="115900" y="751158"/>
                  </a:lnTo>
                  <a:lnTo>
                    <a:pt x="148452" y="783697"/>
                  </a:lnTo>
                  <a:lnTo>
                    <a:pt x="184178" y="812786"/>
                  </a:lnTo>
                  <a:lnTo>
                    <a:pt x="222805" y="838152"/>
                  </a:lnTo>
                  <a:lnTo>
                    <a:pt x="264057" y="859521"/>
                  </a:lnTo>
                  <a:lnTo>
                    <a:pt x="307661" y="876619"/>
                  </a:lnTo>
                  <a:lnTo>
                    <a:pt x="353341" y="889170"/>
                  </a:lnTo>
                  <a:lnTo>
                    <a:pt x="400823" y="896902"/>
                  </a:lnTo>
                  <a:lnTo>
                    <a:pt x="449834" y="899540"/>
                  </a:lnTo>
                  <a:lnTo>
                    <a:pt x="498842" y="896902"/>
                  </a:lnTo>
                  <a:lnTo>
                    <a:pt x="546320" y="889170"/>
                  </a:lnTo>
                  <a:lnTo>
                    <a:pt x="591993" y="876619"/>
                  </a:lnTo>
                  <a:lnTo>
                    <a:pt x="635588" y="859521"/>
                  </a:lnTo>
                  <a:lnTo>
                    <a:pt x="676830" y="838152"/>
                  </a:lnTo>
                  <a:lnTo>
                    <a:pt x="715444" y="812786"/>
                  </a:lnTo>
                  <a:lnTo>
                    <a:pt x="751158" y="783697"/>
                  </a:lnTo>
                  <a:lnTo>
                    <a:pt x="783697" y="751158"/>
                  </a:lnTo>
                  <a:lnTo>
                    <a:pt x="812786" y="715444"/>
                  </a:lnTo>
                  <a:lnTo>
                    <a:pt x="838152" y="676830"/>
                  </a:lnTo>
                  <a:lnTo>
                    <a:pt x="859521" y="635588"/>
                  </a:lnTo>
                  <a:lnTo>
                    <a:pt x="876619" y="591993"/>
                  </a:lnTo>
                  <a:lnTo>
                    <a:pt x="889170" y="546320"/>
                  </a:lnTo>
                  <a:lnTo>
                    <a:pt x="896902" y="498842"/>
                  </a:lnTo>
                  <a:lnTo>
                    <a:pt x="899541" y="449833"/>
                  </a:lnTo>
                  <a:lnTo>
                    <a:pt x="896902" y="400823"/>
                  </a:lnTo>
                  <a:lnTo>
                    <a:pt x="889170" y="353341"/>
                  </a:lnTo>
                  <a:lnTo>
                    <a:pt x="876619" y="307661"/>
                  </a:lnTo>
                  <a:lnTo>
                    <a:pt x="859521" y="264057"/>
                  </a:lnTo>
                  <a:lnTo>
                    <a:pt x="838152" y="222805"/>
                  </a:lnTo>
                  <a:lnTo>
                    <a:pt x="812786" y="184178"/>
                  </a:lnTo>
                  <a:lnTo>
                    <a:pt x="783697" y="148452"/>
                  </a:lnTo>
                  <a:lnTo>
                    <a:pt x="751158" y="115900"/>
                  </a:lnTo>
                  <a:lnTo>
                    <a:pt x="715444" y="86798"/>
                  </a:lnTo>
                  <a:lnTo>
                    <a:pt x="676830" y="61420"/>
                  </a:lnTo>
                  <a:lnTo>
                    <a:pt x="635588" y="40041"/>
                  </a:lnTo>
                  <a:lnTo>
                    <a:pt x="591993" y="22935"/>
                  </a:lnTo>
                  <a:lnTo>
                    <a:pt x="546320" y="10376"/>
                  </a:lnTo>
                  <a:lnTo>
                    <a:pt x="498842" y="2639"/>
                  </a:lnTo>
                  <a:lnTo>
                    <a:pt x="44983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114793" y="2997707"/>
              <a:ext cx="315595" cy="384810"/>
            </a:xfrm>
            <a:custGeom>
              <a:avLst/>
              <a:gdLst/>
              <a:ahLst/>
              <a:cxnLst/>
              <a:rect l="l" t="t" r="r" b="b"/>
              <a:pathLst>
                <a:path w="315594" h="384810">
                  <a:moveTo>
                    <a:pt x="312366" y="226059"/>
                  </a:moveTo>
                  <a:lnTo>
                    <a:pt x="286143" y="226059"/>
                  </a:lnTo>
                  <a:lnTo>
                    <a:pt x="290969" y="230886"/>
                  </a:lnTo>
                  <a:lnTo>
                    <a:pt x="290969" y="283844"/>
                  </a:lnTo>
                  <a:lnTo>
                    <a:pt x="290029" y="303658"/>
                  </a:lnTo>
                  <a:lnTo>
                    <a:pt x="287064" y="323484"/>
                  </a:lnTo>
                  <a:lnTo>
                    <a:pt x="281861" y="343334"/>
                  </a:lnTo>
                  <a:lnTo>
                    <a:pt x="274205" y="363219"/>
                  </a:lnTo>
                  <a:lnTo>
                    <a:pt x="84175" y="363219"/>
                  </a:lnTo>
                  <a:lnTo>
                    <a:pt x="84175" y="365632"/>
                  </a:lnTo>
                  <a:lnTo>
                    <a:pt x="86575" y="370458"/>
                  </a:lnTo>
                  <a:lnTo>
                    <a:pt x="88976" y="375157"/>
                  </a:lnTo>
                  <a:lnTo>
                    <a:pt x="91389" y="377570"/>
                  </a:lnTo>
                  <a:lnTo>
                    <a:pt x="93789" y="382396"/>
                  </a:lnTo>
                  <a:lnTo>
                    <a:pt x="96202" y="384809"/>
                  </a:lnTo>
                  <a:lnTo>
                    <a:pt x="286143" y="384809"/>
                  </a:lnTo>
                  <a:lnTo>
                    <a:pt x="288556" y="382396"/>
                  </a:lnTo>
                  <a:lnTo>
                    <a:pt x="290969" y="377570"/>
                  </a:lnTo>
                  <a:lnTo>
                    <a:pt x="293382" y="375157"/>
                  </a:lnTo>
                  <a:lnTo>
                    <a:pt x="302864" y="353121"/>
                  </a:lnTo>
                  <a:lnTo>
                    <a:pt x="309606" y="330406"/>
                  </a:lnTo>
                  <a:lnTo>
                    <a:pt x="313635" y="307238"/>
                  </a:lnTo>
                  <a:lnTo>
                    <a:pt x="314972" y="283844"/>
                  </a:lnTo>
                  <a:lnTo>
                    <a:pt x="314972" y="238125"/>
                  </a:lnTo>
                  <a:lnTo>
                    <a:pt x="312366" y="226059"/>
                  </a:lnTo>
                  <a:close/>
                </a:path>
                <a:path w="315594" h="384810">
                  <a:moveTo>
                    <a:pt x="190004" y="0"/>
                  </a:moveTo>
                  <a:lnTo>
                    <a:pt x="33667" y="0"/>
                  </a:lnTo>
                  <a:lnTo>
                    <a:pt x="20290" y="2563"/>
                  </a:lnTo>
                  <a:lnTo>
                    <a:pt x="9618" y="9651"/>
                  </a:lnTo>
                  <a:lnTo>
                    <a:pt x="2554" y="20359"/>
                  </a:lnTo>
                  <a:lnTo>
                    <a:pt x="0" y="33781"/>
                  </a:lnTo>
                  <a:lnTo>
                    <a:pt x="0" y="329564"/>
                  </a:lnTo>
                  <a:lnTo>
                    <a:pt x="2554" y="341895"/>
                  </a:lnTo>
                  <a:lnTo>
                    <a:pt x="9618" y="352678"/>
                  </a:lnTo>
                  <a:lnTo>
                    <a:pt x="20290" y="360318"/>
                  </a:lnTo>
                  <a:lnTo>
                    <a:pt x="33667" y="363219"/>
                  </a:lnTo>
                  <a:lnTo>
                    <a:pt x="108216" y="363219"/>
                  </a:lnTo>
                  <a:lnTo>
                    <a:pt x="100141" y="343334"/>
                  </a:lnTo>
                  <a:lnTo>
                    <a:pt x="98848" y="339089"/>
                  </a:lnTo>
                  <a:lnTo>
                    <a:pt x="26454" y="339089"/>
                  </a:lnTo>
                  <a:lnTo>
                    <a:pt x="21653" y="334263"/>
                  </a:lnTo>
                  <a:lnTo>
                    <a:pt x="21653" y="317500"/>
                  </a:lnTo>
                  <a:lnTo>
                    <a:pt x="92944" y="317500"/>
                  </a:lnTo>
                  <a:lnTo>
                    <a:pt x="90293" y="303658"/>
                  </a:lnTo>
                  <a:lnTo>
                    <a:pt x="89778" y="295909"/>
                  </a:lnTo>
                  <a:lnTo>
                    <a:pt x="21653" y="295909"/>
                  </a:lnTo>
                  <a:lnTo>
                    <a:pt x="21653" y="67437"/>
                  </a:lnTo>
                  <a:lnTo>
                    <a:pt x="223659" y="67437"/>
                  </a:lnTo>
                  <a:lnTo>
                    <a:pt x="223659" y="45719"/>
                  </a:lnTo>
                  <a:lnTo>
                    <a:pt x="21653" y="45719"/>
                  </a:lnTo>
                  <a:lnTo>
                    <a:pt x="21653" y="28955"/>
                  </a:lnTo>
                  <a:lnTo>
                    <a:pt x="26454" y="21716"/>
                  </a:lnTo>
                  <a:lnTo>
                    <a:pt x="221356" y="21716"/>
                  </a:lnTo>
                  <a:lnTo>
                    <a:pt x="221097" y="20359"/>
                  </a:lnTo>
                  <a:lnTo>
                    <a:pt x="214023" y="9651"/>
                  </a:lnTo>
                  <a:lnTo>
                    <a:pt x="203353" y="2563"/>
                  </a:lnTo>
                  <a:lnTo>
                    <a:pt x="190004" y="0"/>
                  </a:lnTo>
                  <a:close/>
                </a:path>
                <a:path w="315594" h="384810">
                  <a:moveTo>
                    <a:pt x="92944" y="317500"/>
                  </a:moveTo>
                  <a:lnTo>
                    <a:pt x="69748" y="317500"/>
                  </a:lnTo>
                  <a:lnTo>
                    <a:pt x="72148" y="324738"/>
                  </a:lnTo>
                  <a:lnTo>
                    <a:pt x="72148" y="331977"/>
                  </a:lnTo>
                  <a:lnTo>
                    <a:pt x="74549" y="339089"/>
                  </a:lnTo>
                  <a:lnTo>
                    <a:pt x="98848" y="339089"/>
                  </a:lnTo>
                  <a:lnTo>
                    <a:pt x="94091" y="323484"/>
                  </a:lnTo>
                  <a:lnTo>
                    <a:pt x="92944" y="317500"/>
                  </a:lnTo>
                  <a:close/>
                </a:path>
                <a:path w="315594" h="384810">
                  <a:moveTo>
                    <a:pt x="146697" y="91439"/>
                  </a:moveTo>
                  <a:lnTo>
                    <a:pt x="133320" y="94001"/>
                  </a:lnTo>
                  <a:lnTo>
                    <a:pt x="122648" y="101076"/>
                  </a:lnTo>
                  <a:lnTo>
                    <a:pt x="115584" y="111746"/>
                  </a:lnTo>
                  <a:lnTo>
                    <a:pt x="113030" y="125094"/>
                  </a:lnTo>
                  <a:lnTo>
                    <a:pt x="113030" y="204469"/>
                  </a:lnTo>
                  <a:lnTo>
                    <a:pt x="94729" y="211423"/>
                  </a:lnTo>
                  <a:lnTo>
                    <a:pt x="80262" y="223996"/>
                  </a:lnTo>
                  <a:lnTo>
                    <a:pt x="70755" y="240617"/>
                  </a:lnTo>
                  <a:lnTo>
                    <a:pt x="67335" y="259714"/>
                  </a:lnTo>
                  <a:lnTo>
                    <a:pt x="67335" y="295909"/>
                  </a:lnTo>
                  <a:lnTo>
                    <a:pt x="89778" y="295909"/>
                  </a:lnTo>
                  <a:lnTo>
                    <a:pt x="88976" y="283844"/>
                  </a:lnTo>
                  <a:lnTo>
                    <a:pt x="88976" y="259714"/>
                  </a:lnTo>
                  <a:lnTo>
                    <a:pt x="113030" y="228472"/>
                  </a:lnTo>
                  <a:lnTo>
                    <a:pt x="134670" y="228472"/>
                  </a:lnTo>
                  <a:lnTo>
                    <a:pt x="134670" y="117855"/>
                  </a:lnTo>
                  <a:lnTo>
                    <a:pt x="139484" y="113029"/>
                  </a:lnTo>
                  <a:lnTo>
                    <a:pt x="177746" y="113029"/>
                  </a:lnTo>
                  <a:lnTo>
                    <a:pt x="177469" y="111746"/>
                  </a:lnTo>
                  <a:lnTo>
                    <a:pt x="169859" y="101076"/>
                  </a:lnTo>
                  <a:lnTo>
                    <a:pt x="159082" y="94001"/>
                  </a:lnTo>
                  <a:lnTo>
                    <a:pt x="146697" y="91439"/>
                  </a:lnTo>
                  <a:close/>
                </a:path>
                <a:path w="315594" h="384810">
                  <a:moveTo>
                    <a:pt x="134670" y="228472"/>
                  </a:moveTo>
                  <a:lnTo>
                    <a:pt x="113030" y="228472"/>
                  </a:lnTo>
                  <a:lnTo>
                    <a:pt x="113030" y="288670"/>
                  </a:lnTo>
                  <a:lnTo>
                    <a:pt x="117843" y="295909"/>
                  </a:lnTo>
                  <a:lnTo>
                    <a:pt x="129870" y="295909"/>
                  </a:lnTo>
                  <a:lnTo>
                    <a:pt x="134670" y="288670"/>
                  </a:lnTo>
                  <a:lnTo>
                    <a:pt x="134670" y="228472"/>
                  </a:lnTo>
                  <a:close/>
                </a:path>
                <a:path w="315594" h="384810">
                  <a:moveTo>
                    <a:pt x="268135" y="204469"/>
                  </a:moveTo>
                  <a:lnTo>
                    <a:pt x="242836" y="204469"/>
                  </a:lnTo>
                  <a:lnTo>
                    <a:pt x="247662" y="209295"/>
                  </a:lnTo>
                  <a:lnTo>
                    <a:pt x="247662" y="266953"/>
                  </a:lnTo>
                  <a:lnTo>
                    <a:pt x="252488" y="271779"/>
                  </a:lnTo>
                  <a:lnTo>
                    <a:pt x="264553" y="271779"/>
                  </a:lnTo>
                  <a:lnTo>
                    <a:pt x="269379" y="266953"/>
                  </a:lnTo>
                  <a:lnTo>
                    <a:pt x="269379" y="230886"/>
                  </a:lnTo>
                  <a:lnTo>
                    <a:pt x="274205" y="226059"/>
                  </a:lnTo>
                  <a:lnTo>
                    <a:pt x="312366" y="226059"/>
                  </a:lnTo>
                  <a:lnTo>
                    <a:pt x="312089" y="224776"/>
                  </a:lnTo>
                  <a:lnTo>
                    <a:pt x="304479" y="214106"/>
                  </a:lnTo>
                  <a:lnTo>
                    <a:pt x="293702" y="207031"/>
                  </a:lnTo>
                  <a:lnTo>
                    <a:pt x="292982" y="206882"/>
                  </a:lnTo>
                  <a:lnTo>
                    <a:pt x="269379" y="206882"/>
                  </a:lnTo>
                  <a:lnTo>
                    <a:pt x="268135" y="204469"/>
                  </a:lnTo>
                  <a:close/>
                </a:path>
                <a:path w="315594" h="384810">
                  <a:moveTo>
                    <a:pt x="177746" y="113029"/>
                  </a:moveTo>
                  <a:lnTo>
                    <a:pt x="151511" y="113029"/>
                  </a:lnTo>
                  <a:lnTo>
                    <a:pt x="156349" y="117855"/>
                  </a:lnTo>
                  <a:lnTo>
                    <a:pt x="156349" y="242950"/>
                  </a:lnTo>
                  <a:lnTo>
                    <a:pt x="161175" y="247776"/>
                  </a:lnTo>
                  <a:lnTo>
                    <a:pt x="175526" y="247776"/>
                  </a:lnTo>
                  <a:lnTo>
                    <a:pt x="180352" y="242950"/>
                  </a:lnTo>
                  <a:lnTo>
                    <a:pt x="180352" y="185165"/>
                  </a:lnTo>
                  <a:lnTo>
                    <a:pt x="185178" y="180466"/>
                  </a:lnTo>
                  <a:lnTo>
                    <a:pt x="223659" y="180466"/>
                  </a:lnTo>
                  <a:lnTo>
                    <a:pt x="223659" y="161162"/>
                  </a:lnTo>
                  <a:lnTo>
                    <a:pt x="180352" y="161162"/>
                  </a:lnTo>
                  <a:lnTo>
                    <a:pt x="180352" y="125094"/>
                  </a:lnTo>
                  <a:lnTo>
                    <a:pt x="177746" y="113029"/>
                  </a:lnTo>
                  <a:close/>
                </a:path>
                <a:path w="315594" h="384810">
                  <a:moveTo>
                    <a:pt x="223659" y="180466"/>
                  </a:moveTo>
                  <a:lnTo>
                    <a:pt x="197243" y="180466"/>
                  </a:lnTo>
                  <a:lnTo>
                    <a:pt x="202069" y="185165"/>
                  </a:lnTo>
                  <a:lnTo>
                    <a:pt x="202069" y="242950"/>
                  </a:lnTo>
                  <a:lnTo>
                    <a:pt x="206768" y="247776"/>
                  </a:lnTo>
                  <a:lnTo>
                    <a:pt x="218833" y="247776"/>
                  </a:lnTo>
                  <a:lnTo>
                    <a:pt x="223659" y="242950"/>
                  </a:lnTo>
                  <a:lnTo>
                    <a:pt x="223659" y="209295"/>
                  </a:lnTo>
                  <a:lnTo>
                    <a:pt x="228485" y="204469"/>
                  </a:lnTo>
                  <a:lnTo>
                    <a:pt x="268135" y="204469"/>
                  </a:lnTo>
                  <a:lnTo>
                    <a:pt x="264103" y="196647"/>
                  </a:lnTo>
                  <a:lnTo>
                    <a:pt x="256124" y="188245"/>
                  </a:lnTo>
                  <a:lnTo>
                    <a:pt x="246910" y="182879"/>
                  </a:lnTo>
                  <a:lnTo>
                    <a:pt x="223659" y="182879"/>
                  </a:lnTo>
                  <a:lnTo>
                    <a:pt x="223659" y="180466"/>
                  </a:lnTo>
                  <a:close/>
                </a:path>
                <a:path w="315594" h="384810">
                  <a:moveTo>
                    <a:pt x="281317" y="204469"/>
                  </a:moveTo>
                  <a:lnTo>
                    <a:pt x="271792" y="204469"/>
                  </a:lnTo>
                  <a:lnTo>
                    <a:pt x="269379" y="206882"/>
                  </a:lnTo>
                  <a:lnTo>
                    <a:pt x="292982" y="206882"/>
                  </a:lnTo>
                  <a:lnTo>
                    <a:pt x="281317" y="204469"/>
                  </a:lnTo>
                  <a:close/>
                </a:path>
                <a:path w="315594" h="384810">
                  <a:moveTo>
                    <a:pt x="235724" y="180466"/>
                  </a:moveTo>
                  <a:lnTo>
                    <a:pt x="230898" y="180466"/>
                  </a:lnTo>
                  <a:lnTo>
                    <a:pt x="228485" y="182879"/>
                  </a:lnTo>
                  <a:lnTo>
                    <a:pt x="246910" y="182879"/>
                  </a:lnTo>
                  <a:lnTo>
                    <a:pt x="246358" y="182558"/>
                  </a:lnTo>
                  <a:lnTo>
                    <a:pt x="235724" y="180466"/>
                  </a:lnTo>
                  <a:close/>
                </a:path>
                <a:path w="315594" h="384810">
                  <a:moveTo>
                    <a:pt x="199656" y="158750"/>
                  </a:moveTo>
                  <a:lnTo>
                    <a:pt x="182765" y="158750"/>
                  </a:lnTo>
                  <a:lnTo>
                    <a:pt x="180352" y="161162"/>
                  </a:lnTo>
                  <a:lnTo>
                    <a:pt x="202069" y="161162"/>
                  </a:lnTo>
                  <a:lnTo>
                    <a:pt x="199656" y="158750"/>
                  </a:lnTo>
                  <a:close/>
                </a:path>
                <a:path w="315594" h="384810">
                  <a:moveTo>
                    <a:pt x="223659" y="67437"/>
                  </a:moveTo>
                  <a:lnTo>
                    <a:pt x="202069" y="67437"/>
                  </a:lnTo>
                  <a:lnTo>
                    <a:pt x="202069" y="161162"/>
                  </a:lnTo>
                  <a:lnTo>
                    <a:pt x="223659" y="161162"/>
                  </a:lnTo>
                  <a:lnTo>
                    <a:pt x="223659" y="67437"/>
                  </a:lnTo>
                  <a:close/>
                </a:path>
                <a:path w="315594" h="384810">
                  <a:moveTo>
                    <a:pt x="221356" y="21716"/>
                  </a:moveTo>
                  <a:lnTo>
                    <a:pt x="197243" y="21716"/>
                  </a:lnTo>
                  <a:lnTo>
                    <a:pt x="202069" y="28955"/>
                  </a:lnTo>
                  <a:lnTo>
                    <a:pt x="202069" y="45719"/>
                  </a:lnTo>
                  <a:lnTo>
                    <a:pt x="223659" y="45719"/>
                  </a:lnTo>
                  <a:lnTo>
                    <a:pt x="223659" y="33781"/>
                  </a:lnTo>
                  <a:lnTo>
                    <a:pt x="221356" y="217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878066" y="2995548"/>
              <a:ext cx="384810" cy="360680"/>
            </a:xfrm>
            <a:custGeom>
              <a:avLst/>
              <a:gdLst/>
              <a:ahLst/>
              <a:cxnLst/>
              <a:rect l="l" t="t" r="r" b="b"/>
              <a:pathLst>
                <a:path w="384809" h="360679">
                  <a:moveTo>
                    <a:pt x="384682" y="314960"/>
                  </a:moveTo>
                  <a:lnTo>
                    <a:pt x="363092" y="314960"/>
                  </a:lnTo>
                  <a:lnTo>
                    <a:pt x="363092" y="334263"/>
                  </a:lnTo>
                  <a:lnTo>
                    <a:pt x="358266" y="339089"/>
                  </a:lnTo>
                  <a:lnTo>
                    <a:pt x="74549" y="339089"/>
                  </a:lnTo>
                  <a:lnTo>
                    <a:pt x="69723" y="343915"/>
                  </a:lnTo>
                  <a:lnTo>
                    <a:pt x="69723" y="355853"/>
                  </a:lnTo>
                  <a:lnTo>
                    <a:pt x="74549" y="360679"/>
                  </a:lnTo>
                  <a:lnTo>
                    <a:pt x="351027" y="360679"/>
                  </a:lnTo>
                  <a:lnTo>
                    <a:pt x="364430" y="358136"/>
                  </a:lnTo>
                  <a:lnTo>
                    <a:pt x="375094" y="351091"/>
                  </a:lnTo>
                  <a:lnTo>
                    <a:pt x="382139" y="340427"/>
                  </a:lnTo>
                  <a:lnTo>
                    <a:pt x="384682" y="327025"/>
                  </a:lnTo>
                  <a:lnTo>
                    <a:pt x="384682" y="314960"/>
                  </a:lnTo>
                  <a:close/>
                </a:path>
                <a:path w="384809" h="360679">
                  <a:moveTo>
                    <a:pt x="156209" y="293370"/>
                  </a:moveTo>
                  <a:lnTo>
                    <a:pt x="132206" y="293370"/>
                  </a:lnTo>
                  <a:lnTo>
                    <a:pt x="117855" y="339089"/>
                  </a:lnTo>
                  <a:lnTo>
                    <a:pt x="141858" y="339089"/>
                  </a:lnTo>
                  <a:lnTo>
                    <a:pt x="156209" y="293370"/>
                  </a:lnTo>
                  <a:close/>
                </a:path>
                <a:path w="384809" h="360679">
                  <a:moveTo>
                    <a:pt x="384682" y="180339"/>
                  </a:moveTo>
                  <a:lnTo>
                    <a:pt x="363092" y="180339"/>
                  </a:lnTo>
                  <a:lnTo>
                    <a:pt x="363092" y="293370"/>
                  </a:lnTo>
                  <a:lnTo>
                    <a:pt x="228473" y="293370"/>
                  </a:lnTo>
                  <a:lnTo>
                    <a:pt x="228473" y="339089"/>
                  </a:lnTo>
                  <a:lnTo>
                    <a:pt x="254888" y="339089"/>
                  </a:lnTo>
                  <a:lnTo>
                    <a:pt x="250062" y="334263"/>
                  </a:lnTo>
                  <a:lnTo>
                    <a:pt x="250062" y="314960"/>
                  </a:lnTo>
                  <a:lnTo>
                    <a:pt x="384682" y="314960"/>
                  </a:lnTo>
                  <a:lnTo>
                    <a:pt x="384682" y="180339"/>
                  </a:lnTo>
                  <a:close/>
                </a:path>
                <a:path w="384809" h="360679">
                  <a:moveTo>
                    <a:pt x="351027" y="0"/>
                  </a:moveTo>
                  <a:lnTo>
                    <a:pt x="33654" y="0"/>
                  </a:lnTo>
                  <a:lnTo>
                    <a:pt x="21270" y="2561"/>
                  </a:lnTo>
                  <a:lnTo>
                    <a:pt x="10493" y="9636"/>
                  </a:lnTo>
                  <a:lnTo>
                    <a:pt x="2883" y="20306"/>
                  </a:lnTo>
                  <a:lnTo>
                    <a:pt x="0" y="33654"/>
                  </a:lnTo>
                  <a:lnTo>
                    <a:pt x="0" y="259714"/>
                  </a:lnTo>
                  <a:lnTo>
                    <a:pt x="2883" y="273063"/>
                  </a:lnTo>
                  <a:lnTo>
                    <a:pt x="10493" y="283733"/>
                  </a:lnTo>
                  <a:lnTo>
                    <a:pt x="21270" y="290808"/>
                  </a:lnTo>
                  <a:lnTo>
                    <a:pt x="33654" y="293370"/>
                  </a:lnTo>
                  <a:lnTo>
                    <a:pt x="250062" y="293370"/>
                  </a:lnTo>
                  <a:lnTo>
                    <a:pt x="250062" y="271779"/>
                  </a:lnTo>
                  <a:lnTo>
                    <a:pt x="28828" y="271779"/>
                  </a:lnTo>
                  <a:lnTo>
                    <a:pt x="24002" y="266953"/>
                  </a:lnTo>
                  <a:lnTo>
                    <a:pt x="24002" y="247650"/>
                  </a:lnTo>
                  <a:lnTo>
                    <a:pt x="250062" y="247650"/>
                  </a:lnTo>
                  <a:lnTo>
                    <a:pt x="250062" y="226060"/>
                  </a:lnTo>
                  <a:lnTo>
                    <a:pt x="24002" y="226060"/>
                  </a:lnTo>
                  <a:lnTo>
                    <a:pt x="24002" y="26415"/>
                  </a:lnTo>
                  <a:lnTo>
                    <a:pt x="28828" y="21589"/>
                  </a:lnTo>
                  <a:lnTo>
                    <a:pt x="382383" y="21589"/>
                  </a:lnTo>
                  <a:lnTo>
                    <a:pt x="382139" y="20306"/>
                  </a:lnTo>
                  <a:lnTo>
                    <a:pt x="375094" y="9636"/>
                  </a:lnTo>
                  <a:lnTo>
                    <a:pt x="364430" y="2561"/>
                  </a:lnTo>
                  <a:lnTo>
                    <a:pt x="351027" y="0"/>
                  </a:lnTo>
                  <a:close/>
                </a:path>
                <a:path w="384809" h="360679">
                  <a:moveTo>
                    <a:pt x="250062" y="247650"/>
                  </a:moveTo>
                  <a:lnTo>
                    <a:pt x="228473" y="247650"/>
                  </a:lnTo>
                  <a:lnTo>
                    <a:pt x="228473" y="271779"/>
                  </a:lnTo>
                  <a:lnTo>
                    <a:pt x="250062" y="271779"/>
                  </a:lnTo>
                  <a:lnTo>
                    <a:pt x="250062" y="247650"/>
                  </a:lnTo>
                  <a:close/>
                </a:path>
                <a:path w="384809" h="360679">
                  <a:moveTo>
                    <a:pt x="358266" y="113029"/>
                  </a:moveTo>
                  <a:lnTo>
                    <a:pt x="262127" y="113029"/>
                  </a:lnTo>
                  <a:lnTo>
                    <a:pt x="248725" y="115573"/>
                  </a:lnTo>
                  <a:lnTo>
                    <a:pt x="238061" y="122618"/>
                  </a:lnTo>
                  <a:lnTo>
                    <a:pt x="231016" y="133282"/>
                  </a:lnTo>
                  <a:lnTo>
                    <a:pt x="228473" y="146685"/>
                  </a:lnTo>
                  <a:lnTo>
                    <a:pt x="228473" y="226060"/>
                  </a:lnTo>
                  <a:lnTo>
                    <a:pt x="250062" y="226060"/>
                  </a:lnTo>
                  <a:lnTo>
                    <a:pt x="250062" y="180339"/>
                  </a:lnTo>
                  <a:lnTo>
                    <a:pt x="384682" y="180339"/>
                  </a:lnTo>
                  <a:lnTo>
                    <a:pt x="384682" y="158750"/>
                  </a:lnTo>
                  <a:lnTo>
                    <a:pt x="250062" y="158750"/>
                  </a:lnTo>
                  <a:lnTo>
                    <a:pt x="250062" y="139446"/>
                  </a:lnTo>
                  <a:lnTo>
                    <a:pt x="254888" y="134620"/>
                  </a:lnTo>
                  <a:lnTo>
                    <a:pt x="384682" y="134620"/>
                  </a:lnTo>
                  <a:lnTo>
                    <a:pt x="384682" y="115442"/>
                  </a:lnTo>
                  <a:lnTo>
                    <a:pt x="363092" y="115442"/>
                  </a:lnTo>
                  <a:lnTo>
                    <a:pt x="358266" y="113029"/>
                  </a:lnTo>
                  <a:close/>
                </a:path>
                <a:path w="384809" h="360679">
                  <a:moveTo>
                    <a:pt x="384682" y="134620"/>
                  </a:moveTo>
                  <a:lnTo>
                    <a:pt x="358266" y="134620"/>
                  </a:lnTo>
                  <a:lnTo>
                    <a:pt x="363092" y="139446"/>
                  </a:lnTo>
                  <a:lnTo>
                    <a:pt x="363092" y="158750"/>
                  </a:lnTo>
                  <a:lnTo>
                    <a:pt x="384682" y="158750"/>
                  </a:lnTo>
                  <a:lnTo>
                    <a:pt x="384682" y="134620"/>
                  </a:lnTo>
                  <a:close/>
                </a:path>
                <a:path w="384809" h="360679">
                  <a:moveTo>
                    <a:pt x="382383" y="21589"/>
                  </a:moveTo>
                  <a:lnTo>
                    <a:pt x="358266" y="21589"/>
                  </a:lnTo>
                  <a:lnTo>
                    <a:pt x="363092" y="26415"/>
                  </a:lnTo>
                  <a:lnTo>
                    <a:pt x="363092" y="115442"/>
                  </a:lnTo>
                  <a:lnTo>
                    <a:pt x="384682" y="115442"/>
                  </a:lnTo>
                  <a:lnTo>
                    <a:pt x="384682" y="33654"/>
                  </a:lnTo>
                  <a:lnTo>
                    <a:pt x="382383" y="21589"/>
                  </a:lnTo>
                  <a:close/>
                </a:path>
              </a:pathLst>
            </a:custGeom>
            <a:solidFill>
              <a:srgbClr val="2525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568817" y="2689732"/>
              <a:ext cx="899794" cy="899794"/>
            </a:xfrm>
            <a:custGeom>
              <a:avLst/>
              <a:gdLst/>
              <a:ahLst/>
              <a:cxnLst/>
              <a:rect l="l" t="t" r="r" b="b"/>
              <a:pathLst>
                <a:path w="899795" h="899795">
                  <a:moveTo>
                    <a:pt x="449706" y="0"/>
                  </a:moveTo>
                  <a:lnTo>
                    <a:pt x="400698" y="2639"/>
                  </a:lnTo>
                  <a:lnTo>
                    <a:pt x="353220" y="10376"/>
                  </a:lnTo>
                  <a:lnTo>
                    <a:pt x="307547" y="22935"/>
                  </a:lnTo>
                  <a:lnTo>
                    <a:pt x="263952" y="40041"/>
                  </a:lnTo>
                  <a:lnTo>
                    <a:pt x="222710" y="61420"/>
                  </a:lnTo>
                  <a:lnTo>
                    <a:pt x="184096" y="86798"/>
                  </a:lnTo>
                  <a:lnTo>
                    <a:pt x="148382" y="115900"/>
                  </a:lnTo>
                  <a:lnTo>
                    <a:pt x="115843" y="148452"/>
                  </a:lnTo>
                  <a:lnTo>
                    <a:pt x="86754" y="184178"/>
                  </a:lnTo>
                  <a:lnTo>
                    <a:pt x="61388" y="222805"/>
                  </a:lnTo>
                  <a:lnTo>
                    <a:pt x="40019" y="264057"/>
                  </a:lnTo>
                  <a:lnTo>
                    <a:pt x="22921" y="307661"/>
                  </a:lnTo>
                  <a:lnTo>
                    <a:pt x="10370" y="353341"/>
                  </a:lnTo>
                  <a:lnTo>
                    <a:pt x="2638" y="400823"/>
                  </a:lnTo>
                  <a:lnTo>
                    <a:pt x="0" y="449833"/>
                  </a:lnTo>
                  <a:lnTo>
                    <a:pt x="2638" y="498842"/>
                  </a:lnTo>
                  <a:lnTo>
                    <a:pt x="10370" y="546320"/>
                  </a:lnTo>
                  <a:lnTo>
                    <a:pt x="22921" y="591993"/>
                  </a:lnTo>
                  <a:lnTo>
                    <a:pt x="40019" y="635588"/>
                  </a:lnTo>
                  <a:lnTo>
                    <a:pt x="61388" y="676830"/>
                  </a:lnTo>
                  <a:lnTo>
                    <a:pt x="86754" y="715444"/>
                  </a:lnTo>
                  <a:lnTo>
                    <a:pt x="115843" y="751158"/>
                  </a:lnTo>
                  <a:lnTo>
                    <a:pt x="148382" y="783697"/>
                  </a:lnTo>
                  <a:lnTo>
                    <a:pt x="184096" y="812786"/>
                  </a:lnTo>
                  <a:lnTo>
                    <a:pt x="222710" y="838152"/>
                  </a:lnTo>
                  <a:lnTo>
                    <a:pt x="263952" y="859521"/>
                  </a:lnTo>
                  <a:lnTo>
                    <a:pt x="307547" y="876619"/>
                  </a:lnTo>
                  <a:lnTo>
                    <a:pt x="353220" y="889170"/>
                  </a:lnTo>
                  <a:lnTo>
                    <a:pt x="400698" y="896902"/>
                  </a:lnTo>
                  <a:lnTo>
                    <a:pt x="449706" y="899540"/>
                  </a:lnTo>
                  <a:lnTo>
                    <a:pt x="498717" y="896902"/>
                  </a:lnTo>
                  <a:lnTo>
                    <a:pt x="546199" y="889170"/>
                  </a:lnTo>
                  <a:lnTo>
                    <a:pt x="591879" y="876619"/>
                  </a:lnTo>
                  <a:lnTo>
                    <a:pt x="635483" y="859521"/>
                  </a:lnTo>
                  <a:lnTo>
                    <a:pt x="676735" y="838152"/>
                  </a:lnTo>
                  <a:lnTo>
                    <a:pt x="715362" y="812786"/>
                  </a:lnTo>
                  <a:lnTo>
                    <a:pt x="751088" y="783697"/>
                  </a:lnTo>
                  <a:lnTo>
                    <a:pt x="783640" y="751158"/>
                  </a:lnTo>
                  <a:lnTo>
                    <a:pt x="812742" y="715444"/>
                  </a:lnTo>
                  <a:lnTo>
                    <a:pt x="838120" y="676830"/>
                  </a:lnTo>
                  <a:lnTo>
                    <a:pt x="859499" y="635588"/>
                  </a:lnTo>
                  <a:lnTo>
                    <a:pt x="876605" y="591993"/>
                  </a:lnTo>
                  <a:lnTo>
                    <a:pt x="889164" y="546320"/>
                  </a:lnTo>
                  <a:lnTo>
                    <a:pt x="896901" y="498842"/>
                  </a:lnTo>
                  <a:lnTo>
                    <a:pt x="899540" y="449833"/>
                  </a:lnTo>
                  <a:lnTo>
                    <a:pt x="896901" y="400823"/>
                  </a:lnTo>
                  <a:lnTo>
                    <a:pt x="889164" y="353341"/>
                  </a:lnTo>
                  <a:lnTo>
                    <a:pt x="876605" y="307661"/>
                  </a:lnTo>
                  <a:lnTo>
                    <a:pt x="859499" y="264057"/>
                  </a:lnTo>
                  <a:lnTo>
                    <a:pt x="838120" y="222805"/>
                  </a:lnTo>
                  <a:lnTo>
                    <a:pt x="812742" y="184178"/>
                  </a:lnTo>
                  <a:lnTo>
                    <a:pt x="783640" y="148452"/>
                  </a:lnTo>
                  <a:lnTo>
                    <a:pt x="751088" y="115900"/>
                  </a:lnTo>
                  <a:lnTo>
                    <a:pt x="715362" y="86798"/>
                  </a:lnTo>
                  <a:lnTo>
                    <a:pt x="676735" y="61420"/>
                  </a:lnTo>
                  <a:lnTo>
                    <a:pt x="635483" y="40041"/>
                  </a:lnTo>
                  <a:lnTo>
                    <a:pt x="591879" y="22935"/>
                  </a:lnTo>
                  <a:lnTo>
                    <a:pt x="546199" y="10376"/>
                  </a:lnTo>
                  <a:lnTo>
                    <a:pt x="498717" y="2639"/>
                  </a:lnTo>
                  <a:lnTo>
                    <a:pt x="449706" y="0"/>
                  </a:lnTo>
                  <a:close/>
                </a:path>
              </a:pathLst>
            </a:custGeom>
            <a:solidFill>
              <a:srgbClr val="0057E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723642" y="2663316"/>
              <a:ext cx="8693150" cy="996315"/>
            </a:xfrm>
            <a:custGeom>
              <a:avLst/>
              <a:gdLst/>
              <a:ahLst/>
              <a:cxnLst/>
              <a:rect l="l" t="t" r="r" b="b"/>
              <a:pathLst>
                <a:path w="8693150" h="996314">
                  <a:moveTo>
                    <a:pt x="899541" y="545973"/>
                  </a:moveTo>
                  <a:lnTo>
                    <a:pt x="896899" y="496989"/>
                  </a:lnTo>
                  <a:lnTo>
                    <a:pt x="889165" y="449529"/>
                  </a:lnTo>
                  <a:lnTo>
                    <a:pt x="876617" y="403872"/>
                  </a:lnTo>
                  <a:lnTo>
                    <a:pt x="859510" y="360273"/>
                  </a:lnTo>
                  <a:lnTo>
                    <a:pt x="838149" y="319036"/>
                  </a:lnTo>
                  <a:lnTo>
                    <a:pt x="812774" y="280428"/>
                  </a:lnTo>
                  <a:lnTo>
                    <a:pt x="783691" y="244703"/>
                  </a:lnTo>
                  <a:lnTo>
                    <a:pt x="751154" y="212166"/>
                  </a:lnTo>
                  <a:lnTo>
                    <a:pt x="715441" y="183057"/>
                  </a:lnTo>
                  <a:lnTo>
                    <a:pt x="676821" y="157683"/>
                  </a:lnTo>
                  <a:lnTo>
                    <a:pt x="635584" y="136309"/>
                  </a:lnTo>
                  <a:lnTo>
                    <a:pt x="591985" y="119202"/>
                  </a:lnTo>
                  <a:lnTo>
                    <a:pt x="546315" y="106654"/>
                  </a:lnTo>
                  <a:lnTo>
                    <a:pt x="498830" y="98907"/>
                  </a:lnTo>
                  <a:lnTo>
                    <a:pt x="449834" y="96266"/>
                  </a:lnTo>
                  <a:lnTo>
                    <a:pt x="400812" y="98907"/>
                  </a:lnTo>
                  <a:lnTo>
                    <a:pt x="353339" y="106654"/>
                  </a:lnTo>
                  <a:lnTo>
                    <a:pt x="307657" y="119202"/>
                  </a:lnTo>
                  <a:lnTo>
                    <a:pt x="264045" y="136309"/>
                  </a:lnTo>
                  <a:lnTo>
                    <a:pt x="222796" y="157683"/>
                  </a:lnTo>
                  <a:lnTo>
                    <a:pt x="184175" y="183057"/>
                  </a:lnTo>
                  <a:lnTo>
                    <a:pt x="148450" y="212166"/>
                  </a:lnTo>
                  <a:lnTo>
                    <a:pt x="115900" y="244703"/>
                  </a:lnTo>
                  <a:lnTo>
                    <a:pt x="86791" y="280428"/>
                  </a:lnTo>
                  <a:lnTo>
                    <a:pt x="61417" y="319036"/>
                  </a:lnTo>
                  <a:lnTo>
                    <a:pt x="40030" y="360273"/>
                  </a:lnTo>
                  <a:lnTo>
                    <a:pt x="22923" y="403872"/>
                  </a:lnTo>
                  <a:lnTo>
                    <a:pt x="10375" y="449529"/>
                  </a:lnTo>
                  <a:lnTo>
                    <a:pt x="2628" y="496989"/>
                  </a:lnTo>
                  <a:lnTo>
                    <a:pt x="0" y="545973"/>
                  </a:lnTo>
                  <a:lnTo>
                    <a:pt x="2628" y="594995"/>
                  </a:lnTo>
                  <a:lnTo>
                    <a:pt x="10375" y="642467"/>
                  </a:lnTo>
                  <a:lnTo>
                    <a:pt x="22923" y="688149"/>
                  </a:lnTo>
                  <a:lnTo>
                    <a:pt x="40030" y="731761"/>
                  </a:lnTo>
                  <a:lnTo>
                    <a:pt x="61417" y="773010"/>
                  </a:lnTo>
                  <a:lnTo>
                    <a:pt x="86791" y="811631"/>
                  </a:lnTo>
                  <a:lnTo>
                    <a:pt x="115900" y="847356"/>
                  </a:lnTo>
                  <a:lnTo>
                    <a:pt x="148450" y="879906"/>
                  </a:lnTo>
                  <a:lnTo>
                    <a:pt x="184175" y="909015"/>
                  </a:lnTo>
                  <a:lnTo>
                    <a:pt x="222796" y="934389"/>
                  </a:lnTo>
                  <a:lnTo>
                    <a:pt x="264045" y="955776"/>
                  </a:lnTo>
                  <a:lnTo>
                    <a:pt x="307657" y="972883"/>
                  </a:lnTo>
                  <a:lnTo>
                    <a:pt x="353339" y="985431"/>
                  </a:lnTo>
                  <a:lnTo>
                    <a:pt x="400812" y="993178"/>
                  </a:lnTo>
                  <a:lnTo>
                    <a:pt x="449834" y="995807"/>
                  </a:lnTo>
                  <a:lnTo>
                    <a:pt x="498830" y="993178"/>
                  </a:lnTo>
                  <a:lnTo>
                    <a:pt x="546315" y="985431"/>
                  </a:lnTo>
                  <a:lnTo>
                    <a:pt x="591985" y="972883"/>
                  </a:lnTo>
                  <a:lnTo>
                    <a:pt x="635584" y="955776"/>
                  </a:lnTo>
                  <a:lnTo>
                    <a:pt x="676821" y="934389"/>
                  </a:lnTo>
                  <a:lnTo>
                    <a:pt x="715441" y="909015"/>
                  </a:lnTo>
                  <a:lnTo>
                    <a:pt x="751154" y="879906"/>
                  </a:lnTo>
                  <a:lnTo>
                    <a:pt x="783691" y="847356"/>
                  </a:lnTo>
                  <a:lnTo>
                    <a:pt x="812774" y="811631"/>
                  </a:lnTo>
                  <a:lnTo>
                    <a:pt x="838149" y="773010"/>
                  </a:lnTo>
                  <a:lnTo>
                    <a:pt x="859510" y="731761"/>
                  </a:lnTo>
                  <a:lnTo>
                    <a:pt x="876617" y="688149"/>
                  </a:lnTo>
                  <a:lnTo>
                    <a:pt x="889165" y="642467"/>
                  </a:lnTo>
                  <a:lnTo>
                    <a:pt x="896899" y="594995"/>
                  </a:lnTo>
                  <a:lnTo>
                    <a:pt x="899541" y="545973"/>
                  </a:lnTo>
                  <a:close/>
                </a:path>
                <a:path w="8693150" h="996314">
                  <a:moveTo>
                    <a:pt x="8693023" y="449834"/>
                  </a:moveTo>
                  <a:lnTo>
                    <a:pt x="8690381" y="400824"/>
                  </a:lnTo>
                  <a:lnTo>
                    <a:pt x="8682634" y="353352"/>
                  </a:lnTo>
                  <a:lnTo>
                    <a:pt x="8670087" y="307670"/>
                  </a:lnTo>
                  <a:lnTo>
                    <a:pt x="8652980" y="264058"/>
                  </a:lnTo>
                  <a:lnTo>
                    <a:pt x="8631606" y="222808"/>
                  </a:lnTo>
                  <a:lnTo>
                    <a:pt x="8606231" y="184188"/>
                  </a:lnTo>
                  <a:lnTo>
                    <a:pt x="8577123" y="148463"/>
                  </a:lnTo>
                  <a:lnTo>
                    <a:pt x="8544585" y="115912"/>
                  </a:lnTo>
                  <a:lnTo>
                    <a:pt x="8508860" y="86804"/>
                  </a:lnTo>
                  <a:lnTo>
                    <a:pt x="8470252" y="61429"/>
                  </a:lnTo>
                  <a:lnTo>
                    <a:pt x="8429015" y="40043"/>
                  </a:lnTo>
                  <a:lnTo>
                    <a:pt x="8385416" y="22936"/>
                  </a:lnTo>
                  <a:lnTo>
                    <a:pt x="8339760" y="10388"/>
                  </a:lnTo>
                  <a:lnTo>
                    <a:pt x="8292300" y="2641"/>
                  </a:lnTo>
                  <a:lnTo>
                    <a:pt x="8243316" y="0"/>
                  </a:lnTo>
                  <a:lnTo>
                    <a:pt x="8194294" y="2641"/>
                  </a:lnTo>
                  <a:lnTo>
                    <a:pt x="8146821" y="10388"/>
                  </a:lnTo>
                  <a:lnTo>
                    <a:pt x="8101139" y="22936"/>
                  </a:lnTo>
                  <a:lnTo>
                    <a:pt x="8057528" y="40043"/>
                  </a:lnTo>
                  <a:lnTo>
                    <a:pt x="8016278" y="61429"/>
                  </a:lnTo>
                  <a:lnTo>
                    <a:pt x="7977657" y="86804"/>
                  </a:lnTo>
                  <a:lnTo>
                    <a:pt x="7941932" y="115912"/>
                  </a:lnTo>
                  <a:lnTo>
                    <a:pt x="7909382" y="148463"/>
                  </a:lnTo>
                  <a:lnTo>
                    <a:pt x="7880274" y="184188"/>
                  </a:lnTo>
                  <a:lnTo>
                    <a:pt x="7854899" y="222808"/>
                  </a:lnTo>
                  <a:lnTo>
                    <a:pt x="7833512" y="264058"/>
                  </a:lnTo>
                  <a:lnTo>
                    <a:pt x="7816405" y="307670"/>
                  </a:lnTo>
                  <a:lnTo>
                    <a:pt x="7803858" y="353352"/>
                  </a:lnTo>
                  <a:lnTo>
                    <a:pt x="7796111" y="400824"/>
                  </a:lnTo>
                  <a:lnTo>
                    <a:pt x="7793482" y="449834"/>
                  </a:lnTo>
                  <a:lnTo>
                    <a:pt x="7796111" y="498843"/>
                  </a:lnTo>
                  <a:lnTo>
                    <a:pt x="7803858" y="546328"/>
                  </a:lnTo>
                  <a:lnTo>
                    <a:pt x="7816405" y="591997"/>
                  </a:lnTo>
                  <a:lnTo>
                    <a:pt x="7833512" y="635596"/>
                  </a:lnTo>
                  <a:lnTo>
                    <a:pt x="7854899" y="676833"/>
                  </a:lnTo>
                  <a:lnTo>
                    <a:pt x="7880274" y="715454"/>
                  </a:lnTo>
                  <a:lnTo>
                    <a:pt x="7909382" y="751166"/>
                  </a:lnTo>
                  <a:lnTo>
                    <a:pt x="7941932" y="783704"/>
                  </a:lnTo>
                  <a:lnTo>
                    <a:pt x="7977657" y="812787"/>
                  </a:lnTo>
                  <a:lnTo>
                    <a:pt x="8016278" y="838161"/>
                  </a:lnTo>
                  <a:lnTo>
                    <a:pt x="8057528" y="859523"/>
                  </a:lnTo>
                  <a:lnTo>
                    <a:pt x="8101139" y="876630"/>
                  </a:lnTo>
                  <a:lnTo>
                    <a:pt x="8146821" y="889177"/>
                  </a:lnTo>
                  <a:lnTo>
                    <a:pt x="8194294" y="896912"/>
                  </a:lnTo>
                  <a:lnTo>
                    <a:pt x="8243316" y="899553"/>
                  </a:lnTo>
                  <a:lnTo>
                    <a:pt x="8292300" y="896912"/>
                  </a:lnTo>
                  <a:lnTo>
                    <a:pt x="8339760" y="889177"/>
                  </a:lnTo>
                  <a:lnTo>
                    <a:pt x="8385416" y="876630"/>
                  </a:lnTo>
                  <a:lnTo>
                    <a:pt x="8429015" y="859523"/>
                  </a:lnTo>
                  <a:lnTo>
                    <a:pt x="8470252" y="838161"/>
                  </a:lnTo>
                  <a:lnTo>
                    <a:pt x="8508860" y="812787"/>
                  </a:lnTo>
                  <a:lnTo>
                    <a:pt x="8544585" y="783704"/>
                  </a:lnTo>
                  <a:lnTo>
                    <a:pt x="8577123" y="751166"/>
                  </a:lnTo>
                  <a:lnTo>
                    <a:pt x="8606231" y="715454"/>
                  </a:lnTo>
                  <a:lnTo>
                    <a:pt x="8631606" y="676833"/>
                  </a:lnTo>
                  <a:lnTo>
                    <a:pt x="8652980" y="635596"/>
                  </a:lnTo>
                  <a:lnTo>
                    <a:pt x="8670087" y="591997"/>
                  </a:lnTo>
                  <a:lnTo>
                    <a:pt x="8682634" y="546328"/>
                  </a:lnTo>
                  <a:lnTo>
                    <a:pt x="8690381" y="498843"/>
                  </a:lnTo>
                  <a:lnTo>
                    <a:pt x="8693023" y="449834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7" name="object 17" descr="Logistics - Free transport icons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38743" y="2805493"/>
              <a:ext cx="623506" cy="623506"/>
            </a:xfrm>
            <a:prstGeom prst="rect">
              <a:avLst/>
            </a:prstGeom>
          </p:spPr>
        </p:pic>
        <p:pic>
          <p:nvPicPr>
            <p:cNvPr id="18" name="object 18" descr="Finance - Free business and finance icons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97119" y="2957499"/>
              <a:ext cx="511632" cy="51163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46526" y="2907829"/>
              <a:ext cx="580859" cy="580859"/>
            </a:xfrm>
            <a:prstGeom prst="rect">
              <a:avLst/>
            </a:prstGeom>
          </p:spPr>
        </p:pic>
        <p:pic>
          <p:nvPicPr>
            <p:cNvPr id="20" name="object 20" descr="Cross border Finance Vector Icons free download in SVG, PNG Format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77017" y="2835008"/>
              <a:ext cx="521220" cy="52122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225105" y="2053208"/>
              <a:ext cx="5748020" cy="2336165"/>
            </a:xfrm>
            <a:custGeom>
              <a:avLst/>
              <a:gdLst/>
              <a:ahLst/>
              <a:cxnLst/>
              <a:rect l="l" t="t" r="r" b="b"/>
              <a:pathLst>
                <a:path w="5748020" h="2336165">
                  <a:moveTo>
                    <a:pt x="3896677" y="691895"/>
                  </a:moveTo>
                  <a:lnTo>
                    <a:pt x="3898558" y="653474"/>
                  </a:lnTo>
                  <a:lnTo>
                    <a:pt x="3904107" y="615159"/>
                  </a:lnTo>
                  <a:lnTo>
                    <a:pt x="3913182" y="577054"/>
                  </a:lnTo>
                  <a:lnTo>
                    <a:pt x="3925644" y="539266"/>
                  </a:lnTo>
                  <a:lnTo>
                    <a:pt x="3941350" y="501899"/>
                  </a:lnTo>
                  <a:lnTo>
                    <a:pt x="3960160" y="465060"/>
                  </a:lnTo>
                  <a:lnTo>
                    <a:pt x="3981932" y="428853"/>
                  </a:lnTo>
                  <a:lnTo>
                    <a:pt x="4006525" y="393385"/>
                  </a:lnTo>
                  <a:lnTo>
                    <a:pt x="4033799" y="358760"/>
                  </a:lnTo>
                  <a:lnTo>
                    <a:pt x="4063613" y="325085"/>
                  </a:lnTo>
                  <a:lnTo>
                    <a:pt x="4095824" y="292464"/>
                  </a:lnTo>
                  <a:lnTo>
                    <a:pt x="4130293" y="261003"/>
                  </a:lnTo>
                  <a:lnTo>
                    <a:pt x="4166878" y="230807"/>
                  </a:lnTo>
                  <a:lnTo>
                    <a:pt x="4205437" y="201983"/>
                  </a:lnTo>
                  <a:lnTo>
                    <a:pt x="4245831" y="174634"/>
                  </a:lnTo>
                  <a:lnTo>
                    <a:pt x="4287918" y="148868"/>
                  </a:lnTo>
                  <a:lnTo>
                    <a:pt x="4331556" y="124789"/>
                  </a:lnTo>
                  <a:lnTo>
                    <a:pt x="4376605" y="102503"/>
                  </a:lnTo>
                  <a:lnTo>
                    <a:pt x="4422924" y="82114"/>
                  </a:lnTo>
                  <a:lnTo>
                    <a:pt x="4470371" y="63730"/>
                  </a:lnTo>
                  <a:lnTo>
                    <a:pt x="4518806" y="47455"/>
                  </a:lnTo>
                  <a:lnTo>
                    <a:pt x="4568088" y="33394"/>
                  </a:lnTo>
                  <a:lnTo>
                    <a:pt x="4618074" y="21653"/>
                  </a:lnTo>
                  <a:lnTo>
                    <a:pt x="4668625" y="12338"/>
                  </a:lnTo>
                  <a:lnTo>
                    <a:pt x="4719599" y="5554"/>
                  </a:lnTo>
                  <a:lnTo>
                    <a:pt x="4770856" y="1406"/>
                  </a:lnTo>
                  <a:lnTo>
                    <a:pt x="4822253" y="0"/>
                  </a:lnTo>
                  <a:lnTo>
                    <a:pt x="4873637" y="1329"/>
                  </a:lnTo>
                  <a:lnTo>
                    <a:pt x="4924880" y="5250"/>
                  </a:lnTo>
                  <a:lnTo>
                    <a:pt x="4975843" y="11663"/>
                  </a:lnTo>
                  <a:lnTo>
                    <a:pt x="5026383" y="20468"/>
                  </a:lnTo>
                  <a:lnTo>
                    <a:pt x="5076360" y="31566"/>
                  </a:lnTo>
                  <a:lnTo>
                    <a:pt x="5125632" y="44858"/>
                  </a:lnTo>
                  <a:lnTo>
                    <a:pt x="5174059" y="60242"/>
                  </a:lnTo>
                  <a:lnTo>
                    <a:pt x="5221499" y="77620"/>
                  </a:lnTo>
                  <a:lnTo>
                    <a:pt x="5267811" y="96891"/>
                  </a:lnTo>
                  <a:lnTo>
                    <a:pt x="5312855" y="117957"/>
                  </a:lnTo>
                  <a:lnTo>
                    <a:pt x="5356488" y="140717"/>
                  </a:lnTo>
                  <a:lnTo>
                    <a:pt x="5398570" y="165071"/>
                  </a:lnTo>
                  <a:lnTo>
                    <a:pt x="5438959" y="190920"/>
                  </a:lnTo>
                  <a:lnTo>
                    <a:pt x="5477516" y="218165"/>
                  </a:lnTo>
                  <a:lnTo>
                    <a:pt x="5514097" y="246704"/>
                  </a:lnTo>
                  <a:lnTo>
                    <a:pt x="5548563" y="276440"/>
                  </a:lnTo>
                  <a:lnTo>
                    <a:pt x="5580773" y="307271"/>
                  </a:lnTo>
                  <a:lnTo>
                    <a:pt x="5610584" y="339099"/>
                  </a:lnTo>
                  <a:lnTo>
                    <a:pt x="5637857" y="371823"/>
                  </a:lnTo>
                  <a:lnTo>
                    <a:pt x="5662449" y="405344"/>
                  </a:lnTo>
                  <a:lnTo>
                    <a:pt x="5684221" y="439562"/>
                  </a:lnTo>
                  <a:lnTo>
                    <a:pt x="5703030" y="474377"/>
                  </a:lnTo>
                  <a:lnTo>
                    <a:pt x="5718736" y="509690"/>
                  </a:lnTo>
                  <a:lnTo>
                    <a:pt x="5740272" y="581409"/>
                  </a:lnTo>
                  <a:lnTo>
                    <a:pt x="5745821" y="617617"/>
                  </a:lnTo>
                  <a:lnTo>
                    <a:pt x="5747702" y="653923"/>
                  </a:lnTo>
                </a:path>
                <a:path w="5748020" h="2336165">
                  <a:moveTo>
                    <a:pt x="1948370" y="1605914"/>
                  </a:moveTo>
                  <a:lnTo>
                    <a:pt x="1955160" y="1681338"/>
                  </a:lnTo>
                  <a:lnTo>
                    <a:pt x="1963467" y="1718825"/>
                  </a:lnTo>
                  <a:lnTo>
                    <a:pt x="1974890" y="1756043"/>
                  </a:lnTo>
                  <a:lnTo>
                    <a:pt x="1989309" y="1792901"/>
                  </a:lnTo>
                  <a:lnTo>
                    <a:pt x="2006603" y="1829310"/>
                  </a:lnTo>
                  <a:lnTo>
                    <a:pt x="2026654" y="1865180"/>
                  </a:lnTo>
                  <a:lnTo>
                    <a:pt x="2049340" y="1900422"/>
                  </a:lnTo>
                  <a:lnTo>
                    <a:pt x="2074543" y="1934945"/>
                  </a:lnTo>
                  <a:lnTo>
                    <a:pt x="2102143" y="1968659"/>
                  </a:lnTo>
                  <a:lnTo>
                    <a:pt x="2132020" y="2001475"/>
                  </a:lnTo>
                  <a:lnTo>
                    <a:pt x="2164054" y="2033303"/>
                  </a:lnTo>
                  <a:lnTo>
                    <a:pt x="2198125" y="2064054"/>
                  </a:lnTo>
                  <a:lnTo>
                    <a:pt x="2234113" y="2093636"/>
                  </a:lnTo>
                  <a:lnTo>
                    <a:pt x="2271899" y="2121961"/>
                  </a:lnTo>
                  <a:lnTo>
                    <a:pt x="2311364" y="2148939"/>
                  </a:lnTo>
                  <a:lnTo>
                    <a:pt x="2352386" y="2174479"/>
                  </a:lnTo>
                  <a:lnTo>
                    <a:pt x="2394847" y="2198492"/>
                  </a:lnTo>
                  <a:lnTo>
                    <a:pt x="2438626" y="2220889"/>
                  </a:lnTo>
                  <a:lnTo>
                    <a:pt x="2483604" y="2241578"/>
                  </a:lnTo>
                  <a:lnTo>
                    <a:pt x="2529661" y="2260472"/>
                  </a:lnTo>
                  <a:lnTo>
                    <a:pt x="2576677" y="2277479"/>
                  </a:lnTo>
                  <a:lnTo>
                    <a:pt x="2624533" y="2292509"/>
                  </a:lnTo>
                  <a:lnTo>
                    <a:pt x="2673108" y="2305474"/>
                  </a:lnTo>
                  <a:lnTo>
                    <a:pt x="2722284" y="2316283"/>
                  </a:lnTo>
                  <a:lnTo>
                    <a:pt x="2771939" y="2324847"/>
                  </a:lnTo>
                  <a:lnTo>
                    <a:pt x="2821954" y="2331074"/>
                  </a:lnTo>
                  <a:lnTo>
                    <a:pt x="2872210" y="2334877"/>
                  </a:lnTo>
                  <a:lnTo>
                    <a:pt x="2922587" y="2336165"/>
                  </a:lnTo>
                  <a:lnTo>
                    <a:pt x="2972951" y="2334851"/>
                  </a:lnTo>
                  <a:lnTo>
                    <a:pt x="3023195" y="2330973"/>
                  </a:lnTo>
                  <a:lnTo>
                    <a:pt x="3073200" y="2324622"/>
                  </a:lnTo>
                  <a:lnTo>
                    <a:pt x="3122845" y="2315889"/>
                  </a:lnTo>
                  <a:lnTo>
                    <a:pt x="3172011" y="2304866"/>
                  </a:lnTo>
                  <a:lnTo>
                    <a:pt x="3220577" y="2291644"/>
                  </a:lnTo>
                  <a:lnTo>
                    <a:pt x="3268425" y="2276315"/>
                  </a:lnTo>
                  <a:lnTo>
                    <a:pt x="3315434" y="2258971"/>
                  </a:lnTo>
                  <a:lnTo>
                    <a:pt x="3361485" y="2239703"/>
                  </a:lnTo>
                  <a:lnTo>
                    <a:pt x="3406457" y="2218603"/>
                  </a:lnTo>
                  <a:lnTo>
                    <a:pt x="3450231" y="2195763"/>
                  </a:lnTo>
                  <a:lnTo>
                    <a:pt x="3492687" y="2171273"/>
                  </a:lnTo>
                  <a:lnTo>
                    <a:pt x="3533705" y="2145227"/>
                  </a:lnTo>
                  <a:lnTo>
                    <a:pt x="3573165" y="2117714"/>
                  </a:lnTo>
                  <a:lnTo>
                    <a:pt x="3610948" y="2088828"/>
                  </a:lnTo>
                  <a:lnTo>
                    <a:pt x="3646934" y="2058659"/>
                  </a:lnTo>
                  <a:lnTo>
                    <a:pt x="3681002" y="2027299"/>
                  </a:lnTo>
                  <a:lnTo>
                    <a:pt x="3713034" y="1994840"/>
                  </a:lnTo>
                  <a:lnTo>
                    <a:pt x="3742909" y="1961373"/>
                  </a:lnTo>
                  <a:lnTo>
                    <a:pt x="3770507" y="1926990"/>
                  </a:lnTo>
                  <a:lnTo>
                    <a:pt x="3795709" y="1891783"/>
                  </a:lnTo>
                  <a:lnTo>
                    <a:pt x="3818395" y="1855843"/>
                  </a:lnTo>
                  <a:lnTo>
                    <a:pt x="3838445" y="1819261"/>
                  </a:lnTo>
                  <a:lnTo>
                    <a:pt x="3855739" y="1782130"/>
                  </a:lnTo>
                  <a:lnTo>
                    <a:pt x="3870157" y="1744541"/>
                  </a:lnTo>
                  <a:lnTo>
                    <a:pt x="3881580" y="1706586"/>
                  </a:lnTo>
                  <a:lnTo>
                    <a:pt x="3889887" y="1668355"/>
                  </a:lnTo>
                  <a:lnTo>
                    <a:pt x="3894960" y="1629942"/>
                  </a:lnTo>
                  <a:lnTo>
                    <a:pt x="3896677" y="1591436"/>
                  </a:lnTo>
                </a:path>
                <a:path w="5748020" h="2336165">
                  <a:moveTo>
                    <a:pt x="0" y="729741"/>
                  </a:moveTo>
                  <a:lnTo>
                    <a:pt x="1880" y="691334"/>
                  </a:lnTo>
                  <a:lnTo>
                    <a:pt x="7428" y="653031"/>
                  </a:lnTo>
                  <a:lnTo>
                    <a:pt x="16503" y="614938"/>
                  </a:lnTo>
                  <a:lnTo>
                    <a:pt x="28963" y="577160"/>
                  </a:lnTo>
                  <a:lnTo>
                    <a:pt x="44667" y="539803"/>
                  </a:lnTo>
                  <a:lnTo>
                    <a:pt x="63474" y="502973"/>
                  </a:lnTo>
                  <a:lnTo>
                    <a:pt x="85244" y="466775"/>
                  </a:lnTo>
                  <a:lnTo>
                    <a:pt x="109834" y="431314"/>
                  </a:lnTo>
                  <a:lnTo>
                    <a:pt x="137105" y="396696"/>
                  </a:lnTo>
                  <a:lnTo>
                    <a:pt x="166915" y="363026"/>
                  </a:lnTo>
                  <a:lnTo>
                    <a:pt x="199124" y="330410"/>
                  </a:lnTo>
                  <a:lnTo>
                    <a:pt x="233589" y="298954"/>
                  </a:lnTo>
                  <a:lnTo>
                    <a:pt x="270170" y="268763"/>
                  </a:lnTo>
                  <a:lnTo>
                    <a:pt x="308726" y="239941"/>
                  </a:lnTo>
                  <a:lnTo>
                    <a:pt x="349117" y="212596"/>
                  </a:lnTo>
                  <a:lnTo>
                    <a:pt x="391200" y="186832"/>
                  </a:lnTo>
                  <a:lnTo>
                    <a:pt x="434835" y="162756"/>
                  </a:lnTo>
                  <a:lnTo>
                    <a:pt x="479881" y="140471"/>
                  </a:lnTo>
                  <a:lnTo>
                    <a:pt x="526196" y="120084"/>
                  </a:lnTo>
                  <a:lnTo>
                    <a:pt x="573641" y="101701"/>
                  </a:lnTo>
                  <a:lnTo>
                    <a:pt x="622073" y="85426"/>
                  </a:lnTo>
                  <a:lnTo>
                    <a:pt x="671352" y="71366"/>
                  </a:lnTo>
                  <a:lnTo>
                    <a:pt x="721337" y="59626"/>
                  </a:lnTo>
                  <a:lnTo>
                    <a:pt x="771886" y="50311"/>
                  </a:lnTo>
                  <a:lnTo>
                    <a:pt x="822859" y="43526"/>
                  </a:lnTo>
                  <a:lnTo>
                    <a:pt x="874115" y="39379"/>
                  </a:lnTo>
                  <a:lnTo>
                    <a:pt x="925512" y="37973"/>
                  </a:lnTo>
                  <a:lnTo>
                    <a:pt x="976896" y="39301"/>
                  </a:lnTo>
                  <a:lnTo>
                    <a:pt x="1028139" y="43221"/>
                  </a:lnTo>
                  <a:lnTo>
                    <a:pt x="1079102" y="49632"/>
                  </a:lnTo>
                  <a:lnTo>
                    <a:pt x="1129642" y="58434"/>
                  </a:lnTo>
                  <a:lnTo>
                    <a:pt x="1179619" y="69529"/>
                  </a:lnTo>
                  <a:lnTo>
                    <a:pt x="1228891" y="82816"/>
                  </a:lnTo>
                  <a:lnTo>
                    <a:pt x="1277318" y="98196"/>
                  </a:lnTo>
                  <a:lnTo>
                    <a:pt x="1324758" y="115569"/>
                  </a:lnTo>
                  <a:lnTo>
                    <a:pt x="1371070" y="134836"/>
                  </a:lnTo>
                  <a:lnTo>
                    <a:pt x="1416114" y="155897"/>
                  </a:lnTo>
                  <a:lnTo>
                    <a:pt x="1459747" y="178652"/>
                  </a:lnTo>
                  <a:lnTo>
                    <a:pt x="1501829" y="203002"/>
                  </a:lnTo>
                  <a:lnTo>
                    <a:pt x="1542218" y="228847"/>
                  </a:lnTo>
                  <a:lnTo>
                    <a:pt x="1580775" y="256088"/>
                  </a:lnTo>
                  <a:lnTo>
                    <a:pt x="1617356" y="284625"/>
                  </a:lnTo>
                  <a:lnTo>
                    <a:pt x="1651822" y="314358"/>
                  </a:lnTo>
                  <a:lnTo>
                    <a:pt x="1684032" y="345188"/>
                  </a:lnTo>
                  <a:lnTo>
                    <a:pt x="1713843" y="377015"/>
                  </a:lnTo>
                  <a:lnTo>
                    <a:pt x="1741116" y="409740"/>
                  </a:lnTo>
                  <a:lnTo>
                    <a:pt x="1765708" y="443263"/>
                  </a:lnTo>
                  <a:lnTo>
                    <a:pt x="1787480" y="477484"/>
                  </a:lnTo>
                  <a:lnTo>
                    <a:pt x="1806289" y="512303"/>
                  </a:lnTo>
                  <a:lnTo>
                    <a:pt x="1821995" y="547622"/>
                  </a:lnTo>
                  <a:lnTo>
                    <a:pt x="1843531" y="619358"/>
                  </a:lnTo>
                  <a:lnTo>
                    <a:pt x="1849080" y="655577"/>
                  </a:lnTo>
                  <a:lnTo>
                    <a:pt x="1850961" y="691895"/>
                  </a:lnTo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7070217" y="3599433"/>
              <a:ext cx="1948814" cy="744855"/>
            </a:xfrm>
            <a:custGeom>
              <a:avLst/>
              <a:gdLst/>
              <a:ahLst/>
              <a:cxnLst/>
              <a:rect l="l" t="t" r="r" b="b"/>
              <a:pathLst>
                <a:path w="1948815" h="744854">
                  <a:moveTo>
                    <a:pt x="0" y="14477"/>
                  </a:moveTo>
                  <a:lnTo>
                    <a:pt x="6789" y="89901"/>
                  </a:lnTo>
                  <a:lnTo>
                    <a:pt x="15097" y="127388"/>
                  </a:lnTo>
                  <a:lnTo>
                    <a:pt x="26519" y="164606"/>
                  </a:lnTo>
                  <a:lnTo>
                    <a:pt x="40938" y="201464"/>
                  </a:lnTo>
                  <a:lnTo>
                    <a:pt x="58232" y="237873"/>
                  </a:lnTo>
                  <a:lnTo>
                    <a:pt x="78281" y="273743"/>
                  </a:lnTo>
                  <a:lnTo>
                    <a:pt x="100967" y="308985"/>
                  </a:lnTo>
                  <a:lnTo>
                    <a:pt x="126169" y="343508"/>
                  </a:lnTo>
                  <a:lnTo>
                    <a:pt x="153767" y="377222"/>
                  </a:lnTo>
                  <a:lnTo>
                    <a:pt x="183642" y="410038"/>
                  </a:lnTo>
                  <a:lnTo>
                    <a:pt x="215674" y="441866"/>
                  </a:lnTo>
                  <a:lnTo>
                    <a:pt x="249743" y="472617"/>
                  </a:lnTo>
                  <a:lnTo>
                    <a:pt x="285728" y="502199"/>
                  </a:lnTo>
                  <a:lnTo>
                    <a:pt x="323511" y="530524"/>
                  </a:lnTo>
                  <a:lnTo>
                    <a:pt x="362972" y="557502"/>
                  </a:lnTo>
                  <a:lnTo>
                    <a:pt x="403990" y="583042"/>
                  </a:lnTo>
                  <a:lnTo>
                    <a:pt x="446446" y="607055"/>
                  </a:lnTo>
                  <a:lnTo>
                    <a:pt x="490220" y="629452"/>
                  </a:lnTo>
                  <a:lnTo>
                    <a:pt x="535192" y="650141"/>
                  </a:lnTo>
                  <a:lnTo>
                    <a:pt x="581242" y="669035"/>
                  </a:lnTo>
                  <a:lnTo>
                    <a:pt x="628251" y="686042"/>
                  </a:lnTo>
                  <a:lnTo>
                    <a:pt x="676099" y="701072"/>
                  </a:lnTo>
                  <a:lnTo>
                    <a:pt x="724666" y="714037"/>
                  </a:lnTo>
                  <a:lnTo>
                    <a:pt x="773832" y="724846"/>
                  </a:lnTo>
                  <a:lnTo>
                    <a:pt x="823477" y="733410"/>
                  </a:lnTo>
                  <a:lnTo>
                    <a:pt x="873481" y="739637"/>
                  </a:lnTo>
                  <a:lnTo>
                    <a:pt x="923726" y="743440"/>
                  </a:lnTo>
                  <a:lnTo>
                    <a:pt x="974089" y="744727"/>
                  </a:lnTo>
                  <a:lnTo>
                    <a:pt x="1024466" y="743414"/>
                  </a:lnTo>
                  <a:lnTo>
                    <a:pt x="1074722" y="739536"/>
                  </a:lnTo>
                  <a:lnTo>
                    <a:pt x="1124738" y="733185"/>
                  </a:lnTo>
                  <a:lnTo>
                    <a:pt x="1174393" y="724452"/>
                  </a:lnTo>
                  <a:lnTo>
                    <a:pt x="1223568" y="713429"/>
                  </a:lnTo>
                  <a:lnTo>
                    <a:pt x="1272143" y="700207"/>
                  </a:lnTo>
                  <a:lnTo>
                    <a:pt x="1319999" y="684878"/>
                  </a:lnTo>
                  <a:lnTo>
                    <a:pt x="1367015" y="667534"/>
                  </a:lnTo>
                  <a:lnTo>
                    <a:pt x="1413073" y="648266"/>
                  </a:lnTo>
                  <a:lnTo>
                    <a:pt x="1458051" y="627166"/>
                  </a:lnTo>
                  <a:lnTo>
                    <a:pt x="1501830" y="604326"/>
                  </a:lnTo>
                  <a:lnTo>
                    <a:pt x="1544291" y="579836"/>
                  </a:lnTo>
                  <a:lnTo>
                    <a:pt x="1585313" y="553790"/>
                  </a:lnTo>
                  <a:lnTo>
                    <a:pt x="1624777" y="526277"/>
                  </a:lnTo>
                  <a:lnTo>
                    <a:pt x="1662563" y="497391"/>
                  </a:lnTo>
                  <a:lnTo>
                    <a:pt x="1698552" y="467222"/>
                  </a:lnTo>
                  <a:lnTo>
                    <a:pt x="1732623" y="435862"/>
                  </a:lnTo>
                  <a:lnTo>
                    <a:pt x="1764657" y="403403"/>
                  </a:lnTo>
                  <a:lnTo>
                    <a:pt x="1794533" y="369936"/>
                  </a:lnTo>
                  <a:lnTo>
                    <a:pt x="1822133" y="335553"/>
                  </a:lnTo>
                  <a:lnTo>
                    <a:pt x="1847336" y="300346"/>
                  </a:lnTo>
                  <a:lnTo>
                    <a:pt x="1870023" y="264406"/>
                  </a:lnTo>
                  <a:lnTo>
                    <a:pt x="1890073" y="227824"/>
                  </a:lnTo>
                  <a:lnTo>
                    <a:pt x="1907368" y="190693"/>
                  </a:lnTo>
                  <a:lnTo>
                    <a:pt x="1921786" y="153104"/>
                  </a:lnTo>
                  <a:lnTo>
                    <a:pt x="1933209" y="115149"/>
                  </a:lnTo>
                  <a:lnTo>
                    <a:pt x="1941517" y="76918"/>
                  </a:lnTo>
                  <a:lnTo>
                    <a:pt x="1946589" y="38505"/>
                  </a:lnTo>
                  <a:lnTo>
                    <a:pt x="1948306" y="0"/>
                  </a:lnTo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9060433" y="2021585"/>
              <a:ext cx="1851025" cy="692150"/>
            </a:xfrm>
            <a:custGeom>
              <a:avLst/>
              <a:gdLst/>
              <a:ahLst/>
              <a:cxnLst/>
              <a:rect l="l" t="t" r="r" b="b"/>
              <a:pathLst>
                <a:path w="1851025" h="692150">
                  <a:moveTo>
                    <a:pt x="0" y="691768"/>
                  </a:moveTo>
                  <a:lnTo>
                    <a:pt x="1880" y="653348"/>
                  </a:lnTo>
                  <a:lnTo>
                    <a:pt x="7429" y="615034"/>
                  </a:lnTo>
                  <a:lnTo>
                    <a:pt x="16505" y="576931"/>
                  </a:lnTo>
                  <a:lnTo>
                    <a:pt x="28966" y="539146"/>
                  </a:lnTo>
                  <a:lnTo>
                    <a:pt x="44672" y="501784"/>
                  </a:lnTo>
                  <a:lnTo>
                    <a:pt x="63482" y="464949"/>
                  </a:lnTo>
                  <a:lnTo>
                    <a:pt x="85254" y="428748"/>
                  </a:lnTo>
                  <a:lnTo>
                    <a:pt x="109848" y="393285"/>
                  </a:lnTo>
                  <a:lnTo>
                    <a:pt x="137122" y="358666"/>
                  </a:lnTo>
                  <a:lnTo>
                    <a:pt x="166935" y="324997"/>
                  </a:lnTo>
                  <a:lnTo>
                    <a:pt x="199147" y="292383"/>
                  </a:lnTo>
                  <a:lnTo>
                    <a:pt x="233615" y="260929"/>
                  </a:lnTo>
                  <a:lnTo>
                    <a:pt x="270200" y="230740"/>
                  </a:lnTo>
                  <a:lnTo>
                    <a:pt x="308760" y="201923"/>
                  </a:lnTo>
                  <a:lnTo>
                    <a:pt x="349154" y="174581"/>
                  </a:lnTo>
                  <a:lnTo>
                    <a:pt x="391240" y="148822"/>
                  </a:lnTo>
                  <a:lnTo>
                    <a:pt x="434879" y="124750"/>
                  </a:lnTo>
                  <a:lnTo>
                    <a:pt x="479928" y="102470"/>
                  </a:lnTo>
                  <a:lnTo>
                    <a:pt x="526247" y="82088"/>
                  </a:lnTo>
                  <a:lnTo>
                    <a:pt x="573694" y="63709"/>
                  </a:lnTo>
                  <a:lnTo>
                    <a:pt x="622129" y="47439"/>
                  </a:lnTo>
                  <a:lnTo>
                    <a:pt x="671410" y="33382"/>
                  </a:lnTo>
                  <a:lnTo>
                    <a:pt x="721397" y="21646"/>
                  </a:lnTo>
                  <a:lnTo>
                    <a:pt x="771948" y="12333"/>
                  </a:lnTo>
                  <a:lnTo>
                    <a:pt x="822922" y="5552"/>
                  </a:lnTo>
                  <a:lnTo>
                    <a:pt x="874178" y="1405"/>
                  </a:lnTo>
                  <a:lnTo>
                    <a:pt x="925576" y="0"/>
                  </a:lnTo>
                  <a:lnTo>
                    <a:pt x="976959" y="1328"/>
                  </a:lnTo>
                  <a:lnTo>
                    <a:pt x="1028203" y="5248"/>
                  </a:lnTo>
                  <a:lnTo>
                    <a:pt x="1079166" y="11658"/>
                  </a:lnTo>
                  <a:lnTo>
                    <a:pt x="1129706" y="20461"/>
                  </a:lnTo>
                  <a:lnTo>
                    <a:pt x="1179683" y="31555"/>
                  </a:lnTo>
                  <a:lnTo>
                    <a:pt x="1228955" y="44841"/>
                  </a:lnTo>
                  <a:lnTo>
                    <a:pt x="1277382" y="60221"/>
                  </a:lnTo>
                  <a:lnTo>
                    <a:pt x="1324822" y="77593"/>
                  </a:lnTo>
                  <a:lnTo>
                    <a:pt x="1371134" y="96858"/>
                  </a:lnTo>
                  <a:lnTo>
                    <a:pt x="1416177" y="117917"/>
                  </a:lnTo>
                  <a:lnTo>
                    <a:pt x="1459810" y="140670"/>
                  </a:lnTo>
                  <a:lnTo>
                    <a:pt x="1501892" y="165018"/>
                  </a:lnTo>
                  <a:lnTo>
                    <a:pt x="1542282" y="190860"/>
                  </a:lnTo>
                  <a:lnTo>
                    <a:pt x="1580838" y="218098"/>
                  </a:lnTo>
                  <a:lnTo>
                    <a:pt x="1617420" y="246630"/>
                  </a:lnTo>
                  <a:lnTo>
                    <a:pt x="1651886" y="276359"/>
                  </a:lnTo>
                  <a:lnTo>
                    <a:pt x="1684095" y="307184"/>
                  </a:lnTo>
                  <a:lnTo>
                    <a:pt x="1713907" y="339005"/>
                  </a:lnTo>
                  <a:lnTo>
                    <a:pt x="1741179" y="371723"/>
                  </a:lnTo>
                  <a:lnTo>
                    <a:pt x="1765772" y="405238"/>
                  </a:lnTo>
                  <a:lnTo>
                    <a:pt x="1787543" y="439451"/>
                  </a:lnTo>
                  <a:lnTo>
                    <a:pt x="1806352" y="474262"/>
                  </a:lnTo>
                  <a:lnTo>
                    <a:pt x="1822058" y="509570"/>
                  </a:lnTo>
                  <a:lnTo>
                    <a:pt x="1843595" y="581284"/>
                  </a:lnTo>
                  <a:lnTo>
                    <a:pt x="1849144" y="617490"/>
                  </a:lnTo>
                  <a:lnTo>
                    <a:pt x="1851025" y="653796"/>
                  </a:lnTo>
                </a:path>
              </a:pathLst>
            </a:custGeom>
            <a:ln w="6350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578612" y="4359020"/>
            <a:ext cx="1502410" cy="5524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402590" marR="5080" indent="-390525">
              <a:lnSpc>
                <a:spcPct val="101800"/>
              </a:lnSpc>
              <a:spcBef>
                <a:spcPts val="90"/>
              </a:spcBef>
            </a:pPr>
            <a:r>
              <a:rPr dirty="0" sz="1700" b="1">
                <a:solidFill>
                  <a:srgbClr val="0057E6"/>
                </a:solidFill>
                <a:latin typeface="Calibri"/>
                <a:cs typeface="Calibri"/>
              </a:rPr>
              <a:t>Supply</a:t>
            </a:r>
            <a:r>
              <a:rPr dirty="0" sz="1700" spc="50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0057E6"/>
                </a:solidFill>
                <a:latin typeface="Calibri"/>
                <a:cs typeface="Calibri"/>
              </a:rPr>
              <a:t>becomes verified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15"/>
              <a:t> </a:t>
            </a:r>
            <a:fld id="{81D60167-4931-47E6-BA6A-407CBD079E47}" type="slidenum">
              <a:rPr dirty="0" spc="-25"/>
              <a:t>23</a:t>
            </a:fld>
          </a:p>
        </p:txBody>
      </p:sp>
      <p:sp>
        <p:nvSpPr>
          <p:cNvPr id="25" name="object 25"/>
          <p:cNvSpPr txBox="1"/>
          <p:nvPr/>
        </p:nvSpPr>
        <p:spPr>
          <a:xfrm>
            <a:off x="2281173" y="4359020"/>
            <a:ext cx="3818254" cy="5530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821690" marR="5080" indent="-809625">
              <a:lnSpc>
                <a:spcPct val="101800"/>
              </a:lnSpc>
              <a:spcBef>
                <a:spcPts val="90"/>
              </a:spcBef>
              <a:tabLst>
                <a:tab pos="2698115" algn="l"/>
              </a:tabLst>
            </a:pPr>
            <a:r>
              <a:rPr dirty="0" sz="1700" b="1">
                <a:solidFill>
                  <a:srgbClr val="0057E6"/>
                </a:solidFill>
                <a:latin typeface="Calibri"/>
                <a:cs typeface="Calibri"/>
              </a:rPr>
              <a:t>Procurement</a:t>
            </a:r>
            <a:r>
              <a:rPr dirty="0" sz="1700" spc="55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0057E6"/>
                </a:solidFill>
                <a:latin typeface="Calibri"/>
                <a:cs typeface="Calibri"/>
              </a:rPr>
              <a:t>connects</a:t>
            </a:r>
            <a:r>
              <a:rPr dirty="0" sz="1700" spc="85" b="1">
                <a:solidFill>
                  <a:srgbClr val="0057E6"/>
                </a:solidFill>
                <a:latin typeface="Calibri"/>
                <a:cs typeface="Calibri"/>
              </a:rPr>
              <a:t>  </a:t>
            </a:r>
            <a:r>
              <a:rPr dirty="0" baseline="1633" sz="2550" b="1">
                <a:solidFill>
                  <a:srgbClr val="0057E6"/>
                </a:solidFill>
                <a:latin typeface="Calibri"/>
                <a:cs typeface="Calibri"/>
              </a:rPr>
              <a:t>Demand</a:t>
            </a:r>
            <a:r>
              <a:rPr dirty="0" baseline="1633" sz="2550" spc="52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baseline="1633" sz="2550" spc="-15" b="1">
                <a:solidFill>
                  <a:srgbClr val="0057E6"/>
                </a:solidFill>
                <a:latin typeface="Calibri"/>
                <a:cs typeface="Calibri"/>
              </a:rPr>
              <a:t>becomes </a:t>
            </a:r>
            <a:r>
              <a:rPr dirty="0" sz="1700" spc="-20" b="1">
                <a:solidFill>
                  <a:srgbClr val="0057E6"/>
                </a:solidFill>
                <a:latin typeface="Calibri"/>
                <a:cs typeface="Calibri"/>
              </a:rPr>
              <a:t>both</a:t>
            </a:r>
            <a:r>
              <a:rPr dirty="0" sz="1700" b="1">
                <a:solidFill>
                  <a:srgbClr val="0057E6"/>
                </a:solidFill>
                <a:latin typeface="Calibri"/>
                <a:cs typeface="Calibri"/>
              </a:rPr>
              <a:t>	</a:t>
            </a:r>
            <a:r>
              <a:rPr dirty="0" baseline="1633" sz="2550" spc="-15" b="1">
                <a:solidFill>
                  <a:srgbClr val="0057E6"/>
                </a:solidFill>
                <a:latin typeface="Calibri"/>
                <a:cs typeface="Calibri"/>
              </a:rPr>
              <a:t>visible</a:t>
            </a:r>
            <a:endParaRPr baseline="1633" sz="25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671306" y="4359020"/>
            <a:ext cx="1166495" cy="5524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33655" marR="5080" indent="-21590">
              <a:lnSpc>
                <a:spcPct val="101800"/>
              </a:lnSpc>
              <a:spcBef>
                <a:spcPts val="90"/>
              </a:spcBef>
            </a:pPr>
            <a:r>
              <a:rPr dirty="0" sz="1700" b="1">
                <a:solidFill>
                  <a:srgbClr val="0057E6"/>
                </a:solidFill>
                <a:latin typeface="Calibri"/>
                <a:cs typeface="Calibri"/>
              </a:rPr>
              <a:t>Goods</a:t>
            </a:r>
            <a:r>
              <a:rPr dirty="0" sz="1700" spc="50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700" spc="-20" b="1">
                <a:solidFill>
                  <a:srgbClr val="0057E6"/>
                </a:solidFill>
                <a:latin typeface="Calibri"/>
                <a:cs typeface="Calibri"/>
              </a:rPr>
              <a:t>move </a:t>
            </a:r>
            <a:r>
              <a:rPr dirty="0" sz="1700" spc="-10" b="1">
                <a:solidFill>
                  <a:srgbClr val="0057E6"/>
                </a:solidFill>
                <a:latin typeface="Calibri"/>
                <a:cs typeface="Calibri"/>
              </a:rPr>
              <a:t>accountably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42913" y="4359020"/>
            <a:ext cx="1481455" cy="5524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20979" marR="5080" indent="-208915">
              <a:lnSpc>
                <a:spcPct val="101800"/>
              </a:lnSpc>
              <a:spcBef>
                <a:spcPts val="90"/>
              </a:spcBef>
            </a:pPr>
            <a:r>
              <a:rPr dirty="0" sz="1700" b="1">
                <a:solidFill>
                  <a:srgbClr val="0057E6"/>
                </a:solidFill>
                <a:latin typeface="Calibri"/>
                <a:cs typeface="Calibri"/>
              </a:rPr>
              <a:t>Finance</a:t>
            </a:r>
            <a:r>
              <a:rPr dirty="0" sz="1700" spc="65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0057E6"/>
                </a:solidFill>
                <a:latin typeface="Calibri"/>
                <a:cs typeface="Calibri"/>
              </a:rPr>
              <a:t>deploys responsibly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512297" y="4359020"/>
            <a:ext cx="1033780" cy="5524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48895" marR="5080" indent="-36830">
              <a:lnSpc>
                <a:spcPct val="101800"/>
              </a:lnSpc>
              <a:spcBef>
                <a:spcPts val="90"/>
              </a:spcBef>
            </a:pPr>
            <a:r>
              <a:rPr dirty="0" sz="1700" spc="-10" b="1">
                <a:solidFill>
                  <a:srgbClr val="0057E6"/>
                </a:solidFill>
                <a:latin typeface="Calibri"/>
                <a:cs typeface="Calibri"/>
              </a:rPr>
              <a:t>Settlement completes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525517" y="5115559"/>
            <a:ext cx="150812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001750"/>
                </a:solidFill>
                <a:latin typeface="Calibri"/>
                <a:cs typeface="Calibri"/>
              </a:rPr>
              <a:t>Marketplace</a:t>
            </a:r>
            <a:r>
              <a:rPr dirty="0" sz="1200" spc="20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1750"/>
                </a:solidFill>
                <a:latin typeface="Calibri"/>
                <a:cs typeface="Calibri"/>
              </a:rPr>
              <a:t>aggregates </a:t>
            </a: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and </a:t>
            </a:r>
            <a:r>
              <a:rPr dirty="0" sz="1200" spc="-10">
                <a:solidFill>
                  <a:srgbClr val="001750"/>
                </a:solidFill>
                <a:latin typeface="Calibri"/>
                <a:cs typeface="Calibri"/>
              </a:rPr>
              <a:t>structures</a:t>
            </a: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1750"/>
                </a:solidFill>
                <a:latin typeface="Calibri"/>
                <a:cs typeface="Calibri"/>
              </a:rPr>
              <a:t>buyer </a:t>
            </a: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needs</a:t>
            </a:r>
            <a:r>
              <a:rPr dirty="0" sz="1200" spc="-40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into</a:t>
            </a:r>
            <a:r>
              <a:rPr dirty="0" sz="1200" spc="-45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1750"/>
                </a:solidFill>
                <a:latin typeface="Calibri"/>
                <a:cs typeface="Calibri"/>
              </a:rPr>
              <a:t>actionable signals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701544" y="5115559"/>
            <a:ext cx="125031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Orbital</a:t>
            </a:r>
            <a:r>
              <a:rPr dirty="0" sz="1200" spc="-50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1750"/>
                </a:solidFill>
                <a:latin typeface="Calibri"/>
                <a:cs typeface="Calibri"/>
              </a:rPr>
              <a:t>onboards, </a:t>
            </a: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qualifies,</a:t>
            </a:r>
            <a:r>
              <a:rPr dirty="0" sz="1200" spc="-35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and</a:t>
            </a:r>
            <a:r>
              <a:rPr dirty="0" sz="1200" spc="-30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1750"/>
                </a:solidFill>
                <a:latin typeface="Calibri"/>
                <a:cs typeface="Calibri"/>
              </a:rPr>
              <a:t>tracks suppliers</a:t>
            </a:r>
            <a:r>
              <a:rPr dirty="0" sz="1200" spc="-40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across</a:t>
            </a:r>
            <a:r>
              <a:rPr dirty="0" sz="1200" spc="5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001750"/>
                </a:solidFill>
                <a:latin typeface="Calibri"/>
                <a:cs typeface="Calibri"/>
              </a:rPr>
              <a:t>the </a:t>
            </a:r>
            <a:r>
              <a:rPr dirty="0" sz="1200" spc="-10">
                <a:solidFill>
                  <a:srgbClr val="001750"/>
                </a:solidFill>
                <a:latin typeface="Calibri"/>
                <a:cs typeface="Calibri"/>
              </a:rPr>
              <a:t>network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71271" y="5115559"/>
            <a:ext cx="137731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065" marR="5080" indent="127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Polymer</a:t>
            </a:r>
            <a:r>
              <a:rPr dirty="0" sz="1200" spc="-65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1750"/>
                </a:solidFill>
                <a:latin typeface="Calibri"/>
                <a:cs typeface="Calibri"/>
              </a:rPr>
              <a:t>links structured</a:t>
            </a:r>
            <a:r>
              <a:rPr dirty="0" sz="1200" spc="-30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demand </a:t>
            </a:r>
            <a:r>
              <a:rPr dirty="0" sz="1200" spc="-25">
                <a:solidFill>
                  <a:srgbClr val="001750"/>
                </a:solidFill>
                <a:latin typeface="Calibri"/>
                <a:cs typeface="Calibri"/>
              </a:rPr>
              <a:t>to </a:t>
            </a: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verified</a:t>
            </a:r>
            <a:r>
              <a:rPr dirty="0" sz="1200" spc="-65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1750"/>
                </a:solidFill>
                <a:latin typeface="Calibri"/>
                <a:cs typeface="Calibri"/>
              </a:rPr>
              <a:t>supply programmatically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473185" y="5130165"/>
            <a:ext cx="1562100" cy="711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Flux</a:t>
            </a:r>
            <a:r>
              <a:rPr dirty="0" sz="1200" spc="-20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1750"/>
                </a:solidFill>
                <a:latin typeface="Calibri"/>
                <a:cs typeface="Calibri"/>
              </a:rPr>
              <a:t>coordinates</a:t>
            </a:r>
            <a:r>
              <a:rPr dirty="0" sz="1200" spc="-25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1750"/>
                </a:solidFill>
                <a:latin typeface="Calibri"/>
                <a:cs typeface="Calibri"/>
              </a:rPr>
              <a:t>logistics </a:t>
            </a: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with</a:t>
            </a:r>
            <a:r>
              <a:rPr dirty="0" sz="1200" spc="-10">
                <a:solidFill>
                  <a:srgbClr val="001750"/>
                </a:solidFill>
                <a:latin typeface="Calibri"/>
                <a:cs typeface="Calibri"/>
              </a:rPr>
              <a:t> real-</a:t>
            </a: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time</a:t>
            </a:r>
            <a:r>
              <a:rPr dirty="0" sz="1200" spc="-20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1750"/>
                </a:solidFill>
                <a:latin typeface="Calibri"/>
                <a:cs typeface="Calibri"/>
              </a:rPr>
              <a:t>tracking </a:t>
            </a: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and</a:t>
            </a:r>
            <a:r>
              <a:rPr dirty="0" sz="1200" spc="-30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chain</a:t>
            </a:r>
            <a:r>
              <a:rPr dirty="0" sz="1200" spc="-15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of</a:t>
            </a:r>
            <a:r>
              <a:rPr dirty="0" sz="1200" spc="-15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1750"/>
                </a:solidFill>
                <a:latin typeface="Calibri"/>
                <a:cs typeface="Calibri"/>
              </a:rPr>
              <a:t>custody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570980" y="5115559"/>
            <a:ext cx="137033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Oxide</a:t>
            </a:r>
            <a:r>
              <a:rPr dirty="0" sz="1200" spc="-45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releases</a:t>
            </a:r>
            <a:r>
              <a:rPr dirty="0" sz="1200" spc="-55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1750"/>
                </a:solidFill>
                <a:latin typeface="Calibri"/>
                <a:cs typeface="Calibri"/>
              </a:rPr>
              <a:t>capital </a:t>
            </a: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tied</a:t>
            </a:r>
            <a:r>
              <a:rPr dirty="0" sz="1200" spc="-35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to</a:t>
            </a:r>
            <a:r>
              <a:rPr dirty="0" sz="1200" spc="-15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verified</a:t>
            </a:r>
            <a:r>
              <a:rPr dirty="0" sz="1200" spc="-45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001750"/>
                </a:solidFill>
                <a:latin typeface="Calibri"/>
                <a:cs typeface="Calibri"/>
              </a:rPr>
              <a:t>trade </a:t>
            </a:r>
            <a:r>
              <a:rPr dirty="0" sz="1200" spc="-10">
                <a:solidFill>
                  <a:srgbClr val="001750"/>
                </a:solidFill>
                <a:latin typeface="Calibri"/>
                <a:cs typeface="Calibri"/>
              </a:rPr>
              <a:t>milestones</a:t>
            </a:r>
            <a:r>
              <a:rPr dirty="0" sz="1200" spc="15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001750"/>
                </a:solidFill>
                <a:latin typeface="Calibri"/>
                <a:cs typeface="Calibri"/>
              </a:rPr>
              <a:t>and </a:t>
            </a:r>
            <a:r>
              <a:rPr dirty="0" sz="1200" spc="-10">
                <a:solidFill>
                  <a:srgbClr val="001750"/>
                </a:solidFill>
                <a:latin typeface="Calibri"/>
                <a:cs typeface="Calibri"/>
              </a:rPr>
              <a:t>conditions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325481" y="5115559"/>
            <a:ext cx="145669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Osmosis</a:t>
            </a:r>
            <a:r>
              <a:rPr dirty="0" sz="1200" spc="-30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1750"/>
                </a:solidFill>
                <a:latin typeface="Calibri"/>
                <a:cs typeface="Calibri"/>
              </a:rPr>
              <a:t>enables delivery-verified</a:t>
            </a:r>
            <a:r>
              <a:rPr dirty="0" sz="1200" spc="80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001750"/>
                </a:solidFill>
                <a:latin typeface="Calibri"/>
                <a:cs typeface="Calibri"/>
              </a:rPr>
              <a:t>fund </a:t>
            </a: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flows</a:t>
            </a:r>
            <a:r>
              <a:rPr dirty="0" sz="1200" spc="-50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with</a:t>
            </a:r>
            <a:r>
              <a:rPr dirty="0" sz="1200" spc="-55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1750"/>
                </a:solidFill>
                <a:latin typeface="Calibri"/>
                <a:cs typeface="Calibri"/>
              </a:rPr>
              <a:t>compliance-</a:t>
            </a:r>
            <a:r>
              <a:rPr dirty="0" sz="1200">
                <a:solidFill>
                  <a:srgbClr val="001750"/>
                </a:solidFill>
                <a:latin typeface="Calibri"/>
                <a:cs typeface="Calibri"/>
              </a:rPr>
              <a:t>aligned</a:t>
            </a:r>
            <a:r>
              <a:rPr dirty="0" sz="1200" spc="-50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001750"/>
                </a:solidFill>
                <a:latin typeface="Calibri"/>
                <a:cs typeface="Calibri"/>
              </a:rPr>
              <a:t>controls.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400800"/>
          </a:xfrm>
          <a:custGeom>
            <a:avLst/>
            <a:gdLst/>
            <a:ahLst/>
            <a:cxnLst/>
            <a:rect l="l" t="t" r="r" b="b"/>
            <a:pathLst>
              <a:path w="12192000" h="6400800">
                <a:moveTo>
                  <a:pt x="0" y="6400800"/>
                </a:moveTo>
                <a:lnTo>
                  <a:pt x="12192000" y="6400800"/>
                </a:lnTo>
                <a:lnTo>
                  <a:pt x="12192000" y="0"/>
                </a:lnTo>
                <a:lnTo>
                  <a:pt x="0" y="0"/>
                </a:lnTo>
                <a:lnTo>
                  <a:pt x="0" y="6400800"/>
                </a:lnTo>
                <a:close/>
              </a:path>
            </a:pathLst>
          </a:custGeom>
          <a:solidFill>
            <a:srgbClr val="F8F9FB">
              <a:alpha val="17254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31342" y="1197990"/>
            <a:ext cx="7462520" cy="2889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700">
                <a:solidFill>
                  <a:srgbClr val="0D0D0D"/>
                </a:solidFill>
                <a:latin typeface="Calibri"/>
                <a:cs typeface="Calibri"/>
              </a:rPr>
              <a:t>Mapping</a:t>
            </a:r>
            <a:r>
              <a:rPr dirty="0" sz="1700" spc="25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D0D0D"/>
                </a:solidFill>
                <a:latin typeface="Calibri"/>
                <a:cs typeface="Calibri"/>
              </a:rPr>
              <a:t>each</a:t>
            </a:r>
            <a:r>
              <a:rPr dirty="0" sz="1700" spc="35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D0D0D"/>
                </a:solidFill>
                <a:latin typeface="Calibri"/>
                <a:cs typeface="Calibri"/>
              </a:rPr>
              <a:t>challenge</a:t>
            </a:r>
            <a:r>
              <a:rPr dirty="0" sz="1700" spc="2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D0D0D"/>
                </a:solidFill>
                <a:latin typeface="Calibri"/>
                <a:cs typeface="Calibri"/>
              </a:rPr>
              <a:t>to</a:t>
            </a:r>
            <a:r>
              <a:rPr dirty="0" sz="1700" spc="25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D0D0D"/>
                </a:solidFill>
                <a:latin typeface="Calibri"/>
                <a:cs typeface="Calibri"/>
              </a:rPr>
              <a:t>its</a:t>
            </a:r>
            <a:r>
              <a:rPr dirty="0" sz="1700" spc="2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D0D0D"/>
                </a:solidFill>
                <a:latin typeface="Calibri"/>
                <a:cs typeface="Calibri"/>
              </a:rPr>
              <a:t>corresponding</a:t>
            </a:r>
            <a:r>
              <a:rPr dirty="0" sz="1700" spc="25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D0D0D"/>
                </a:solidFill>
                <a:latin typeface="Calibri"/>
                <a:cs typeface="Calibri"/>
              </a:rPr>
              <a:t>solution</a:t>
            </a:r>
            <a:r>
              <a:rPr dirty="0" sz="1700" spc="3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D0D0D"/>
                </a:solidFill>
                <a:latin typeface="Calibri"/>
                <a:cs typeface="Calibri"/>
              </a:rPr>
              <a:t>layer</a:t>
            </a:r>
            <a:r>
              <a:rPr dirty="0" sz="1700" spc="35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D0D0D"/>
                </a:solidFill>
                <a:latin typeface="Calibri"/>
                <a:cs typeface="Calibri"/>
              </a:rPr>
              <a:t>in</a:t>
            </a:r>
            <a:r>
              <a:rPr dirty="0" sz="1700" spc="25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D0D0D"/>
                </a:solidFill>
                <a:latin typeface="Calibri"/>
                <a:cs typeface="Calibri"/>
              </a:rPr>
              <a:t>the</a:t>
            </a:r>
            <a:r>
              <a:rPr dirty="0" sz="1700" spc="25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D0D0D"/>
                </a:solidFill>
                <a:latin typeface="Calibri"/>
                <a:cs typeface="Calibri"/>
              </a:rPr>
              <a:t>Matta</a:t>
            </a:r>
            <a:r>
              <a:rPr dirty="0" sz="1700" spc="2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0D0D0D"/>
                </a:solidFill>
                <a:latin typeface="Calibri"/>
                <a:cs typeface="Calibri"/>
              </a:rPr>
              <a:t>ecosystem.</a:t>
            </a:r>
            <a:endParaRPr sz="17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06425" y="1825625"/>
          <a:ext cx="11055350" cy="39033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13760"/>
                <a:gridCol w="2438400"/>
                <a:gridCol w="5120640"/>
              </a:tblGrid>
              <a:tr h="548640"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Problem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45085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solidFill>
                      <a:srgbClr val="001242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2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Matta</a:t>
                      </a:r>
                      <a:r>
                        <a:rPr dirty="0" sz="2000" spc="-9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Solution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45085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solidFill>
                      <a:srgbClr val="0057E6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dirty="0" sz="2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How</a:t>
                      </a:r>
                      <a:r>
                        <a:rPr dirty="0" sz="20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It</a:t>
                      </a:r>
                      <a:r>
                        <a:rPr dirty="0" sz="2000" spc="-2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20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Works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B="0" marT="45085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solidFill>
                      <a:srgbClr val="0057E6"/>
                    </a:solidFill>
                  </a:tcPr>
                </a:tc>
              </a:tr>
              <a:tr h="658495"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Buyers</a:t>
                      </a:r>
                      <a:r>
                        <a:rPr dirty="0" sz="1600" spc="-3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can't</a:t>
                      </a:r>
                      <a:r>
                        <a:rPr dirty="0" sz="1600" spc="-5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see</a:t>
                      </a:r>
                      <a:r>
                        <a:rPr dirty="0" sz="1600" spc="-5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structured</a:t>
                      </a:r>
                      <a:r>
                        <a:rPr dirty="0" sz="1600" spc="-4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supply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48894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dirty="0" sz="16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Marketplace</a:t>
                      </a:r>
                      <a:r>
                        <a:rPr dirty="0" sz="1600" spc="-15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dirty="0" sz="1600" spc="-5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Polymer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48894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122555" marR="1087755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dirty="0" sz="16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Searchable,</a:t>
                      </a:r>
                      <a:r>
                        <a:rPr dirty="0" sz="1600" spc="-4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verified</a:t>
                      </a:r>
                      <a:r>
                        <a:rPr dirty="0" sz="1600" spc="-3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catalogs</a:t>
                      </a:r>
                      <a:r>
                        <a:rPr dirty="0" sz="1600" spc="-5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600" spc="-45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programmatic procurement</a:t>
                      </a:r>
                      <a:r>
                        <a:rPr dirty="0" sz="1600" spc="-25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corridors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48894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solidFill>
                      <a:srgbClr val="DAE2F3"/>
                    </a:solidFill>
                  </a:tcPr>
                </a:tc>
              </a:tr>
              <a:tr h="670560">
                <a:tc>
                  <a:txBody>
                    <a:bodyPr/>
                    <a:lstStyle/>
                    <a:p>
                      <a:pPr marL="121920" marR="77978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600" spc="-1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Suppliers</a:t>
                      </a:r>
                      <a:r>
                        <a:rPr dirty="0" sz="1600" spc="-3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can't</a:t>
                      </a:r>
                      <a:r>
                        <a:rPr dirty="0" sz="1600" spc="-3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see</a:t>
                      </a:r>
                      <a:r>
                        <a:rPr dirty="0" sz="1600" spc="-1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predictable demand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096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6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Marketplace</a:t>
                      </a:r>
                      <a:r>
                        <a:rPr dirty="0" sz="1600" spc="-15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dirty="0" sz="1600" spc="-5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Orbital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096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122555" marR="91694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600" spc="-1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Aggregated</a:t>
                      </a:r>
                      <a:r>
                        <a:rPr dirty="0" sz="1600" spc="-5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demand</a:t>
                      </a:r>
                      <a:r>
                        <a:rPr dirty="0" sz="1600" spc="-25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signals</a:t>
                      </a:r>
                      <a:r>
                        <a:rPr dirty="0" sz="1600" spc="-75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600" spc="-4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structured</a:t>
                      </a:r>
                      <a:r>
                        <a:rPr dirty="0" sz="1600" spc="-3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digital storefronts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096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solidFill>
                      <a:srgbClr val="DAE2F3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Logistics</a:t>
                      </a:r>
                      <a:r>
                        <a:rPr dirty="0" sz="1600" spc="-5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r>
                        <a:rPr dirty="0" sz="1600" spc="-5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1600" spc="-4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fragmented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096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600" spc="-2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Flux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096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600" spc="-1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End-to-</a:t>
                      </a:r>
                      <a:r>
                        <a:rPr dirty="0" sz="16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end</a:t>
                      </a:r>
                      <a:r>
                        <a:rPr dirty="0" sz="1600" spc="-3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tracking,</a:t>
                      </a:r>
                      <a:r>
                        <a:rPr dirty="0" sz="1600" spc="-2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chain</a:t>
                      </a:r>
                      <a:r>
                        <a:rPr dirty="0" sz="1600" spc="-35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600" spc="-3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2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custody, </a:t>
                      </a:r>
                      <a:r>
                        <a:rPr dirty="0" sz="16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delivery</a:t>
                      </a:r>
                      <a:r>
                        <a:rPr dirty="0" sz="1600" spc="-3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validation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6096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solidFill>
                      <a:srgbClr val="DAE2F3"/>
                    </a:solidFill>
                  </a:tcPr>
                </a:tc>
              </a:tr>
              <a:tr h="669925"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Finance</a:t>
                      </a:r>
                      <a:r>
                        <a:rPr dirty="0" sz="1600" spc="-4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lacks</a:t>
                      </a:r>
                      <a:r>
                        <a:rPr dirty="0" sz="1600" spc="-4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verification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8288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dirty="0" sz="16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Oxide</a:t>
                      </a:r>
                      <a:r>
                        <a:rPr dirty="0" sz="1600" spc="-3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dirty="0" sz="1600" spc="-25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Orbital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8288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dirty="0" sz="1600" spc="-1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Condition-</a:t>
                      </a:r>
                      <a:r>
                        <a:rPr dirty="0" sz="16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based</a:t>
                      </a:r>
                      <a:r>
                        <a:rPr dirty="0" sz="1600" spc="-6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release</a:t>
                      </a:r>
                      <a:r>
                        <a:rPr dirty="0" sz="1600" spc="-25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tied</a:t>
                      </a:r>
                      <a:r>
                        <a:rPr dirty="0" sz="1600" spc="-5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600" spc="-45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verified</a:t>
                      </a:r>
                      <a:r>
                        <a:rPr dirty="0" sz="1600" spc="-4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trade</a:t>
                      </a:r>
                      <a:r>
                        <a:rPr dirty="0" sz="1600" spc="-4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milestones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8288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solidFill>
                      <a:srgbClr val="DAE2F3"/>
                    </a:solidFill>
                  </a:tcPr>
                </a:tc>
              </a:tr>
              <a:tr h="807085"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dirty="0" sz="1600" spc="-1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Settlement</a:t>
                      </a:r>
                      <a:r>
                        <a:rPr dirty="0" sz="1600" spc="-1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is</a:t>
                      </a:r>
                      <a:r>
                        <a:rPr dirty="0" sz="1600" spc="-2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opaque</a:t>
                      </a:r>
                      <a:r>
                        <a:rPr dirty="0" sz="1600" spc="-1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&amp;</a:t>
                      </a:r>
                      <a:r>
                        <a:rPr dirty="0" sz="1600" spc="-3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2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slow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8288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dirty="0" sz="1600" spc="-10">
                          <a:solidFill>
                            <a:srgbClr val="0057E6"/>
                          </a:solidFill>
                          <a:latin typeface="Calibri"/>
                          <a:cs typeface="Calibri"/>
                        </a:rPr>
                        <a:t>Osmosis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8288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122555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dirty="0" sz="1600" spc="-2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Traceable</a:t>
                      </a:r>
                      <a:r>
                        <a:rPr dirty="0" sz="1600" spc="-25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fund</a:t>
                      </a:r>
                      <a:r>
                        <a:rPr dirty="0" sz="1600" spc="-25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flows,</a:t>
                      </a:r>
                      <a:r>
                        <a:rPr dirty="0" sz="1600" spc="-15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compliant</a:t>
                      </a:r>
                      <a:r>
                        <a:rPr dirty="0" sz="1600" spc="-45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2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cross-</a:t>
                      </a:r>
                      <a:r>
                        <a:rPr dirty="0" sz="160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border</a:t>
                      </a:r>
                      <a:r>
                        <a:rPr dirty="0" sz="1600" spc="25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settlement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18288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solidFill>
                      <a:srgbClr val="DAE2F3"/>
                    </a:solidFill>
                  </a:tcPr>
                </a:tc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0" y="530479"/>
            <a:ext cx="12192000" cy="6327775"/>
            <a:chOff x="0" y="530479"/>
            <a:chExt cx="12192000" cy="6327775"/>
          </a:xfrm>
        </p:grpSpPr>
        <p:sp>
          <p:nvSpPr>
            <p:cNvPr id="6" name="object 6"/>
            <p:cNvSpPr/>
            <p:nvPr/>
          </p:nvSpPr>
          <p:spPr>
            <a:xfrm>
              <a:off x="0" y="6400799"/>
              <a:ext cx="12192000" cy="457200"/>
            </a:xfrm>
            <a:custGeom>
              <a:avLst/>
              <a:gdLst/>
              <a:ahLst/>
              <a:cxnLst/>
              <a:rect l="l" t="t" r="r" b="b"/>
              <a:pathLst>
                <a:path w="12192000" h="457200">
                  <a:moveTo>
                    <a:pt x="12192000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92000" y="45719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55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83342" y="624674"/>
              <a:ext cx="1133373" cy="29531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629900" y="6166218"/>
              <a:ext cx="1191895" cy="386080"/>
            </a:xfrm>
            <a:custGeom>
              <a:avLst/>
              <a:gdLst/>
              <a:ahLst/>
              <a:cxnLst/>
              <a:rect l="l" t="t" r="r" b="b"/>
              <a:pathLst>
                <a:path w="1191895" h="386079">
                  <a:moveTo>
                    <a:pt x="998981" y="0"/>
                  </a:moveTo>
                  <a:lnTo>
                    <a:pt x="192785" y="0"/>
                  </a:lnTo>
                  <a:lnTo>
                    <a:pt x="148596" y="5093"/>
                  </a:lnTo>
                  <a:lnTo>
                    <a:pt x="108024" y="19602"/>
                  </a:lnTo>
                  <a:lnTo>
                    <a:pt x="72227" y="42368"/>
                  </a:lnTo>
                  <a:lnTo>
                    <a:pt x="42367" y="72234"/>
                  </a:lnTo>
                  <a:lnTo>
                    <a:pt x="19603" y="108041"/>
                  </a:lnTo>
                  <a:lnTo>
                    <a:pt x="5094" y="148632"/>
                  </a:lnTo>
                  <a:lnTo>
                    <a:pt x="0" y="192849"/>
                  </a:lnTo>
                  <a:lnTo>
                    <a:pt x="5094" y="237066"/>
                  </a:lnTo>
                  <a:lnTo>
                    <a:pt x="19603" y="277657"/>
                  </a:lnTo>
                  <a:lnTo>
                    <a:pt x="42367" y="313464"/>
                  </a:lnTo>
                  <a:lnTo>
                    <a:pt x="72227" y="343330"/>
                  </a:lnTo>
                  <a:lnTo>
                    <a:pt x="108024" y="366096"/>
                  </a:lnTo>
                  <a:lnTo>
                    <a:pt x="148596" y="380605"/>
                  </a:lnTo>
                  <a:lnTo>
                    <a:pt x="192785" y="385699"/>
                  </a:lnTo>
                  <a:lnTo>
                    <a:pt x="998981" y="385699"/>
                  </a:lnTo>
                  <a:lnTo>
                    <a:pt x="1043218" y="380605"/>
                  </a:lnTo>
                  <a:lnTo>
                    <a:pt x="1083824" y="366096"/>
                  </a:lnTo>
                  <a:lnTo>
                    <a:pt x="1119643" y="343330"/>
                  </a:lnTo>
                  <a:lnTo>
                    <a:pt x="1149517" y="313464"/>
                  </a:lnTo>
                  <a:lnTo>
                    <a:pt x="1172288" y="277657"/>
                  </a:lnTo>
                  <a:lnTo>
                    <a:pt x="1186800" y="237066"/>
                  </a:lnTo>
                  <a:lnTo>
                    <a:pt x="1191895" y="192849"/>
                  </a:lnTo>
                  <a:lnTo>
                    <a:pt x="1186800" y="148632"/>
                  </a:lnTo>
                  <a:lnTo>
                    <a:pt x="1172288" y="108041"/>
                  </a:lnTo>
                  <a:lnTo>
                    <a:pt x="1149517" y="72234"/>
                  </a:lnTo>
                  <a:lnTo>
                    <a:pt x="1119643" y="42368"/>
                  </a:lnTo>
                  <a:lnTo>
                    <a:pt x="1083824" y="19602"/>
                  </a:lnTo>
                  <a:lnTo>
                    <a:pt x="1043218" y="5093"/>
                  </a:lnTo>
                  <a:lnTo>
                    <a:pt x="998981" y="0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02517" y="6244767"/>
              <a:ext cx="228600" cy="2286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73849" y="530479"/>
              <a:ext cx="0" cy="445770"/>
            </a:xfrm>
            <a:custGeom>
              <a:avLst/>
              <a:gdLst/>
              <a:ahLst/>
              <a:cxnLst/>
              <a:rect l="l" t="t" r="r" b="b"/>
              <a:pathLst>
                <a:path w="0" h="445769">
                  <a:moveTo>
                    <a:pt x="0" y="0"/>
                  </a:moveTo>
                  <a:lnTo>
                    <a:pt x="0" y="445516"/>
                  </a:lnTo>
                </a:path>
              </a:pathLst>
            </a:custGeom>
            <a:ln w="38100">
              <a:solidFill>
                <a:srgbClr val="0057E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1849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105"/>
              </a:spcBef>
            </a:pPr>
            <a:r>
              <a:rPr dirty="0" spc="-120"/>
              <a:t>The</a:t>
            </a:r>
            <a:r>
              <a:rPr dirty="0" spc="-254"/>
              <a:t> </a:t>
            </a:r>
            <a:r>
              <a:rPr dirty="0" spc="-160"/>
              <a:t>Structural</a:t>
            </a:r>
            <a:r>
              <a:rPr dirty="0" spc="-229"/>
              <a:t> </a:t>
            </a:r>
            <a:r>
              <a:rPr dirty="0" spc="-150"/>
              <a:t>Problem</a:t>
            </a:r>
            <a:r>
              <a:rPr dirty="0" spc="-260"/>
              <a:t> </a:t>
            </a:r>
            <a:r>
              <a:rPr dirty="0"/>
              <a:t>—</a:t>
            </a:r>
            <a:r>
              <a:rPr dirty="0" spc="-265"/>
              <a:t> </a:t>
            </a:r>
            <a:r>
              <a:rPr dirty="0" spc="-125">
                <a:solidFill>
                  <a:srgbClr val="0057E6"/>
                </a:solidFill>
              </a:rPr>
              <a:t>Addressed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15"/>
              <a:t> </a:t>
            </a:r>
            <a:fld id="{81D60167-4931-47E6-BA6A-407CBD079E47}" type="slidenum">
              <a:rPr dirty="0" spc="-25"/>
              <a:t>24</a:t>
            </a:fld>
          </a:p>
        </p:txBody>
      </p:sp>
      <p:sp>
        <p:nvSpPr>
          <p:cNvPr id="13" name="object 13"/>
          <p:cNvSpPr txBox="1"/>
          <p:nvPr/>
        </p:nvSpPr>
        <p:spPr>
          <a:xfrm>
            <a:off x="596900" y="6555435"/>
            <a:ext cx="364109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Matta</a:t>
            </a:r>
            <a:r>
              <a:rPr dirty="0" sz="12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—</a:t>
            </a:r>
            <a:r>
              <a:rPr dirty="0" sz="1200" spc="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Digital</a:t>
            </a:r>
            <a:r>
              <a:rPr dirty="0" sz="12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Infrastructure: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The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Future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African</a:t>
            </a:r>
            <a:r>
              <a:rPr dirty="0" sz="1200" spc="-2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Trade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50165" rIns="0" bIns="0" rtlCol="0" vert="horz">
            <a:spAutoFit/>
          </a:bodyPr>
          <a:lstStyle/>
          <a:p>
            <a:pPr algn="ctr" marR="97155">
              <a:lnSpc>
                <a:spcPct val="100000"/>
              </a:lnSpc>
              <a:spcBef>
                <a:spcPts val="395"/>
              </a:spcBef>
              <a:tabLst>
                <a:tab pos="1063625" algn="l"/>
              </a:tabLst>
            </a:pPr>
            <a:r>
              <a:rPr dirty="0" sz="1850" b="0">
                <a:solidFill>
                  <a:srgbClr val="009FF4"/>
                </a:solidFill>
                <a:latin typeface="Calibri"/>
                <a:cs typeface="Calibri"/>
              </a:rPr>
              <a:t>P</a:t>
            </a:r>
            <a:r>
              <a:rPr dirty="0" sz="1850" spc="385" b="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50" b="0">
                <a:solidFill>
                  <a:srgbClr val="009FF4"/>
                </a:solidFill>
                <a:latin typeface="Calibri"/>
                <a:cs typeface="Calibri"/>
              </a:rPr>
              <a:t>A</a:t>
            </a:r>
            <a:r>
              <a:rPr dirty="0" sz="1850" spc="375" b="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50" b="0">
                <a:solidFill>
                  <a:srgbClr val="009FF4"/>
                </a:solidFill>
                <a:latin typeface="Calibri"/>
                <a:cs typeface="Calibri"/>
              </a:rPr>
              <a:t>R</a:t>
            </a:r>
            <a:r>
              <a:rPr dirty="0" sz="1850" spc="380" b="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50" spc="-50" b="0">
                <a:solidFill>
                  <a:srgbClr val="009FF4"/>
                </a:solidFill>
                <a:latin typeface="Calibri"/>
                <a:cs typeface="Calibri"/>
              </a:rPr>
              <a:t>T</a:t>
            </a:r>
            <a:r>
              <a:rPr dirty="0" sz="1850" b="0">
                <a:solidFill>
                  <a:srgbClr val="009FF4"/>
                </a:solidFill>
                <a:latin typeface="Calibri"/>
                <a:cs typeface="Calibri"/>
              </a:rPr>
              <a:t>	T</a:t>
            </a:r>
            <a:r>
              <a:rPr dirty="0" sz="1850" spc="380" b="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50" b="0">
                <a:solidFill>
                  <a:srgbClr val="009FF4"/>
                </a:solidFill>
                <a:latin typeface="Calibri"/>
                <a:cs typeface="Calibri"/>
              </a:rPr>
              <a:t>H</a:t>
            </a:r>
            <a:r>
              <a:rPr dirty="0" sz="1850" spc="380" b="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50" b="0">
                <a:solidFill>
                  <a:srgbClr val="009FF4"/>
                </a:solidFill>
                <a:latin typeface="Calibri"/>
                <a:cs typeface="Calibri"/>
              </a:rPr>
              <a:t>R</a:t>
            </a:r>
            <a:r>
              <a:rPr dirty="0" sz="1850" spc="385" b="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50" b="0">
                <a:solidFill>
                  <a:srgbClr val="009FF4"/>
                </a:solidFill>
                <a:latin typeface="Calibri"/>
                <a:cs typeface="Calibri"/>
              </a:rPr>
              <a:t>E</a:t>
            </a:r>
            <a:r>
              <a:rPr dirty="0" sz="1850" spc="380" b="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50" spc="-50" b="0">
                <a:solidFill>
                  <a:srgbClr val="009FF4"/>
                </a:solidFill>
                <a:latin typeface="Calibri"/>
                <a:cs typeface="Calibri"/>
              </a:rPr>
              <a:t>E</a:t>
            </a:r>
            <a:endParaRPr sz="1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dirty="0" sz="5850">
                <a:solidFill>
                  <a:srgbClr val="FFFFFF"/>
                </a:solidFill>
              </a:rPr>
              <a:t>LOOKING</a:t>
            </a:r>
            <a:r>
              <a:rPr dirty="0" sz="5850" spc="-140">
                <a:solidFill>
                  <a:srgbClr val="FFFFFF"/>
                </a:solidFill>
              </a:rPr>
              <a:t> </a:t>
            </a:r>
            <a:r>
              <a:rPr dirty="0" sz="5850" spc="-10">
                <a:solidFill>
                  <a:srgbClr val="FFFFFF"/>
                </a:solidFill>
              </a:rPr>
              <a:t>AHEAD</a:t>
            </a:r>
            <a:endParaRPr sz="5850"/>
          </a:p>
        </p:txBody>
      </p:sp>
      <p:sp>
        <p:nvSpPr>
          <p:cNvPr id="3" name="object 3"/>
          <p:cNvSpPr/>
          <p:nvPr/>
        </p:nvSpPr>
        <p:spPr>
          <a:xfrm>
            <a:off x="4876800" y="3596640"/>
            <a:ext cx="2438400" cy="36830"/>
          </a:xfrm>
          <a:custGeom>
            <a:avLst/>
            <a:gdLst/>
            <a:ahLst/>
            <a:cxnLst/>
            <a:rect l="l" t="t" r="r" b="b"/>
            <a:pathLst>
              <a:path w="2438400" h="36829">
                <a:moveTo>
                  <a:pt x="2438400" y="0"/>
                </a:moveTo>
                <a:lnTo>
                  <a:pt x="0" y="0"/>
                </a:lnTo>
                <a:lnTo>
                  <a:pt x="0" y="36576"/>
                </a:lnTo>
                <a:lnTo>
                  <a:pt x="2438400" y="36576"/>
                </a:lnTo>
                <a:lnTo>
                  <a:pt x="2438400" y="0"/>
                </a:lnTo>
                <a:close/>
              </a:path>
            </a:pathLst>
          </a:custGeom>
          <a:solidFill>
            <a:srgbClr val="0057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305427" y="3864102"/>
            <a:ext cx="3582035" cy="5943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17500" marR="5080" indent="-304800">
              <a:lnSpc>
                <a:spcPct val="100499"/>
              </a:lnSpc>
              <a:spcBef>
                <a:spcPts val="110"/>
              </a:spcBef>
            </a:pPr>
            <a:r>
              <a:rPr dirty="0" sz="1850" i="1">
                <a:solidFill>
                  <a:srgbClr val="FFFFFF"/>
                </a:solidFill>
                <a:latin typeface="Calibri"/>
                <a:cs typeface="Calibri"/>
              </a:rPr>
              <a:t>Implications</a:t>
            </a:r>
            <a:r>
              <a:rPr dirty="0" sz="1850" spc="-2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50" i="1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1850" spc="-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50" spc="-10" i="1">
                <a:solidFill>
                  <a:srgbClr val="FFFFFF"/>
                </a:solidFill>
                <a:latin typeface="Calibri"/>
                <a:cs typeface="Calibri"/>
              </a:rPr>
              <a:t>industry,</a:t>
            </a:r>
            <a:r>
              <a:rPr dirty="0" sz="1850" spc="-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50" spc="-10" i="1">
                <a:solidFill>
                  <a:srgbClr val="FFFFFF"/>
                </a:solidFill>
                <a:latin typeface="Calibri"/>
                <a:cs typeface="Calibri"/>
              </a:rPr>
              <a:t>institutions,</a:t>
            </a:r>
            <a:r>
              <a:rPr dirty="0" sz="1850" spc="-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50" i="1">
                <a:solidFill>
                  <a:srgbClr val="FFFFFF"/>
                </a:solidFill>
                <a:latin typeface="Calibri"/>
                <a:cs typeface="Calibri"/>
              </a:rPr>
              <a:t>and the</a:t>
            </a:r>
            <a:r>
              <a:rPr dirty="0" sz="1850" spc="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50" i="1">
                <a:solidFill>
                  <a:srgbClr val="FFFFFF"/>
                </a:solidFill>
                <a:latin typeface="Calibri"/>
                <a:cs typeface="Calibri"/>
              </a:rPr>
              <a:t>future</a:t>
            </a:r>
            <a:r>
              <a:rPr dirty="0" sz="1850" spc="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50" i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850" spc="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50" i="1">
                <a:solidFill>
                  <a:srgbClr val="FFFFFF"/>
                </a:solidFill>
                <a:latin typeface="Calibri"/>
                <a:cs typeface="Calibri"/>
              </a:rPr>
              <a:t>African</a:t>
            </a:r>
            <a:r>
              <a:rPr dirty="0" sz="1850" spc="-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50" spc="-10" i="1">
                <a:solidFill>
                  <a:srgbClr val="FFFFFF"/>
                </a:solidFill>
                <a:latin typeface="Calibri"/>
                <a:cs typeface="Calibri"/>
              </a:rPr>
              <a:t>trade.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6900" y="1122045"/>
            <a:ext cx="6572250" cy="2889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700">
                <a:solidFill>
                  <a:srgbClr val="001242"/>
                </a:solidFill>
                <a:latin typeface="Calibri"/>
                <a:cs typeface="Calibri"/>
              </a:rPr>
              <a:t>When</a:t>
            </a:r>
            <a:r>
              <a:rPr dirty="0" sz="1700" spc="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01242"/>
                </a:solidFill>
                <a:latin typeface="Calibri"/>
                <a:cs typeface="Calibri"/>
              </a:rPr>
              <a:t>digital</a:t>
            </a:r>
            <a:r>
              <a:rPr dirty="0" sz="1700" spc="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01242"/>
                </a:solidFill>
                <a:latin typeface="Calibri"/>
                <a:cs typeface="Calibri"/>
              </a:rPr>
              <a:t>infrastructure</a:t>
            </a:r>
            <a:r>
              <a:rPr dirty="0" sz="1700" spc="3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01242"/>
                </a:solidFill>
                <a:latin typeface="Calibri"/>
                <a:cs typeface="Calibri"/>
              </a:rPr>
              <a:t>works,</a:t>
            </a:r>
            <a:r>
              <a:rPr dirty="0" sz="1700" spc="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01242"/>
                </a:solidFill>
                <a:latin typeface="Calibri"/>
                <a:cs typeface="Calibri"/>
              </a:rPr>
              <a:t>the</a:t>
            </a:r>
            <a:r>
              <a:rPr dirty="0" sz="1700" spc="1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01242"/>
                </a:solidFill>
                <a:latin typeface="Calibri"/>
                <a:cs typeface="Calibri"/>
              </a:rPr>
              <a:t>entire</a:t>
            </a:r>
            <a:r>
              <a:rPr dirty="0" sz="1700" spc="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01242"/>
                </a:solidFill>
                <a:latin typeface="Calibri"/>
                <a:cs typeface="Calibri"/>
              </a:rPr>
              <a:t>trade</a:t>
            </a:r>
            <a:r>
              <a:rPr dirty="0" sz="1700" spc="1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01242"/>
                </a:solidFill>
                <a:latin typeface="Calibri"/>
                <a:cs typeface="Calibri"/>
              </a:rPr>
              <a:t>ecosystem</a:t>
            </a:r>
            <a:r>
              <a:rPr dirty="0" sz="1700" spc="3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001242"/>
                </a:solidFill>
                <a:latin typeface="Calibri"/>
                <a:cs typeface="Calibri"/>
              </a:rPr>
              <a:t>transforms.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40954" y="1735667"/>
            <a:ext cx="5336540" cy="2045335"/>
            <a:chOff x="540954" y="1735667"/>
            <a:chExt cx="5336540" cy="20453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954" y="1735667"/>
              <a:ext cx="5336417" cy="204478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09599" y="1767839"/>
              <a:ext cx="5242560" cy="1950720"/>
            </a:xfrm>
            <a:custGeom>
              <a:avLst/>
              <a:gdLst/>
              <a:ahLst/>
              <a:cxnLst/>
              <a:rect l="l" t="t" r="r" b="b"/>
              <a:pathLst>
                <a:path w="5242560" h="1950720">
                  <a:moveTo>
                    <a:pt x="5242560" y="0"/>
                  </a:moveTo>
                  <a:lnTo>
                    <a:pt x="0" y="0"/>
                  </a:lnTo>
                  <a:lnTo>
                    <a:pt x="0" y="1950719"/>
                  </a:lnTo>
                  <a:lnTo>
                    <a:pt x="5242560" y="1950719"/>
                  </a:lnTo>
                  <a:lnTo>
                    <a:pt x="52425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609600" y="1767839"/>
            <a:ext cx="5242560" cy="1950720"/>
          </a:xfrm>
          <a:prstGeom prst="rect">
            <a:avLst/>
          </a:prstGeom>
        </p:spPr>
        <p:txBody>
          <a:bodyPr wrap="square" lIns="0" tIns="221615" rIns="0" bIns="0" rtlCol="0" vert="horz">
            <a:spAutoFit/>
          </a:bodyPr>
          <a:lstStyle/>
          <a:p>
            <a:pPr algn="ctr" marR="490855">
              <a:lnSpc>
                <a:spcPct val="100000"/>
              </a:lnSpc>
              <a:spcBef>
                <a:spcPts val="1745"/>
              </a:spcBef>
            </a:pPr>
            <a:r>
              <a:rPr dirty="0" sz="2000" b="1">
                <a:solidFill>
                  <a:srgbClr val="0057E6"/>
                </a:solidFill>
                <a:latin typeface="Calibri"/>
                <a:cs typeface="Calibri"/>
              </a:rPr>
              <a:t>Regional</a:t>
            </a:r>
            <a:r>
              <a:rPr dirty="0" sz="2000" spc="-70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0057E6"/>
                </a:solidFill>
                <a:latin typeface="Calibri"/>
                <a:cs typeface="Calibri"/>
              </a:rPr>
              <a:t>Sourcing</a:t>
            </a:r>
            <a:r>
              <a:rPr dirty="0" sz="2000" spc="-75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0057E6"/>
                </a:solidFill>
                <a:latin typeface="Calibri"/>
                <a:cs typeface="Calibri"/>
              </a:rPr>
              <a:t>Increases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95"/>
              </a:spcBef>
            </a:pPr>
            <a:endParaRPr sz="2000">
              <a:latin typeface="Calibri"/>
              <a:cs typeface="Calibri"/>
            </a:endParaRPr>
          </a:p>
          <a:p>
            <a:pPr algn="just" marL="243840" marR="458470">
              <a:lnSpc>
                <a:spcPct val="130100"/>
              </a:lnSpc>
            </a:pP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With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visible,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verified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suppliers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across</a:t>
            </a:r>
            <a:r>
              <a:rPr dirty="0" sz="1200" spc="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regions,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buyers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shift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from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importing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outside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Africa</a:t>
            </a:r>
            <a:r>
              <a:rPr dirty="0" sz="1200" spc="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to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sourcing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locally</a:t>
            </a:r>
            <a:r>
              <a:rPr dirty="0" sz="1200" spc="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—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strengthening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intra-African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trade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and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supporting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AfCFTA</a:t>
            </a:r>
            <a:r>
              <a:rPr dirty="0" sz="1200" spc="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objectives.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149274" y="1735667"/>
            <a:ext cx="5336540" cy="2045335"/>
            <a:chOff x="6149274" y="1735667"/>
            <a:chExt cx="5336540" cy="204533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49274" y="1735667"/>
              <a:ext cx="5336417" cy="204478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217920" y="1767839"/>
              <a:ext cx="5242560" cy="1950720"/>
            </a:xfrm>
            <a:custGeom>
              <a:avLst/>
              <a:gdLst/>
              <a:ahLst/>
              <a:cxnLst/>
              <a:rect l="l" t="t" r="r" b="b"/>
              <a:pathLst>
                <a:path w="5242559" h="1950720">
                  <a:moveTo>
                    <a:pt x="5242560" y="0"/>
                  </a:moveTo>
                  <a:lnTo>
                    <a:pt x="0" y="0"/>
                  </a:lnTo>
                  <a:lnTo>
                    <a:pt x="0" y="1950719"/>
                  </a:lnTo>
                  <a:lnTo>
                    <a:pt x="5242560" y="1950719"/>
                  </a:lnTo>
                  <a:lnTo>
                    <a:pt x="52425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6217920" y="1767839"/>
            <a:ext cx="5242560" cy="1950720"/>
          </a:xfrm>
          <a:prstGeom prst="rect">
            <a:avLst/>
          </a:prstGeom>
        </p:spPr>
        <p:txBody>
          <a:bodyPr wrap="square" lIns="0" tIns="221615" rIns="0" bIns="0" rtlCol="0" vert="horz">
            <a:spAutoFit/>
          </a:bodyPr>
          <a:lstStyle/>
          <a:p>
            <a:pPr algn="ctr" marR="234950">
              <a:lnSpc>
                <a:spcPct val="100000"/>
              </a:lnSpc>
              <a:spcBef>
                <a:spcPts val="1745"/>
              </a:spcBef>
            </a:pPr>
            <a:r>
              <a:rPr dirty="0" sz="2000" b="1">
                <a:solidFill>
                  <a:srgbClr val="0057E6"/>
                </a:solidFill>
                <a:latin typeface="Calibri"/>
                <a:cs typeface="Calibri"/>
              </a:rPr>
              <a:t>Production</a:t>
            </a:r>
            <a:r>
              <a:rPr dirty="0" sz="2000" spc="-75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0057E6"/>
                </a:solidFill>
                <a:latin typeface="Calibri"/>
                <a:cs typeface="Calibri"/>
              </a:rPr>
              <a:t>Planning</a:t>
            </a:r>
            <a:r>
              <a:rPr dirty="0" sz="2000" spc="-55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0057E6"/>
                </a:solidFill>
                <a:latin typeface="Calibri"/>
                <a:cs typeface="Calibri"/>
              </a:rPr>
              <a:t>Stabilizes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95"/>
              </a:spcBef>
            </a:pPr>
            <a:endParaRPr sz="2000">
              <a:latin typeface="Calibri"/>
              <a:cs typeface="Calibri"/>
            </a:endParaRPr>
          </a:p>
          <a:p>
            <a:pPr marL="244475" marR="789940">
              <a:lnSpc>
                <a:spcPct val="130100"/>
              </a:lnSpc>
            </a:pP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Predictable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demand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signals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mean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suppliers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can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invest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in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capacity, 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inventory,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quality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with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confidence</a:t>
            </a:r>
            <a:r>
              <a:rPr dirty="0" sz="1200" spc="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—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reducing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waste,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improving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margins,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enabling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growth.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40954" y="3991200"/>
            <a:ext cx="5336540" cy="2045335"/>
            <a:chOff x="540954" y="3991200"/>
            <a:chExt cx="5336540" cy="2045335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0954" y="3991200"/>
              <a:ext cx="5336417" cy="204478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09599" y="4023360"/>
              <a:ext cx="5242560" cy="1950720"/>
            </a:xfrm>
            <a:custGeom>
              <a:avLst/>
              <a:gdLst/>
              <a:ahLst/>
              <a:cxnLst/>
              <a:rect l="l" t="t" r="r" b="b"/>
              <a:pathLst>
                <a:path w="5242560" h="1950720">
                  <a:moveTo>
                    <a:pt x="5242560" y="0"/>
                  </a:moveTo>
                  <a:lnTo>
                    <a:pt x="0" y="0"/>
                  </a:lnTo>
                  <a:lnTo>
                    <a:pt x="0" y="1950720"/>
                  </a:lnTo>
                  <a:lnTo>
                    <a:pt x="5242560" y="1950720"/>
                  </a:lnTo>
                  <a:lnTo>
                    <a:pt x="52425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/>
          <p:cNvSpPr txBox="1"/>
          <p:nvPr/>
        </p:nvSpPr>
        <p:spPr>
          <a:xfrm>
            <a:off x="609600" y="4023359"/>
            <a:ext cx="5242560" cy="1950720"/>
          </a:xfrm>
          <a:prstGeom prst="rect">
            <a:avLst/>
          </a:prstGeom>
        </p:spPr>
        <p:txBody>
          <a:bodyPr wrap="square" lIns="0" tIns="222250" rIns="0" bIns="0" rtlCol="0" vert="horz">
            <a:spAutoFit/>
          </a:bodyPr>
          <a:lstStyle/>
          <a:p>
            <a:pPr algn="ctr" marR="340360">
              <a:lnSpc>
                <a:spcPct val="100000"/>
              </a:lnSpc>
              <a:spcBef>
                <a:spcPts val="1750"/>
              </a:spcBef>
            </a:pPr>
            <a:r>
              <a:rPr dirty="0" sz="2000" spc="-30" b="1">
                <a:solidFill>
                  <a:srgbClr val="0057E6"/>
                </a:solidFill>
                <a:latin typeface="Calibri"/>
                <a:cs typeface="Calibri"/>
              </a:rPr>
              <a:t>Trade</a:t>
            </a:r>
            <a:r>
              <a:rPr dirty="0" sz="2000" spc="-45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0057E6"/>
                </a:solidFill>
                <a:latin typeface="Calibri"/>
                <a:cs typeface="Calibri"/>
              </a:rPr>
              <a:t>Finance</a:t>
            </a:r>
            <a:r>
              <a:rPr dirty="0" sz="2000" spc="-60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0057E6"/>
                </a:solidFill>
                <a:latin typeface="Calibri"/>
                <a:cs typeface="Calibri"/>
              </a:rPr>
              <a:t>Risk</a:t>
            </a:r>
            <a:r>
              <a:rPr dirty="0" sz="2000" spc="-45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0057E6"/>
                </a:solidFill>
                <a:latin typeface="Calibri"/>
                <a:cs typeface="Calibri"/>
              </a:rPr>
              <a:t>Decreases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95"/>
              </a:spcBef>
            </a:pPr>
            <a:endParaRPr sz="2000">
              <a:latin typeface="Calibri"/>
              <a:cs typeface="Calibri"/>
            </a:endParaRPr>
          </a:p>
          <a:p>
            <a:pPr marL="243840" marR="454025">
              <a:lnSpc>
                <a:spcPct val="130000"/>
              </a:lnSpc>
            </a:pP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Transaction-level</a:t>
            </a:r>
            <a:r>
              <a:rPr dirty="0" sz="1200" spc="-5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data</a:t>
            </a:r>
            <a:r>
              <a:rPr dirty="0" sz="12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allows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financiers</a:t>
            </a:r>
            <a:r>
              <a:rPr dirty="0" sz="1200" spc="-5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to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assess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real</a:t>
            </a:r>
            <a:r>
              <a:rPr dirty="0" sz="12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trade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activity</a:t>
            </a:r>
            <a:r>
              <a:rPr dirty="0" sz="12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in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real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time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—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lowering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risk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premiums,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reducing</a:t>
            </a:r>
            <a:r>
              <a:rPr dirty="0" sz="1200" spc="-5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rejection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rates,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closing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the</a:t>
            </a:r>
            <a:endParaRPr sz="1200">
              <a:latin typeface="Calibri"/>
              <a:cs typeface="Calibri"/>
            </a:endParaRPr>
          </a:p>
          <a:p>
            <a:pPr marL="243840">
              <a:lnSpc>
                <a:spcPct val="100000"/>
              </a:lnSpc>
              <a:spcBef>
                <a:spcPts val="430"/>
              </a:spcBef>
            </a:pP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$120B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gap.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149274" y="3991200"/>
            <a:ext cx="5336540" cy="2045335"/>
            <a:chOff x="6149274" y="3991200"/>
            <a:chExt cx="5336540" cy="2045335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49274" y="3991200"/>
              <a:ext cx="5336417" cy="204478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217920" y="4023360"/>
              <a:ext cx="5242560" cy="1950720"/>
            </a:xfrm>
            <a:custGeom>
              <a:avLst/>
              <a:gdLst/>
              <a:ahLst/>
              <a:cxnLst/>
              <a:rect l="l" t="t" r="r" b="b"/>
              <a:pathLst>
                <a:path w="5242559" h="1950720">
                  <a:moveTo>
                    <a:pt x="5242560" y="0"/>
                  </a:moveTo>
                  <a:lnTo>
                    <a:pt x="0" y="0"/>
                  </a:lnTo>
                  <a:lnTo>
                    <a:pt x="0" y="1950720"/>
                  </a:lnTo>
                  <a:lnTo>
                    <a:pt x="5242560" y="1950720"/>
                  </a:lnTo>
                  <a:lnTo>
                    <a:pt x="52425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6217920" y="4023359"/>
            <a:ext cx="5242560" cy="1950720"/>
          </a:xfrm>
          <a:prstGeom prst="rect">
            <a:avLst/>
          </a:prstGeom>
        </p:spPr>
        <p:txBody>
          <a:bodyPr wrap="square" lIns="0" tIns="222250" rIns="0" bIns="0" rtlCol="0" vert="horz">
            <a:spAutoFit/>
          </a:bodyPr>
          <a:lstStyle/>
          <a:p>
            <a:pPr algn="ctr" marR="389890">
              <a:lnSpc>
                <a:spcPct val="100000"/>
              </a:lnSpc>
              <a:spcBef>
                <a:spcPts val="1750"/>
              </a:spcBef>
            </a:pPr>
            <a:r>
              <a:rPr dirty="0" sz="2000" b="1">
                <a:solidFill>
                  <a:srgbClr val="0057E6"/>
                </a:solidFill>
                <a:latin typeface="Calibri"/>
                <a:cs typeface="Calibri"/>
              </a:rPr>
              <a:t>Economic</a:t>
            </a:r>
            <a:r>
              <a:rPr dirty="0" sz="2000" spc="-55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2000" b="1">
                <a:solidFill>
                  <a:srgbClr val="0057E6"/>
                </a:solidFill>
                <a:latin typeface="Calibri"/>
                <a:cs typeface="Calibri"/>
              </a:rPr>
              <a:t>Visibility</a:t>
            </a:r>
            <a:r>
              <a:rPr dirty="0" sz="2000" spc="-55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0057E6"/>
                </a:solidFill>
                <a:latin typeface="Calibri"/>
                <a:cs typeface="Calibri"/>
              </a:rPr>
              <a:t>Improves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95"/>
              </a:spcBef>
            </a:pPr>
            <a:endParaRPr sz="2000">
              <a:latin typeface="Calibri"/>
              <a:cs typeface="Calibri"/>
            </a:endParaRPr>
          </a:p>
          <a:p>
            <a:pPr algn="just" marL="244475" marR="648970">
              <a:lnSpc>
                <a:spcPct val="130000"/>
              </a:lnSpc>
            </a:pP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Governments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institutions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gain</a:t>
            </a:r>
            <a:r>
              <a:rPr dirty="0" sz="12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clearer,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real-time</a:t>
            </a:r>
            <a:r>
              <a:rPr dirty="0" sz="12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insight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into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trade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flows</a:t>
            </a:r>
            <a:r>
              <a:rPr dirty="0" sz="12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—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enabling</a:t>
            </a:r>
            <a:r>
              <a:rPr dirty="0" sz="1200" spc="-5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evidence-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based</a:t>
            </a:r>
            <a:r>
              <a:rPr dirty="0" sz="12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policy,</a:t>
            </a:r>
            <a:r>
              <a:rPr dirty="0" sz="12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better</a:t>
            </a:r>
            <a:r>
              <a:rPr dirty="0" sz="12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customs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enforcement,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63748A"/>
                </a:solidFill>
                <a:latin typeface="Calibri"/>
                <a:cs typeface="Calibri"/>
              </a:rPr>
              <a:t>more</a:t>
            </a:r>
            <a:r>
              <a:rPr dirty="0" sz="1200" spc="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targeted</a:t>
            </a:r>
            <a:r>
              <a:rPr dirty="0" sz="12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industrial</a:t>
            </a:r>
            <a:r>
              <a:rPr dirty="0" sz="12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63748A"/>
                </a:solidFill>
                <a:latin typeface="Calibri"/>
                <a:cs typeface="Calibri"/>
              </a:rPr>
              <a:t>strategy.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0" y="6166218"/>
            <a:ext cx="12192000" cy="692150"/>
            <a:chOff x="0" y="6166218"/>
            <a:chExt cx="12192000" cy="692150"/>
          </a:xfrm>
        </p:grpSpPr>
        <p:sp>
          <p:nvSpPr>
            <p:cNvPr id="20" name="object 20"/>
            <p:cNvSpPr/>
            <p:nvPr/>
          </p:nvSpPr>
          <p:spPr>
            <a:xfrm>
              <a:off x="0" y="6400799"/>
              <a:ext cx="12192000" cy="457200"/>
            </a:xfrm>
            <a:custGeom>
              <a:avLst/>
              <a:gdLst/>
              <a:ahLst/>
              <a:cxnLst/>
              <a:rect l="l" t="t" r="r" b="b"/>
              <a:pathLst>
                <a:path w="12192000" h="457200">
                  <a:moveTo>
                    <a:pt x="12192000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92000" y="45719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57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0629900" y="6166218"/>
              <a:ext cx="1191895" cy="386080"/>
            </a:xfrm>
            <a:custGeom>
              <a:avLst/>
              <a:gdLst/>
              <a:ahLst/>
              <a:cxnLst/>
              <a:rect l="l" t="t" r="r" b="b"/>
              <a:pathLst>
                <a:path w="1191895" h="386079">
                  <a:moveTo>
                    <a:pt x="998981" y="0"/>
                  </a:moveTo>
                  <a:lnTo>
                    <a:pt x="192785" y="0"/>
                  </a:lnTo>
                  <a:lnTo>
                    <a:pt x="148596" y="5093"/>
                  </a:lnTo>
                  <a:lnTo>
                    <a:pt x="108024" y="19602"/>
                  </a:lnTo>
                  <a:lnTo>
                    <a:pt x="72227" y="42368"/>
                  </a:lnTo>
                  <a:lnTo>
                    <a:pt x="42367" y="72234"/>
                  </a:lnTo>
                  <a:lnTo>
                    <a:pt x="19603" y="108041"/>
                  </a:lnTo>
                  <a:lnTo>
                    <a:pt x="5094" y="148632"/>
                  </a:lnTo>
                  <a:lnTo>
                    <a:pt x="0" y="192849"/>
                  </a:lnTo>
                  <a:lnTo>
                    <a:pt x="5094" y="237066"/>
                  </a:lnTo>
                  <a:lnTo>
                    <a:pt x="19603" y="277657"/>
                  </a:lnTo>
                  <a:lnTo>
                    <a:pt x="42367" y="313464"/>
                  </a:lnTo>
                  <a:lnTo>
                    <a:pt x="72227" y="343330"/>
                  </a:lnTo>
                  <a:lnTo>
                    <a:pt x="108024" y="366096"/>
                  </a:lnTo>
                  <a:lnTo>
                    <a:pt x="148596" y="380605"/>
                  </a:lnTo>
                  <a:lnTo>
                    <a:pt x="192785" y="385699"/>
                  </a:lnTo>
                  <a:lnTo>
                    <a:pt x="998981" y="385699"/>
                  </a:lnTo>
                  <a:lnTo>
                    <a:pt x="1043218" y="380605"/>
                  </a:lnTo>
                  <a:lnTo>
                    <a:pt x="1083824" y="366096"/>
                  </a:lnTo>
                  <a:lnTo>
                    <a:pt x="1119643" y="343330"/>
                  </a:lnTo>
                  <a:lnTo>
                    <a:pt x="1149517" y="313464"/>
                  </a:lnTo>
                  <a:lnTo>
                    <a:pt x="1172288" y="277657"/>
                  </a:lnTo>
                  <a:lnTo>
                    <a:pt x="1186800" y="237066"/>
                  </a:lnTo>
                  <a:lnTo>
                    <a:pt x="1191895" y="192849"/>
                  </a:lnTo>
                  <a:lnTo>
                    <a:pt x="1186800" y="148632"/>
                  </a:lnTo>
                  <a:lnTo>
                    <a:pt x="1172288" y="108041"/>
                  </a:lnTo>
                  <a:lnTo>
                    <a:pt x="1149517" y="72234"/>
                  </a:lnTo>
                  <a:lnTo>
                    <a:pt x="1119643" y="42368"/>
                  </a:lnTo>
                  <a:lnTo>
                    <a:pt x="1083824" y="19602"/>
                  </a:lnTo>
                  <a:lnTo>
                    <a:pt x="1043218" y="5093"/>
                  </a:lnTo>
                  <a:lnTo>
                    <a:pt x="998981" y="0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02517" y="6244767"/>
              <a:ext cx="228600" cy="228600"/>
            </a:xfrm>
            <a:prstGeom prst="rect">
              <a:avLst/>
            </a:prstGeom>
          </p:spPr>
        </p:pic>
      </p:grpSp>
      <p:sp>
        <p:nvSpPr>
          <p:cNvPr id="23" name="object 23" descr="$PPTXTitle"/>
          <p:cNvSpPr txBox="1">
            <a:spLocks noGrp="1"/>
          </p:cNvSpPr>
          <p:nvPr>
            <p:ph type="title"/>
          </p:nvPr>
        </p:nvSpPr>
        <p:spPr>
          <a:xfrm>
            <a:off x="836472" y="490220"/>
            <a:ext cx="449580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160"/>
              <a:t>Implications</a:t>
            </a:r>
            <a:r>
              <a:rPr dirty="0" spc="-225"/>
              <a:t> </a:t>
            </a:r>
            <a:r>
              <a:rPr dirty="0" spc="-130"/>
              <a:t>For</a:t>
            </a:r>
            <a:r>
              <a:rPr dirty="0" spc="-245"/>
              <a:t> </a:t>
            </a:r>
            <a:r>
              <a:rPr dirty="0" spc="-145">
                <a:solidFill>
                  <a:srgbClr val="0057E6"/>
                </a:solidFill>
              </a:rPr>
              <a:t>African</a:t>
            </a:r>
            <a:r>
              <a:rPr dirty="0" spc="-235">
                <a:solidFill>
                  <a:srgbClr val="0057E6"/>
                </a:solidFill>
              </a:rPr>
              <a:t> </a:t>
            </a:r>
            <a:r>
              <a:rPr dirty="0" spc="-130">
                <a:solidFill>
                  <a:srgbClr val="0057E6"/>
                </a:solidFill>
              </a:rPr>
              <a:t>Trade</a:t>
            </a:r>
          </a:p>
        </p:txBody>
      </p:sp>
      <p:sp>
        <p:nvSpPr>
          <p:cNvPr id="24" name="object 24"/>
          <p:cNvSpPr/>
          <p:nvPr/>
        </p:nvSpPr>
        <p:spPr>
          <a:xfrm>
            <a:off x="673849" y="530479"/>
            <a:ext cx="0" cy="445770"/>
          </a:xfrm>
          <a:custGeom>
            <a:avLst/>
            <a:gdLst/>
            <a:ahLst/>
            <a:cxnLst/>
            <a:rect l="l" t="t" r="r" b="b"/>
            <a:pathLst>
              <a:path w="0" h="445769">
                <a:moveTo>
                  <a:pt x="0" y="0"/>
                </a:moveTo>
                <a:lnTo>
                  <a:pt x="0" y="445516"/>
                </a:lnTo>
              </a:path>
            </a:pathLst>
          </a:custGeom>
          <a:ln w="38100">
            <a:solidFill>
              <a:srgbClr val="0057E4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83342" y="624674"/>
            <a:ext cx="1133373" cy="295313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8644" y="1884997"/>
            <a:ext cx="595299" cy="595376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6465315" y="1989963"/>
            <a:ext cx="480695" cy="485775"/>
          </a:xfrm>
          <a:custGeom>
            <a:avLst/>
            <a:gdLst/>
            <a:ahLst/>
            <a:cxnLst/>
            <a:rect l="l" t="t" r="r" b="b"/>
            <a:pathLst>
              <a:path w="480695" h="485775">
                <a:moveTo>
                  <a:pt x="321437" y="405764"/>
                </a:moveTo>
                <a:lnTo>
                  <a:pt x="155829" y="405764"/>
                </a:lnTo>
                <a:lnTo>
                  <a:pt x="162794" y="408314"/>
                </a:lnTo>
                <a:lnTo>
                  <a:pt x="169449" y="410829"/>
                </a:lnTo>
                <a:lnTo>
                  <a:pt x="176724" y="413319"/>
                </a:lnTo>
                <a:lnTo>
                  <a:pt x="185547" y="415798"/>
                </a:lnTo>
                <a:lnTo>
                  <a:pt x="192278" y="475614"/>
                </a:lnTo>
                <a:lnTo>
                  <a:pt x="192278" y="478916"/>
                </a:lnTo>
                <a:lnTo>
                  <a:pt x="195580" y="478916"/>
                </a:lnTo>
                <a:lnTo>
                  <a:pt x="195580" y="482346"/>
                </a:lnTo>
                <a:lnTo>
                  <a:pt x="198882" y="482346"/>
                </a:lnTo>
                <a:lnTo>
                  <a:pt x="202184" y="485648"/>
                </a:lnTo>
                <a:lnTo>
                  <a:pt x="278384" y="485648"/>
                </a:lnTo>
                <a:lnTo>
                  <a:pt x="284988" y="482346"/>
                </a:lnTo>
                <a:lnTo>
                  <a:pt x="284988" y="475614"/>
                </a:lnTo>
                <a:lnTo>
                  <a:pt x="287466" y="466304"/>
                </a:lnTo>
                <a:lnTo>
                  <a:pt x="294905" y="416732"/>
                </a:lnTo>
                <a:lnTo>
                  <a:pt x="295020" y="415798"/>
                </a:lnTo>
                <a:lnTo>
                  <a:pt x="302398" y="413319"/>
                </a:lnTo>
                <a:lnTo>
                  <a:pt x="309467" y="410829"/>
                </a:lnTo>
                <a:lnTo>
                  <a:pt x="315916" y="408314"/>
                </a:lnTo>
                <a:lnTo>
                  <a:pt x="321437" y="405764"/>
                </a:lnTo>
                <a:close/>
              </a:path>
              <a:path w="480695" h="485775">
                <a:moveTo>
                  <a:pt x="109347" y="43307"/>
                </a:moveTo>
                <a:lnTo>
                  <a:pt x="102742" y="43307"/>
                </a:lnTo>
                <a:lnTo>
                  <a:pt x="99026" y="44598"/>
                </a:lnTo>
                <a:lnTo>
                  <a:pt x="63591" y="76444"/>
                </a:lnTo>
                <a:lnTo>
                  <a:pt x="48644" y="93712"/>
                </a:lnTo>
                <a:lnTo>
                  <a:pt x="43053" y="99822"/>
                </a:lnTo>
                <a:lnTo>
                  <a:pt x="43053" y="103124"/>
                </a:lnTo>
                <a:lnTo>
                  <a:pt x="39751" y="106425"/>
                </a:lnTo>
                <a:lnTo>
                  <a:pt x="39751" y="109854"/>
                </a:lnTo>
                <a:lnTo>
                  <a:pt x="43053" y="113157"/>
                </a:lnTo>
                <a:lnTo>
                  <a:pt x="52929" y="126974"/>
                </a:lnTo>
                <a:lnTo>
                  <a:pt x="62150" y="138922"/>
                </a:lnTo>
                <a:lnTo>
                  <a:pt x="70109" y="149607"/>
                </a:lnTo>
                <a:lnTo>
                  <a:pt x="76200" y="159638"/>
                </a:lnTo>
                <a:lnTo>
                  <a:pt x="73723" y="165234"/>
                </a:lnTo>
                <a:lnTo>
                  <a:pt x="71247" y="171735"/>
                </a:lnTo>
                <a:lnTo>
                  <a:pt x="68770" y="178855"/>
                </a:lnTo>
                <a:lnTo>
                  <a:pt x="66293" y="186309"/>
                </a:lnTo>
                <a:lnTo>
                  <a:pt x="6604" y="196341"/>
                </a:lnTo>
                <a:lnTo>
                  <a:pt x="3301" y="196341"/>
                </a:lnTo>
                <a:lnTo>
                  <a:pt x="0" y="199644"/>
                </a:lnTo>
                <a:lnTo>
                  <a:pt x="0" y="282701"/>
                </a:lnTo>
                <a:lnTo>
                  <a:pt x="3301" y="286131"/>
                </a:lnTo>
                <a:lnTo>
                  <a:pt x="3301" y="289536"/>
                </a:lnTo>
                <a:lnTo>
                  <a:pt x="7536" y="289536"/>
                </a:lnTo>
                <a:lnTo>
                  <a:pt x="66293" y="296037"/>
                </a:lnTo>
                <a:lnTo>
                  <a:pt x="67377" y="303593"/>
                </a:lnTo>
                <a:lnTo>
                  <a:pt x="70008" y="311435"/>
                </a:lnTo>
                <a:lnTo>
                  <a:pt x="73259" y="319897"/>
                </a:lnTo>
                <a:lnTo>
                  <a:pt x="76200" y="329311"/>
                </a:lnTo>
                <a:lnTo>
                  <a:pt x="73620" y="332426"/>
                </a:lnTo>
                <a:lnTo>
                  <a:pt x="70421" y="336804"/>
                </a:lnTo>
                <a:lnTo>
                  <a:pt x="65984" y="342419"/>
                </a:lnTo>
                <a:lnTo>
                  <a:pt x="59689" y="349250"/>
                </a:lnTo>
                <a:lnTo>
                  <a:pt x="54820" y="356185"/>
                </a:lnTo>
                <a:lnTo>
                  <a:pt x="50545" y="362156"/>
                </a:lnTo>
                <a:lnTo>
                  <a:pt x="47509" y="367484"/>
                </a:lnTo>
                <a:lnTo>
                  <a:pt x="46355" y="372490"/>
                </a:lnTo>
                <a:lnTo>
                  <a:pt x="43053" y="372490"/>
                </a:lnTo>
                <a:lnTo>
                  <a:pt x="43053" y="385825"/>
                </a:lnTo>
                <a:lnTo>
                  <a:pt x="51847" y="395104"/>
                </a:lnTo>
                <a:lnTo>
                  <a:pt x="63404" y="407479"/>
                </a:lnTo>
                <a:lnTo>
                  <a:pt x="78057" y="422330"/>
                </a:lnTo>
                <a:lnTo>
                  <a:pt x="96138" y="439038"/>
                </a:lnTo>
                <a:lnTo>
                  <a:pt x="99440" y="439038"/>
                </a:lnTo>
                <a:lnTo>
                  <a:pt x="102742" y="442340"/>
                </a:lnTo>
                <a:lnTo>
                  <a:pt x="109347" y="442340"/>
                </a:lnTo>
                <a:lnTo>
                  <a:pt x="112649" y="439038"/>
                </a:lnTo>
                <a:lnTo>
                  <a:pt x="155829" y="405764"/>
                </a:lnTo>
                <a:lnTo>
                  <a:pt x="416674" y="405764"/>
                </a:lnTo>
                <a:lnTo>
                  <a:pt x="421719" y="399986"/>
                </a:lnTo>
                <a:lnTo>
                  <a:pt x="428567" y="391989"/>
                </a:lnTo>
                <a:lnTo>
                  <a:pt x="434213" y="385825"/>
                </a:lnTo>
                <a:lnTo>
                  <a:pt x="437514" y="382524"/>
                </a:lnTo>
                <a:lnTo>
                  <a:pt x="437514" y="372490"/>
                </a:lnTo>
                <a:lnTo>
                  <a:pt x="434213" y="369188"/>
                </a:lnTo>
                <a:lnTo>
                  <a:pt x="424336" y="356816"/>
                </a:lnTo>
                <a:lnTo>
                  <a:pt x="415115" y="345074"/>
                </a:lnTo>
                <a:lnTo>
                  <a:pt x="407156" y="334595"/>
                </a:lnTo>
                <a:lnTo>
                  <a:pt x="401065" y="326009"/>
                </a:lnTo>
                <a:lnTo>
                  <a:pt x="402557" y="322707"/>
                </a:lnTo>
                <a:lnTo>
                  <a:pt x="238633" y="322707"/>
                </a:lnTo>
                <a:lnTo>
                  <a:pt x="194806" y="310008"/>
                </a:lnTo>
                <a:lnTo>
                  <a:pt x="164496" y="273557"/>
                </a:lnTo>
                <a:lnTo>
                  <a:pt x="159131" y="242824"/>
                </a:lnTo>
                <a:lnTo>
                  <a:pt x="160420" y="226528"/>
                </a:lnTo>
                <a:lnTo>
                  <a:pt x="182244" y="186309"/>
                </a:lnTo>
                <a:lnTo>
                  <a:pt x="222301" y="164375"/>
                </a:lnTo>
                <a:lnTo>
                  <a:pt x="222157" y="164375"/>
                </a:lnTo>
                <a:lnTo>
                  <a:pt x="238633" y="163067"/>
                </a:lnTo>
                <a:lnTo>
                  <a:pt x="403571" y="163067"/>
                </a:lnTo>
                <a:lnTo>
                  <a:pt x="401065" y="156337"/>
                </a:lnTo>
                <a:lnTo>
                  <a:pt x="404110" y="153239"/>
                </a:lnTo>
                <a:lnTo>
                  <a:pt x="408082" y="148891"/>
                </a:lnTo>
                <a:lnTo>
                  <a:pt x="412674" y="143281"/>
                </a:lnTo>
                <a:lnTo>
                  <a:pt x="422497" y="129516"/>
                </a:lnTo>
                <a:lnTo>
                  <a:pt x="427132" y="123539"/>
                </a:lnTo>
                <a:lnTo>
                  <a:pt x="431149" y="118181"/>
                </a:lnTo>
                <a:lnTo>
                  <a:pt x="434213" y="113157"/>
                </a:lnTo>
                <a:lnTo>
                  <a:pt x="437514" y="109854"/>
                </a:lnTo>
                <a:lnTo>
                  <a:pt x="437514" y="103124"/>
                </a:lnTo>
                <a:lnTo>
                  <a:pt x="434213" y="103124"/>
                </a:lnTo>
                <a:lnTo>
                  <a:pt x="434213" y="99822"/>
                </a:lnTo>
                <a:lnTo>
                  <a:pt x="426811" y="91078"/>
                </a:lnTo>
                <a:lnTo>
                  <a:pt x="415484" y="79883"/>
                </a:lnTo>
                <a:lnTo>
                  <a:pt x="155829" y="79883"/>
                </a:lnTo>
                <a:lnTo>
                  <a:pt x="112649" y="46609"/>
                </a:lnTo>
                <a:lnTo>
                  <a:pt x="109347" y="43307"/>
                </a:lnTo>
                <a:close/>
              </a:path>
              <a:path w="480695" h="485775">
                <a:moveTo>
                  <a:pt x="416674" y="405764"/>
                </a:moveTo>
                <a:lnTo>
                  <a:pt x="321437" y="405764"/>
                </a:lnTo>
                <a:lnTo>
                  <a:pt x="364616" y="439038"/>
                </a:lnTo>
                <a:lnTo>
                  <a:pt x="367918" y="442340"/>
                </a:lnTo>
                <a:lnTo>
                  <a:pt x="374523" y="442340"/>
                </a:lnTo>
                <a:lnTo>
                  <a:pt x="378239" y="441049"/>
                </a:lnTo>
                <a:lnTo>
                  <a:pt x="384444" y="436959"/>
                </a:lnTo>
                <a:lnTo>
                  <a:pt x="393150" y="429750"/>
                </a:lnTo>
                <a:lnTo>
                  <a:pt x="404367" y="419100"/>
                </a:lnTo>
                <a:lnTo>
                  <a:pt x="413656" y="409221"/>
                </a:lnTo>
                <a:lnTo>
                  <a:pt x="416674" y="405764"/>
                </a:lnTo>
                <a:close/>
              </a:path>
              <a:path w="480695" h="485775">
                <a:moveTo>
                  <a:pt x="403571" y="163067"/>
                </a:moveTo>
                <a:lnTo>
                  <a:pt x="238633" y="163067"/>
                </a:lnTo>
                <a:lnTo>
                  <a:pt x="255578" y="164375"/>
                </a:lnTo>
                <a:lnTo>
                  <a:pt x="255432" y="164375"/>
                </a:lnTo>
                <a:lnTo>
                  <a:pt x="295020" y="186309"/>
                </a:lnTo>
                <a:lnTo>
                  <a:pt x="316845" y="226528"/>
                </a:lnTo>
                <a:lnTo>
                  <a:pt x="318135" y="242824"/>
                </a:lnTo>
                <a:lnTo>
                  <a:pt x="316845" y="259119"/>
                </a:lnTo>
                <a:lnTo>
                  <a:pt x="295020" y="299338"/>
                </a:lnTo>
                <a:lnTo>
                  <a:pt x="255373" y="321395"/>
                </a:lnTo>
                <a:lnTo>
                  <a:pt x="238633" y="322707"/>
                </a:lnTo>
                <a:lnTo>
                  <a:pt x="402557" y="322707"/>
                </a:lnTo>
                <a:lnTo>
                  <a:pt x="403594" y="320413"/>
                </a:lnTo>
                <a:lnTo>
                  <a:pt x="406431" y="313912"/>
                </a:lnTo>
                <a:lnTo>
                  <a:pt x="409888" y="306792"/>
                </a:lnTo>
                <a:lnTo>
                  <a:pt x="414274" y="299338"/>
                </a:lnTo>
                <a:lnTo>
                  <a:pt x="470074" y="289536"/>
                </a:lnTo>
                <a:lnTo>
                  <a:pt x="477265" y="289536"/>
                </a:lnTo>
                <a:lnTo>
                  <a:pt x="477265" y="282701"/>
                </a:lnTo>
                <a:lnTo>
                  <a:pt x="480567" y="279400"/>
                </a:lnTo>
                <a:lnTo>
                  <a:pt x="480567" y="206248"/>
                </a:lnTo>
                <a:lnTo>
                  <a:pt x="477265" y="202946"/>
                </a:lnTo>
                <a:lnTo>
                  <a:pt x="477265" y="199644"/>
                </a:lnTo>
                <a:lnTo>
                  <a:pt x="473963" y="196341"/>
                </a:lnTo>
                <a:lnTo>
                  <a:pt x="470661" y="196341"/>
                </a:lnTo>
                <a:lnTo>
                  <a:pt x="414274" y="189611"/>
                </a:lnTo>
                <a:lnTo>
                  <a:pt x="411281" y="181643"/>
                </a:lnTo>
                <a:lnTo>
                  <a:pt x="404058" y="164375"/>
                </a:lnTo>
                <a:lnTo>
                  <a:pt x="403571" y="163067"/>
                </a:lnTo>
                <a:close/>
              </a:path>
              <a:path w="480695" h="485775">
                <a:moveTo>
                  <a:pt x="278384" y="0"/>
                </a:moveTo>
                <a:lnTo>
                  <a:pt x="198882" y="0"/>
                </a:lnTo>
                <a:lnTo>
                  <a:pt x="195580" y="3428"/>
                </a:lnTo>
                <a:lnTo>
                  <a:pt x="192278" y="10033"/>
                </a:lnTo>
                <a:lnTo>
                  <a:pt x="190263" y="19415"/>
                </a:lnTo>
                <a:lnTo>
                  <a:pt x="188547" y="32511"/>
                </a:lnTo>
                <a:lnTo>
                  <a:pt x="186277" y="48688"/>
                </a:lnTo>
                <a:lnTo>
                  <a:pt x="155829" y="79883"/>
                </a:lnTo>
                <a:lnTo>
                  <a:pt x="321437" y="79883"/>
                </a:lnTo>
                <a:lnTo>
                  <a:pt x="315916" y="77404"/>
                </a:lnTo>
                <a:lnTo>
                  <a:pt x="309467" y="74914"/>
                </a:lnTo>
                <a:lnTo>
                  <a:pt x="302398" y="72399"/>
                </a:lnTo>
                <a:lnTo>
                  <a:pt x="295020" y="69850"/>
                </a:lnTo>
                <a:lnTo>
                  <a:pt x="284988" y="10033"/>
                </a:lnTo>
                <a:lnTo>
                  <a:pt x="284988" y="6731"/>
                </a:lnTo>
                <a:lnTo>
                  <a:pt x="281686" y="3428"/>
                </a:lnTo>
                <a:lnTo>
                  <a:pt x="278384" y="3428"/>
                </a:lnTo>
                <a:lnTo>
                  <a:pt x="278384" y="0"/>
                </a:lnTo>
                <a:close/>
              </a:path>
              <a:path w="480695" h="485775">
                <a:moveTo>
                  <a:pt x="377825" y="43307"/>
                </a:moveTo>
                <a:lnTo>
                  <a:pt x="367918" y="43307"/>
                </a:lnTo>
                <a:lnTo>
                  <a:pt x="367918" y="46609"/>
                </a:lnTo>
                <a:lnTo>
                  <a:pt x="321437" y="79883"/>
                </a:lnTo>
                <a:lnTo>
                  <a:pt x="415484" y="79883"/>
                </a:lnTo>
                <a:lnTo>
                  <a:pt x="399672" y="64781"/>
                </a:lnTo>
                <a:lnTo>
                  <a:pt x="381127" y="46609"/>
                </a:lnTo>
                <a:lnTo>
                  <a:pt x="377825" y="43307"/>
                </a:lnTo>
                <a:close/>
              </a:path>
            </a:pathLst>
          </a:custGeom>
          <a:solidFill>
            <a:srgbClr val="001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471411" y="4267200"/>
            <a:ext cx="400050" cy="403225"/>
          </a:xfrm>
          <a:custGeom>
            <a:avLst/>
            <a:gdLst/>
            <a:ahLst/>
            <a:cxnLst/>
            <a:rect l="l" t="t" r="r" b="b"/>
            <a:pathLst>
              <a:path w="400050" h="403225">
                <a:moveTo>
                  <a:pt x="29590" y="14858"/>
                </a:moveTo>
                <a:lnTo>
                  <a:pt x="0" y="14858"/>
                </a:lnTo>
                <a:lnTo>
                  <a:pt x="0" y="402844"/>
                </a:lnTo>
                <a:lnTo>
                  <a:pt x="385190" y="402844"/>
                </a:lnTo>
                <a:lnTo>
                  <a:pt x="385190" y="372999"/>
                </a:lnTo>
                <a:lnTo>
                  <a:pt x="29590" y="372999"/>
                </a:lnTo>
                <a:lnTo>
                  <a:pt x="29590" y="14858"/>
                </a:lnTo>
                <a:close/>
              </a:path>
              <a:path w="400050" h="403225">
                <a:moveTo>
                  <a:pt x="400049" y="104393"/>
                </a:moveTo>
                <a:lnTo>
                  <a:pt x="311149" y="104393"/>
                </a:lnTo>
                <a:lnTo>
                  <a:pt x="266699" y="179069"/>
                </a:lnTo>
                <a:lnTo>
                  <a:pt x="148082" y="179069"/>
                </a:lnTo>
                <a:lnTo>
                  <a:pt x="148082" y="193929"/>
                </a:lnTo>
                <a:lnTo>
                  <a:pt x="44449" y="313308"/>
                </a:lnTo>
                <a:lnTo>
                  <a:pt x="44449" y="343154"/>
                </a:lnTo>
                <a:lnTo>
                  <a:pt x="59182" y="343154"/>
                </a:lnTo>
                <a:lnTo>
                  <a:pt x="70094" y="351583"/>
                </a:lnTo>
                <a:lnTo>
                  <a:pt x="79613" y="354393"/>
                </a:lnTo>
                <a:lnTo>
                  <a:pt x="86346" y="351583"/>
                </a:lnTo>
                <a:lnTo>
                  <a:pt x="88899" y="343154"/>
                </a:lnTo>
                <a:lnTo>
                  <a:pt x="177799" y="238760"/>
                </a:lnTo>
                <a:lnTo>
                  <a:pt x="281432" y="238760"/>
                </a:lnTo>
                <a:lnTo>
                  <a:pt x="281432" y="223774"/>
                </a:lnTo>
                <a:lnTo>
                  <a:pt x="296290" y="223774"/>
                </a:lnTo>
                <a:lnTo>
                  <a:pt x="355599" y="134238"/>
                </a:lnTo>
                <a:lnTo>
                  <a:pt x="400049" y="134238"/>
                </a:lnTo>
                <a:lnTo>
                  <a:pt x="400049" y="104393"/>
                </a:lnTo>
                <a:close/>
              </a:path>
              <a:path w="400050" h="403225">
                <a:moveTo>
                  <a:pt x="400049" y="134238"/>
                </a:moveTo>
                <a:lnTo>
                  <a:pt x="355599" y="134238"/>
                </a:lnTo>
                <a:lnTo>
                  <a:pt x="355599" y="179069"/>
                </a:lnTo>
                <a:lnTo>
                  <a:pt x="400049" y="179069"/>
                </a:lnTo>
                <a:lnTo>
                  <a:pt x="400049" y="134238"/>
                </a:lnTo>
                <a:close/>
              </a:path>
              <a:path w="400050" h="403225">
                <a:moveTo>
                  <a:pt x="400049" y="0"/>
                </a:moveTo>
                <a:lnTo>
                  <a:pt x="358122" y="20042"/>
                </a:lnTo>
                <a:lnTo>
                  <a:pt x="320373" y="37274"/>
                </a:lnTo>
                <a:lnTo>
                  <a:pt x="285410" y="54506"/>
                </a:lnTo>
                <a:lnTo>
                  <a:pt x="251840" y="74549"/>
                </a:lnTo>
                <a:lnTo>
                  <a:pt x="249751" y="76890"/>
                </a:lnTo>
                <a:lnTo>
                  <a:pt x="246268" y="82042"/>
                </a:lnTo>
                <a:lnTo>
                  <a:pt x="245572" y="87193"/>
                </a:lnTo>
                <a:lnTo>
                  <a:pt x="251840" y="89535"/>
                </a:lnTo>
                <a:lnTo>
                  <a:pt x="251840" y="104393"/>
                </a:lnTo>
                <a:lnTo>
                  <a:pt x="254392" y="113057"/>
                </a:lnTo>
                <a:lnTo>
                  <a:pt x="261112" y="117506"/>
                </a:lnTo>
                <a:lnTo>
                  <a:pt x="270593" y="119145"/>
                </a:lnTo>
                <a:lnTo>
                  <a:pt x="281432" y="119380"/>
                </a:lnTo>
                <a:lnTo>
                  <a:pt x="311149" y="104393"/>
                </a:lnTo>
                <a:lnTo>
                  <a:pt x="400049" y="104393"/>
                </a:lnTo>
                <a:lnTo>
                  <a:pt x="400049" y="0"/>
                </a:lnTo>
                <a:close/>
              </a:path>
            </a:pathLst>
          </a:custGeom>
          <a:solidFill>
            <a:srgbClr val="001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48969" y="4143502"/>
            <a:ext cx="518795" cy="459105"/>
          </a:xfrm>
          <a:custGeom>
            <a:avLst/>
            <a:gdLst/>
            <a:ahLst/>
            <a:cxnLst/>
            <a:rect l="l" t="t" r="r" b="b"/>
            <a:pathLst>
              <a:path w="518794" h="459104">
                <a:moveTo>
                  <a:pt x="489864" y="200787"/>
                </a:moveTo>
                <a:lnTo>
                  <a:pt x="129679" y="200787"/>
                </a:lnTo>
                <a:lnTo>
                  <a:pt x="110768" y="203253"/>
                </a:lnTo>
                <a:lnTo>
                  <a:pt x="97258" y="209756"/>
                </a:lnTo>
                <a:lnTo>
                  <a:pt x="89151" y="218949"/>
                </a:lnTo>
                <a:lnTo>
                  <a:pt x="86448" y="229489"/>
                </a:lnTo>
                <a:lnTo>
                  <a:pt x="86448" y="430275"/>
                </a:lnTo>
                <a:lnTo>
                  <a:pt x="89151" y="440815"/>
                </a:lnTo>
                <a:lnTo>
                  <a:pt x="97258" y="450008"/>
                </a:lnTo>
                <a:lnTo>
                  <a:pt x="110768" y="456511"/>
                </a:lnTo>
                <a:lnTo>
                  <a:pt x="129679" y="458978"/>
                </a:lnTo>
                <a:lnTo>
                  <a:pt x="489864" y="458978"/>
                </a:lnTo>
                <a:lnTo>
                  <a:pt x="500476" y="456511"/>
                </a:lnTo>
                <a:lnTo>
                  <a:pt x="509708" y="450008"/>
                </a:lnTo>
                <a:lnTo>
                  <a:pt x="516224" y="440815"/>
                </a:lnTo>
                <a:lnTo>
                  <a:pt x="518693" y="430275"/>
                </a:lnTo>
                <a:lnTo>
                  <a:pt x="518693" y="415925"/>
                </a:lnTo>
                <a:lnTo>
                  <a:pt x="144081" y="415925"/>
                </a:lnTo>
                <a:lnTo>
                  <a:pt x="144081" y="387223"/>
                </a:lnTo>
                <a:lnTo>
                  <a:pt x="518693" y="387223"/>
                </a:lnTo>
                <a:lnTo>
                  <a:pt x="518693" y="286893"/>
                </a:lnTo>
                <a:lnTo>
                  <a:pt x="374637" y="286893"/>
                </a:lnTo>
                <a:lnTo>
                  <a:pt x="374637" y="243840"/>
                </a:lnTo>
                <a:lnTo>
                  <a:pt x="518693" y="243840"/>
                </a:lnTo>
                <a:lnTo>
                  <a:pt x="518693" y="229489"/>
                </a:lnTo>
                <a:lnTo>
                  <a:pt x="516224" y="218949"/>
                </a:lnTo>
                <a:lnTo>
                  <a:pt x="509708" y="209756"/>
                </a:lnTo>
                <a:lnTo>
                  <a:pt x="500476" y="203253"/>
                </a:lnTo>
                <a:lnTo>
                  <a:pt x="489864" y="200787"/>
                </a:lnTo>
                <a:close/>
              </a:path>
              <a:path w="518794" h="459104">
                <a:moveTo>
                  <a:pt x="230543" y="387223"/>
                </a:moveTo>
                <a:lnTo>
                  <a:pt x="216128" y="387223"/>
                </a:lnTo>
                <a:lnTo>
                  <a:pt x="216128" y="415925"/>
                </a:lnTo>
                <a:lnTo>
                  <a:pt x="230543" y="415925"/>
                </a:lnTo>
                <a:lnTo>
                  <a:pt x="230543" y="387223"/>
                </a:lnTo>
                <a:close/>
              </a:path>
              <a:path w="518794" h="459104">
                <a:moveTo>
                  <a:pt x="316992" y="387223"/>
                </a:moveTo>
                <a:lnTo>
                  <a:pt x="302590" y="387223"/>
                </a:lnTo>
                <a:lnTo>
                  <a:pt x="302590" y="415925"/>
                </a:lnTo>
                <a:lnTo>
                  <a:pt x="316992" y="415925"/>
                </a:lnTo>
                <a:lnTo>
                  <a:pt x="316992" y="387223"/>
                </a:lnTo>
                <a:close/>
              </a:path>
              <a:path w="518794" h="459104">
                <a:moveTo>
                  <a:pt x="403453" y="387223"/>
                </a:moveTo>
                <a:lnTo>
                  <a:pt x="389039" y="387223"/>
                </a:lnTo>
                <a:lnTo>
                  <a:pt x="389039" y="415925"/>
                </a:lnTo>
                <a:lnTo>
                  <a:pt x="403453" y="415925"/>
                </a:lnTo>
                <a:lnTo>
                  <a:pt x="403453" y="387223"/>
                </a:lnTo>
                <a:close/>
              </a:path>
              <a:path w="518794" h="459104">
                <a:moveTo>
                  <a:pt x="518693" y="387223"/>
                </a:moveTo>
                <a:lnTo>
                  <a:pt x="475513" y="387223"/>
                </a:lnTo>
                <a:lnTo>
                  <a:pt x="475513" y="415925"/>
                </a:lnTo>
                <a:lnTo>
                  <a:pt x="518693" y="415925"/>
                </a:lnTo>
                <a:lnTo>
                  <a:pt x="518693" y="387223"/>
                </a:lnTo>
                <a:close/>
              </a:path>
              <a:path w="518794" h="459104">
                <a:moveTo>
                  <a:pt x="28816" y="100456"/>
                </a:moveTo>
                <a:lnTo>
                  <a:pt x="0" y="100456"/>
                </a:lnTo>
                <a:lnTo>
                  <a:pt x="0" y="114681"/>
                </a:lnTo>
                <a:lnTo>
                  <a:pt x="57632" y="315595"/>
                </a:lnTo>
                <a:lnTo>
                  <a:pt x="60108" y="325891"/>
                </a:lnTo>
                <a:lnTo>
                  <a:pt x="66635" y="333486"/>
                </a:lnTo>
                <a:lnTo>
                  <a:pt x="75865" y="335722"/>
                </a:lnTo>
                <a:lnTo>
                  <a:pt x="86448" y="329946"/>
                </a:lnTo>
                <a:lnTo>
                  <a:pt x="86448" y="315595"/>
                </a:lnTo>
                <a:lnTo>
                  <a:pt x="72034" y="315595"/>
                </a:lnTo>
                <a:lnTo>
                  <a:pt x="72034" y="301244"/>
                </a:lnTo>
                <a:lnTo>
                  <a:pt x="43218" y="200787"/>
                </a:lnTo>
                <a:lnTo>
                  <a:pt x="292984" y="143383"/>
                </a:lnTo>
                <a:lnTo>
                  <a:pt x="28816" y="143383"/>
                </a:lnTo>
                <a:lnTo>
                  <a:pt x="28816" y="100456"/>
                </a:lnTo>
                <a:close/>
              </a:path>
              <a:path w="518794" h="459104">
                <a:moveTo>
                  <a:pt x="518693" y="243840"/>
                </a:moveTo>
                <a:lnTo>
                  <a:pt x="475513" y="243840"/>
                </a:lnTo>
                <a:lnTo>
                  <a:pt x="475513" y="286893"/>
                </a:lnTo>
                <a:lnTo>
                  <a:pt x="518693" y="286893"/>
                </a:lnTo>
                <a:lnTo>
                  <a:pt x="518693" y="243840"/>
                </a:lnTo>
                <a:close/>
              </a:path>
              <a:path w="518794" h="459104">
                <a:moveTo>
                  <a:pt x="441398" y="114681"/>
                </a:moveTo>
                <a:lnTo>
                  <a:pt x="417868" y="114681"/>
                </a:lnTo>
                <a:lnTo>
                  <a:pt x="432333" y="186436"/>
                </a:lnTo>
                <a:lnTo>
                  <a:pt x="461035" y="186436"/>
                </a:lnTo>
                <a:lnTo>
                  <a:pt x="441398" y="114681"/>
                </a:lnTo>
                <a:close/>
              </a:path>
              <a:path w="518794" h="459104">
                <a:moveTo>
                  <a:pt x="416444" y="22647"/>
                </a:moveTo>
                <a:lnTo>
                  <a:pt x="391291" y="22647"/>
                </a:lnTo>
                <a:lnTo>
                  <a:pt x="396246" y="23320"/>
                </a:lnTo>
                <a:lnTo>
                  <a:pt x="401201" y="26683"/>
                </a:lnTo>
                <a:lnTo>
                  <a:pt x="403453" y="28702"/>
                </a:lnTo>
                <a:lnTo>
                  <a:pt x="403453" y="57404"/>
                </a:lnTo>
                <a:lnTo>
                  <a:pt x="28816" y="143383"/>
                </a:lnTo>
                <a:lnTo>
                  <a:pt x="292984" y="143383"/>
                </a:lnTo>
                <a:lnTo>
                  <a:pt x="417868" y="114681"/>
                </a:lnTo>
                <a:lnTo>
                  <a:pt x="441398" y="114681"/>
                </a:lnTo>
                <a:lnTo>
                  <a:pt x="417868" y="28702"/>
                </a:lnTo>
                <a:lnTo>
                  <a:pt x="416444" y="22647"/>
                </a:lnTo>
                <a:close/>
              </a:path>
              <a:path w="518794" h="459104">
                <a:moveTo>
                  <a:pt x="389039" y="0"/>
                </a:moveTo>
                <a:lnTo>
                  <a:pt x="28816" y="86106"/>
                </a:lnTo>
                <a:lnTo>
                  <a:pt x="14401" y="86106"/>
                </a:lnTo>
                <a:lnTo>
                  <a:pt x="14401" y="100456"/>
                </a:lnTo>
                <a:lnTo>
                  <a:pt x="43218" y="100456"/>
                </a:lnTo>
                <a:lnTo>
                  <a:pt x="389039" y="28702"/>
                </a:lnTo>
                <a:lnTo>
                  <a:pt x="391291" y="22647"/>
                </a:lnTo>
                <a:lnTo>
                  <a:pt x="416444" y="22647"/>
                </a:lnTo>
                <a:lnTo>
                  <a:pt x="415390" y="18162"/>
                </a:lnTo>
                <a:lnTo>
                  <a:pt x="408859" y="8969"/>
                </a:lnTo>
                <a:lnTo>
                  <a:pt x="399624" y="2466"/>
                </a:lnTo>
                <a:lnTo>
                  <a:pt x="389039" y="0"/>
                </a:lnTo>
                <a:close/>
              </a:path>
            </a:pathLst>
          </a:custGeom>
          <a:solidFill>
            <a:srgbClr val="001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600252" y="6224346"/>
            <a:ext cx="508444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955"/>
              </a:lnSpc>
            </a:pPr>
            <a:r>
              <a:rPr dirty="0" sz="900">
                <a:latin typeface="Calibri"/>
                <a:cs typeface="Calibri"/>
              </a:rPr>
              <a:t>Sources:</a:t>
            </a:r>
            <a:r>
              <a:rPr dirty="0" sz="900" spc="-25">
                <a:latin typeface="Calibri"/>
                <a:cs typeface="Calibri"/>
              </a:rPr>
              <a:t> </a:t>
            </a:r>
            <a:r>
              <a:rPr dirty="0" sz="900" spc="-10">
                <a:latin typeface="Calibri"/>
                <a:cs typeface="Calibri"/>
              </a:rPr>
              <a:t>Afreximbank</a:t>
            </a:r>
            <a:r>
              <a:rPr dirty="0" sz="900" spc="1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2024;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UNCTAD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2019;</a:t>
            </a:r>
            <a:r>
              <a:rPr dirty="0" sz="900" spc="-5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AfDB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African</a:t>
            </a:r>
            <a:r>
              <a:rPr dirty="0" sz="900" spc="-2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Economic</a:t>
            </a:r>
            <a:r>
              <a:rPr dirty="0" sz="900" spc="-30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Outlook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2024;</a:t>
            </a:r>
            <a:r>
              <a:rPr dirty="0" sz="900" spc="-4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Brookings</a:t>
            </a:r>
            <a:r>
              <a:rPr dirty="0" sz="900" spc="-15">
                <a:latin typeface="Calibri"/>
                <a:cs typeface="Calibri"/>
              </a:rPr>
              <a:t> </a:t>
            </a:r>
            <a:r>
              <a:rPr dirty="0" sz="900">
                <a:latin typeface="Calibri"/>
                <a:cs typeface="Calibri"/>
              </a:rPr>
              <a:t>Institution</a:t>
            </a:r>
            <a:r>
              <a:rPr dirty="0" sz="900" spc="15">
                <a:latin typeface="Calibri"/>
                <a:cs typeface="Calibri"/>
              </a:rPr>
              <a:t> </a:t>
            </a:r>
            <a:r>
              <a:rPr dirty="0" sz="900" spc="-10">
                <a:latin typeface="Calibri"/>
                <a:cs typeface="Calibri"/>
              </a:rPr>
              <a:t>2025.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835131" y="6291478"/>
            <a:ext cx="473709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dirty="0" sz="11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25">
                <a:solidFill>
                  <a:srgbClr val="FFFFFF"/>
                </a:solidFill>
                <a:latin typeface="Calibri"/>
                <a:cs typeface="Calibri"/>
              </a:rPr>
              <a:t>26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96900" y="6555435"/>
            <a:ext cx="364109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Matta</a:t>
            </a:r>
            <a:r>
              <a:rPr dirty="0" sz="12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—</a:t>
            </a:r>
            <a:r>
              <a:rPr dirty="0" sz="1200" spc="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Digital</a:t>
            </a:r>
            <a:r>
              <a:rPr dirty="0" sz="12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Infrastructure: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The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Future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African</a:t>
            </a:r>
            <a:r>
              <a:rPr dirty="0" sz="1200" spc="-2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Trade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73152"/>
              <a:ext cx="12192000" cy="6784975"/>
            </a:xfrm>
            <a:custGeom>
              <a:avLst/>
              <a:gdLst/>
              <a:ahLst/>
              <a:cxnLst/>
              <a:rect l="l" t="t" r="r" b="b"/>
              <a:pathLst>
                <a:path w="12192000" h="6784975">
                  <a:moveTo>
                    <a:pt x="0" y="6784847"/>
                  </a:moveTo>
                  <a:lnTo>
                    <a:pt x="12192000" y="6784847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6784847"/>
                  </a:lnTo>
                  <a:close/>
                </a:path>
              </a:pathLst>
            </a:custGeom>
            <a:solidFill>
              <a:srgbClr val="00124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2000" cy="73660"/>
            </a:xfrm>
            <a:custGeom>
              <a:avLst/>
              <a:gdLst/>
              <a:ahLst/>
              <a:cxnLst/>
              <a:rect l="l" t="t" r="r" b="b"/>
              <a:pathLst>
                <a:path w="12192000" h="73660">
                  <a:moveTo>
                    <a:pt x="12192000" y="0"/>
                  </a:moveTo>
                  <a:lnTo>
                    <a:pt x="0" y="0"/>
                  </a:lnTo>
                  <a:lnTo>
                    <a:pt x="0" y="73151"/>
                  </a:lnTo>
                  <a:lnTo>
                    <a:pt x="12192000" y="73151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55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596900" y="1144015"/>
            <a:ext cx="7066915" cy="2889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Digital</a:t>
            </a:r>
            <a:r>
              <a:rPr dirty="0" sz="1700" spc="20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trade</a:t>
            </a:r>
            <a:r>
              <a:rPr dirty="0" sz="1700" spc="25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infrastructure</a:t>
            </a:r>
            <a:r>
              <a:rPr dirty="0" sz="1700" spc="55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creates</a:t>
            </a:r>
            <a:r>
              <a:rPr dirty="0" sz="1700" spc="40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value</a:t>
            </a:r>
            <a:r>
              <a:rPr dirty="0" sz="1700" spc="20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for</a:t>
            </a:r>
            <a:r>
              <a:rPr dirty="0" sz="1700" spc="25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every</a:t>
            </a:r>
            <a:r>
              <a:rPr dirty="0" sz="1700" spc="35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participant</a:t>
            </a:r>
            <a:r>
              <a:rPr dirty="0" sz="1700" spc="35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in</a:t>
            </a:r>
            <a:r>
              <a:rPr dirty="0" sz="1700" spc="10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i="1">
                <a:solidFill>
                  <a:srgbClr val="E1E8EF"/>
                </a:solidFill>
                <a:latin typeface="Calibri"/>
                <a:cs typeface="Calibri"/>
              </a:rPr>
              <a:t>the</a:t>
            </a:r>
            <a:r>
              <a:rPr dirty="0" sz="1700" spc="20" i="1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700" spc="-10" i="1">
                <a:solidFill>
                  <a:srgbClr val="E1E8EF"/>
                </a:solidFill>
                <a:latin typeface="Calibri"/>
                <a:cs typeface="Calibri"/>
              </a:rPr>
              <a:t>ecosystem.</a:t>
            </a:r>
            <a:endParaRPr sz="170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43966" y="1616710"/>
          <a:ext cx="11049000" cy="43929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0155"/>
                <a:gridCol w="8462645"/>
              </a:tblGrid>
              <a:tr h="102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9050">
                      <a:solidFill>
                        <a:srgbClr val="001242"/>
                      </a:solidFill>
                      <a:prstDash val="solid"/>
                    </a:lnR>
                    <a:solidFill>
                      <a:srgbClr val="00124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1242"/>
                      </a:solidFill>
                      <a:prstDash val="solid"/>
                    </a:lnL>
                    <a:solidFill>
                      <a:srgbClr val="001242"/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algn="r" marR="350520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Manufacturers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algn="r" marR="349250">
                        <a:lnSpc>
                          <a:spcPct val="100000"/>
                        </a:lnSpc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&amp;</a:t>
                      </a: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Buyers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93345">
                    <a:lnR w="19050">
                      <a:solidFill>
                        <a:srgbClr val="001242"/>
                      </a:solidFill>
                      <a:prstDash val="solid"/>
                    </a:lnR>
                    <a:solidFill>
                      <a:srgbClr val="0057E6"/>
                    </a:solidFill>
                  </a:tcPr>
                </a:tc>
                <a:tc>
                  <a:txBody>
                    <a:bodyPr/>
                    <a:lstStyle/>
                    <a:p>
                      <a:pPr marL="344805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Faster</a:t>
                      </a:r>
                      <a:r>
                        <a:rPr dirty="0" sz="145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sourcing,</a:t>
                      </a:r>
                      <a:r>
                        <a:rPr dirty="0" sz="145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lower</a:t>
                      </a:r>
                      <a:r>
                        <a:rPr dirty="0" sz="145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procurement</a:t>
                      </a:r>
                      <a:r>
                        <a:rPr dirty="0" sz="1450" spc="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costs,</a:t>
                      </a:r>
                      <a:r>
                        <a:rPr dirty="0" sz="1450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reliable supply</a:t>
                      </a:r>
                      <a:r>
                        <a:rPr dirty="0" sz="145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chains,</a:t>
                      </a:r>
                      <a:r>
                        <a:rPr dirty="0" sz="145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reduced</a:t>
                      </a:r>
                      <a:r>
                        <a:rPr dirty="0" sz="145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disruption</a:t>
                      </a:r>
                      <a:r>
                        <a:rPr dirty="0" sz="145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risk,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dirty="0" sz="145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data-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driven</a:t>
                      </a:r>
                      <a:r>
                        <a:rPr dirty="0" sz="1450" spc="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decisions.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132080">
                    <a:lnL w="19050">
                      <a:solidFill>
                        <a:srgbClr val="001242"/>
                      </a:solidFill>
                      <a:prstDash val="solid"/>
                    </a:lnL>
                    <a:solidFill>
                      <a:srgbClr val="0057E6"/>
                    </a:solidFill>
                  </a:tcPr>
                </a:tc>
              </a:tr>
              <a:tr h="1581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9050">
                      <a:solidFill>
                        <a:srgbClr val="001242"/>
                      </a:solidFill>
                      <a:prstDash val="solid"/>
                    </a:lnR>
                    <a:solidFill>
                      <a:srgbClr val="00124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1242"/>
                      </a:solidFill>
                      <a:prstDash val="solid"/>
                    </a:lnL>
                    <a:solidFill>
                      <a:srgbClr val="001242"/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algn="r" marR="348615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Suppliers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algn="r" marR="350520">
                        <a:lnSpc>
                          <a:spcPct val="100000"/>
                        </a:lnSpc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&amp; </a:t>
                      </a: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Producers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93345">
                    <a:lnR w="19050">
                      <a:solidFill>
                        <a:srgbClr val="001242"/>
                      </a:solidFill>
                      <a:prstDash val="solid"/>
                    </a:lnR>
                    <a:solidFill>
                      <a:srgbClr val="0057E6"/>
                    </a:solidFill>
                  </a:tcPr>
                </a:tc>
                <a:tc>
                  <a:txBody>
                    <a:bodyPr/>
                    <a:lstStyle/>
                    <a:p>
                      <a:pPr marL="344805" marR="1320800">
                        <a:lnSpc>
                          <a:spcPct val="101400"/>
                        </a:lnSpc>
                        <a:spcBef>
                          <a:spcPts val="1015"/>
                        </a:spcBef>
                      </a:pP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Access</a:t>
                      </a:r>
                      <a:r>
                        <a:rPr dirty="0" sz="145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</a:t>
                      </a:r>
                      <a:r>
                        <a:rPr dirty="0" sz="145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structured</a:t>
                      </a:r>
                      <a:r>
                        <a:rPr dirty="0" sz="1450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demand,</a:t>
                      </a:r>
                      <a:r>
                        <a:rPr dirty="0" sz="145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digital</a:t>
                      </a:r>
                      <a:r>
                        <a:rPr dirty="0" sz="145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presence,</a:t>
                      </a:r>
                      <a:r>
                        <a:rPr dirty="0" sz="145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performance-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based</a:t>
                      </a:r>
                      <a:r>
                        <a:rPr dirty="0" sz="1450" spc="6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finance</a:t>
                      </a:r>
                      <a:r>
                        <a:rPr dirty="0" sz="145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eligibility,</a:t>
                      </a:r>
                      <a:r>
                        <a:rPr dirty="0" sz="145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new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market</a:t>
                      </a:r>
                      <a:r>
                        <a:rPr dirty="0" sz="1450" spc="-5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access.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128905">
                    <a:lnL w="19050">
                      <a:solidFill>
                        <a:srgbClr val="001242"/>
                      </a:solidFill>
                      <a:prstDash val="solid"/>
                    </a:lnL>
                    <a:solidFill>
                      <a:srgbClr val="0057E6"/>
                    </a:solidFill>
                  </a:tcPr>
                </a:tc>
              </a:tr>
              <a:tr h="1581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9050">
                      <a:solidFill>
                        <a:srgbClr val="001242"/>
                      </a:solidFill>
                      <a:prstDash val="solid"/>
                    </a:lnR>
                    <a:solidFill>
                      <a:srgbClr val="00124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1242"/>
                      </a:solidFill>
                      <a:prstDash val="solid"/>
                    </a:lnL>
                    <a:solidFill>
                      <a:srgbClr val="001242"/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1257300" marR="347345" indent="99060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Logistics Providers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93345">
                    <a:lnR w="19050">
                      <a:solidFill>
                        <a:srgbClr val="001242"/>
                      </a:solidFill>
                      <a:prstDash val="solid"/>
                    </a:lnR>
                    <a:solidFill>
                      <a:srgbClr val="0057E6"/>
                    </a:solidFill>
                  </a:tcPr>
                </a:tc>
                <a:tc>
                  <a:txBody>
                    <a:bodyPr/>
                    <a:lstStyle/>
                    <a:p>
                      <a:pPr marL="344805"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Better</a:t>
                      </a:r>
                      <a:r>
                        <a:rPr dirty="0" sz="145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coordination,</a:t>
                      </a:r>
                      <a:r>
                        <a:rPr dirty="0" sz="1450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higher fleet</a:t>
                      </a:r>
                      <a:r>
                        <a:rPr dirty="0" sz="145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utilization,</a:t>
                      </a:r>
                      <a:r>
                        <a:rPr dirty="0" sz="145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digital</a:t>
                      </a:r>
                      <a:r>
                        <a:rPr dirty="0" sz="145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proof</a:t>
                      </a:r>
                      <a:r>
                        <a:rPr dirty="0" sz="145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45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delivery,</a:t>
                      </a:r>
                      <a:r>
                        <a:rPr dirty="0" sz="145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reduced</a:t>
                      </a:r>
                      <a:r>
                        <a:rPr dirty="0" sz="145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disputes </a:t>
                      </a:r>
                      <a:r>
                        <a:rPr dirty="0" sz="145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dirty="0" sz="145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claims.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132080">
                    <a:lnL w="19050">
                      <a:solidFill>
                        <a:srgbClr val="001242"/>
                      </a:solidFill>
                      <a:prstDash val="solid"/>
                    </a:lnL>
                    <a:solidFill>
                      <a:srgbClr val="0057E6"/>
                    </a:solidFill>
                  </a:tcPr>
                </a:tc>
              </a:tr>
              <a:tr h="1581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9050">
                      <a:solidFill>
                        <a:srgbClr val="001242"/>
                      </a:solidFill>
                      <a:prstDash val="solid"/>
                    </a:lnR>
                    <a:solidFill>
                      <a:srgbClr val="00124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1242"/>
                      </a:solidFill>
                      <a:prstDash val="solid"/>
                    </a:lnL>
                    <a:solidFill>
                      <a:srgbClr val="001242"/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1069975" marR="349250" indent="240665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Financial Institutions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93980">
                    <a:lnR w="19050">
                      <a:solidFill>
                        <a:srgbClr val="001242"/>
                      </a:solidFill>
                      <a:prstDash val="solid"/>
                    </a:lnR>
                    <a:solidFill>
                      <a:srgbClr val="0057E6"/>
                    </a:solidFill>
                  </a:tcPr>
                </a:tc>
                <a:tc>
                  <a:txBody>
                    <a:bodyPr/>
                    <a:lstStyle/>
                    <a:p>
                      <a:pPr marL="344805" marR="1329690">
                        <a:lnSpc>
                          <a:spcPct val="101400"/>
                        </a:lnSpc>
                        <a:spcBef>
                          <a:spcPts val="1019"/>
                        </a:spcBef>
                      </a:pPr>
                      <a:r>
                        <a:rPr dirty="0" sz="1450" spc="-2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Transaction-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level</a:t>
                      </a:r>
                      <a:r>
                        <a:rPr dirty="0" sz="145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verification,</a:t>
                      </a:r>
                      <a:r>
                        <a:rPr dirty="0" sz="145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dynamic</a:t>
                      </a:r>
                      <a:r>
                        <a:rPr dirty="0" sz="145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risk</a:t>
                      </a:r>
                      <a:r>
                        <a:rPr dirty="0" sz="145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scoring,</a:t>
                      </a:r>
                      <a:r>
                        <a:rPr dirty="0" sz="1450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portfolio-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level</a:t>
                      </a:r>
                      <a:r>
                        <a:rPr dirty="0" sz="1450" spc="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exposure</a:t>
                      </a:r>
                      <a:r>
                        <a:rPr dirty="0" sz="1450" spc="3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management,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reduced</a:t>
                      </a:r>
                      <a:r>
                        <a:rPr dirty="0" sz="145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defaults.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129539">
                    <a:lnL w="19050">
                      <a:solidFill>
                        <a:srgbClr val="001242"/>
                      </a:solidFill>
                      <a:prstDash val="solid"/>
                    </a:lnL>
                    <a:solidFill>
                      <a:srgbClr val="0057E6"/>
                    </a:solidFill>
                  </a:tcPr>
                </a:tc>
              </a:tr>
              <a:tr h="1581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9050">
                      <a:solidFill>
                        <a:srgbClr val="001242"/>
                      </a:solidFill>
                      <a:prstDash val="solid"/>
                    </a:lnR>
                    <a:solidFill>
                      <a:srgbClr val="00124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9050">
                      <a:solidFill>
                        <a:srgbClr val="001242"/>
                      </a:solidFill>
                      <a:prstDash val="solid"/>
                    </a:lnL>
                    <a:solidFill>
                      <a:srgbClr val="001242"/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931544" marR="348615" indent="-66040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Governments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&amp; </a:t>
                      </a: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Regulators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93980">
                    <a:lnR w="19050">
                      <a:solidFill>
                        <a:srgbClr val="001242"/>
                      </a:solidFill>
                      <a:prstDash val="solid"/>
                    </a:lnR>
                    <a:solidFill>
                      <a:srgbClr val="0057E6"/>
                    </a:solidFill>
                  </a:tcPr>
                </a:tc>
                <a:tc>
                  <a:txBody>
                    <a:bodyPr/>
                    <a:lstStyle/>
                    <a:p>
                      <a:pPr marL="344805" marR="1193165">
                        <a:lnSpc>
                          <a:spcPct val="101400"/>
                        </a:lnSpc>
                        <a:spcBef>
                          <a:spcPts val="1019"/>
                        </a:spcBef>
                      </a:pPr>
                      <a:r>
                        <a:rPr dirty="0" sz="145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Real-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time</a:t>
                      </a:r>
                      <a:r>
                        <a:rPr dirty="0" sz="145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trade</a:t>
                      </a:r>
                      <a:r>
                        <a:rPr dirty="0" sz="1450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flow</a:t>
                      </a:r>
                      <a:r>
                        <a:rPr dirty="0" sz="145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visibility,</a:t>
                      </a:r>
                      <a:r>
                        <a:rPr dirty="0" sz="1450" spc="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improved</a:t>
                      </a:r>
                      <a:r>
                        <a:rPr dirty="0" sz="145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tax</a:t>
                      </a:r>
                      <a:r>
                        <a:rPr dirty="0" sz="1450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5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customs</a:t>
                      </a:r>
                      <a:r>
                        <a:rPr dirty="0" sz="145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data,</a:t>
                      </a:r>
                      <a:r>
                        <a:rPr dirty="0" sz="145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evidence</a:t>
                      </a:r>
                      <a:r>
                        <a:rPr dirty="0" sz="145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for</a:t>
                      </a:r>
                      <a:r>
                        <a:rPr dirty="0" sz="145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industrial</a:t>
                      </a:r>
                      <a:r>
                        <a:rPr dirty="0" sz="1450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policy </a:t>
                      </a:r>
                      <a:r>
                        <a:rPr dirty="0" sz="145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450" spc="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450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AfCFTA.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B="0" marT="129539">
                    <a:lnL w="19050">
                      <a:solidFill>
                        <a:srgbClr val="001242"/>
                      </a:solidFill>
                      <a:prstDash val="solid"/>
                    </a:lnL>
                    <a:solidFill>
                      <a:srgbClr val="0057E6"/>
                    </a:solidFill>
                  </a:tcPr>
                </a:tc>
              </a:tr>
            </a:tbl>
          </a:graphicData>
        </a:graphic>
      </p:graphicFrame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1849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105"/>
              </a:spcBef>
            </a:pPr>
            <a:r>
              <a:rPr dirty="0" spc="-120">
                <a:solidFill>
                  <a:srgbClr val="FFFFFF"/>
                </a:solidFill>
              </a:rPr>
              <a:t>The</a:t>
            </a:r>
            <a:r>
              <a:rPr dirty="0" spc="-254">
                <a:solidFill>
                  <a:srgbClr val="FFFFFF"/>
                </a:solidFill>
              </a:rPr>
              <a:t> </a:t>
            </a:r>
            <a:r>
              <a:rPr dirty="0" spc="-160">
                <a:solidFill>
                  <a:srgbClr val="FFFFFF"/>
                </a:solidFill>
              </a:rPr>
              <a:t>Structural</a:t>
            </a:r>
            <a:r>
              <a:rPr dirty="0" spc="-229">
                <a:solidFill>
                  <a:srgbClr val="FFFFFF"/>
                </a:solidFill>
              </a:rPr>
              <a:t> </a:t>
            </a:r>
            <a:r>
              <a:rPr dirty="0" spc="-150">
                <a:solidFill>
                  <a:srgbClr val="FFFFFF"/>
                </a:solidFill>
              </a:rPr>
              <a:t>Problem</a:t>
            </a:r>
            <a:r>
              <a:rPr dirty="0" spc="-26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—</a:t>
            </a:r>
            <a:r>
              <a:rPr dirty="0" spc="-265">
                <a:solidFill>
                  <a:srgbClr val="FFFFFF"/>
                </a:solidFill>
              </a:rPr>
              <a:t> </a:t>
            </a:r>
            <a:r>
              <a:rPr dirty="0" spc="-125">
                <a:solidFill>
                  <a:srgbClr val="0057E6"/>
                </a:solidFill>
              </a:rPr>
              <a:t>Addressed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654799" y="530479"/>
            <a:ext cx="11167110" cy="6021705"/>
            <a:chOff x="654799" y="530479"/>
            <a:chExt cx="11167110" cy="6021705"/>
          </a:xfrm>
        </p:grpSpPr>
        <p:sp>
          <p:nvSpPr>
            <p:cNvPr id="9" name="object 9"/>
            <p:cNvSpPr/>
            <p:nvPr/>
          </p:nvSpPr>
          <p:spPr>
            <a:xfrm>
              <a:off x="673849" y="530479"/>
              <a:ext cx="0" cy="445770"/>
            </a:xfrm>
            <a:custGeom>
              <a:avLst/>
              <a:gdLst/>
              <a:ahLst/>
              <a:cxnLst/>
              <a:rect l="l" t="t" r="r" b="b"/>
              <a:pathLst>
                <a:path w="0" h="445769">
                  <a:moveTo>
                    <a:pt x="0" y="0"/>
                  </a:moveTo>
                  <a:lnTo>
                    <a:pt x="0" y="445516"/>
                  </a:lnTo>
                </a:path>
              </a:pathLst>
            </a:custGeom>
            <a:ln w="38100">
              <a:solidFill>
                <a:srgbClr val="0057E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58449" y="618185"/>
              <a:ext cx="1158303" cy="30180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629899" y="6166218"/>
              <a:ext cx="1191895" cy="386080"/>
            </a:xfrm>
            <a:custGeom>
              <a:avLst/>
              <a:gdLst/>
              <a:ahLst/>
              <a:cxnLst/>
              <a:rect l="l" t="t" r="r" b="b"/>
              <a:pathLst>
                <a:path w="1191895" h="386079">
                  <a:moveTo>
                    <a:pt x="998981" y="0"/>
                  </a:moveTo>
                  <a:lnTo>
                    <a:pt x="192785" y="0"/>
                  </a:lnTo>
                  <a:lnTo>
                    <a:pt x="148596" y="5093"/>
                  </a:lnTo>
                  <a:lnTo>
                    <a:pt x="108024" y="19602"/>
                  </a:lnTo>
                  <a:lnTo>
                    <a:pt x="72227" y="42368"/>
                  </a:lnTo>
                  <a:lnTo>
                    <a:pt x="42367" y="72234"/>
                  </a:lnTo>
                  <a:lnTo>
                    <a:pt x="19603" y="108041"/>
                  </a:lnTo>
                  <a:lnTo>
                    <a:pt x="5094" y="148632"/>
                  </a:lnTo>
                  <a:lnTo>
                    <a:pt x="0" y="192849"/>
                  </a:lnTo>
                  <a:lnTo>
                    <a:pt x="5094" y="237066"/>
                  </a:lnTo>
                  <a:lnTo>
                    <a:pt x="19603" y="277657"/>
                  </a:lnTo>
                  <a:lnTo>
                    <a:pt x="42367" y="313464"/>
                  </a:lnTo>
                  <a:lnTo>
                    <a:pt x="72227" y="343330"/>
                  </a:lnTo>
                  <a:lnTo>
                    <a:pt x="108024" y="366096"/>
                  </a:lnTo>
                  <a:lnTo>
                    <a:pt x="148596" y="380605"/>
                  </a:lnTo>
                  <a:lnTo>
                    <a:pt x="192785" y="385699"/>
                  </a:lnTo>
                  <a:lnTo>
                    <a:pt x="998981" y="385699"/>
                  </a:lnTo>
                  <a:lnTo>
                    <a:pt x="1043218" y="380605"/>
                  </a:lnTo>
                  <a:lnTo>
                    <a:pt x="1083824" y="366096"/>
                  </a:lnTo>
                  <a:lnTo>
                    <a:pt x="1119643" y="343330"/>
                  </a:lnTo>
                  <a:lnTo>
                    <a:pt x="1149517" y="313464"/>
                  </a:lnTo>
                  <a:lnTo>
                    <a:pt x="1172288" y="277657"/>
                  </a:lnTo>
                  <a:lnTo>
                    <a:pt x="1186800" y="237066"/>
                  </a:lnTo>
                  <a:lnTo>
                    <a:pt x="1191895" y="192849"/>
                  </a:lnTo>
                  <a:lnTo>
                    <a:pt x="1186800" y="148632"/>
                  </a:lnTo>
                  <a:lnTo>
                    <a:pt x="1172288" y="108041"/>
                  </a:lnTo>
                  <a:lnTo>
                    <a:pt x="1149517" y="72234"/>
                  </a:lnTo>
                  <a:lnTo>
                    <a:pt x="1119643" y="42368"/>
                  </a:lnTo>
                  <a:lnTo>
                    <a:pt x="1083824" y="19602"/>
                  </a:lnTo>
                  <a:lnTo>
                    <a:pt x="1043218" y="5093"/>
                  </a:lnTo>
                  <a:lnTo>
                    <a:pt x="998981" y="0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02516" y="6244767"/>
              <a:ext cx="228600" cy="22860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0835131" y="6291478"/>
            <a:ext cx="473709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dirty="0" sz="11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25">
                <a:solidFill>
                  <a:srgbClr val="FFFFFF"/>
                </a:solidFill>
                <a:latin typeface="Calibri"/>
                <a:cs typeface="Calibri"/>
              </a:rPr>
              <a:t>27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1402080"/>
          </a:xfrm>
          <a:custGeom>
            <a:avLst/>
            <a:gdLst/>
            <a:ahLst/>
            <a:cxnLst/>
            <a:rect l="l" t="t" r="r" b="b"/>
            <a:pathLst>
              <a:path w="12192000" h="1402080">
                <a:moveTo>
                  <a:pt x="12192000" y="0"/>
                </a:moveTo>
                <a:lnTo>
                  <a:pt x="0" y="0"/>
                </a:lnTo>
                <a:lnTo>
                  <a:pt x="0" y="1402079"/>
                </a:lnTo>
                <a:lnTo>
                  <a:pt x="12192000" y="140207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985897" y="1529842"/>
            <a:ext cx="5780405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dirty="0" sz="1600" i="1">
                <a:solidFill>
                  <a:srgbClr val="0057E6"/>
                </a:solidFill>
                <a:latin typeface="Calibri"/>
                <a:cs typeface="Calibri"/>
              </a:rPr>
              <a:t>The</a:t>
            </a:r>
            <a:r>
              <a:rPr dirty="0" sz="1600" spc="-45" i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57E6"/>
                </a:solidFill>
                <a:latin typeface="Calibri"/>
                <a:cs typeface="Calibri"/>
              </a:rPr>
              <a:t>African</a:t>
            </a:r>
            <a:r>
              <a:rPr dirty="0" sz="1600" spc="-40" i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0057E6"/>
                </a:solidFill>
                <a:latin typeface="Calibri"/>
                <a:cs typeface="Calibri"/>
              </a:rPr>
              <a:t>Continental</a:t>
            </a:r>
            <a:r>
              <a:rPr dirty="0" sz="1600" spc="-20" i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57E6"/>
                </a:solidFill>
                <a:latin typeface="Calibri"/>
                <a:cs typeface="Calibri"/>
              </a:rPr>
              <a:t>Free</a:t>
            </a:r>
            <a:r>
              <a:rPr dirty="0" sz="1600" spc="-40" i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0057E6"/>
                </a:solidFill>
                <a:latin typeface="Calibri"/>
                <a:cs typeface="Calibri"/>
              </a:rPr>
              <a:t>Trade</a:t>
            </a:r>
            <a:r>
              <a:rPr dirty="0" sz="1600" spc="-45" i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57E6"/>
                </a:solidFill>
                <a:latin typeface="Calibri"/>
                <a:cs typeface="Calibri"/>
              </a:rPr>
              <a:t>Area</a:t>
            </a:r>
            <a:r>
              <a:rPr dirty="0" sz="1600" spc="-50" i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57E6"/>
                </a:solidFill>
                <a:latin typeface="Calibri"/>
                <a:cs typeface="Calibri"/>
              </a:rPr>
              <a:t>creates</a:t>
            </a:r>
            <a:r>
              <a:rPr dirty="0" sz="1600" spc="-45" i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57E6"/>
                </a:solidFill>
                <a:latin typeface="Calibri"/>
                <a:cs typeface="Calibri"/>
              </a:rPr>
              <a:t>the</a:t>
            </a:r>
            <a:r>
              <a:rPr dirty="0" sz="1600" spc="-40" i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57E6"/>
                </a:solidFill>
                <a:latin typeface="Calibri"/>
                <a:cs typeface="Calibri"/>
              </a:rPr>
              <a:t>policy</a:t>
            </a:r>
            <a:r>
              <a:rPr dirty="0" sz="1600" spc="-45" i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0057E6"/>
                </a:solidFill>
                <a:latin typeface="Calibri"/>
                <a:cs typeface="Calibri"/>
              </a:rPr>
              <a:t>framework.</a:t>
            </a:r>
            <a:endParaRPr sz="1600">
              <a:latin typeface="Calibri"/>
              <a:cs typeface="Calibri"/>
            </a:endParaRPr>
          </a:p>
          <a:p>
            <a:pPr algn="ctr" marL="635">
              <a:lnSpc>
                <a:spcPct val="100000"/>
              </a:lnSpc>
            </a:pPr>
            <a:r>
              <a:rPr dirty="0" sz="1600" i="1">
                <a:solidFill>
                  <a:srgbClr val="0057E6"/>
                </a:solidFill>
                <a:latin typeface="Calibri"/>
                <a:cs typeface="Calibri"/>
              </a:rPr>
              <a:t>Digital</a:t>
            </a:r>
            <a:r>
              <a:rPr dirty="0" sz="1600" spc="-35" i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0057E6"/>
                </a:solidFill>
                <a:latin typeface="Calibri"/>
                <a:cs typeface="Calibri"/>
              </a:rPr>
              <a:t>infrastructure</a:t>
            </a:r>
            <a:r>
              <a:rPr dirty="0" sz="1600" spc="-30" i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57E6"/>
                </a:solidFill>
                <a:latin typeface="Calibri"/>
                <a:cs typeface="Calibri"/>
              </a:rPr>
              <a:t>creates</a:t>
            </a:r>
            <a:r>
              <a:rPr dirty="0" sz="1600" spc="-35" i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600" i="1">
                <a:solidFill>
                  <a:srgbClr val="0057E6"/>
                </a:solidFill>
                <a:latin typeface="Calibri"/>
                <a:cs typeface="Calibri"/>
              </a:rPr>
              <a:t>the</a:t>
            </a:r>
            <a:r>
              <a:rPr dirty="0" sz="1600" spc="-30" i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0057E6"/>
                </a:solidFill>
                <a:latin typeface="Calibri"/>
                <a:cs typeface="Calibri"/>
              </a:rPr>
              <a:t>execution</a:t>
            </a:r>
            <a:r>
              <a:rPr dirty="0" sz="1600" spc="-40" i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600" spc="-10" i="1">
                <a:solidFill>
                  <a:srgbClr val="0057E6"/>
                </a:solidFill>
                <a:latin typeface="Calibri"/>
                <a:cs typeface="Calibri"/>
              </a:rPr>
              <a:t>layer.</a:t>
            </a:r>
            <a:endParaRPr sz="16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74598" y="2191385"/>
          <a:ext cx="11055985" cy="3826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7600"/>
                <a:gridCol w="7315200"/>
              </a:tblGrid>
              <a:tr h="554355"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18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AfCFTA</a:t>
                      </a:r>
                      <a:r>
                        <a:rPr dirty="0" sz="180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Policy</a:t>
                      </a:r>
                      <a:r>
                        <a:rPr dirty="0" sz="1800" spc="-75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Objective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46355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001242"/>
                    </a:solidFill>
                  </a:tcPr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What</a:t>
                      </a:r>
                      <a:r>
                        <a:rPr dirty="0" sz="1800" spc="-2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Digital</a:t>
                      </a:r>
                      <a:r>
                        <a:rPr dirty="0" sz="1800" spc="-4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Infrastructure</a:t>
                      </a:r>
                      <a:r>
                        <a:rPr dirty="0" sz="1800" spc="-5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800" spc="-1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Enables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 marT="46355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  <a:solidFill>
                      <a:srgbClr val="255FFF"/>
                    </a:solidFill>
                  </a:tcPr>
                </a:tc>
              </a:tr>
              <a:tr h="818515"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600" spc="-20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Tariff</a:t>
                      </a:r>
                      <a:r>
                        <a:rPr dirty="0" sz="1600" spc="-60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reduction</a:t>
                      </a:r>
                      <a:r>
                        <a:rPr dirty="0" sz="1600" spc="-55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across</a:t>
                      </a:r>
                      <a:r>
                        <a:rPr dirty="0" sz="1600" spc="-50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member</a:t>
                      </a:r>
                      <a:r>
                        <a:rPr dirty="0" sz="1600" spc="-55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states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4826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 marR="2501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600" spc="-1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Structured</a:t>
                      </a:r>
                      <a:r>
                        <a:rPr dirty="0" sz="1600" spc="-3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sourcing</a:t>
                      </a:r>
                      <a:r>
                        <a:rPr dirty="0" sz="1600" spc="-4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across</a:t>
                      </a:r>
                      <a:r>
                        <a:rPr dirty="0" sz="1600" spc="-4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borders</a:t>
                      </a:r>
                      <a:r>
                        <a:rPr dirty="0" sz="1600" spc="-3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via</a:t>
                      </a:r>
                      <a:r>
                        <a:rPr dirty="0" sz="1600" spc="-6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Marketplace</a:t>
                      </a:r>
                      <a:r>
                        <a:rPr dirty="0" sz="1600" spc="-4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dirty="0" sz="1600" spc="-5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Polymer</a:t>
                      </a:r>
                      <a:r>
                        <a:rPr dirty="0" sz="1600" spc="-4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enables</a:t>
                      </a:r>
                      <a:r>
                        <a:rPr dirty="0" sz="1600" spc="-5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businesses</a:t>
                      </a:r>
                      <a:r>
                        <a:rPr dirty="0" sz="1600" spc="-5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2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to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act</a:t>
                      </a:r>
                      <a:r>
                        <a:rPr dirty="0" sz="1600" spc="-4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on</a:t>
                      </a:r>
                      <a:r>
                        <a:rPr dirty="0" sz="1600" spc="-3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new</a:t>
                      </a:r>
                      <a:r>
                        <a:rPr dirty="0" sz="1600" spc="-3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tariff</a:t>
                      </a:r>
                      <a:r>
                        <a:rPr dirty="0" sz="1600" spc="-5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advantages.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48260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</a:tcPr>
                </a:tc>
              </a:tr>
              <a:tr h="817880"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600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Rules</a:t>
                      </a:r>
                      <a:r>
                        <a:rPr dirty="0" sz="1600" spc="-40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600" spc="-25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origin</a:t>
                      </a:r>
                      <a:r>
                        <a:rPr dirty="0" sz="1600" spc="-25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simplification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48895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 marR="48514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Orbital's</a:t>
                      </a:r>
                      <a:r>
                        <a:rPr dirty="0" sz="1600" spc="-6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verified</a:t>
                      </a:r>
                      <a:r>
                        <a:rPr dirty="0" sz="1600" spc="-5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supplier</a:t>
                      </a:r>
                      <a:r>
                        <a:rPr dirty="0" sz="1600" spc="-6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profiles</a:t>
                      </a:r>
                      <a:r>
                        <a:rPr dirty="0" sz="1600" spc="-5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600" spc="-5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Osmosis's</a:t>
                      </a:r>
                      <a:r>
                        <a:rPr dirty="0" sz="1600" spc="-4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documentation</a:t>
                      </a:r>
                      <a:r>
                        <a:rPr dirty="0" sz="1600" spc="-5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layer</a:t>
                      </a:r>
                      <a:r>
                        <a:rPr dirty="0" sz="1600" spc="-5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provide</a:t>
                      </a:r>
                      <a:r>
                        <a:rPr dirty="0" sz="1600" spc="-3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2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the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compliance</a:t>
                      </a:r>
                      <a:r>
                        <a:rPr dirty="0" sz="1600" spc="-5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backbone.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48895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</a:tcPr>
                </a:tc>
              </a:tr>
              <a:tr h="817880"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600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Free</a:t>
                      </a:r>
                      <a:r>
                        <a:rPr dirty="0" sz="1600" spc="-35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movement</a:t>
                      </a:r>
                      <a:r>
                        <a:rPr dirty="0" sz="1600" spc="-25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dirty="0" sz="1600" spc="-20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goods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48895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 marR="55245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Flux's</a:t>
                      </a:r>
                      <a:r>
                        <a:rPr dirty="0" sz="1600" spc="-5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logistics</a:t>
                      </a:r>
                      <a:r>
                        <a:rPr dirty="0" sz="1600" spc="-6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coordination</a:t>
                      </a:r>
                      <a:r>
                        <a:rPr dirty="0" sz="1600" spc="-2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600" spc="-4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real-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time</a:t>
                      </a:r>
                      <a:r>
                        <a:rPr dirty="0" sz="1600" spc="-4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tracking</a:t>
                      </a:r>
                      <a:r>
                        <a:rPr dirty="0" sz="1600" spc="-3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make</a:t>
                      </a:r>
                      <a:r>
                        <a:rPr dirty="0" sz="1600" spc="-2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2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cross-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border</a:t>
                      </a:r>
                      <a:r>
                        <a:rPr dirty="0" sz="1600" spc="1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movement operationally</a:t>
                      </a:r>
                      <a:r>
                        <a:rPr dirty="0" sz="1600" spc="1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efficient.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48895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</a:tcPr>
                </a:tc>
              </a:tr>
              <a:tr h="817880"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600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Financial</a:t>
                      </a:r>
                      <a:r>
                        <a:rPr dirty="0" sz="1600" spc="-40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integration</a:t>
                      </a:r>
                      <a:r>
                        <a:rPr dirty="0" sz="1600" spc="-35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 b="1">
                          <a:solidFill>
                            <a:srgbClr val="092440"/>
                          </a:solidFill>
                          <a:latin typeface="Calibri"/>
                          <a:cs typeface="Calibri"/>
                        </a:rPr>
                        <a:t>objectives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48895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920" marR="26543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Oxide</a:t>
                      </a:r>
                      <a:r>
                        <a:rPr dirty="0" sz="1600" spc="-5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dirty="0" sz="1600" spc="-4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Osmosis</a:t>
                      </a:r>
                      <a:r>
                        <a:rPr dirty="0" sz="1600" spc="-4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provide</a:t>
                      </a:r>
                      <a:r>
                        <a:rPr dirty="0" sz="1600" spc="-3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dirty="0" sz="1600" spc="-4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verifiable</a:t>
                      </a:r>
                      <a:r>
                        <a:rPr dirty="0" sz="1600" spc="-6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trade</a:t>
                      </a:r>
                      <a:r>
                        <a:rPr dirty="0" sz="1600" spc="-4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data</a:t>
                      </a:r>
                      <a:r>
                        <a:rPr dirty="0" sz="1600" spc="-5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dirty="0" sz="1600" spc="-6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settlement</a:t>
                      </a:r>
                      <a:r>
                        <a:rPr dirty="0" sz="1600" spc="-35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1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infrastructure</a:t>
                      </a:r>
                      <a:r>
                        <a:rPr dirty="0" sz="1600" spc="-3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2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that </a:t>
                      </a:r>
                      <a:r>
                        <a:rPr dirty="0" sz="160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institutions</a:t>
                      </a:r>
                      <a:r>
                        <a:rPr dirty="0" sz="1600" spc="-9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dirty="0" sz="1600" spc="-20">
                          <a:solidFill>
                            <a:srgbClr val="334154"/>
                          </a:solidFill>
                          <a:latin typeface="Calibri"/>
                          <a:cs typeface="Calibri"/>
                        </a:rPr>
                        <a:t>need.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B="0" marT="48895">
                    <a:lnL w="6350">
                      <a:solidFill>
                        <a:srgbClr val="E1E8EF"/>
                      </a:solidFill>
                      <a:prstDash val="solid"/>
                    </a:lnL>
                    <a:lnR w="6350">
                      <a:solidFill>
                        <a:srgbClr val="E1E8EF"/>
                      </a:solidFill>
                      <a:prstDash val="solid"/>
                    </a:lnR>
                    <a:lnT w="6350">
                      <a:solidFill>
                        <a:srgbClr val="E1E8EF"/>
                      </a:solidFill>
                      <a:prstDash val="solid"/>
                    </a:lnT>
                    <a:lnB w="6350">
                      <a:solidFill>
                        <a:srgbClr val="E1E8E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0" y="6166218"/>
            <a:ext cx="12192000" cy="692150"/>
            <a:chOff x="0" y="6166218"/>
            <a:chExt cx="12192000" cy="692150"/>
          </a:xfrm>
        </p:grpSpPr>
        <p:sp>
          <p:nvSpPr>
            <p:cNvPr id="6" name="object 6"/>
            <p:cNvSpPr/>
            <p:nvPr/>
          </p:nvSpPr>
          <p:spPr>
            <a:xfrm>
              <a:off x="0" y="6400799"/>
              <a:ext cx="12192000" cy="457200"/>
            </a:xfrm>
            <a:custGeom>
              <a:avLst/>
              <a:gdLst/>
              <a:ahLst/>
              <a:cxnLst/>
              <a:rect l="l" t="t" r="r" b="b"/>
              <a:pathLst>
                <a:path w="12192000" h="457200">
                  <a:moveTo>
                    <a:pt x="12192000" y="0"/>
                  </a:moveTo>
                  <a:lnTo>
                    <a:pt x="0" y="0"/>
                  </a:lnTo>
                  <a:lnTo>
                    <a:pt x="0" y="457199"/>
                  </a:lnTo>
                  <a:lnTo>
                    <a:pt x="12192000" y="45719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55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0629900" y="6166218"/>
              <a:ext cx="1191895" cy="386080"/>
            </a:xfrm>
            <a:custGeom>
              <a:avLst/>
              <a:gdLst/>
              <a:ahLst/>
              <a:cxnLst/>
              <a:rect l="l" t="t" r="r" b="b"/>
              <a:pathLst>
                <a:path w="1191895" h="386079">
                  <a:moveTo>
                    <a:pt x="998981" y="0"/>
                  </a:moveTo>
                  <a:lnTo>
                    <a:pt x="192785" y="0"/>
                  </a:lnTo>
                  <a:lnTo>
                    <a:pt x="148596" y="5093"/>
                  </a:lnTo>
                  <a:lnTo>
                    <a:pt x="108024" y="19602"/>
                  </a:lnTo>
                  <a:lnTo>
                    <a:pt x="72227" y="42368"/>
                  </a:lnTo>
                  <a:lnTo>
                    <a:pt x="42367" y="72234"/>
                  </a:lnTo>
                  <a:lnTo>
                    <a:pt x="19603" y="108041"/>
                  </a:lnTo>
                  <a:lnTo>
                    <a:pt x="5094" y="148632"/>
                  </a:lnTo>
                  <a:lnTo>
                    <a:pt x="0" y="192849"/>
                  </a:lnTo>
                  <a:lnTo>
                    <a:pt x="5094" y="237066"/>
                  </a:lnTo>
                  <a:lnTo>
                    <a:pt x="19603" y="277657"/>
                  </a:lnTo>
                  <a:lnTo>
                    <a:pt x="42367" y="313464"/>
                  </a:lnTo>
                  <a:lnTo>
                    <a:pt x="72227" y="343330"/>
                  </a:lnTo>
                  <a:lnTo>
                    <a:pt x="108024" y="366096"/>
                  </a:lnTo>
                  <a:lnTo>
                    <a:pt x="148596" y="380605"/>
                  </a:lnTo>
                  <a:lnTo>
                    <a:pt x="192785" y="385699"/>
                  </a:lnTo>
                  <a:lnTo>
                    <a:pt x="998981" y="385699"/>
                  </a:lnTo>
                  <a:lnTo>
                    <a:pt x="1043218" y="380605"/>
                  </a:lnTo>
                  <a:lnTo>
                    <a:pt x="1083824" y="366096"/>
                  </a:lnTo>
                  <a:lnTo>
                    <a:pt x="1119643" y="343330"/>
                  </a:lnTo>
                  <a:lnTo>
                    <a:pt x="1149517" y="313464"/>
                  </a:lnTo>
                  <a:lnTo>
                    <a:pt x="1172288" y="277657"/>
                  </a:lnTo>
                  <a:lnTo>
                    <a:pt x="1186800" y="237066"/>
                  </a:lnTo>
                  <a:lnTo>
                    <a:pt x="1191895" y="192849"/>
                  </a:lnTo>
                  <a:lnTo>
                    <a:pt x="1186800" y="148632"/>
                  </a:lnTo>
                  <a:lnTo>
                    <a:pt x="1172288" y="108041"/>
                  </a:lnTo>
                  <a:lnTo>
                    <a:pt x="1149517" y="72234"/>
                  </a:lnTo>
                  <a:lnTo>
                    <a:pt x="1119643" y="42368"/>
                  </a:lnTo>
                  <a:lnTo>
                    <a:pt x="1083824" y="19602"/>
                  </a:lnTo>
                  <a:lnTo>
                    <a:pt x="1043218" y="5093"/>
                  </a:lnTo>
                  <a:lnTo>
                    <a:pt x="998981" y="0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02517" y="6244767"/>
              <a:ext cx="228600" cy="228600"/>
            </a:xfrm>
            <a:prstGeom prst="rect">
              <a:avLst/>
            </a:prstGeom>
          </p:spPr>
        </p:pic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05410">
              <a:lnSpc>
                <a:spcPct val="100000"/>
              </a:lnSpc>
              <a:spcBef>
                <a:spcPts val="95"/>
              </a:spcBef>
            </a:pPr>
            <a:r>
              <a:rPr dirty="0" sz="4000" spc="-195">
                <a:solidFill>
                  <a:srgbClr val="FFFFFF"/>
                </a:solidFill>
              </a:rPr>
              <a:t>AfCFTA</a:t>
            </a:r>
            <a:r>
              <a:rPr dirty="0" sz="4000" spc="-300">
                <a:solidFill>
                  <a:srgbClr val="FFFFFF"/>
                </a:solidFill>
              </a:rPr>
              <a:t> </a:t>
            </a:r>
            <a:r>
              <a:rPr dirty="0" sz="4000">
                <a:solidFill>
                  <a:srgbClr val="FFFFFF"/>
                </a:solidFill>
              </a:rPr>
              <a:t>&amp;</a:t>
            </a:r>
            <a:r>
              <a:rPr dirty="0" sz="4000" spc="-265">
                <a:solidFill>
                  <a:srgbClr val="FFFFFF"/>
                </a:solidFill>
              </a:rPr>
              <a:t> </a:t>
            </a:r>
            <a:r>
              <a:rPr dirty="0" sz="4000" spc="-155">
                <a:solidFill>
                  <a:srgbClr val="0057E6"/>
                </a:solidFill>
              </a:rPr>
              <a:t>Digital</a:t>
            </a:r>
            <a:r>
              <a:rPr dirty="0" sz="4000" spc="-280">
                <a:solidFill>
                  <a:srgbClr val="0057E6"/>
                </a:solidFill>
              </a:rPr>
              <a:t> </a:t>
            </a:r>
            <a:r>
              <a:rPr dirty="0" sz="4000" spc="-145">
                <a:solidFill>
                  <a:srgbClr val="0057E6"/>
                </a:solidFill>
              </a:rPr>
              <a:t>Infrastructure</a:t>
            </a:r>
            <a:endParaRPr sz="4000"/>
          </a:p>
        </p:txBody>
      </p:sp>
      <p:grpSp>
        <p:nvGrpSpPr>
          <p:cNvPr id="10" name="object 10"/>
          <p:cNvGrpSpPr/>
          <p:nvPr/>
        </p:nvGrpSpPr>
        <p:grpSpPr>
          <a:xfrm>
            <a:off x="654799" y="530479"/>
            <a:ext cx="10962005" cy="445770"/>
            <a:chOff x="654799" y="530479"/>
            <a:chExt cx="10962005" cy="445770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58449" y="618185"/>
              <a:ext cx="1158303" cy="30180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73849" y="530479"/>
              <a:ext cx="0" cy="445770"/>
            </a:xfrm>
            <a:custGeom>
              <a:avLst/>
              <a:gdLst/>
              <a:ahLst/>
              <a:cxnLst/>
              <a:rect l="l" t="t" r="r" b="b"/>
              <a:pathLst>
                <a:path w="0" h="445769">
                  <a:moveTo>
                    <a:pt x="0" y="0"/>
                  </a:moveTo>
                  <a:lnTo>
                    <a:pt x="0" y="445516"/>
                  </a:lnTo>
                </a:path>
              </a:pathLst>
            </a:custGeom>
            <a:ln w="38100">
              <a:solidFill>
                <a:srgbClr val="0057E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/>
          <p:nvPr/>
        </p:nvSpPr>
        <p:spPr>
          <a:xfrm>
            <a:off x="727963" y="6078423"/>
            <a:ext cx="518477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700">
                <a:solidFill>
                  <a:srgbClr val="63748A"/>
                </a:solidFill>
                <a:latin typeface="Calibri"/>
                <a:cs typeface="Calibri"/>
              </a:rPr>
              <a:t>Source: African</a:t>
            </a:r>
            <a:r>
              <a:rPr dirty="0" sz="7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700">
                <a:solidFill>
                  <a:srgbClr val="63748A"/>
                </a:solidFill>
                <a:latin typeface="Calibri"/>
                <a:cs typeface="Calibri"/>
              </a:rPr>
              <a:t>Union</a:t>
            </a:r>
            <a:r>
              <a:rPr dirty="0" sz="7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700">
                <a:solidFill>
                  <a:srgbClr val="63748A"/>
                </a:solidFill>
                <a:latin typeface="Calibri"/>
                <a:cs typeface="Calibri"/>
              </a:rPr>
              <a:t>AfCFTA</a:t>
            </a:r>
            <a:r>
              <a:rPr dirty="0" sz="7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700" spc="-10">
                <a:solidFill>
                  <a:srgbClr val="63748A"/>
                </a:solidFill>
                <a:latin typeface="Calibri"/>
                <a:cs typeface="Calibri"/>
              </a:rPr>
              <a:t>Agreement;</a:t>
            </a:r>
            <a:r>
              <a:rPr dirty="0" sz="700" spc="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700">
                <a:solidFill>
                  <a:srgbClr val="63748A"/>
                </a:solidFill>
                <a:latin typeface="Calibri"/>
                <a:cs typeface="Calibri"/>
              </a:rPr>
              <a:t>UNCTAD</a:t>
            </a:r>
            <a:r>
              <a:rPr dirty="0" sz="7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700">
                <a:solidFill>
                  <a:srgbClr val="63748A"/>
                </a:solidFill>
                <a:latin typeface="Calibri"/>
                <a:cs typeface="Calibri"/>
              </a:rPr>
              <a:t>Economic</a:t>
            </a:r>
            <a:r>
              <a:rPr dirty="0" sz="700" spc="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63748A"/>
                </a:solidFill>
                <a:latin typeface="Calibri"/>
                <a:cs typeface="Calibri"/>
              </a:rPr>
              <a:t>Development</a:t>
            </a:r>
            <a:r>
              <a:rPr dirty="0" sz="9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700">
                <a:solidFill>
                  <a:srgbClr val="63748A"/>
                </a:solidFill>
                <a:latin typeface="Calibri"/>
                <a:cs typeface="Calibri"/>
              </a:rPr>
              <a:t>in</a:t>
            </a:r>
            <a:r>
              <a:rPr dirty="0" sz="7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700">
                <a:solidFill>
                  <a:srgbClr val="63748A"/>
                </a:solidFill>
                <a:latin typeface="Calibri"/>
                <a:cs typeface="Calibri"/>
              </a:rPr>
              <a:t>Africa</a:t>
            </a:r>
            <a:r>
              <a:rPr dirty="0" sz="7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700">
                <a:solidFill>
                  <a:srgbClr val="63748A"/>
                </a:solidFill>
                <a:latin typeface="Calibri"/>
                <a:cs typeface="Calibri"/>
              </a:rPr>
              <a:t>Report</a:t>
            </a:r>
            <a:r>
              <a:rPr dirty="0" sz="7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700">
                <a:solidFill>
                  <a:srgbClr val="63748A"/>
                </a:solidFill>
                <a:latin typeface="Calibri"/>
                <a:cs typeface="Calibri"/>
              </a:rPr>
              <a:t>2019;</a:t>
            </a:r>
            <a:r>
              <a:rPr dirty="0" sz="700" spc="-10">
                <a:solidFill>
                  <a:srgbClr val="63748A"/>
                </a:solidFill>
                <a:latin typeface="Calibri"/>
                <a:cs typeface="Calibri"/>
              </a:rPr>
              <a:t> Afreximbank</a:t>
            </a:r>
            <a:r>
              <a:rPr dirty="0" sz="700" spc="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700">
                <a:solidFill>
                  <a:srgbClr val="63748A"/>
                </a:solidFill>
                <a:latin typeface="Calibri"/>
                <a:cs typeface="Calibri"/>
              </a:rPr>
              <a:t>African</a:t>
            </a:r>
            <a:r>
              <a:rPr dirty="0" sz="7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700">
                <a:solidFill>
                  <a:srgbClr val="63748A"/>
                </a:solidFill>
                <a:latin typeface="Calibri"/>
                <a:cs typeface="Calibri"/>
              </a:rPr>
              <a:t>Trade</a:t>
            </a:r>
            <a:r>
              <a:rPr dirty="0" sz="7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700">
                <a:solidFill>
                  <a:srgbClr val="63748A"/>
                </a:solidFill>
                <a:latin typeface="Calibri"/>
                <a:cs typeface="Calibri"/>
              </a:rPr>
              <a:t>Report</a:t>
            </a:r>
            <a:r>
              <a:rPr dirty="0" sz="700" spc="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700" spc="-10">
                <a:solidFill>
                  <a:srgbClr val="63748A"/>
                </a:solidFill>
                <a:latin typeface="Calibri"/>
                <a:cs typeface="Calibri"/>
              </a:rPr>
              <a:t>2024,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835131" y="6291478"/>
            <a:ext cx="473709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dirty="0" sz="11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25">
                <a:solidFill>
                  <a:srgbClr val="FFFFFF"/>
                </a:solidFill>
                <a:latin typeface="Calibri"/>
                <a:cs typeface="Calibri"/>
              </a:rPr>
              <a:t>28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6900" y="6555435"/>
            <a:ext cx="364109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Matta</a:t>
            </a:r>
            <a:r>
              <a:rPr dirty="0" sz="12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—</a:t>
            </a:r>
            <a:r>
              <a:rPr dirty="0" sz="1200" spc="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Digital</a:t>
            </a:r>
            <a:r>
              <a:rPr dirty="0" sz="12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Infrastructure: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The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Future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African</a:t>
            </a:r>
            <a:r>
              <a:rPr dirty="0" sz="1200" spc="-2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Trade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96900" y="1417446"/>
            <a:ext cx="1065403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E1E8EF"/>
                </a:solidFill>
                <a:latin typeface="Calibri"/>
                <a:cs typeface="Calibri"/>
              </a:rPr>
              <a:t>Digital</a:t>
            </a:r>
            <a:r>
              <a:rPr dirty="0" sz="14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E1E8EF"/>
                </a:solidFill>
                <a:latin typeface="Calibri"/>
                <a:cs typeface="Calibri"/>
              </a:rPr>
              <a:t>trade</a:t>
            </a:r>
            <a:r>
              <a:rPr dirty="0" sz="14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E1E8EF"/>
                </a:solidFill>
                <a:latin typeface="Calibri"/>
                <a:cs typeface="Calibri"/>
              </a:rPr>
              <a:t>infrastructure</a:t>
            </a:r>
            <a:r>
              <a:rPr dirty="0" sz="14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E1E8EF"/>
                </a:solidFill>
                <a:latin typeface="Calibri"/>
                <a:cs typeface="Calibri"/>
              </a:rPr>
              <a:t>does</a:t>
            </a:r>
            <a:r>
              <a:rPr dirty="0" sz="14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E1E8EF"/>
                </a:solidFill>
                <a:latin typeface="Calibri"/>
                <a:cs typeface="Calibri"/>
              </a:rPr>
              <a:t>not</a:t>
            </a:r>
            <a:r>
              <a:rPr dirty="0" sz="1400" spc="-2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E1E8EF"/>
                </a:solidFill>
                <a:latin typeface="Calibri"/>
                <a:cs typeface="Calibri"/>
              </a:rPr>
              <a:t>just</a:t>
            </a:r>
            <a:r>
              <a:rPr dirty="0" sz="14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E1E8EF"/>
                </a:solidFill>
                <a:latin typeface="Calibri"/>
                <a:cs typeface="Calibri"/>
              </a:rPr>
              <a:t>improve</a:t>
            </a:r>
            <a:r>
              <a:rPr dirty="0" sz="1400" spc="-5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E1E8EF"/>
                </a:solidFill>
                <a:latin typeface="Calibri"/>
                <a:cs typeface="Calibri"/>
              </a:rPr>
              <a:t>existing</a:t>
            </a:r>
            <a:r>
              <a:rPr dirty="0" sz="1400" spc="-1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E1E8EF"/>
                </a:solidFill>
                <a:latin typeface="Calibri"/>
                <a:cs typeface="Calibri"/>
              </a:rPr>
              <a:t>processes</a:t>
            </a:r>
            <a:r>
              <a:rPr dirty="0" sz="14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E1E8EF"/>
                </a:solidFill>
                <a:latin typeface="Calibri"/>
                <a:cs typeface="Calibri"/>
              </a:rPr>
              <a:t>—</a:t>
            </a:r>
            <a:r>
              <a:rPr dirty="0" sz="14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E1E8EF"/>
                </a:solidFill>
                <a:latin typeface="Calibri"/>
                <a:cs typeface="Calibri"/>
              </a:rPr>
              <a:t>it</a:t>
            </a:r>
            <a:r>
              <a:rPr dirty="0" sz="14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E1E8EF"/>
                </a:solidFill>
                <a:latin typeface="Calibri"/>
                <a:cs typeface="Calibri"/>
              </a:rPr>
              <a:t>creates</a:t>
            </a:r>
            <a:r>
              <a:rPr dirty="0" sz="1400" spc="-2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E1E8EF"/>
                </a:solidFill>
                <a:latin typeface="Calibri"/>
                <a:cs typeface="Calibri"/>
              </a:rPr>
              <a:t>entirely</a:t>
            </a:r>
            <a:r>
              <a:rPr dirty="0" sz="14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E1E8EF"/>
                </a:solidFill>
                <a:latin typeface="Calibri"/>
                <a:cs typeface="Calibri"/>
              </a:rPr>
              <a:t>new</a:t>
            </a:r>
            <a:r>
              <a:rPr dirty="0" sz="1400" spc="-2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E1E8EF"/>
                </a:solidFill>
                <a:latin typeface="Calibri"/>
                <a:cs typeface="Calibri"/>
              </a:rPr>
              <a:t>possibilities</a:t>
            </a:r>
            <a:r>
              <a:rPr dirty="0" sz="1400" spc="-2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E1E8EF"/>
                </a:solidFill>
                <a:latin typeface="Calibri"/>
                <a:cs typeface="Calibri"/>
              </a:rPr>
              <a:t>for</a:t>
            </a:r>
            <a:r>
              <a:rPr dirty="0" sz="1400" spc="-5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E1E8EF"/>
                </a:solidFill>
                <a:latin typeface="Calibri"/>
                <a:cs typeface="Calibri"/>
              </a:rPr>
              <a:t>how</a:t>
            </a:r>
            <a:r>
              <a:rPr dirty="0" sz="14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E1E8EF"/>
                </a:solidFill>
                <a:latin typeface="Calibri"/>
                <a:cs typeface="Calibri"/>
              </a:rPr>
              <a:t>businesses</a:t>
            </a:r>
            <a:r>
              <a:rPr dirty="0" sz="1400" spc="-5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E1E8EF"/>
                </a:solidFill>
                <a:latin typeface="Calibri"/>
                <a:cs typeface="Calibri"/>
              </a:rPr>
              <a:t>operate</a:t>
            </a:r>
            <a:r>
              <a:rPr dirty="0" sz="14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E1E8EF"/>
                </a:solidFill>
                <a:latin typeface="Calibri"/>
                <a:cs typeface="Calibri"/>
              </a:rPr>
              <a:t>across</a:t>
            </a:r>
            <a:r>
              <a:rPr dirty="0" sz="1400" spc="-4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E1E8EF"/>
                </a:solidFill>
                <a:latin typeface="Calibri"/>
                <a:cs typeface="Calibri"/>
              </a:rPr>
              <a:t>Africa.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9600" y="2133600"/>
            <a:ext cx="10972800" cy="707390"/>
          </a:xfrm>
          <a:custGeom>
            <a:avLst/>
            <a:gdLst/>
            <a:ahLst/>
            <a:cxnLst/>
            <a:rect l="l" t="t" r="r" b="b"/>
            <a:pathLst>
              <a:path w="10972800" h="707389">
                <a:moveTo>
                  <a:pt x="10972800" y="0"/>
                </a:moveTo>
                <a:lnTo>
                  <a:pt x="0" y="0"/>
                </a:lnTo>
                <a:lnTo>
                  <a:pt x="0" y="707136"/>
                </a:lnTo>
                <a:lnTo>
                  <a:pt x="10972800" y="707136"/>
                </a:lnTo>
                <a:lnTo>
                  <a:pt x="10972800" y="0"/>
                </a:lnTo>
                <a:close/>
              </a:path>
            </a:pathLst>
          </a:custGeom>
          <a:solidFill>
            <a:srgbClr val="255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901700" y="2340991"/>
            <a:ext cx="185102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dirty="0" sz="16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Supply</a:t>
            </a:r>
            <a:r>
              <a:rPr dirty="0" sz="1600" spc="-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Corridors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11295" y="2249551"/>
            <a:ext cx="7335520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Discover</a:t>
            </a:r>
            <a:r>
              <a:rPr dirty="0" sz="14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qualify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suppliers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you</a:t>
            </a:r>
            <a:r>
              <a:rPr dirty="0" sz="14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never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knew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existed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—</a:t>
            </a:r>
            <a:r>
              <a:rPr dirty="0" sz="1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markets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you've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never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been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able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access efficiently.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9600" y="3011423"/>
            <a:ext cx="10972800" cy="707390"/>
          </a:xfrm>
          <a:custGeom>
            <a:avLst/>
            <a:gdLst/>
            <a:ahLst/>
            <a:cxnLst/>
            <a:rect l="l" t="t" r="r" b="b"/>
            <a:pathLst>
              <a:path w="10972800" h="707389">
                <a:moveTo>
                  <a:pt x="10972800" y="0"/>
                </a:moveTo>
                <a:lnTo>
                  <a:pt x="0" y="0"/>
                </a:lnTo>
                <a:lnTo>
                  <a:pt x="0" y="707136"/>
                </a:lnTo>
                <a:lnTo>
                  <a:pt x="10972800" y="707136"/>
                </a:lnTo>
                <a:lnTo>
                  <a:pt x="10972800" y="0"/>
                </a:lnTo>
                <a:close/>
              </a:path>
            </a:pathLst>
          </a:custGeom>
          <a:solidFill>
            <a:srgbClr val="255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01700" y="3218814"/>
            <a:ext cx="2009139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Predictive</a:t>
            </a:r>
            <a:r>
              <a:rPr dirty="0" sz="16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Procurement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11295" y="3127375"/>
            <a:ext cx="7302500" cy="452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Move</a:t>
            </a:r>
            <a:r>
              <a:rPr dirty="0" sz="1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from</a:t>
            </a:r>
            <a:r>
              <a:rPr dirty="0" sz="14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reactive</a:t>
            </a:r>
            <a:r>
              <a:rPr dirty="0" sz="1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purchasing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4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data-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driven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demand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planning,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4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structured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recurring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flows</a:t>
            </a:r>
            <a:r>
              <a:rPr dirty="0" sz="1400" spc="-7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reduce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cost</a:t>
            </a:r>
            <a:r>
              <a:rPr dirty="0" sz="1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risk.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9600" y="3889247"/>
            <a:ext cx="10972800" cy="707390"/>
          </a:xfrm>
          <a:custGeom>
            <a:avLst/>
            <a:gdLst/>
            <a:ahLst/>
            <a:cxnLst/>
            <a:rect l="l" t="t" r="r" b="b"/>
            <a:pathLst>
              <a:path w="10972800" h="707389">
                <a:moveTo>
                  <a:pt x="10972800" y="0"/>
                </a:moveTo>
                <a:lnTo>
                  <a:pt x="0" y="0"/>
                </a:lnTo>
                <a:lnTo>
                  <a:pt x="0" y="707135"/>
                </a:lnTo>
                <a:lnTo>
                  <a:pt x="10972800" y="707135"/>
                </a:lnTo>
                <a:lnTo>
                  <a:pt x="10972800" y="0"/>
                </a:lnTo>
                <a:close/>
              </a:path>
            </a:pathLst>
          </a:custGeom>
          <a:solidFill>
            <a:srgbClr val="255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901700" y="3974972"/>
            <a:ext cx="2119630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Finance</a:t>
            </a:r>
            <a:r>
              <a:rPr dirty="0" sz="16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6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Competitive Advantage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11295" y="4005452"/>
            <a:ext cx="6990080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Performance</a:t>
            </a:r>
            <a:r>
              <a:rPr dirty="0" sz="14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history</a:t>
            </a:r>
            <a:r>
              <a:rPr dirty="0" sz="1400" spc="-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verified</a:t>
            </a:r>
            <a:r>
              <a:rPr dirty="0" sz="14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trade</a:t>
            </a:r>
            <a:r>
              <a:rPr dirty="0" sz="1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r>
              <a:rPr dirty="0" sz="1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unlock</a:t>
            </a:r>
            <a:r>
              <a:rPr dirty="0" sz="14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better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financing</a:t>
            </a:r>
            <a:r>
              <a:rPr dirty="0" sz="1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terms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—</a:t>
            </a:r>
            <a:r>
              <a:rPr dirty="0" sz="1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making</a:t>
            </a:r>
            <a:r>
              <a:rPr dirty="0" sz="1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responsible operators</a:t>
            </a:r>
            <a:r>
              <a:rPr dirty="0" sz="1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more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competitive.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09600" y="4767071"/>
            <a:ext cx="10972800" cy="707390"/>
          </a:xfrm>
          <a:custGeom>
            <a:avLst/>
            <a:gdLst/>
            <a:ahLst/>
            <a:cxnLst/>
            <a:rect l="l" t="t" r="r" b="b"/>
            <a:pathLst>
              <a:path w="10972800" h="707389">
                <a:moveTo>
                  <a:pt x="10972800" y="0"/>
                </a:moveTo>
                <a:lnTo>
                  <a:pt x="0" y="0"/>
                </a:lnTo>
                <a:lnTo>
                  <a:pt x="0" y="707135"/>
                </a:lnTo>
                <a:lnTo>
                  <a:pt x="10972800" y="707135"/>
                </a:lnTo>
                <a:lnTo>
                  <a:pt x="10972800" y="0"/>
                </a:lnTo>
                <a:close/>
              </a:path>
            </a:pathLst>
          </a:custGeom>
          <a:solidFill>
            <a:srgbClr val="255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901700" y="4974716"/>
            <a:ext cx="204660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Operational</a:t>
            </a:r>
            <a:r>
              <a:rPr dirty="0" sz="160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Intelligence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11295" y="4883277"/>
            <a:ext cx="7016750" cy="453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Real-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time</a:t>
            </a:r>
            <a:r>
              <a:rPr dirty="0" sz="14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visibility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into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your</a:t>
            </a:r>
            <a:r>
              <a:rPr dirty="0" sz="1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supply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chain,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logistics,</a:t>
            </a:r>
            <a:r>
              <a:rPr dirty="0" sz="1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trade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finance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portfolio</a:t>
            </a:r>
            <a:r>
              <a:rPr dirty="0" sz="1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—</a:t>
            </a:r>
            <a:r>
              <a:rPr dirty="0" sz="14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enabling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faster,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better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decisions.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09600" y="5644896"/>
            <a:ext cx="10972800" cy="707390"/>
          </a:xfrm>
          <a:custGeom>
            <a:avLst/>
            <a:gdLst/>
            <a:ahLst/>
            <a:cxnLst/>
            <a:rect l="l" t="t" r="r" b="b"/>
            <a:pathLst>
              <a:path w="10972800" h="707389">
                <a:moveTo>
                  <a:pt x="10972800" y="0"/>
                </a:moveTo>
                <a:lnTo>
                  <a:pt x="0" y="0"/>
                </a:lnTo>
                <a:lnTo>
                  <a:pt x="0" y="707135"/>
                </a:lnTo>
                <a:lnTo>
                  <a:pt x="10972800" y="707135"/>
                </a:lnTo>
                <a:lnTo>
                  <a:pt x="10972800" y="0"/>
                </a:lnTo>
                <a:close/>
              </a:path>
            </a:pathLst>
          </a:custGeom>
          <a:solidFill>
            <a:srgbClr val="255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901700" y="5852871"/>
            <a:ext cx="228409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b="1">
                <a:solidFill>
                  <a:srgbClr val="FFFFFF"/>
                </a:solidFill>
                <a:latin typeface="Calibri"/>
                <a:cs typeface="Calibri"/>
              </a:rPr>
              <a:t>Institutional</a:t>
            </a:r>
            <a:r>
              <a:rPr dirty="0" sz="1600" spc="-6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FFFF"/>
                </a:solidFill>
                <a:latin typeface="Calibri"/>
                <a:cs typeface="Calibri"/>
              </a:rPr>
              <a:t>Strengthening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11295" y="5761431"/>
            <a:ext cx="7247255" cy="452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Participate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building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infrastructure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strengthens</a:t>
            </a:r>
            <a:r>
              <a:rPr dirty="0" sz="14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institutions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systems</a:t>
            </a:r>
            <a:r>
              <a:rPr dirty="0" sz="14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underpin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African</a:t>
            </a:r>
            <a:r>
              <a:rPr dirty="0" sz="14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trade.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58450" y="618185"/>
            <a:ext cx="1158303" cy="301802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3714369" y="2133600"/>
            <a:ext cx="8107680" cy="4418330"/>
            <a:chOff x="3714369" y="2133600"/>
            <a:chExt cx="8107680" cy="4418330"/>
          </a:xfrm>
        </p:grpSpPr>
        <p:sp>
          <p:nvSpPr>
            <p:cNvPr id="21" name="object 21"/>
            <p:cNvSpPr/>
            <p:nvPr/>
          </p:nvSpPr>
          <p:spPr>
            <a:xfrm>
              <a:off x="10629900" y="6166218"/>
              <a:ext cx="1191895" cy="386080"/>
            </a:xfrm>
            <a:custGeom>
              <a:avLst/>
              <a:gdLst/>
              <a:ahLst/>
              <a:cxnLst/>
              <a:rect l="l" t="t" r="r" b="b"/>
              <a:pathLst>
                <a:path w="1191895" h="386079">
                  <a:moveTo>
                    <a:pt x="998981" y="0"/>
                  </a:moveTo>
                  <a:lnTo>
                    <a:pt x="192785" y="0"/>
                  </a:lnTo>
                  <a:lnTo>
                    <a:pt x="148596" y="5093"/>
                  </a:lnTo>
                  <a:lnTo>
                    <a:pt x="108024" y="19602"/>
                  </a:lnTo>
                  <a:lnTo>
                    <a:pt x="72227" y="42368"/>
                  </a:lnTo>
                  <a:lnTo>
                    <a:pt x="42367" y="72234"/>
                  </a:lnTo>
                  <a:lnTo>
                    <a:pt x="19603" y="108041"/>
                  </a:lnTo>
                  <a:lnTo>
                    <a:pt x="5094" y="148632"/>
                  </a:lnTo>
                  <a:lnTo>
                    <a:pt x="0" y="192849"/>
                  </a:lnTo>
                  <a:lnTo>
                    <a:pt x="5094" y="237066"/>
                  </a:lnTo>
                  <a:lnTo>
                    <a:pt x="19603" y="277657"/>
                  </a:lnTo>
                  <a:lnTo>
                    <a:pt x="42367" y="313464"/>
                  </a:lnTo>
                  <a:lnTo>
                    <a:pt x="72227" y="343330"/>
                  </a:lnTo>
                  <a:lnTo>
                    <a:pt x="108024" y="366096"/>
                  </a:lnTo>
                  <a:lnTo>
                    <a:pt x="148596" y="380605"/>
                  </a:lnTo>
                  <a:lnTo>
                    <a:pt x="192785" y="385699"/>
                  </a:lnTo>
                  <a:lnTo>
                    <a:pt x="998981" y="385699"/>
                  </a:lnTo>
                  <a:lnTo>
                    <a:pt x="1043218" y="380605"/>
                  </a:lnTo>
                  <a:lnTo>
                    <a:pt x="1083824" y="366096"/>
                  </a:lnTo>
                  <a:lnTo>
                    <a:pt x="1119643" y="343330"/>
                  </a:lnTo>
                  <a:lnTo>
                    <a:pt x="1149517" y="313464"/>
                  </a:lnTo>
                  <a:lnTo>
                    <a:pt x="1172288" y="277657"/>
                  </a:lnTo>
                  <a:lnTo>
                    <a:pt x="1186800" y="237066"/>
                  </a:lnTo>
                  <a:lnTo>
                    <a:pt x="1191895" y="192849"/>
                  </a:lnTo>
                  <a:lnTo>
                    <a:pt x="1186800" y="148632"/>
                  </a:lnTo>
                  <a:lnTo>
                    <a:pt x="1172288" y="108041"/>
                  </a:lnTo>
                  <a:lnTo>
                    <a:pt x="1149517" y="72234"/>
                  </a:lnTo>
                  <a:lnTo>
                    <a:pt x="1119643" y="42368"/>
                  </a:lnTo>
                  <a:lnTo>
                    <a:pt x="1083824" y="19602"/>
                  </a:lnTo>
                  <a:lnTo>
                    <a:pt x="1043218" y="5093"/>
                  </a:lnTo>
                  <a:lnTo>
                    <a:pt x="998981" y="0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02516" y="6244767"/>
              <a:ext cx="228600" cy="2286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723894" y="2133600"/>
              <a:ext cx="0" cy="4394835"/>
            </a:xfrm>
            <a:custGeom>
              <a:avLst/>
              <a:gdLst/>
              <a:ahLst/>
              <a:cxnLst/>
              <a:rect l="l" t="t" r="r" b="b"/>
              <a:pathLst>
                <a:path w="0" h="4394834">
                  <a:moveTo>
                    <a:pt x="0" y="0"/>
                  </a:moveTo>
                  <a:lnTo>
                    <a:pt x="0" y="4394644"/>
                  </a:lnTo>
                </a:path>
              </a:pathLst>
            </a:custGeom>
            <a:ln w="19050">
              <a:solidFill>
                <a:srgbClr val="00124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1849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105"/>
              </a:spcBef>
            </a:pPr>
            <a:r>
              <a:rPr dirty="0" spc="-120">
                <a:solidFill>
                  <a:srgbClr val="FFFFFF"/>
                </a:solidFill>
              </a:rPr>
              <a:t>The</a:t>
            </a:r>
            <a:r>
              <a:rPr dirty="0" spc="-240">
                <a:solidFill>
                  <a:srgbClr val="FFFFFF"/>
                </a:solidFill>
              </a:rPr>
              <a:t> </a:t>
            </a:r>
            <a:r>
              <a:rPr dirty="0" spc="-155">
                <a:solidFill>
                  <a:srgbClr val="FFFFFF"/>
                </a:solidFill>
              </a:rPr>
              <a:t>Opportunity</a:t>
            </a:r>
            <a:r>
              <a:rPr dirty="0" spc="-235">
                <a:solidFill>
                  <a:srgbClr val="FFFFFF"/>
                </a:solidFill>
              </a:rPr>
              <a:t> </a:t>
            </a:r>
            <a:r>
              <a:rPr dirty="0" spc="-130">
                <a:solidFill>
                  <a:srgbClr val="FFFFFF"/>
                </a:solidFill>
              </a:rPr>
              <a:t>For</a:t>
            </a:r>
            <a:r>
              <a:rPr dirty="0" spc="-245">
                <a:solidFill>
                  <a:srgbClr val="FFFFFF"/>
                </a:solidFill>
              </a:rPr>
              <a:t> </a:t>
            </a:r>
            <a:r>
              <a:rPr dirty="0" spc="-150">
                <a:solidFill>
                  <a:srgbClr val="0057E6"/>
                </a:solidFill>
              </a:rPr>
              <a:t>Industry</a:t>
            </a:r>
            <a:r>
              <a:rPr dirty="0" spc="-250">
                <a:solidFill>
                  <a:srgbClr val="0057E6"/>
                </a:solidFill>
              </a:rPr>
              <a:t> </a:t>
            </a:r>
            <a:r>
              <a:rPr dirty="0" spc="-105">
                <a:solidFill>
                  <a:srgbClr val="0057E6"/>
                </a:solidFill>
              </a:rPr>
              <a:t>Leaders</a:t>
            </a:r>
          </a:p>
        </p:txBody>
      </p:sp>
      <p:sp>
        <p:nvSpPr>
          <p:cNvPr id="25" name="object 25"/>
          <p:cNvSpPr/>
          <p:nvPr/>
        </p:nvSpPr>
        <p:spPr>
          <a:xfrm>
            <a:off x="673849" y="530479"/>
            <a:ext cx="0" cy="445770"/>
          </a:xfrm>
          <a:custGeom>
            <a:avLst/>
            <a:gdLst/>
            <a:ahLst/>
            <a:cxnLst/>
            <a:rect l="l" t="t" r="r" b="b"/>
            <a:pathLst>
              <a:path w="0" h="445769">
                <a:moveTo>
                  <a:pt x="0" y="0"/>
                </a:moveTo>
                <a:lnTo>
                  <a:pt x="0" y="445516"/>
                </a:lnTo>
              </a:path>
            </a:pathLst>
          </a:custGeom>
          <a:ln w="38100">
            <a:solidFill>
              <a:srgbClr val="0057E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10835131" y="6291478"/>
            <a:ext cx="473709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dirty="0" sz="11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25">
                <a:solidFill>
                  <a:srgbClr val="FFFFFF"/>
                </a:solidFill>
                <a:latin typeface="Calibri"/>
                <a:cs typeface="Calibri"/>
              </a:rPr>
              <a:t>29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/>
          <p:nvPr/>
        </p:nvSpPr>
        <p:spPr>
          <a:xfrm>
            <a:off x="3868039" y="1990091"/>
            <a:ext cx="4456430" cy="1349375"/>
          </a:xfrm>
          <a:prstGeom prst="rect">
            <a:avLst/>
          </a:prstGeom>
        </p:spPr>
        <p:txBody>
          <a:bodyPr wrap="square" lIns="0" tIns="50165" rIns="0" bIns="0" rtlCol="0" vert="horz">
            <a:spAutoFit/>
          </a:bodyPr>
          <a:lstStyle/>
          <a:p>
            <a:pPr algn="ctr" marR="94615">
              <a:lnSpc>
                <a:spcPct val="100000"/>
              </a:lnSpc>
              <a:spcBef>
                <a:spcPts val="395"/>
              </a:spcBef>
              <a:tabLst>
                <a:tab pos="1063625" algn="l"/>
              </a:tabLst>
            </a:pPr>
            <a:r>
              <a:rPr dirty="0" sz="1850">
                <a:solidFill>
                  <a:srgbClr val="009FF4"/>
                </a:solidFill>
                <a:latin typeface="Calibri"/>
                <a:cs typeface="Calibri"/>
              </a:rPr>
              <a:t>P</a:t>
            </a:r>
            <a:r>
              <a:rPr dirty="0" sz="1850" spc="38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50">
                <a:solidFill>
                  <a:srgbClr val="009FF4"/>
                </a:solidFill>
                <a:latin typeface="Calibri"/>
                <a:cs typeface="Calibri"/>
              </a:rPr>
              <a:t>A</a:t>
            </a:r>
            <a:r>
              <a:rPr dirty="0" sz="1850" spc="37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50">
                <a:solidFill>
                  <a:srgbClr val="009FF4"/>
                </a:solidFill>
                <a:latin typeface="Calibri"/>
                <a:cs typeface="Calibri"/>
              </a:rPr>
              <a:t>R</a:t>
            </a:r>
            <a:r>
              <a:rPr dirty="0" sz="1850" spc="38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50" spc="-50">
                <a:solidFill>
                  <a:srgbClr val="009FF4"/>
                </a:solidFill>
                <a:latin typeface="Calibri"/>
                <a:cs typeface="Calibri"/>
              </a:rPr>
              <a:t>T</a:t>
            </a:r>
            <a:r>
              <a:rPr dirty="0" sz="1850">
                <a:solidFill>
                  <a:srgbClr val="009FF4"/>
                </a:solidFill>
                <a:latin typeface="Calibri"/>
                <a:cs typeface="Calibri"/>
              </a:rPr>
              <a:t>	O</a:t>
            </a:r>
            <a:r>
              <a:rPr dirty="0" sz="1850" spc="37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50">
                <a:solidFill>
                  <a:srgbClr val="009FF4"/>
                </a:solidFill>
                <a:latin typeface="Calibri"/>
                <a:cs typeface="Calibri"/>
              </a:rPr>
              <a:t>N</a:t>
            </a:r>
            <a:r>
              <a:rPr dirty="0" sz="1850" spc="38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50" spc="-60">
                <a:solidFill>
                  <a:srgbClr val="009FF4"/>
                </a:solidFill>
                <a:latin typeface="Calibri"/>
                <a:cs typeface="Calibri"/>
              </a:rPr>
              <a:t>E</a:t>
            </a:r>
            <a:endParaRPr sz="18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dirty="0" sz="5850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5850" spc="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5850" spc="-10" b="1">
                <a:solidFill>
                  <a:srgbClr val="FFFFFF"/>
                </a:solidFill>
                <a:latin typeface="Calibri"/>
                <a:cs typeface="Calibri"/>
              </a:rPr>
              <a:t>PROBLEM</a:t>
            </a:r>
            <a:endParaRPr sz="58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876800" y="3596640"/>
            <a:ext cx="2438400" cy="36830"/>
          </a:xfrm>
          <a:custGeom>
            <a:avLst/>
            <a:gdLst/>
            <a:ahLst/>
            <a:cxnLst/>
            <a:rect l="l" t="t" r="r" b="b"/>
            <a:pathLst>
              <a:path w="2438400" h="36829">
                <a:moveTo>
                  <a:pt x="2438400" y="0"/>
                </a:moveTo>
                <a:lnTo>
                  <a:pt x="0" y="0"/>
                </a:lnTo>
                <a:lnTo>
                  <a:pt x="0" y="36576"/>
                </a:lnTo>
                <a:lnTo>
                  <a:pt x="2438400" y="36576"/>
                </a:lnTo>
                <a:lnTo>
                  <a:pt x="2438400" y="0"/>
                </a:lnTo>
                <a:close/>
              </a:path>
            </a:pathLst>
          </a:custGeom>
          <a:solidFill>
            <a:srgbClr val="0057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093590" y="3864102"/>
            <a:ext cx="4005579" cy="59436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299085" marR="5080" indent="-287020">
              <a:lnSpc>
                <a:spcPct val="100499"/>
              </a:lnSpc>
              <a:spcBef>
                <a:spcPts val="110"/>
              </a:spcBef>
            </a:pPr>
            <a:r>
              <a:rPr dirty="0" sz="1850" i="1">
                <a:solidFill>
                  <a:srgbClr val="FFFFFF"/>
                </a:solidFill>
                <a:latin typeface="Calibri"/>
                <a:cs typeface="Calibri"/>
              </a:rPr>
              <a:t>Why</a:t>
            </a:r>
            <a:r>
              <a:rPr dirty="0" sz="1850" spc="-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50" i="1">
                <a:solidFill>
                  <a:srgbClr val="FFFFFF"/>
                </a:solidFill>
                <a:latin typeface="Calibri"/>
                <a:cs typeface="Calibri"/>
              </a:rPr>
              <a:t>African</a:t>
            </a:r>
            <a:r>
              <a:rPr dirty="0" sz="1850" spc="-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50" i="1">
                <a:solidFill>
                  <a:srgbClr val="FFFFFF"/>
                </a:solidFill>
                <a:latin typeface="Calibri"/>
                <a:cs typeface="Calibri"/>
              </a:rPr>
              <a:t>trade</a:t>
            </a:r>
            <a:r>
              <a:rPr dirty="0" sz="1850" spc="-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50" i="1">
                <a:solidFill>
                  <a:srgbClr val="FFFFFF"/>
                </a:solidFill>
                <a:latin typeface="Calibri"/>
                <a:cs typeface="Calibri"/>
              </a:rPr>
              <a:t>underperforms</a:t>
            </a:r>
            <a:r>
              <a:rPr dirty="0" sz="1850" spc="-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50" spc="-10" i="1">
                <a:solidFill>
                  <a:srgbClr val="FFFFFF"/>
                </a:solidFill>
                <a:latin typeface="Calibri"/>
                <a:cs typeface="Calibri"/>
              </a:rPr>
              <a:t>despite</a:t>
            </a:r>
            <a:r>
              <a:rPr dirty="0" sz="1850" spc="-1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50" i="1">
                <a:solidFill>
                  <a:srgbClr val="FFFFFF"/>
                </a:solidFill>
                <a:latin typeface="Calibri"/>
                <a:cs typeface="Calibri"/>
              </a:rPr>
              <a:t>having</a:t>
            </a:r>
            <a:r>
              <a:rPr dirty="0" sz="1850" spc="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50" i="1">
                <a:solidFill>
                  <a:srgbClr val="FFFFFF"/>
                </a:solidFill>
                <a:latin typeface="Calibri"/>
                <a:cs typeface="Calibri"/>
              </a:rPr>
              <a:t>every</a:t>
            </a:r>
            <a:r>
              <a:rPr dirty="0" sz="1850" spc="-15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50" i="1">
                <a:solidFill>
                  <a:srgbClr val="FFFFFF"/>
                </a:solidFill>
                <a:latin typeface="Calibri"/>
                <a:cs typeface="Calibri"/>
              </a:rPr>
              <a:t>ingredient</a:t>
            </a:r>
            <a:r>
              <a:rPr dirty="0" sz="1850" spc="-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50" i="1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dirty="0" sz="1850" spc="20" i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50" spc="-10" i="1">
                <a:solidFill>
                  <a:srgbClr val="FFFFFF"/>
                </a:solidFill>
                <a:latin typeface="Calibri"/>
                <a:cs typeface="Calibri"/>
              </a:rPr>
              <a:t>success.</a:t>
            </a:r>
            <a:endParaRPr sz="18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146304" y="0"/>
              <a:ext cx="12045950" cy="6858000"/>
            </a:xfrm>
            <a:custGeom>
              <a:avLst/>
              <a:gdLst/>
              <a:ahLst/>
              <a:cxnLst/>
              <a:rect l="l" t="t" r="r" b="b"/>
              <a:pathLst>
                <a:path w="12045950" h="6858000">
                  <a:moveTo>
                    <a:pt x="0" y="6858000"/>
                  </a:moveTo>
                  <a:lnTo>
                    <a:pt x="12045696" y="6858000"/>
                  </a:lnTo>
                  <a:lnTo>
                    <a:pt x="12045696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46685" cy="6858000"/>
            </a:xfrm>
            <a:custGeom>
              <a:avLst/>
              <a:gdLst/>
              <a:ahLst/>
              <a:cxnLst/>
              <a:rect l="l" t="t" r="r" b="b"/>
              <a:pathLst>
                <a:path w="146685" h="6858000">
                  <a:moveTo>
                    <a:pt x="14630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46304" y="6858000"/>
                  </a:lnTo>
                  <a:lnTo>
                    <a:pt x="146304" y="0"/>
                  </a:lnTo>
                  <a:close/>
                </a:path>
              </a:pathLst>
            </a:custGeom>
            <a:solidFill>
              <a:srgbClr val="009FF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4140834" y="5935776"/>
            <a:ext cx="393636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>
                <a:solidFill>
                  <a:srgbClr val="009FF4"/>
                </a:solidFill>
                <a:latin typeface="Calibri"/>
                <a:cs typeface="Calibri"/>
              </a:rPr>
              <a:t>An</a:t>
            </a:r>
            <a:r>
              <a:rPr dirty="0" sz="2000" spc="-7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009FF4"/>
                </a:solidFill>
                <a:latin typeface="Calibri"/>
                <a:cs typeface="Calibri"/>
              </a:rPr>
              <a:t>integrated</a:t>
            </a:r>
            <a:r>
              <a:rPr dirty="0" sz="2000" spc="-5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009FF4"/>
                </a:solidFill>
                <a:latin typeface="Calibri"/>
                <a:cs typeface="Calibri"/>
              </a:rPr>
              <a:t>trade</a:t>
            </a:r>
            <a:r>
              <a:rPr dirty="0" sz="2000" spc="-6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009FF4"/>
                </a:solidFill>
                <a:latin typeface="Calibri"/>
                <a:cs typeface="Calibri"/>
              </a:rPr>
              <a:t>execution</a:t>
            </a:r>
            <a:r>
              <a:rPr dirty="0" sz="2000" spc="-6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009FF4"/>
                </a:solidFill>
                <a:latin typeface="Calibri"/>
                <a:cs typeface="Calibri"/>
              </a:rPr>
              <a:t>system.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54799" y="511429"/>
            <a:ext cx="11167110" cy="6040755"/>
            <a:chOff x="654799" y="511429"/>
            <a:chExt cx="11167110" cy="604075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83341" y="624674"/>
              <a:ext cx="1133373" cy="29531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629899" y="6166218"/>
              <a:ext cx="1191895" cy="386080"/>
            </a:xfrm>
            <a:custGeom>
              <a:avLst/>
              <a:gdLst/>
              <a:ahLst/>
              <a:cxnLst/>
              <a:rect l="l" t="t" r="r" b="b"/>
              <a:pathLst>
                <a:path w="1191895" h="386079">
                  <a:moveTo>
                    <a:pt x="998981" y="0"/>
                  </a:moveTo>
                  <a:lnTo>
                    <a:pt x="192785" y="0"/>
                  </a:lnTo>
                  <a:lnTo>
                    <a:pt x="148596" y="5093"/>
                  </a:lnTo>
                  <a:lnTo>
                    <a:pt x="108024" y="19602"/>
                  </a:lnTo>
                  <a:lnTo>
                    <a:pt x="72227" y="42368"/>
                  </a:lnTo>
                  <a:lnTo>
                    <a:pt x="42367" y="72234"/>
                  </a:lnTo>
                  <a:lnTo>
                    <a:pt x="19603" y="108041"/>
                  </a:lnTo>
                  <a:lnTo>
                    <a:pt x="5094" y="148632"/>
                  </a:lnTo>
                  <a:lnTo>
                    <a:pt x="0" y="192849"/>
                  </a:lnTo>
                  <a:lnTo>
                    <a:pt x="5094" y="237066"/>
                  </a:lnTo>
                  <a:lnTo>
                    <a:pt x="19603" y="277657"/>
                  </a:lnTo>
                  <a:lnTo>
                    <a:pt x="42367" y="313464"/>
                  </a:lnTo>
                  <a:lnTo>
                    <a:pt x="72227" y="343330"/>
                  </a:lnTo>
                  <a:lnTo>
                    <a:pt x="108024" y="366096"/>
                  </a:lnTo>
                  <a:lnTo>
                    <a:pt x="148596" y="380605"/>
                  </a:lnTo>
                  <a:lnTo>
                    <a:pt x="192785" y="385699"/>
                  </a:lnTo>
                  <a:lnTo>
                    <a:pt x="998981" y="385699"/>
                  </a:lnTo>
                  <a:lnTo>
                    <a:pt x="1043218" y="380605"/>
                  </a:lnTo>
                  <a:lnTo>
                    <a:pt x="1083824" y="366096"/>
                  </a:lnTo>
                  <a:lnTo>
                    <a:pt x="1119643" y="343330"/>
                  </a:lnTo>
                  <a:lnTo>
                    <a:pt x="1149517" y="313464"/>
                  </a:lnTo>
                  <a:lnTo>
                    <a:pt x="1172288" y="277657"/>
                  </a:lnTo>
                  <a:lnTo>
                    <a:pt x="1186800" y="237066"/>
                  </a:lnTo>
                  <a:lnTo>
                    <a:pt x="1191895" y="192849"/>
                  </a:lnTo>
                  <a:lnTo>
                    <a:pt x="1186800" y="148632"/>
                  </a:lnTo>
                  <a:lnTo>
                    <a:pt x="1172288" y="108041"/>
                  </a:lnTo>
                  <a:lnTo>
                    <a:pt x="1149517" y="72234"/>
                  </a:lnTo>
                  <a:lnTo>
                    <a:pt x="1119643" y="42368"/>
                  </a:lnTo>
                  <a:lnTo>
                    <a:pt x="1083824" y="19602"/>
                  </a:lnTo>
                  <a:lnTo>
                    <a:pt x="1043218" y="5093"/>
                  </a:lnTo>
                  <a:lnTo>
                    <a:pt x="998981" y="0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02516" y="6244767"/>
              <a:ext cx="228600" cy="2286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73849" y="530479"/>
              <a:ext cx="0" cy="445770"/>
            </a:xfrm>
            <a:custGeom>
              <a:avLst/>
              <a:gdLst/>
              <a:ahLst/>
              <a:cxnLst/>
              <a:rect l="l" t="t" r="r" b="b"/>
              <a:pathLst>
                <a:path w="0" h="445769">
                  <a:moveTo>
                    <a:pt x="0" y="0"/>
                  </a:moveTo>
                  <a:lnTo>
                    <a:pt x="0" y="445516"/>
                  </a:lnTo>
                </a:path>
              </a:pathLst>
            </a:custGeom>
            <a:ln w="38100">
              <a:solidFill>
                <a:srgbClr val="0057E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140929" y="2922142"/>
              <a:ext cx="4941570" cy="2319655"/>
            </a:xfrm>
            <a:custGeom>
              <a:avLst/>
              <a:gdLst/>
              <a:ahLst/>
              <a:cxnLst/>
              <a:rect l="l" t="t" r="r" b="b"/>
              <a:pathLst>
                <a:path w="4941570" h="2319654">
                  <a:moveTo>
                    <a:pt x="2375065" y="291338"/>
                  </a:moveTo>
                  <a:lnTo>
                    <a:pt x="2371255" y="244081"/>
                  </a:lnTo>
                  <a:lnTo>
                    <a:pt x="2360218" y="199250"/>
                  </a:lnTo>
                  <a:lnTo>
                    <a:pt x="2342565" y="157454"/>
                  </a:lnTo>
                  <a:lnTo>
                    <a:pt x="2318893" y="119278"/>
                  </a:lnTo>
                  <a:lnTo>
                    <a:pt x="2289797" y="85331"/>
                  </a:lnTo>
                  <a:lnTo>
                    <a:pt x="2255863" y="56210"/>
                  </a:lnTo>
                  <a:lnTo>
                    <a:pt x="2217712" y="32524"/>
                  </a:lnTo>
                  <a:lnTo>
                    <a:pt x="2175929" y="14859"/>
                  </a:lnTo>
                  <a:lnTo>
                    <a:pt x="2131098" y="3822"/>
                  </a:lnTo>
                  <a:lnTo>
                    <a:pt x="2083854" y="0"/>
                  </a:lnTo>
                  <a:lnTo>
                    <a:pt x="291249" y="0"/>
                  </a:lnTo>
                  <a:lnTo>
                    <a:pt x="244017" y="3822"/>
                  </a:lnTo>
                  <a:lnTo>
                    <a:pt x="199212" y="14859"/>
                  </a:lnTo>
                  <a:lnTo>
                    <a:pt x="157429" y="32524"/>
                  </a:lnTo>
                  <a:lnTo>
                    <a:pt x="119265" y="56210"/>
                  </a:lnTo>
                  <a:lnTo>
                    <a:pt x="85331" y="85331"/>
                  </a:lnTo>
                  <a:lnTo>
                    <a:pt x="56210" y="119278"/>
                  </a:lnTo>
                  <a:lnTo>
                    <a:pt x="32512" y="157454"/>
                  </a:lnTo>
                  <a:lnTo>
                    <a:pt x="14846" y="199250"/>
                  </a:lnTo>
                  <a:lnTo>
                    <a:pt x="3810" y="244081"/>
                  </a:lnTo>
                  <a:lnTo>
                    <a:pt x="0" y="291338"/>
                  </a:lnTo>
                  <a:lnTo>
                    <a:pt x="0" y="2027936"/>
                  </a:lnTo>
                  <a:lnTo>
                    <a:pt x="3810" y="2075205"/>
                  </a:lnTo>
                  <a:lnTo>
                    <a:pt x="14846" y="2120036"/>
                  </a:lnTo>
                  <a:lnTo>
                    <a:pt x="32512" y="2161832"/>
                  </a:lnTo>
                  <a:lnTo>
                    <a:pt x="56210" y="2200008"/>
                  </a:lnTo>
                  <a:lnTo>
                    <a:pt x="85331" y="2233955"/>
                  </a:lnTo>
                  <a:lnTo>
                    <a:pt x="119265" y="2263076"/>
                  </a:lnTo>
                  <a:lnTo>
                    <a:pt x="157429" y="2286762"/>
                  </a:lnTo>
                  <a:lnTo>
                    <a:pt x="199212" y="2304427"/>
                  </a:lnTo>
                  <a:lnTo>
                    <a:pt x="244017" y="2315464"/>
                  </a:lnTo>
                  <a:lnTo>
                    <a:pt x="291249" y="2319274"/>
                  </a:lnTo>
                  <a:lnTo>
                    <a:pt x="2083854" y="2319274"/>
                  </a:lnTo>
                  <a:lnTo>
                    <a:pt x="2131098" y="2315464"/>
                  </a:lnTo>
                  <a:lnTo>
                    <a:pt x="2175916" y="2304427"/>
                  </a:lnTo>
                  <a:lnTo>
                    <a:pt x="2217712" y="2286762"/>
                  </a:lnTo>
                  <a:lnTo>
                    <a:pt x="2255863" y="2263076"/>
                  </a:lnTo>
                  <a:lnTo>
                    <a:pt x="2289797" y="2233955"/>
                  </a:lnTo>
                  <a:lnTo>
                    <a:pt x="2318893" y="2200008"/>
                  </a:lnTo>
                  <a:lnTo>
                    <a:pt x="2342565" y="2161832"/>
                  </a:lnTo>
                  <a:lnTo>
                    <a:pt x="2360218" y="2120036"/>
                  </a:lnTo>
                  <a:lnTo>
                    <a:pt x="2371255" y="2075205"/>
                  </a:lnTo>
                  <a:lnTo>
                    <a:pt x="2375065" y="2027936"/>
                  </a:lnTo>
                  <a:lnTo>
                    <a:pt x="2375065" y="291338"/>
                  </a:lnTo>
                  <a:close/>
                </a:path>
                <a:path w="4941570" h="2319654">
                  <a:moveTo>
                    <a:pt x="4941354" y="291338"/>
                  </a:moveTo>
                  <a:lnTo>
                    <a:pt x="4937531" y="244081"/>
                  </a:lnTo>
                  <a:lnTo>
                    <a:pt x="4926495" y="199250"/>
                  </a:lnTo>
                  <a:lnTo>
                    <a:pt x="4908829" y="157454"/>
                  </a:lnTo>
                  <a:lnTo>
                    <a:pt x="4885144" y="119278"/>
                  </a:lnTo>
                  <a:lnTo>
                    <a:pt x="4856023" y="85331"/>
                  </a:lnTo>
                  <a:lnTo>
                    <a:pt x="4822075" y="56210"/>
                  </a:lnTo>
                  <a:lnTo>
                    <a:pt x="4783899" y="32524"/>
                  </a:lnTo>
                  <a:lnTo>
                    <a:pt x="4742104" y="14859"/>
                  </a:lnTo>
                  <a:lnTo>
                    <a:pt x="4697273" y="3822"/>
                  </a:lnTo>
                  <a:lnTo>
                    <a:pt x="4650016" y="0"/>
                  </a:lnTo>
                  <a:lnTo>
                    <a:pt x="2857538" y="0"/>
                  </a:lnTo>
                  <a:lnTo>
                    <a:pt x="2810268" y="3822"/>
                  </a:lnTo>
                  <a:lnTo>
                    <a:pt x="2765437" y="14859"/>
                  </a:lnTo>
                  <a:lnTo>
                    <a:pt x="2723642" y="32524"/>
                  </a:lnTo>
                  <a:lnTo>
                    <a:pt x="2685465" y="56210"/>
                  </a:lnTo>
                  <a:lnTo>
                    <a:pt x="2651518" y="85331"/>
                  </a:lnTo>
                  <a:lnTo>
                    <a:pt x="2622397" y="119278"/>
                  </a:lnTo>
                  <a:lnTo>
                    <a:pt x="2598712" y="157454"/>
                  </a:lnTo>
                  <a:lnTo>
                    <a:pt x="2581046" y="199250"/>
                  </a:lnTo>
                  <a:lnTo>
                    <a:pt x="2570010" y="244081"/>
                  </a:lnTo>
                  <a:lnTo>
                    <a:pt x="2566200" y="291338"/>
                  </a:lnTo>
                  <a:lnTo>
                    <a:pt x="2566200" y="2027936"/>
                  </a:lnTo>
                  <a:lnTo>
                    <a:pt x="2570010" y="2075205"/>
                  </a:lnTo>
                  <a:lnTo>
                    <a:pt x="2581046" y="2120036"/>
                  </a:lnTo>
                  <a:lnTo>
                    <a:pt x="2598712" y="2161832"/>
                  </a:lnTo>
                  <a:lnTo>
                    <a:pt x="2622397" y="2200008"/>
                  </a:lnTo>
                  <a:lnTo>
                    <a:pt x="2651518" y="2233955"/>
                  </a:lnTo>
                  <a:lnTo>
                    <a:pt x="2685465" y="2263076"/>
                  </a:lnTo>
                  <a:lnTo>
                    <a:pt x="2723642" y="2286762"/>
                  </a:lnTo>
                  <a:lnTo>
                    <a:pt x="2765437" y="2304427"/>
                  </a:lnTo>
                  <a:lnTo>
                    <a:pt x="2810268" y="2315464"/>
                  </a:lnTo>
                  <a:lnTo>
                    <a:pt x="2857538" y="2319274"/>
                  </a:lnTo>
                  <a:lnTo>
                    <a:pt x="4650016" y="2319274"/>
                  </a:lnTo>
                  <a:lnTo>
                    <a:pt x="4697273" y="2315464"/>
                  </a:lnTo>
                  <a:lnTo>
                    <a:pt x="4742104" y="2304427"/>
                  </a:lnTo>
                  <a:lnTo>
                    <a:pt x="4783899" y="2286762"/>
                  </a:lnTo>
                  <a:lnTo>
                    <a:pt x="4822075" y="2263076"/>
                  </a:lnTo>
                  <a:lnTo>
                    <a:pt x="4856023" y="2233955"/>
                  </a:lnTo>
                  <a:lnTo>
                    <a:pt x="4885144" y="2200008"/>
                  </a:lnTo>
                  <a:lnTo>
                    <a:pt x="4908829" y="2161832"/>
                  </a:lnTo>
                  <a:lnTo>
                    <a:pt x="4926495" y="2120036"/>
                  </a:lnTo>
                  <a:lnTo>
                    <a:pt x="4937531" y="2075205"/>
                  </a:lnTo>
                  <a:lnTo>
                    <a:pt x="4941354" y="2027936"/>
                  </a:lnTo>
                  <a:lnTo>
                    <a:pt x="4941354" y="291338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6299581" y="2269362"/>
              <a:ext cx="2375535" cy="2319655"/>
            </a:xfrm>
            <a:custGeom>
              <a:avLst/>
              <a:gdLst/>
              <a:ahLst/>
              <a:cxnLst/>
              <a:rect l="l" t="t" r="r" b="b"/>
              <a:pathLst>
                <a:path w="2375534" h="2319654">
                  <a:moveTo>
                    <a:pt x="2083816" y="0"/>
                  </a:moveTo>
                  <a:lnTo>
                    <a:pt x="291338" y="0"/>
                  </a:lnTo>
                  <a:lnTo>
                    <a:pt x="244079" y="3812"/>
                  </a:lnTo>
                  <a:lnTo>
                    <a:pt x="199249" y="14851"/>
                  </a:lnTo>
                  <a:lnTo>
                    <a:pt x="157448" y="32517"/>
                  </a:lnTo>
                  <a:lnTo>
                    <a:pt x="119274" y="56209"/>
                  </a:lnTo>
                  <a:lnTo>
                    <a:pt x="85328" y="85328"/>
                  </a:lnTo>
                  <a:lnTo>
                    <a:pt x="56209" y="119274"/>
                  </a:lnTo>
                  <a:lnTo>
                    <a:pt x="32517" y="157448"/>
                  </a:lnTo>
                  <a:lnTo>
                    <a:pt x="14851" y="199249"/>
                  </a:lnTo>
                  <a:lnTo>
                    <a:pt x="3812" y="244079"/>
                  </a:lnTo>
                  <a:lnTo>
                    <a:pt x="0" y="291338"/>
                  </a:lnTo>
                  <a:lnTo>
                    <a:pt x="0" y="2027936"/>
                  </a:lnTo>
                  <a:lnTo>
                    <a:pt x="3812" y="2075194"/>
                  </a:lnTo>
                  <a:lnTo>
                    <a:pt x="14851" y="2120024"/>
                  </a:lnTo>
                  <a:lnTo>
                    <a:pt x="32517" y="2161825"/>
                  </a:lnTo>
                  <a:lnTo>
                    <a:pt x="56209" y="2199999"/>
                  </a:lnTo>
                  <a:lnTo>
                    <a:pt x="85328" y="2233945"/>
                  </a:lnTo>
                  <a:lnTo>
                    <a:pt x="119274" y="2263064"/>
                  </a:lnTo>
                  <a:lnTo>
                    <a:pt x="157448" y="2286756"/>
                  </a:lnTo>
                  <a:lnTo>
                    <a:pt x="199249" y="2304422"/>
                  </a:lnTo>
                  <a:lnTo>
                    <a:pt x="244079" y="2315461"/>
                  </a:lnTo>
                  <a:lnTo>
                    <a:pt x="291338" y="2319274"/>
                  </a:lnTo>
                  <a:lnTo>
                    <a:pt x="2083816" y="2319274"/>
                  </a:lnTo>
                  <a:lnTo>
                    <a:pt x="2131074" y="2315461"/>
                  </a:lnTo>
                  <a:lnTo>
                    <a:pt x="2175904" y="2304422"/>
                  </a:lnTo>
                  <a:lnTo>
                    <a:pt x="2217705" y="2286756"/>
                  </a:lnTo>
                  <a:lnTo>
                    <a:pt x="2255879" y="2263064"/>
                  </a:lnTo>
                  <a:lnTo>
                    <a:pt x="2289825" y="2233945"/>
                  </a:lnTo>
                  <a:lnTo>
                    <a:pt x="2318944" y="2199999"/>
                  </a:lnTo>
                  <a:lnTo>
                    <a:pt x="2342636" y="2161825"/>
                  </a:lnTo>
                  <a:lnTo>
                    <a:pt x="2360302" y="2120024"/>
                  </a:lnTo>
                  <a:lnTo>
                    <a:pt x="2371341" y="2075194"/>
                  </a:lnTo>
                  <a:lnTo>
                    <a:pt x="2375154" y="2027936"/>
                  </a:lnTo>
                  <a:lnTo>
                    <a:pt x="2375154" y="291338"/>
                  </a:lnTo>
                  <a:lnTo>
                    <a:pt x="2371341" y="244079"/>
                  </a:lnTo>
                  <a:lnTo>
                    <a:pt x="2360302" y="199249"/>
                  </a:lnTo>
                  <a:lnTo>
                    <a:pt x="2342636" y="157448"/>
                  </a:lnTo>
                  <a:lnTo>
                    <a:pt x="2318944" y="119274"/>
                  </a:lnTo>
                  <a:lnTo>
                    <a:pt x="2289825" y="85328"/>
                  </a:lnTo>
                  <a:lnTo>
                    <a:pt x="2255879" y="56209"/>
                  </a:lnTo>
                  <a:lnTo>
                    <a:pt x="2217705" y="32517"/>
                  </a:lnTo>
                  <a:lnTo>
                    <a:pt x="2175904" y="14851"/>
                  </a:lnTo>
                  <a:lnTo>
                    <a:pt x="2131074" y="3812"/>
                  </a:lnTo>
                  <a:lnTo>
                    <a:pt x="2083816" y="0"/>
                  </a:lnTo>
                  <a:close/>
                </a:path>
              </a:pathLst>
            </a:custGeom>
            <a:solidFill>
              <a:srgbClr val="0057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8839708" y="2922143"/>
              <a:ext cx="2375535" cy="2319655"/>
            </a:xfrm>
            <a:custGeom>
              <a:avLst/>
              <a:gdLst/>
              <a:ahLst/>
              <a:cxnLst/>
              <a:rect l="l" t="t" r="r" b="b"/>
              <a:pathLst>
                <a:path w="2375534" h="2319654">
                  <a:moveTo>
                    <a:pt x="2083816" y="0"/>
                  </a:moveTo>
                  <a:lnTo>
                    <a:pt x="291211" y="0"/>
                  </a:lnTo>
                  <a:lnTo>
                    <a:pt x="243987" y="3812"/>
                  </a:lnTo>
                  <a:lnTo>
                    <a:pt x="199184" y="14851"/>
                  </a:lnTo>
                  <a:lnTo>
                    <a:pt x="157404" y="32517"/>
                  </a:lnTo>
                  <a:lnTo>
                    <a:pt x="119246" y="56209"/>
                  </a:lnTo>
                  <a:lnTo>
                    <a:pt x="85312" y="85328"/>
                  </a:lnTo>
                  <a:lnTo>
                    <a:pt x="56201" y="119274"/>
                  </a:lnTo>
                  <a:lnTo>
                    <a:pt x="32513" y="157448"/>
                  </a:lnTo>
                  <a:lnTo>
                    <a:pt x="14850" y="199249"/>
                  </a:lnTo>
                  <a:lnTo>
                    <a:pt x="3812" y="244079"/>
                  </a:lnTo>
                  <a:lnTo>
                    <a:pt x="0" y="291338"/>
                  </a:lnTo>
                  <a:lnTo>
                    <a:pt x="0" y="2027936"/>
                  </a:lnTo>
                  <a:lnTo>
                    <a:pt x="3812" y="2075194"/>
                  </a:lnTo>
                  <a:lnTo>
                    <a:pt x="14850" y="2120024"/>
                  </a:lnTo>
                  <a:lnTo>
                    <a:pt x="32513" y="2161825"/>
                  </a:lnTo>
                  <a:lnTo>
                    <a:pt x="56201" y="2199999"/>
                  </a:lnTo>
                  <a:lnTo>
                    <a:pt x="85312" y="2233945"/>
                  </a:lnTo>
                  <a:lnTo>
                    <a:pt x="119246" y="2263064"/>
                  </a:lnTo>
                  <a:lnTo>
                    <a:pt x="157404" y="2286756"/>
                  </a:lnTo>
                  <a:lnTo>
                    <a:pt x="199184" y="2304422"/>
                  </a:lnTo>
                  <a:lnTo>
                    <a:pt x="243987" y="2315461"/>
                  </a:lnTo>
                  <a:lnTo>
                    <a:pt x="291211" y="2319274"/>
                  </a:lnTo>
                  <a:lnTo>
                    <a:pt x="2083816" y="2319274"/>
                  </a:lnTo>
                  <a:lnTo>
                    <a:pt x="2131070" y="2315461"/>
                  </a:lnTo>
                  <a:lnTo>
                    <a:pt x="2175890" y="2304422"/>
                  </a:lnTo>
                  <a:lnTo>
                    <a:pt x="2217678" y="2286756"/>
                  </a:lnTo>
                  <a:lnTo>
                    <a:pt x="2255834" y="2263064"/>
                  </a:lnTo>
                  <a:lnTo>
                    <a:pt x="2289762" y="2233945"/>
                  </a:lnTo>
                  <a:lnTo>
                    <a:pt x="2318862" y="2199999"/>
                  </a:lnTo>
                  <a:lnTo>
                    <a:pt x="2342537" y="2161825"/>
                  </a:lnTo>
                  <a:lnTo>
                    <a:pt x="2360188" y="2120024"/>
                  </a:lnTo>
                  <a:lnTo>
                    <a:pt x="2371217" y="2075194"/>
                  </a:lnTo>
                  <a:lnTo>
                    <a:pt x="2375027" y="2027936"/>
                  </a:lnTo>
                  <a:lnTo>
                    <a:pt x="2375027" y="291338"/>
                  </a:lnTo>
                  <a:lnTo>
                    <a:pt x="2371217" y="244079"/>
                  </a:lnTo>
                  <a:lnTo>
                    <a:pt x="2360188" y="199249"/>
                  </a:lnTo>
                  <a:lnTo>
                    <a:pt x="2342537" y="157448"/>
                  </a:lnTo>
                  <a:lnTo>
                    <a:pt x="2318862" y="119274"/>
                  </a:lnTo>
                  <a:lnTo>
                    <a:pt x="2289762" y="85328"/>
                  </a:lnTo>
                  <a:lnTo>
                    <a:pt x="2255834" y="56209"/>
                  </a:lnTo>
                  <a:lnTo>
                    <a:pt x="2217678" y="32517"/>
                  </a:lnTo>
                  <a:lnTo>
                    <a:pt x="2175891" y="14851"/>
                  </a:lnTo>
                  <a:lnTo>
                    <a:pt x="2131070" y="3812"/>
                  </a:lnTo>
                  <a:lnTo>
                    <a:pt x="208381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2909722" y="2389796"/>
              <a:ext cx="8226425" cy="1085215"/>
            </a:xfrm>
            <a:custGeom>
              <a:avLst/>
              <a:gdLst/>
              <a:ahLst/>
              <a:cxnLst/>
              <a:rect l="l" t="t" r="r" b="b"/>
              <a:pathLst>
                <a:path w="8226425" h="1085214">
                  <a:moveTo>
                    <a:pt x="393966" y="870851"/>
                  </a:moveTo>
                  <a:lnTo>
                    <a:pt x="385521" y="828192"/>
                  </a:lnTo>
                  <a:lnTo>
                    <a:pt x="367563" y="787819"/>
                  </a:lnTo>
                  <a:lnTo>
                    <a:pt x="340080" y="751420"/>
                  </a:lnTo>
                  <a:lnTo>
                    <a:pt x="305028" y="722185"/>
                  </a:lnTo>
                  <a:lnTo>
                    <a:pt x="265569" y="702322"/>
                  </a:lnTo>
                  <a:lnTo>
                    <a:pt x="223354" y="691845"/>
                  </a:lnTo>
                  <a:lnTo>
                    <a:pt x="180073" y="690816"/>
                  </a:lnTo>
                  <a:lnTo>
                    <a:pt x="137388" y="699249"/>
                  </a:lnTo>
                  <a:lnTo>
                    <a:pt x="96989" y="717207"/>
                  </a:lnTo>
                  <a:lnTo>
                    <a:pt x="60553" y="744689"/>
                  </a:lnTo>
                  <a:lnTo>
                    <a:pt x="31343" y="779741"/>
                  </a:lnTo>
                  <a:lnTo>
                    <a:pt x="11493" y="819226"/>
                  </a:lnTo>
                  <a:lnTo>
                    <a:pt x="1028" y="861453"/>
                  </a:lnTo>
                  <a:lnTo>
                    <a:pt x="0" y="904760"/>
                  </a:lnTo>
                  <a:lnTo>
                    <a:pt x="8445" y="947432"/>
                  </a:lnTo>
                  <a:lnTo>
                    <a:pt x="26416" y="987818"/>
                  </a:lnTo>
                  <a:lnTo>
                    <a:pt x="53949" y="1024216"/>
                  </a:lnTo>
                  <a:lnTo>
                    <a:pt x="88988" y="1053426"/>
                  </a:lnTo>
                  <a:lnTo>
                    <a:pt x="128447" y="1073277"/>
                  </a:lnTo>
                  <a:lnTo>
                    <a:pt x="170662" y="1083754"/>
                  </a:lnTo>
                  <a:lnTo>
                    <a:pt x="213944" y="1084795"/>
                  </a:lnTo>
                  <a:lnTo>
                    <a:pt x="256628" y="1076375"/>
                  </a:lnTo>
                  <a:lnTo>
                    <a:pt x="297027" y="1058443"/>
                  </a:lnTo>
                  <a:lnTo>
                    <a:pt x="333476" y="1030947"/>
                  </a:lnTo>
                  <a:lnTo>
                    <a:pt x="362661" y="995857"/>
                  </a:lnTo>
                  <a:lnTo>
                    <a:pt x="382498" y="956360"/>
                  </a:lnTo>
                  <a:lnTo>
                    <a:pt x="392950" y="914133"/>
                  </a:lnTo>
                  <a:lnTo>
                    <a:pt x="393966" y="870851"/>
                  </a:lnTo>
                  <a:close/>
                </a:path>
                <a:path w="8226425" h="1085214">
                  <a:moveTo>
                    <a:pt x="3059557" y="803160"/>
                  </a:moveTo>
                  <a:lnTo>
                    <a:pt x="3051124" y="760501"/>
                  </a:lnTo>
                  <a:lnTo>
                    <a:pt x="3033166" y="720128"/>
                  </a:lnTo>
                  <a:lnTo>
                    <a:pt x="3005683" y="683729"/>
                  </a:lnTo>
                  <a:lnTo>
                    <a:pt x="2970631" y="654494"/>
                  </a:lnTo>
                  <a:lnTo>
                    <a:pt x="2931147" y="634631"/>
                  </a:lnTo>
                  <a:lnTo>
                    <a:pt x="2888919" y="624154"/>
                  </a:lnTo>
                  <a:lnTo>
                    <a:pt x="2845612" y="623125"/>
                  </a:lnTo>
                  <a:lnTo>
                    <a:pt x="2802940" y="631558"/>
                  </a:lnTo>
                  <a:lnTo>
                    <a:pt x="2762554" y="649516"/>
                  </a:lnTo>
                  <a:lnTo>
                    <a:pt x="2726156" y="676998"/>
                  </a:lnTo>
                  <a:lnTo>
                    <a:pt x="2696946" y="712050"/>
                  </a:lnTo>
                  <a:lnTo>
                    <a:pt x="2677096" y="751535"/>
                  </a:lnTo>
                  <a:lnTo>
                    <a:pt x="2666619" y="793762"/>
                  </a:lnTo>
                  <a:lnTo>
                    <a:pt x="2665577" y="837069"/>
                  </a:lnTo>
                  <a:lnTo>
                    <a:pt x="2673997" y="879741"/>
                  </a:lnTo>
                  <a:lnTo>
                    <a:pt x="2691930" y="920127"/>
                  </a:lnTo>
                  <a:lnTo>
                    <a:pt x="2719425" y="956525"/>
                  </a:lnTo>
                  <a:lnTo>
                    <a:pt x="2754515" y="985735"/>
                  </a:lnTo>
                  <a:lnTo>
                    <a:pt x="2794012" y="1005586"/>
                  </a:lnTo>
                  <a:lnTo>
                    <a:pt x="2836240" y="1016050"/>
                  </a:lnTo>
                  <a:lnTo>
                    <a:pt x="2879521" y="1017079"/>
                  </a:lnTo>
                  <a:lnTo>
                    <a:pt x="2922181" y="1008634"/>
                  </a:lnTo>
                  <a:lnTo>
                    <a:pt x="2962554" y="990663"/>
                  </a:lnTo>
                  <a:lnTo>
                    <a:pt x="2998952" y="963129"/>
                  </a:lnTo>
                  <a:lnTo>
                    <a:pt x="3028188" y="928090"/>
                  </a:lnTo>
                  <a:lnTo>
                    <a:pt x="3048050" y="888631"/>
                  </a:lnTo>
                  <a:lnTo>
                    <a:pt x="3058528" y="846429"/>
                  </a:lnTo>
                  <a:lnTo>
                    <a:pt x="3059557" y="803160"/>
                  </a:lnTo>
                  <a:close/>
                </a:path>
                <a:path w="8226425" h="1085214">
                  <a:moveTo>
                    <a:pt x="5609221" y="180073"/>
                  </a:moveTo>
                  <a:lnTo>
                    <a:pt x="5600776" y="137388"/>
                  </a:lnTo>
                  <a:lnTo>
                    <a:pt x="5582818" y="96989"/>
                  </a:lnTo>
                  <a:lnTo>
                    <a:pt x="5555335" y="60540"/>
                  </a:lnTo>
                  <a:lnTo>
                    <a:pt x="5520283" y="31343"/>
                  </a:lnTo>
                  <a:lnTo>
                    <a:pt x="5480799" y="11493"/>
                  </a:lnTo>
                  <a:lnTo>
                    <a:pt x="5438572" y="1028"/>
                  </a:lnTo>
                  <a:lnTo>
                    <a:pt x="5395265" y="0"/>
                  </a:lnTo>
                  <a:lnTo>
                    <a:pt x="5352593" y="8445"/>
                  </a:lnTo>
                  <a:lnTo>
                    <a:pt x="5312207" y="26416"/>
                  </a:lnTo>
                  <a:lnTo>
                    <a:pt x="5275808" y="53936"/>
                  </a:lnTo>
                  <a:lnTo>
                    <a:pt x="5246598" y="88988"/>
                  </a:lnTo>
                  <a:lnTo>
                    <a:pt x="5226748" y="128447"/>
                  </a:lnTo>
                  <a:lnTo>
                    <a:pt x="5216283" y="170662"/>
                  </a:lnTo>
                  <a:lnTo>
                    <a:pt x="5215255" y="213944"/>
                  </a:lnTo>
                  <a:lnTo>
                    <a:pt x="5223700" y="256628"/>
                  </a:lnTo>
                  <a:lnTo>
                    <a:pt x="5241671" y="297027"/>
                  </a:lnTo>
                  <a:lnTo>
                    <a:pt x="5269204" y="333463"/>
                  </a:lnTo>
                  <a:lnTo>
                    <a:pt x="5304244" y="362661"/>
                  </a:lnTo>
                  <a:lnTo>
                    <a:pt x="5343703" y="382498"/>
                  </a:lnTo>
                  <a:lnTo>
                    <a:pt x="5385917" y="392950"/>
                  </a:lnTo>
                  <a:lnTo>
                    <a:pt x="5429199" y="393966"/>
                  </a:lnTo>
                  <a:lnTo>
                    <a:pt x="5471884" y="385521"/>
                  </a:lnTo>
                  <a:lnTo>
                    <a:pt x="5512282" y="367563"/>
                  </a:lnTo>
                  <a:lnTo>
                    <a:pt x="5548731" y="340067"/>
                  </a:lnTo>
                  <a:lnTo>
                    <a:pt x="5577916" y="305028"/>
                  </a:lnTo>
                  <a:lnTo>
                    <a:pt x="5597753" y="265569"/>
                  </a:lnTo>
                  <a:lnTo>
                    <a:pt x="5608205" y="223354"/>
                  </a:lnTo>
                  <a:lnTo>
                    <a:pt x="5609221" y="180073"/>
                  </a:lnTo>
                  <a:close/>
                </a:path>
                <a:path w="8226425" h="1085214">
                  <a:moveTo>
                    <a:pt x="8226298" y="839203"/>
                  </a:moveTo>
                  <a:lnTo>
                    <a:pt x="8217865" y="796518"/>
                  </a:lnTo>
                  <a:lnTo>
                    <a:pt x="8199907" y="756119"/>
                  </a:lnTo>
                  <a:lnTo>
                    <a:pt x="8172424" y="719670"/>
                  </a:lnTo>
                  <a:lnTo>
                    <a:pt x="8137372" y="690473"/>
                  </a:lnTo>
                  <a:lnTo>
                    <a:pt x="8097888" y="670623"/>
                  </a:lnTo>
                  <a:lnTo>
                    <a:pt x="8055661" y="660158"/>
                  </a:lnTo>
                  <a:lnTo>
                    <a:pt x="8012354" y="659130"/>
                  </a:lnTo>
                  <a:lnTo>
                    <a:pt x="7969682" y="667575"/>
                  </a:lnTo>
                  <a:lnTo>
                    <a:pt x="7929296" y="685546"/>
                  </a:lnTo>
                  <a:lnTo>
                    <a:pt x="7892897" y="713066"/>
                  </a:lnTo>
                  <a:lnTo>
                    <a:pt x="7863687" y="748118"/>
                  </a:lnTo>
                  <a:lnTo>
                    <a:pt x="7843837" y="787577"/>
                  </a:lnTo>
                  <a:lnTo>
                    <a:pt x="7833360" y="829792"/>
                  </a:lnTo>
                  <a:lnTo>
                    <a:pt x="7832318" y="873074"/>
                  </a:lnTo>
                  <a:lnTo>
                    <a:pt x="7840739" y="915758"/>
                  </a:lnTo>
                  <a:lnTo>
                    <a:pt x="7858671" y="956157"/>
                  </a:lnTo>
                  <a:lnTo>
                    <a:pt x="7886166" y="992593"/>
                  </a:lnTo>
                  <a:lnTo>
                    <a:pt x="7921257" y="1021791"/>
                  </a:lnTo>
                  <a:lnTo>
                    <a:pt x="7960754" y="1041628"/>
                  </a:lnTo>
                  <a:lnTo>
                    <a:pt x="8002981" y="1052080"/>
                  </a:lnTo>
                  <a:lnTo>
                    <a:pt x="8046263" y="1053096"/>
                  </a:lnTo>
                  <a:lnTo>
                    <a:pt x="8088922" y="1044651"/>
                  </a:lnTo>
                  <a:lnTo>
                    <a:pt x="8129295" y="1026693"/>
                  </a:lnTo>
                  <a:lnTo>
                    <a:pt x="8165693" y="999197"/>
                  </a:lnTo>
                  <a:lnTo>
                    <a:pt x="8194929" y="964158"/>
                  </a:lnTo>
                  <a:lnTo>
                    <a:pt x="8214792" y="924699"/>
                  </a:lnTo>
                  <a:lnTo>
                    <a:pt x="8225269" y="882484"/>
                  </a:lnTo>
                  <a:lnTo>
                    <a:pt x="8226298" y="8392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61849" rIns="0" bIns="0" rtlCol="0" vert="horz">
            <a:spAutoFit/>
          </a:bodyPr>
          <a:lstStyle/>
          <a:p>
            <a:pPr marL="85725">
              <a:lnSpc>
                <a:spcPct val="100000"/>
              </a:lnSpc>
              <a:spcBef>
                <a:spcPts val="105"/>
              </a:spcBef>
            </a:pPr>
            <a:r>
              <a:rPr dirty="0" spc="-155"/>
              <a:t>Matta</a:t>
            </a:r>
            <a:r>
              <a:rPr dirty="0" spc="-280"/>
              <a:t> </a:t>
            </a:r>
            <a:r>
              <a:rPr dirty="0" spc="-80"/>
              <a:t>Is</a:t>
            </a:r>
            <a:r>
              <a:rPr dirty="0" spc="-280"/>
              <a:t> </a:t>
            </a:r>
            <a:r>
              <a:rPr dirty="0" spc="-185"/>
              <a:t>Trade</a:t>
            </a:r>
            <a:r>
              <a:rPr dirty="0" spc="-250"/>
              <a:t> </a:t>
            </a:r>
            <a:r>
              <a:rPr dirty="0" spc="-150">
                <a:solidFill>
                  <a:srgbClr val="0057E6"/>
                </a:solidFill>
              </a:rPr>
              <a:t>Infrastructure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3985005" y="3216655"/>
            <a:ext cx="784860" cy="5524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90"/>
              </a:spcBef>
            </a:pPr>
            <a:r>
              <a:rPr dirty="0" sz="1700" b="1">
                <a:solidFill>
                  <a:srgbClr val="0057E6"/>
                </a:solidFill>
                <a:latin typeface="Calibri"/>
                <a:cs typeface="Calibri"/>
              </a:rPr>
              <a:t>Not</a:t>
            </a:r>
            <a:r>
              <a:rPr dirty="0" sz="1700" spc="30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700" spc="-20" b="1">
                <a:solidFill>
                  <a:srgbClr val="0057E6"/>
                </a:solidFill>
                <a:latin typeface="Calibri"/>
                <a:cs typeface="Calibri"/>
              </a:rPr>
              <a:t>just </a:t>
            </a:r>
            <a:r>
              <a:rPr dirty="0" sz="1700" spc="-10" b="1">
                <a:solidFill>
                  <a:srgbClr val="0057E6"/>
                </a:solidFill>
                <a:latin typeface="Calibri"/>
                <a:cs typeface="Calibri"/>
              </a:rPr>
              <a:t>Logistics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10"/>
              <a:t>Matta</a:t>
            </a:r>
            <a:r>
              <a:rPr dirty="0" spc="-30"/>
              <a:t> </a:t>
            </a:r>
            <a:r>
              <a:rPr dirty="0"/>
              <a:t>is</a:t>
            </a:r>
            <a:r>
              <a:rPr dirty="0" spc="-25"/>
              <a:t> </a:t>
            </a:r>
            <a:r>
              <a:rPr dirty="0"/>
              <a:t>not</a:t>
            </a:r>
            <a:r>
              <a:rPr dirty="0" spc="-25"/>
              <a:t> </a:t>
            </a:r>
            <a:r>
              <a:rPr dirty="0"/>
              <a:t>just</a:t>
            </a:r>
            <a:r>
              <a:rPr dirty="0" spc="-40"/>
              <a:t> </a:t>
            </a:r>
            <a:r>
              <a:rPr dirty="0"/>
              <a:t>one</a:t>
            </a:r>
            <a:r>
              <a:rPr dirty="0" spc="-35"/>
              <a:t> </a:t>
            </a:r>
            <a:r>
              <a:rPr dirty="0" spc="-10"/>
              <a:t>thing.</a:t>
            </a:r>
          </a:p>
          <a:p>
            <a:pPr marL="12700">
              <a:lnSpc>
                <a:spcPct val="100000"/>
              </a:lnSpc>
            </a:pPr>
            <a:r>
              <a:rPr dirty="0"/>
              <a:t>It</a:t>
            </a:r>
            <a:r>
              <a:rPr dirty="0" spc="-55"/>
              <a:t> </a:t>
            </a:r>
            <a:r>
              <a:rPr dirty="0"/>
              <a:t>is</a:t>
            </a:r>
            <a:r>
              <a:rPr dirty="0" spc="-40"/>
              <a:t> </a:t>
            </a:r>
            <a:r>
              <a:rPr dirty="0"/>
              <a:t>the</a:t>
            </a:r>
            <a:r>
              <a:rPr dirty="0" spc="-45"/>
              <a:t> </a:t>
            </a:r>
            <a:r>
              <a:rPr dirty="0" spc="-10"/>
              <a:t>integrated</a:t>
            </a:r>
            <a:r>
              <a:rPr dirty="0" spc="-45"/>
              <a:t> </a:t>
            </a:r>
            <a:r>
              <a:rPr dirty="0" spc="-10"/>
              <a:t>system</a:t>
            </a:r>
            <a:r>
              <a:rPr dirty="0" spc="-35"/>
              <a:t> </a:t>
            </a:r>
            <a:r>
              <a:rPr dirty="0"/>
              <a:t>that</a:t>
            </a:r>
            <a:r>
              <a:rPr dirty="0" spc="-40"/>
              <a:t> </a:t>
            </a:r>
            <a:r>
              <a:rPr dirty="0" spc="-10"/>
              <a:t>makes</a:t>
            </a:r>
          </a:p>
          <a:p>
            <a:pPr marL="12700">
              <a:lnSpc>
                <a:spcPct val="100000"/>
              </a:lnSpc>
            </a:pPr>
            <a:r>
              <a:rPr dirty="0"/>
              <a:t>all</a:t>
            </a:r>
            <a:r>
              <a:rPr dirty="0" spc="-40"/>
              <a:t> </a:t>
            </a:r>
            <a:r>
              <a:rPr dirty="0"/>
              <a:t>the</a:t>
            </a:r>
            <a:r>
              <a:rPr dirty="0" spc="-45"/>
              <a:t> </a:t>
            </a:r>
            <a:r>
              <a:rPr dirty="0"/>
              <a:t>parts</a:t>
            </a:r>
            <a:r>
              <a:rPr dirty="0" spc="-30"/>
              <a:t> </a:t>
            </a:r>
            <a:r>
              <a:rPr dirty="0"/>
              <a:t>of</a:t>
            </a:r>
            <a:r>
              <a:rPr dirty="0" spc="-50"/>
              <a:t> </a:t>
            </a:r>
            <a:r>
              <a:rPr dirty="0"/>
              <a:t>African</a:t>
            </a:r>
            <a:r>
              <a:rPr dirty="0" spc="-40"/>
              <a:t> </a:t>
            </a:r>
            <a:r>
              <a:rPr dirty="0"/>
              <a:t>trade</a:t>
            </a:r>
            <a:r>
              <a:rPr dirty="0" spc="-40"/>
              <a:t> </a:t>
            </a:r>
            <a:r>
              <a:rPr dirty="0"/>
              <a:t>work</a:t>
            </a:r>
            <a:r>
              <a:rPr dirty="0" spc="-40"/>
              <a:t> </a:t>
            </a:r>
            <a:r>
              <a:rPr dirty="0" spc="-10"/>
              <a:t>together.</a:t>
            </a:r>
          </a:p>
          <a:p>
            <a:pPr algn="r" marL="5729605" marR="5080">
              <a:lnSpc>
                <a:spcPct val="101800"/>
              </a:lnSpc>
              <a:spcBef>
                <a:spcPts val="1905"/>
              </a:spcBef>
            </a:pPr>
            <a:r>
              <a:rPr dirty="0" sz="1700" b="1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r>
              <a:rPr dirty="0" sz="17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700" spc="-20" b="1">
                <a:solidFill>
                  <a:srgbClr val="FFFFFF"/>
                </a:solidFill>
                <a:latin typeface="Calibri"/>
                <a:cs typeface="Calibri"/>
              </a:rPr>
              <a:t>just </a:t>
            </a:r>
            <a:r>
              <a:rPr dirty="0" sz="1700" spc="-10" b="1">
                <a:solidFill>
                  <a:srgbClr val="FFFFFF"/>
                </a:solidFill>
                <a:latin typeface="Calibri"/>
                <a:cs typeface="Calibri"/>
              </a:rPr>
              <a:t>Fintech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36877" y="3199638"/>
            <a:ext cx="2035175" cy="166687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869950">
              <a:lnSpc>
                <a:spcPct val="101800"/>
              </a:lnSpc>
              <a:spcBef>
                <a:spcPts val="90"/>
              </a:spcBef>
            </a:pPr>
            <a:r>
              <a:rPr dirty="0" sz="1700" b="1">
                <a:solidFill>
                  <a:srgbClr val="0057E6"/>
                </a:solidFill>
                <a:latin typeface="Calibri"/>
                <a:cs typeface="Calibri"/>
              </a:rPr>
              <a:t>Not</a:t>
            </a:r>
            <a:r>
              <a:rPr dirty="0" sz="1700" spc="15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700" b="1">
                <a:solidFill>
                  <a:srgbClr val="0057E6"/>
                </a:solidFill>
                <a:latin typeface="Calibri"/>
                <a:cs typeface="Calibri"/>
              </a:rPr>
              <a:t>just</a:t>
            </a:r>
            <a:r>
              <a:rPr dirty="0" sz="1700" spc="20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700" spc="-50" b="1">
                <a:solidFill>
                  <a:srgbClr val="0057E6"/>
                </a:solidFill>
                <a:latin typeface="Calibri"/>
                <a:cs typeface="Calibri"/>
              </a:rPr>
              <a:t>a </a:t>
            </a:r>
            <a:r>
              <a:rPr dirty="0" sz="1700" spc="-10" b="1">
                <a:solidFill>
                  <a:srgbClr val="0057E6"/>
                </a:solidFill>
                <a:latin typeface="Calibri"/>
                <a:cs typeface="Calibri"/>
              </a:rPr>
              <a:t>Marketplace</a:t>
            </a:r>
            <a:endParaRPr sz="1700">
              <a:latin typeface="Calibri"/>
              <a:cs typeface="Calibri"/>
            </a:endParaRPr>
          </a:p>
          <a:p>
            <a:pPr marL="12700" marR="5080">
              <a:lnSpc>
                <a:spcPct val="120000"/>
              </a:lnSpc>
              <a:spcBef>
                <a:spcPts val="710"/>
              </a:spcBef>
            </a:pPr>
            <a:r>
              <a:rPr dirty="0" sz="1400">
                <a:solidFill>
                  <a:srgbClr val="092440"/>
                </a:solidFill>
                <a:latin typeface="Calibri"/>
                <a:cs typeface="Calibri"/>
              </a:rPr>
              <a:t>A</a:t>
            </a:r>
            <a:r>
              <a:rPr dirty="0" sz="1400" spc="-30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92440"/>
                </a:solidFill>
                <a:latin typeface="Calibri"/>
                <a:cs typeface="Calibri"/>
              </a:rPr>
              <a:t>demand</a:t>
            </a:r>
            <a:r>
              <a:rPr dirty="0" sz="1400" spc="-30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92440"/>
                </a:solidFill>
                <a:latin typeface="Calibri"/>
                <a:cs typeface="Calibri"/>
              </a:rPr>
              <a:t>structuring </a:t>
            </a:r>
            <a:r>
              <a:rPr dirty="0" sz="1400">
                <a:solidFill>
                  <a:srgbClr val="092440"/>
                </a:solidFill>
                <a:latin typeface="Calibri"/>
                <a:cs typeface="Calibri"/>
              </a:rPr>
              <a:t>engine</a:t>
            </a:r>
            <a:r>
              <a:rPr dirty="0" sz="1400" spc="-45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92440"/>
                </a:solidFill>
                <a:latin typeface="Calibri"/>
                <a:cs typeface="Calibri"/>
              </a:rPr>
              <a:t>that</a:t>
            </a:r>
            <a:r>
              <a:rPr dirty="0" sz="1400" spc="-45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92440"/>
                </a:solidFill>
                <a:latin typeface="Calibri"/>
                <a:cs typeface="Calibri"/>
              </a:rPr>
              <a:t>feeds</a:t>
            </a:r>
            <a:r>
              <a:rPr dirty="0" sz="1400" spc="-55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92440"/>
                </a:solidFill>
                <a:latin typeface="Calibri"/>
                <a:cs typeface="Calibri"/>
              </a:rPr>
              <a:t>the</a:t>
            </a:r>
            <a:r>
              <a:rPr dirty="0" sz="1400" spc="-40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92440"/>
                </a:solidFill>
                <a:latin typeface="Calibri"/>
                <a:cs typeface="Calibri"/>
              </a:rPr>
              <a:t>entire </a:t>
            </a:r>
            <a:r>
              <a:rPr dirty="0" sz="1400">
                <a:solidFill>
                  <a:srgbClr val="092440"/>
                </a:solidFill>
                <a:latin typeface="Calibri"/>
                <a:cs typeface="Calibri"/>
              </a:rPr>
              <a:t>supply</a:t>
            </a:r>
            <a:r>
              <a:rPr dirty="0" sz="1400" spc="-40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92440"/>
                </a:solidFill>
                <a:latin typeface="Calibri"/>
                <a:cs typeface="Calibri"/>
              </a:rPr>
              <a:t>chain</a:t>
            </a:r>
            <a:r>
              <a:rPr dirty="0" sz="1400" spc="-30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092440"/>
                </a:solidFill>
                <a:latin typeface="Calibri"/>
                <a:cs typeface="Calibri"/>
              </a:rPr>
              <a:t>with </a:t>
            </a:r>
            <a:r>
              <a:rPr dirty="0" sz="1400" spc="-10">
                <a:solidFill>
                  <a:srgbClr val="092440"/>
                </a:solidFill>
                <a:latin typeface="Calibri"/>
                <a:cs typeface="Calibri"/>
              </a:rPr>
              <a:t>predictable</a:t>
            </a:r>
            <a:r>
              <a:rPr dirty="0" sz="1400" spc="5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92440"/>
                </a:solidFill>
                <a:latin typeface="Calibri"/>
                <a:cs typeface="Calibri"/>
              </a:rPr>
              <a:t>signals.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85005" y="3942811"/>
            <a:ext cx="1765935" cy="10496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95"/>
              </a:spcBef>
            </a:pPr>
            <a:r>
              <a:rPr dirty="0" sz="1400">
                <a:solidFill>
                  <a:srgbClr val="092440"/>
                </a:solidFill>
                <a:latin typeface="Calibri"/>
                <a:cs typeface="Calibri"/>
              </a:rPr>
              <a:t>A</a:t>
            </a:r>
            <a:r>
              <a:rPr dirty="0" sz="1400" spc="-10">
                <a:solidFill>
                  <a:srgbClr val="092440"/>
                </a:solidFill>
                <a:latin typeface="Calibri"/>
                <a:cs typeface="Calibri"/>
              </a:rPr>
              <a:t> coordination</a:t>
            </a:r>
            <a:r>
              <a:rPr dirty="0" sz="1400" spc="-15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092440"/>
                </a:solidFill>
                <a:latin typeface="Calibri"/>
                <a:cs typeface="Calibri"/>
              </a:rPr>
              <a:t>layer </a:t>
            </a:r>
            <a:r>
              <a:rPr dirty="0" sz="1400">
                <a:solidFill>
                  <a:srgbClr val="092440"/>
                </a:solidFill>
                <a:latin typeface="Calibri"/>
                <a:cs typeface="Calibri"/>
              </a:rPr>
              <a:t>that</a:t>
            </a:r>
            <a:r>
              <a:rPr dirty="0" sz="1400" spc="-40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92440"/>
                </a:solidFill>
                <a:latin typeface="Calibri"/>
                <a:cs typeface="Calibri"/>
              </a:rPr>
              <a:t>links</a:t>
            </a:r>
            <a:r>
              <a:rPr dirty="0" sz="1400" spc="-55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92440"/>
                </a:solidFill>
                <a:latin typeface="Calibri"/>
                <a:cs typeface="Calibri"/>
              </a:rPr>
              <a:t>physical movement</a:t>
            </a:r>
            <a:r>
              <a:rPr dirty="0" sz="1400" spc="-30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92440"/>
                </a:solidFill>
                <a:latin typeface="Calibri"/>
                <a:cs typeface="Calibri"/>
              </a:rPr>
              <a:t>to</a:t>
            </a:r>
            <a:r>
              <a:rPr dirty="0" sz="1400" spc="-15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92440"/>
                </a:solidFill>
                <a:latin typeface="Calibri"/>
                <a:cs typeface="Calibri"/>
              </a:rPr>
              <a:t>digital verification</a:t>
            </a:r>
            <a:r>
              <a:rPr dirty="0" sz="1400" spc="-25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92440"/>
                </a:solidFill>
                <a:latin typeface="Calibri"/>
                <a:cs typeface="Calibri"/>
              </a:rPr>
              <a:t>and</a:t>
            </a:r>
            <a:r>
              <a:rPr dirty="0" sz="1400" spc="-5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92440"/>
                </a:solidFill>
                <a:latin typeface="Calibri"/>
                <a:cs typeface="Calibri"/>
              </a:rPr>
              <a:t>finance.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576821" y="3110585"/>
            <a:ext cx="1864995" cy="10502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 governance</a:t>
            </a:r>
            <a:r>
              <a:rPr dirty="0" sz="14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framework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4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deploys</a:t>
            </a:r>
            <a:r>
              <a:rPr dirty="0" sz="1400" spc="-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capital responsibly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based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real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trade</a:t>
            </a:r>
            <a:r>
              <a:rPr dirty="0" sz="1400" spc="-7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data.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083420" y="3102990"/>
            <a:ext cx="1623695" cy="19113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880744">
              <a:lnSpc>
                <a:spcPct val="101800"/>
              </a:lnSpc>
              <a:spcBef>
                <a:spcPts val="90"/>
              </a:spcBef>
            </a:pPr>
            <a:r>
              <a:rPr dirty="0" sz="1700" b="1">
                <a:solidFill>
                  <a:srgbClr val="0057E6"/>
                </a:solidFill>
                <a:latin typeface="Calibri"/>
                <a:cs typeface="Calibri"/>
              </a:rPr>
              <a:t>Not</a:t>
            </a:r>
            <a:r>
              <a:rPr dirty="0" sz="1700" spc="30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700" spc="-20" b="1">
                <a:solidFill>
                  <a:srgbClr val="0057E6"/>
                </a:solidFill>
                <a:latin typeface="Calibri"/>
                <a:cs typeface="Calibri"/>
              </a:rPr>
              <a:t>just SaaS</a:t>
            </a:r>
            <a:endParaRPr sz="1700">
              <a:latin typeface="Calibri"/>
              <a:cs typeface="Calibri"/>
            </a:endParaRPr>
          </a:p>
          <a:p>
            <a:pPr marL="12700" marR="5080">
              <a:lnSpc>
                <a:spcPct val="120000"/>
              </a:lnSpc>
              <a:spcBef>
                <a:spcPts val="620"/>
              </a:spcBef>
            </a:pPr>
            <a:r>
              <a:rPr dirty="0" sz="1400">
                <a:solidFill>
                  <a:srgbClr val="092440"/>
                </a:solidFill>
                <a:latin typeface="Calibri"/>
                <a:cs typeface="Calibri"/>
              </a:rPr>
              <a:t>An</a:t>
            </a:r>
            <a:r>
              <a:rPr dirty="0" sz="1400" spc="-15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92440"/>
                </a:solidFill>
                <a:latin typeface="Calibri"/>
                <a:cs typeface="Calibri"/>
              </a:rPr>
              <a:t>infrastructure </a:t>
            </a:r>
            <a:r>
              <a:rPr dirty="0" sz="1400">
                <a:solidFill>
                  <a:srgbClr val="092440"/>
                </a:solidFill>
                <a:latin typeface="Calibri"/>
                <a:cs typeface="Calibri"/>
              </a:rPr>
              <a:t>stack</a:t>
            </a:r>
            <a:r>
              <a:rPr dirty="0" sz="1400" spc="-60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092440"/>
                </a:solidFill>
                <a:latin typeface="Calibri"/>
                <a:cs typeface="Calibri"/>
              </a:rPr>
              <a:t>that</a:t>
            </a:r>
            <a:r>
              <a:rPr dirty="0" sz="1400" spc="-35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92440"/>
                </a:solidFill>
                <a:latin typeface="Calibri"/>
                <a:cs typeface="Calibri"/>
              </a:rPr>
              <a:t>strengthens institutions</a:t>
            </a:r>
            <a:r>
              <a:rPr dirty="0" sz="1400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092440"/>
                </a:solidFill>
                <a:latin typeface="Calibri"/>
                <a:cs typeface="Calibri"/>
              </a:rPr>
              <a:t>and </a:t>
            </a:r>
            <a:r>
              <a:rPr dirty="0" sz="1400">
                <a:solidFill>
                  <a:srgbClr val="092440"/>
                </a:solidFill>
                <a:latin typeface="Calibri"/>
                <a:cs typeface="Calibri"/>
              </a:rPr>
              <a:t>enables</a:t>
            </a:r>
            <a:r>
              <a:rPr dirty="0" sz="1400" spc="-70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092440"/>
                </a:solidFill>
                <a:latin typeface="Calibri"/>
                <a:cs typeface="Calibri"/>
              </a:rPr>
              <a:t>systemic scale.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2958592" y="2513583"/>
            <a:ext cx="8053070" cy="907415"/>
            <a:chOff x="2958592" y="2513583"/>
            <a:chExt cx="8053070" cy="907415"/>
          </a:xfrm>
        </p:grpSpPr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8592" y="3208908"/>
              <a:ext cx="213487" cy="21208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6961" y="3132962"/>
              <a:ext cx="213487" cy="21208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99501" y="2513583"/>
              <a:ext cx="213487" cy="21208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98048" y="3144011"/>
              <a:ext cx="213486" cy="212216"/>
            </a:xfrm>
            <a:prstGeom prst="rect">
              <a:avLst/>
            </a:prstGeom>
          </p:spPr>
        </p:pic>
      </p:grpSp>
      <p:sp>
        <p:nvSpPr>
          <p:cNvPr id="27" name="object 2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15"/>
              <a:t> </a:t>
            </a:r>
            <a:fld id="{81D60167-4931-47E6-BA6A-407CBD079E47}" type="slidenum">
              <a:rPr dirty="0" spc="-25"/>
              <a:t>30</a:t>
            </a:fld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96900" y="1484121"/>
            <a:ext cx="887095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80">
                <a:solidFill>
                  <a:srgbClr val="009FF4"/>
                </a:solidFill>
                <a:latin typeface="Calibri"/>
                <a:cs typeface="Calibri"/>
              </a:rPr>
              <a:t>To</a:t>
            </a:r>
            <a:r>
              <a:rPr dirty="0" sz="1800" spc="-2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9FF4"/>
                </a:solidFill>
                <a:latin typeface="Calibri"/>
                <a:cs typeface="Calibri"/>
              </a:rPr>
              <a:t>become</a:t>
            </a:r>
            <a:r>
              <a:rPr dirty="0" sz="1800" spc="-6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9FF4"/>
                </a:solidFill>
                <a:latin typeface="Calibri"/>
                <a:cs typeface="Calibri"/>
              </a:rPr>
              <a:t>the</a:t>
            </a:r>
            <a:r>
              <a:rPr dirty="0" sz="1800" spc="-5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09FF4"/>
                </a:solidFill>
                <a:latin typeface="Calibri"/>
                <a:cs typeface="Calibri"/>
              </a:rPr>
              <a:t>operating</a:t>
            </a:r>
            <a:r>
              <a:rPr dirty="0" sz="1800" spc="-4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09FF4"/>
                </a:solidFill>
                <a:latin typeface="Calibri"/>
                <a:cs typeface="Calibri"/>
              </a:rPr>
              <a:t>infrastructure</a:t>
            </a:r>
            <a:r>
              <a:rPr dirty="0" sz="1800" spc="-2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9FF4"/>
                </a:solidFill>
                <a:latin typeface="Calibri"/>
                <a:cs typeface="Calibri"/>
              </a:rPr>
              <a:t>for</a:t>
            </a:r>
            <a:r>
              <a:rPr dirty="0" sz="1800" spc="-5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9FF4"/>
                </a:solidFill>
                <a:latin typeface="Calibri"/>
                <a:cs typeface="Calibri"/>
              </a:rPr>
              <a:t>industrial</a:t>
            </a:r>
            <a:r>
              <a:rPr dirty="0" sz="1800" spc="-4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9FF4"/>
                </a:solidFill>
                <a:latin typeface="Calibri"/>
                <a:cs typeface="Calibri"/>
              </a:rPr>
              <a:t>trade</a:t>
            </a:r>
            <a:r>
              <a:rPr dirty="0" sz="1800" spc="-3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9FF4"/>
                </a:solidFill>
                <a:latin typeface="Calibri"/>
                <a:cs typeface="Calibri"/>
              </a:rPr>
              <a:t>across</a:t>
            </a:r>
            <a:r>
              <a:rPr dirty="0" sz="1800" spc="-6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9FF4"/>
                </a:solidFill>
                <a:latin typeface="Calibri"/>
                <a:cs typeface="Calibri"/>
              </a:rPr>
              <a:t>Africa</a:t>
            </a:r>
            <a:r>
              <a:rPr dirty="0" sz="1800" spc="-5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9FF4"/>
                </a:solidFill>
                <a:latin typeface="Calibri"/>
                <a:cs typeface="Calibri"/>
              </a:rPr>
              <a:t>and</a:t>
            </a:r>
            <a:r>
              <a:rPr dirty="0" sz="1800" spc="-4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9FF4"/>
                </a:solidFill>
                <a:latin typeface="Calibri"/>
                <a:cs typeface="Calibri"/>
              </a:rPr>
              <a:t>emerging</a:t>
            </a:r>
            <a:r>
              <a:rPr dirty="0" sz="1800" spc="-4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09FF4"/>
                </a:solidFill>
                <a:latin typeface="Calibri"/>
                <a:cs typeface="Calibri"/>
              </a:rPr>
              <a:t>markets.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5129" y="2132444"/>
            <a:ext cx="3535679" cy="3535679"/>
          </a:xfrm>
          <a:custGeom>
            <a:avLst/>
            <a:gdLst/>
            <a:ahLst/>
            <a:cxnLst/>
            <a:rect l="l" t="t" r="r" b="b"/>
            <a:pathLst>
              <a:path w="3535679" h="3535679">
                <a:moveTo>
                  <a:pt x="3535679" y="0"/>
                </a:moveTo>
                <a:lnTo>
                  <a:pt x="0" y="0"/>
                </a:lnTo>
                <a:lnTo>
                  <a:pt x="0" y="3535679"/>
                </a:lnTo>
                <a:lnTo>
                  <a:pt x="3535679" y="3535679"/>
                </a:lnTo>
                <a:lnTo>
                  <a:pt x="35356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05129" y="2132444"/>
            <a:ext cx="3535679" cy="35356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45"/>
              </a:spcBef>
            </a:pPr>
            <a:endParaRPr sz="2400">
              <a:latin typeface="Times New Roman"/>
              <a:cs typeface="Times New Roman"/>
            </a:endParaRPr>
          </a:p>
          <a:p>
            <a:pPr marL="282575" marR="1462405">
              <a:lnSpc>
                <a:spcPct val="100000"/>
              </a:lnSpc>
            </a:pPr>
            <a:r>
              <a:rPr dirty="0" sz="2400" spc="-10" b="1">
                <a:solidFill>
                  <a:srgbClr val="255FFF"/>
                </a:solidFill>
                <a:latin typeface="Calibri"/>
                <a:cs typeface="Calibri"/>
              </a:rPr>
              <a:t>Strengthening Institutions</a:t>
            </a:r>
            <a:endParaRPr sz="2400">
              <a:latin typeface="Calibri"/>
              <a:cs typeface="Calibri"/>
            </a:endParaRPr>
          </a:p>
          <a:p>
            <a:pPr marL="243840" marR="151765">
              <a:lnSpc>
                <a:spcPct val="135000"/>
              </a:lnSpc>
              <a:spcBef>
                <a:spcPts val="844"/>
              </a:spcBef>
            </a:pPr>
            <a:r>
              <a:rPr dirty="0" sz="1400">
                <a:latin typeface="Calibri"/>
                <a:cs typeface="Calibri"/>
              </a:rPr>
              <a:t>Matta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doesn't</a:t>
            </a:r>
            <a:r>
              <a:rPr dirty="0" sz="1400" spc="-5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replace</a:t>
            </a:r>
            <a:r>
              <a:rPr dirty="0" sz="1400" spc="-5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banks,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governments, </a:t>
            </a:r>
            <a:r>
              <a:rPr dirty="0" sz="1400">
                <a:latin typeface="Calibri"/>
                <a:cs typeface="Calibri"/>
              </a:rPr>
              <a:t>or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logistics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companies.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It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gives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them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 spc="-25">
                <a:latin typeface="Calibri"/>
                <a:cs typeface="Calibri"/>
              </a:rPr>
              <a:t>the </a:t>
            </a:r>
            <a:r>
              <a:rPr dirty="0" sz="1400">
                <a:latin typeface="Calibri"/>
                <a:cs typeface="Calibri"/>
              </a:rPr>
              <a:t>data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 spc="-30">
                <a:latin typeface="Calibri"/>
                <a:cs typeface="Calibri"/>
              </a:rPr>
              <a:t>layer,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coordination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tools,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 spc="-25">
                <a:latin typeface="Calibri"/>
                <a:cs typeface="Calibri"/>
              </a:rPr>
              <a:t>and </a:t>
            </a:r>
            <a:r>
              <a:rPr dirty="0" sz="1400" spc="-10">
                <a:latin typeface="Calibri"/>
                <a:cs typeface="Calibri"/>
              </a:rPr>
              <a:t>verification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infrastructure </a:t>
            </a:r>
            <a:r>
              <a:rPr dirty="0" sz="1400">
                <a:latin typeface="Calibri"/>
                <a:cs typeface="Calibri"/>
              </a:rPr>
              <a:t>to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serve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 spc="-20">
                <a:latin typeface="Calibri"/>
                <a:cs typeface="Calibri"/>
              </a:rPr>
              <a:t>trade </a:t>
            </a:r>
            <a:r>
              <a:rPr dirty="0" sz="1400">
                <a:latin typeface="Calibri"/>
                <a:cs typeface="Calibri"/>
              </a:rPr>
              <a:t>more</a:t>
            </a:r>
            <a:r>
              <a:rPr dirty="0" sz="1400" spc="-5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effectively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and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at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greater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scale.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45634" y="2132444"/>
            <a:ext cx="3535679" cy="3535679"/>
          </a:xfrm>
          <a:custGeom>
            <a:avLst/>
            <a:gdLst/>
            <a:ahLst/>
            <a:cxnLst/>
            <a:rect l="l" t="t" r="r" b="b"/>
            <a:pathLst>
              <a:path w="3535679" h="3535679">
                <a:moveTo>
                  <a:pt x="3535680" y="0"/>
                </a:moveTo>
                <a:lnTo>
                  <a:pt x="0" y="0"/>
                </a:lnTo>
                <a:lnTo>
                  <a:pt x="0" y="3535679"/>
                </a:lnTo>
                <a:lnTo>
                  <a:pt x="3535680" y="3535679"/>
                </a:lnTo>
                <a:lnTo>
                  <a:pt x="35356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445634" y="2132444"/>
            <a:ext cx="3535679" cy="35356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45"/>
              </a:spcBef>
            </a:pPr>
            <a:endParaRPr sz="2400">
              <a:latin typeface="Times New Roman"/>
              <a:cs typeface="Times New Roman"/>
            </a:endParaRPr>
          </a:p>
          <a:p>
            <a:pPr marL="330835" marR="1811020">
              <a:lnSpc>
                <a:spcPct val="100000"/>
              </a:lnSpc>
            </a:pPr>
            <a:r>
              <a:rPr dirty="0" sz="2400" spc="-10" b="1">
                <a:solidFill>
                  <a:srgbClr val="255FFF"/>
                </a:solidFill>
                <a:latin typeface="Calibri"/>
                <a:cs typeface="Calibri"/>
              </a:rPr>
              <a:t>Disciplined Execution</a:t>
            </a:r>
            <a:endParaRPr sz="2400">
              <a:latin typeface="Calibri"/>
              <a:cs typeface="Calibri"/>
            </a:endParaRPr>
          </a:p>
          <a:p>
            <a:pPr marL="243840" marR="392430">
              <a:lnSpc>
                <a:spcPct val="135000"/>
              </a:lnSpc>
              <a:spcBef>
                <a:spcPts val="1455"/>
              </a:spcBef>
            </a:pPr>
            <a:r>
              <a:rPr dirty="0" sz="1400">
                <a:latin typeface="Calibri"/>
                <a:cs typeface="Calibri"/>
              </a:rPr>
              <a:t>Every</a:t>
            </a:r>
            <a:r>
              <a:rPr dirty="0" sz="1400" spc="-5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layer</a:t>
            </a:r>
            <a:r>
              <a:rPr dirty="0" sz="1400" spc="-5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of</a:t>
            </a:r>
            <a:r>
              <a:rPr dirty="0" sz="1400" spc="-5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the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Matta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ecosystem</a:t>
            </a:r>
            <a:r>
              <a:rPr dirty="0" sz="1400" spc="-60">
                <a:latin typeface="Calibri"/>
                <a:cs typeface="Calibri"/>
              </a:rPr>
              <a:t> </a:t>
            </a:r>
            <a:r>
              <a:rPr dirty="0" sz="1400" spc="-25">
                <a:latin typeface="Calibri"/>
                <a:cs typeface="Calibri"/>
              </a:rPr>
              <a:t>is </a:t>
            </a:r>
            <a:r>
              <a:rPr dirty="0" sz="1400">
                <a:latin typeface="Calibri"/>
                <a:cs typeface="Calibri"/>
              </a:rPr>
              <a:t>designed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for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accountability</a:t>
            </a:r>
            <a:r>
              <a:rPr dirty="0" sz="1400" spc="1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—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verified </a:t>
            </a:r>
            <a:r>
              <a:rPr dirty="0" sz="1400">
                <a:latin typeface="Calibri"/>
                <a:cs typeface="Calibri"/>
              </a:rPr>
              <a:t>participants,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traceable</a:t>
            </a:r>
            <a:r>
              <a:rPr dirty="0" sz="1400" spc="-5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transactions, compliant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settlement.</a:t>
            </a:r>
            <a:r>
              <a:rPr dirty="0" sz="1400" spc="1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Discipline creates </a:t>
            </a:r>
            <a:r>
              <a:rPr dirty="0" sz="1400">
                <a:latin typeface="Calibri"/>
                <a:cs typeface="Calibri"/>
              </a:rPr>
              <a:t>trust;</a:t>
            </a:r>
            <a:r>
              <a:rPr dirty="0" sz="1400" spc="-5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trust</a:t>
            </a:r>
            <a:r>
              <a:rPr dirty="0" sz="1400" spc="-5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creates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scale.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286115" y="2132444"/>
            <a:ext cx="3535679" cy="3535679"/>
          </a:xfrm>
          <a:custGeom>
            <a:avLst/>
            <a:gdLst/>
            <a:ahLst/>
            <a:cxnLst/>
            <a:rect l="l" t="t" r="r" b="b"/>
            <a:pathLst>
              <a:path w="3535679" h="3535679">
                <a:moveTo>
                  <a:pt x="3535679" y="0"/>
                </a:moveTo>
                <a:lnTo>
                  <a:pt x="0" y="0"/>
                </a:lnTo>
                <a:lnTo>
                  <a:pt x="0" y="3535679"/>
                </a:lnTo>
                <a:lnTo>
                  <a:pt x="3535679" y="3535679"/>
                </a:lnTo>
                <a:lnTo>
                  <a:pt x="35356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8286115" y="2132444"/>
            <a:ext cx="3535679" cy="35356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45"/>
              </a:spcBef>
            </a:pPr>
            <a:endParaRPr sz="2400">
              <a:latin typeface="Times New Roman"/>
              <a:cs typeface="Times New Roman"/>
            </a:endParaRPr>
          </a:p>
          <a:p>
            <a:pPr marL="283210" marR="1679575">
              <a:lnSpc>
                <a:spcPct val="100000"/>
              </a:lnSpc>
            </a:pPr>
            <a:r>
              <a:rPr dirty="0" sz="2400" spc="-10" b="1">
                <a:solidFill>
                  <a:srgbClr val="255FFF"/>
                </a:solidFill>
                <a:latin typeface="Calibri"/>
                <a:cs typeface="Calibri"/>
              </a:rPr>
              <a:t>Scalable </a:t>
            </a:r>
            <a:r>
              <a:rPr dirty="0" sz="2400" spc="-20" b="1">
                <a:solidFill>
                  <a:srgbClr val="255FFF"/>
                </a:solidFill>
                <a:latin typeface="Calibri"/>
                <a:cs typeface="Calibri"/>
              </a:rPr>
              <a:t>Architecture</a:t>
            </a:r>
            <a:endParaRPr sz="2400">
              <a:latin typeface="Calibri"/>
              <a:cs typeface="Calibri"/>
            </a:endParaRPr>
          </a:p>
          <a:p>
            <a:pPr marL="244475" marR="62865">
              <a:lnSpc>
                <a:spcPct val="135000"/>
              </a:lnSpc>
              <a:spcBef>
                <a:spcPts val="1700"/>
              </a:spcBef>
            </a:pPr>
            <a:r>
              <a:rPr dirty="0" sz="1400">
                <a:latin typeface="Calibri"/>
                <a:cs typeface="Calibri"/>
              </a:rPr>
              <a:t>The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modular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infrastructure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stack</a:t>
            </a:r>
            <a:r>
              <a:rPr dirty="0" sz="1400" spc="-45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can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expand </a:t>
            </a:r>
            <a:r>
              <a:rPr dirty="0" sz="1400">
                <a:latin typeface="Calibri"/>
                <a:cs typeface="Calibri"/>
              </a:rPr>
              <a:t>across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new</a:t>
            </a:r>
            <a:r>
              <a:rPr dirty="0" sz="1400" spc="-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sectors,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geographies,</a:t>
            </a:r>
            <a:r>
              <a:rPr dirty="0" sz="1400">
                <a:latin typeface="Calibri"/>
                <a:cs typeface="Calibri"/>
              </a:rPr>
              <a:t> and</a:t>
            </a:r>
            <a:r>
              <a:rPr dirty="0" sz="1400" spc="-15">
                <a:latin typeface="Calibri"/>
                <a:cs typeface="Calibri"/>
              </a:rPr>
              <a:t> </a:t>
            </a:r>
            <a:r>
              <a:rPr dirty="0" sz="1400" spc="-20">
                <a:latin typeface="Calibri"/>
                <a:cs typeface="Calibri"/>
              </a:rPr>
              <a:t>trade </a:t>
            </a:r>
            <a:r>
              <a:rPr dirty="0" sz="1400">
                <a:latin typeface="Calibri"/>
                <a:cs typeface="Calibri"/>
              </a:rPr>
              <a:t>corridors</a:t>
            </a:r>
            <a:r>
              <a:rPr dirty="0" sz="1400" spc="-6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without</a:t>
            </a:r>
            <a:r>
              <a:rPr dirty="0" sz="1400" spc="-3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rebuilding </a:t>
            </a:r>
            <a:r>
              <a:rPr dirty="0" sz="1400">
                <a:latin typeface="Calibri"/>
                <a:cs typeface="Calibri"/>
              </a:rPr>
              <a:t>from</a:t>
            </a:r>
            <a:r>
              <a:rPr dirty="0" sz="1400" spc="-6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scratch.</a:t>
            </a:r>
            <a:endParaRPr sz="1400">
              <a:latin typeface="Calibri"/>
              <a:cs typeface="Calibri"/>
            </a:endParaRPr>
          </a:p>
          <a:p>
            <a:pPr marL="244475" marR="327025">
              <a:lnSpc>
                <a:spcPts val="2270"/>
              </a:lnSpc>
              <a:spcBef>
                <a:spcPts val="175"/>
              </a:spcBef>
            </a:pPr>
            <a:r>
              <a:rPr dirty="0" sz="1400">
                <a:latin typeface="Calibri"/>
                <a:cs typeface="Calibri"/>
              </a:rPr>
              <a:t>Each</a:t>
            </a:r>
            <a:r>
              <a:rPr dirty="0" sz="1400" spc="-4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new</a:t>
            </a:r>
            <a:r>
              <a:rPr dirty="0" sz="1400" spc="-30">
                <a:latin typeface="Calibri"/>
                <a:cs typeface="Calibri"/>
              </a:rPr>
              <a:t> </a:t>
            </a:r>
            <a:r>
              <a:rPr dirty="0" sz="1400">
                <a:latin typeface="Calibri"/>
                <a:cs typeface="Calibri"/>
              </a:rPr>
              <a:t>corridor</a:t>
            </a:r>
            <a:r>
              <a:rPr dirty="0" sz="1400" spc="-60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strengthens </a:t>
            </a:r>
            <a:r>
              <a:rPr dirty="0" sz="1400">
                <a:latin typeface="Calibri"/>
                <a:cs typeface="Calibri"/>
              </a:rPr>
              <a:t>the</a:t>
            </a:r>
            <a:r>
              <a:rPr dirty="0" sz="1400" spc="-25">
                <a:latin typeface="Calibri"/>
                <a:cs typeface="Calibri"/>
              </a:rPr>
              <a:t> </a:t>
            </a:r>
            <a:r>
              <a:rPr dirty="0" sz="1400" spc="-10">
                <a:latin typeface="Calibri"/>
                <a:cs typeface="Calibri"/>
              </a:rPr>
              <a:t>entire network.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58450" y="618185"/>
            <a:ext cx="1158303" cy="301802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10629900" y="6166218"/>
            <a:ext cx="1191895" cy="386080"/>
            <a:chOff x="10629900" y="6166218"/>
            <a:chExt cx="1191895" cy="386080"/>
          </a:xfrm>
        </p:grpSpPr>
        <p:sp>
          <p:nvSpPr>
            <p:cNvPr id="12" name="object 12"/>
            <p:cNvSpPr/>
            <p:nvPr/>
          </p:nvSpPr>
          <p:spPr>
            <a:xfrm>
              <a:off x="10629900" y="6166218"/>
              <a:ext cx="1191895" cy="386080"/>
            </a:xfrm>
            <a:custGeom>
              <a:avLst/>
              <a:gdLst/>
              <a:ahLst/>
              <a:cxnLst/>
              <a:rect l="l" t="t" r="r" b="b"/>
              <a:pathLst>
                <a:path w="1191895" h="386079">
                  <a:moveTo>
                    <a:pt x="998981" y="0"/>
                  </a:moveTo>
                  <a:lnTo>
                    <a:pt x="192785" y="0"/>
                  </a:lnTo>
                  <a:lnTo>
                    <a:pt x="148596" y="5093"/>
                  </a:lnTo>
                  <a:lnTo>
                    <a:pt x="108024" y="19602"/>
                  </a:lnTo>
                  <a:lnTo>
                    <a:pt x="72227" y="42368"/>
                  </a:lnTo>
                  <a:lnTo>
                    <a:pt x="42367" y="72234"/>
                  </a:lnTo>
                  <a:lnTo>
                    <a:pt x="19603" y="108041"/>
                  </a:lnTo>
                  <a:lnTo>
                    <a:pt x="5094" y="148632"/>
                  </a:lnTo>
                  <a:lnTo>
                    <a:pt x="0" y="192849"/>
                  </a:lnTo>
                  <a:lnTo>
                    <a:pt x="5094" y="237066"/>
                  </a:lnTo>
                  <a:lnTo>
                    <a:pt x="19603" y="277657"/>
                  </a:lnTo>
                  <a:lnTo>
                    <a:pt x="42367" y="313464"/>
                  </a:lnTo>
                  <a:lnTo>
                    <a:pt x="72227" y="343330"/>
                  </a:lnTo>
                  <a:lnTo>
                    <a:pt x="108024" y="366096"/>
                  </a:lnTo>
                  <a:lnTo>
                    <a:pt x="148596" y="380605"/>
                  </a:lnTo>
                  <a:lnTo>
                    <a:pt x="192785" y="385699"/>
                  </a:lnTo>
                  <a:lnTo>
                    <a:pt x="998981" y="385699"/>
                  </a:lnTo>
                  <a:lnTo>
                    <a:pt x="1043218" y="380605"/>
                  </a:lnTo>
                  <a:lnTo>
                    <a:pt x="1083824" y="366096"/>
                  </a:lnTo>
                  <a:lnTo>
                    <a:pt x="1119643" y="343330"/>
                  </a:lnTo>
                  <a:lnTo>
                    <a:pt x="1149517" y="313464"/>
                  </a:lnTo>
                  <a:lnTo>
                    <a:pt x="1172288" y="277657"/>
                  </a:lnTo>
                  <a:lnTo>
                    <a:pt x="1186800" y="237066"/>
                  </a:lnTo>
                  <a:lnTo>
                    <a:pt x="1191895" y="192849"/>
                  </a:lnTo>
                  <a:lnTo>
                    <a:pt x="1186800" y="148632"/>
                  </a:lnTo>
                  <a:lnTo>
                    <a:pt x="1172288" y="108041"/>
                  </a:lnTo>
                  <a:lnTo>
                    <a:pt x="1149517" y="72234"/>
                  </a:lnTo>
                  <a:lnTo>
                    <a:pt x="1119643" y="42368"/>
                  </a:lnTo>
                  <a:lnTo>
                    <a:pt x="1083824" y="19602"/>
                  </a:lnTo>
                  <a:lnTo>
                    <a:pt x="1043218" y="5093"/>
                  </a:lnTo>
                  <a:lnTo>
                    <a:pt x="998981" y="0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02516" y="6244767"/>
              <a:ext cx="228600" cy="228600"/>
            </a:xfrm>
            <a:prstGeom prst="rect">
              <a:avLst/>
            </a:prstGeom>
          </p:spPr>
        </p:pic>
      </p:grpSp>
      <p:sp>
        <p:nvSpPr>
          <p:cNvPr id="14" name="object 14" descr="$PPTXTitle"/>
          <p:cNvSpPr txBox="1">
            <a:spLocks noGrp="1"/>
          </p:cNvSpPr>
          <p:nvPr>
            <p:ph type="title"/>
          </p:nvPr>
        </p:nvSpPr>
        <p:spPr>
          <a:xfrm>
            <a:off x="836472" y="490220"/>
            <a:ext cx="2611120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165">
                <a:solidFill>
                  <a:srgbClr val="FFFFFF"/>
                </a:solidFill>
              </a:rPr>
              <a:t>Long-</a:t>
            </a:r>
            <a:r>
              <a:rPr dirty="0" spc="-140">
                <a:solidFill>
                  <a:srgbClr val="FFFFFF"/>
                </a:solidFill>
              </a:rPr>
              <a:t>term</a:t>
            </a:r>
            <a:r>
              <a:rPr dirty="0" spc="-229">
                <a:solidFill>
                  <a:srgbClr val="FFFFFF"/>
                </a:solidFill>
              </a:rPr>
              <a:t> </a:t>
            </a:r>
            <a:r>
              <a:rPr dirty="0" spc="-110">
                <a:solidFill>
                  <a:srgbClr val="255FFF"/>
                </a:solidFill>
              </a:rPr>
              <a:t>Vision</a:t>
            </a:r>
          </a:p>
        </p:txBody>
      </p:sp>
      <p:sp>
        <p:nvSpPr>
          <p:cNvPr id="15" name="object 15"/>
          <p:cNvSpPr/>
          <p:nvPr/>
        </p:nvSpPr>
        <p:spPr>
          <a:xfrm>
            <a:off x="673849" y="530479"/>
            <a:ext cx="0" cy="445770"/>
          </a:xfrm>
          <a:custGeom>
            <a:avLst/>
            <a:gdLst/>
            <a:ahLst/>
            <a:cxnLst/>
            <a:rect l="l" t="t" r="r" b="b"/>
            <a:pathLst>
              <a:path w="0" h="445769">
                <a:moveTo>
                  <a:pt x="0" y="0"/>
                </a:moveTo>
                <a:lnTo>
                  <a:pt x="0" y="445516"/>
                </a:lnTo>
              </a:path>
            </a:pathLst>
          </a:custGeom>
          <a:ln w="38100">
            <a:solidFill>
              <a:srgbClr val="0057E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430778" y="2362707"/>
            <a:ext cx="466725" cy="421005"/>
          </a:xfrm>
          <a:custGeom>
            <a:avLst/>
            <a:gdLst/>
            <a:ahLst/>
            <a:cxnLst/>
            <a:rect l="l" t="t" r="r" b="b"/>
            <a:pathLst>
              <a:path w="466725" h="421005">
                <a:moveTo>
                  <a:pt x="466217" y="388112"/>
                </a:moveTo>
                <a:lnTo>
                  <a:pt x="0" y="388112"/>
                </a:lnTo>
                <a:lnTo>
                  <a:pt x="0" y="420496"/>
                </a:lnTo>
                <a:lnTo>
                  <a:pt x="466217" y="420496"/>
                </a:lnTo>
                <a:lnTo>
                  <a:pt x="466217" y="388112"/>
                </a:lnTo>
                <a:close/>
              </a:path>
              <a:path w="466725" h="421005">
                <a:moveTo>
                  <a:pt x="112522" y="177926"/>
                </a:moveTo>
                <a:lnTo>
                  <a:pt x="32258" y="177926"/>
                </a:lnTo>
                <a:lnTo>
                  <a:pt x="32258" y="388112"/>
                </a:lnTo>
                <a:lnTo>
                  <a:pt x="112522" y="388112"/>
                </a:lnTo>
                <a:lnTo>
                  <a:pt x="112522" y="177926"/>
                </a:lnTo>
                <a:close/>
              </a:path>
              <a:path w="466725" h="421005">
                <a:moveTo>
                  <a:pt x="273304" y="177926"/>
                </a:moveTo>
                <a:lnTo>
                  <a:pt x="192912" y="177926"/>
                </a:lnTo>
                <a:lnTo>
                  <a:pt x="192912" y="388112"/>
                </a:lnTo>
                <a:lnTo>
                  <a:pt x="273304" y="388112"/>
                </a:lnTo>
                <a:lnTo>
                  <a:pt x="273304" y="177926"/>
                </a:lnTo>
                <a:close/>
              </a:path>
              <a:path w="466725" h="421005">
                <a:moveTo>
                  <a:pt x="450088" y="177926"/>
                </a:moveTo>
                <a:lnTo>
                  <a:pt x="369697" y="177926"/>
                </a:lnTo>
                <a:lnTo>
                  <a:pt x="369697" y="388112"/>
                </a:lnTo>
                <a:lnTo>
                  <a:pt x="450088" y="388112"/>
                </a:lnTo>
                <a:lnTo>
                  <a:pt x="450088" y="177926"/>
                </a:lnTo>
                <a:close/>
              </a:path>
              <a:path w="466725" h="421005">
                <a:moveTo>
                  <a:pt x="128650" y="145541"/>
                </a:moveTo>
                <a:lnTo>
                  <a:pt x="0" y="145541"/>
                </a:lnTo>
                <a:lnTo>
                  <a:pt x="0" y="161797"/>
                </a:lnTo>
                <a:lnTo>
                  <a:pt x="16129" y="177926"/>
                </a:lnTo>
                <a:lnTo>
                  <a:pt x="128650" y="177926"/>
                </a:lnTo>
                <a:lnTo>
                  <a:pt x="128650" y="145541"/>
                </a:lnTo>
                <a:close/>
              </a:path>
              <a:path w="466725" h="421005">
                <a:moveTo>
                  <a:pt x="305435" y="145541"/>
                </a:moveTo>
                <a:lnTo>
                  <a:pt x="176911" y="145541"/>
                </a:lnTo>
                <a:lnTo>
                  <a:pt x="176911" y="177926"/>
                </a:lnTo>
                <a:lnTo>
                  <a:pt x="305435" y="177926"/>
                </a:lnTo>
                <a:lnTo>
                  <a:pt x="305435" y="145541"/>
                </a:lnTo>
                <a:close/>
              </a:path>
              <a:path w="466725" h="421005">
                <a:moveTo>
                  <a:pt x="466217" y="145541"/>
                </a:moveTo>
                <a:lnTo>
                  <a:pt x="337566" y="145541"/>
                </a:lnTo>
                <a:lnTo>
                  <a:pt x="337566" y="177926"/>
                </a:lnTo>
                <a:lnTo>
                  <a:pt x="466217" y="177926"/>
                </a:lnTo>
                <a:lnTo>
                  <a:pt x="466217" y="145541"/>
                </a:lnTo>
                <a:close/>
              </a:path>
              <a:path w="466725" h="421005">
                <a:moveTo>
                  <a:pt x="241173" y="0"/>
                </a:moveTo>
                <a:lnTo>
                  <a:pt x="225044" y="0"/>
                </a:lnTo>
                <a:lnTo>
                  <a:pt x="16129" y="97027"/>
                </a:lnTo>
                <a:lnTo>
                  <a:pt x="16129" y="113283"/>
                </a:lnTo>
                <a:lnTo>
                  <a:pt x="0" y="113283"/>
                </a:lnTo>
                <a:lnTo>
                  <a:pt x="0" y="129412"/>
                </a:lnTo>
                <a:lnTo>
                  <a:pt x="466217" y="129412"/>
                </a:lnTo>
                <a:lnTo>
                  <a:pt x="466217" y="97027"/>
                </a:lnTo>
                <a:lnTo>
                  <a:pt x="80391" y="97027"/>
                </a:lnTo>
                <a:lnTo>
                  <a:pt x="241173" y="32384"/>
                </a:lnTo>
                <a:lnTo>
                  <a:pt x="316285" y="32384"/>
                </a:lnTo>
                <a:lnTo>
                  <a:pt x="241173" y="0"/>
                </a:lnTo>
                <a:close/>
              </a:path>
              <a:path w="466725" h="421005">
                <a:moveTo>
                  <a:pt x="316285" y="32384"/>
                </a:moveTo>
                <a:lnTo>
                  <a:pt x="241173" y="32384"/>
                </a:lnTo>
                <a:lnTo>
                  <a:pt x="401955" y="97027"/>
                </a:lnTo>
                <a:lnTo>
                  <a:pt x="466217" y="97027"/>
                </a:lnTo>
                <a:lnTo>
                  <a:pt x="316285" y="32384"/>
                </a:lnTo>
                <a:close/>
              </a:path>
            </a:pathLst>
          </a:custGeom>
          <a:solidFill>
            <a:srgbClr val="001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113143" y="2404236"/>
            <a:ext cx="551180" cy="548640"/>
          </a:xfrm>
          <a:custGeom>
            <a:avLst/>
            <a:gdLst/>
            <a:ahLst/>
            <a:cxnLst/>
            <a:rect l="l" t="t" r="r" b="b"/>
            <a:pathLst>
              <a:path w="551179" h="548639">
                <a:moveTo>
                  <a:pt x="536193" y="0"/>
                </a:moveTo>
                <a:lnTo>
                  <a:pt x="529589" y="0"/>
                </a:lnTo>
                <a:lnTo>
                  <a:pt x="526287" y="888"/>
                </a:lnTo>
                <a:lnTo>
                  <a:pt x="523366" y="2921"/>
                </a:lnTo>
                <a:lnTo>
                  <a:pt x="2793" y="349250"/>
                </a:lnTo>
                <a:lnTo>
                  <a:pt x="0" y="355473"/>
                </a:lnTo>
                <a:lnTo>
                  <a:pt x="1270" y="368173"/>
                </a:lnTo>
                <a:lnTo>
                  <a:pt x="5333" y="373507"/>
                </a:lnTo>
                <a:lnTo>
                  <a:pt x="145668" y="429640"/>
                </a:lnTo>
                <a:lnTo>
                  <a:pt x="208787" y="540003"/>
                </a:lnTo>
                <a:lnTo>
                  <a:pt x="211835" y="545211"/>
                </a:lnTo>
                <a:lnTo>
                  <a:pt x="217770" y="548639"/>
                </a:lnTo>
                <a:lnTo>
                  <a:pt x="229742" y="548639"/>
                </a:lnTo>
                <a:lnTo>
                  <a:pt x="235330" y="545464"/>
                </a:lnTo>
                <a:lnTo>
                  <a:pt x="238505" y="540258"/>
                </a:lnTo>
                <a:lnTo>
                  <a:pt x="265022" y="496188"/>
                </a:lnTo>
                <a:lnTo>
                  <a:pt x="223392" y="496188"/>
                </a:lnTo>
                <a:lnTo>
                  <a:pt x="175513" y="412623"/>
                </a:lnTo>
                <a:lnTo>
                  <a:pt x="175386" y="412368"/>
                </a:lnTo>
                <a:lnTo>
                  <a:pt x="186438" y="400558"/>
                </a:lnTo>
                <a:lnTo>
                  <a:pt x="162940" y="400558"/>
                </a:lnTo>
                <a:lnTo>
                  <a:pt x="161416" y="399668"/>
                </a:lnTo>
                <a:lnTo>
                  <a:pt x="160147" y="398399"/>
                </a:lnTo>
                <a:lnTo>
                  <a:pt x="158496" y="397763"/>
                </a:lnTo>
                <a:lnTo>
                  <a:pt x="54355" y="356235"/>
                </a:lnTo>
                <a:lnTo>
                  <a:pt x="452374" y="91312"/>
                </a:lnTo>
                <a:lnTo>
                  <a:pt x="475797" y="91312"/>
                </a:lnTo>
                <a:lnTo>
                  <a:pt x="500633" y="64770"/>
                </a:lnTo>
                <a:lnTo>
                  <a:pt x="542300" y="64770"/>
                </a:lnTo>
                <a:lnTo>
                  <a:pt x="549782" y="19938"/>
                </a:lnTo>
                <a:lnTo>
                  <a:pt x="550926" y="13208"/>
                </a:lnTo>
                <a:lnTo>
                  <a:pt x="548004" y="6476"/>
                </a:lnTo>
                <a:lnTo>
                  <a:pt x="542162" y="2793"/>
                </a:lnTo>
                <a:lnTo>
                  <a:pt x="539368" y="888"/>
                </a:lnTo>
                <a:lnTo>
                  <a:pt x="536193" y="0"/>
                </a:lnTo>
                <a:close/>
              </a:path>
              <a:path w="551179" h="548639">
                <a:moveTo>
                  <a:pt x="366758" y="480949"/>
                </a:moveTo>
                <a:lnTo>
                  <a:pt x="274192" y="480949"/>
                </a:lnTo>
                <a:lnTo>
                  <a:pt x="440689" y="547370"/>
                </a:lnTo>
                <a:lnTo>
                  <a:pt x="442722" y="548259"/>
                </a:lnTo>
                <a:lnTo>
                  <a:pt x="444880" y="548639"/>
                </a:lnTo>
                <a:lnTo>
                  <a:pt x="449960" y="548639"/>
                </a:lnTo>
                <a:lnTo>
                  <a:pt x="452881" y="547877"/>
                </a:lnTo>
                <a:lnTo>
                  <a:pt x="455422" y="546353"/>
                </a:lnTo>
                <a:lnTo>
                  <a:pt x="459993" y="543813"/>
                </a:lnTo>
                <a:lnTo>
                  <a:pt x="463168" y="539368"/>
                </a:lnTo>
                <a:lnTo>
                  <a:pt x="463930" y="534288"/>
                </a:lnTo>
                <a:lnTo>
                  <a:pt x="468382" y="507618"/>
                </a:lnTo>
                <a:lnTo>
                  <a:pt x="433577" y="507618"/>
                </a:lnTo>
                <a:lnTo>
                  <a:pt x="366758" y="480949"/>
                </a:lnTo>
                <a:close/>
              </a:path>
              <a:path w="551179" h="548639">
                <a:moveTo>
                  <a:pt x="536852" y="97409"/>
                </a:moveTo>
                <a:lnTo>
                  <a:pt x="502030" y="97409"/>
                </a:lnTo>
                <a:lnTo>
                  <a:pt x="433577" y="507618"/>
                </a:lnTo>
                <a:lnTo>
                  <a:pt x="468382" y="507618"/>
                </a:lnTo>
                <a:lnTo>
                  <a:pt x="536852" y="97409"/>
                </a:lnTo>
                <a:close/>
              </a:path>
              <a:path w="551179" h="548639">
                <a:moveTo>
                  <a:pt x="542300" y="64770"/>
                </a:moveTo>
                <a:lnTo>
                  <a:pt x="500633" y="64770"/>
                </a:lnTo>
                <a:lnTo>
                  <a:pt x="223392" y="496188"/>
                </a:lnTo>
                <a:lnTo>
                  <a:pt x="265022" y="496188"/>
                </a:lnTo>
                <a:lnTo>
                  <a:pt x="274192" y="480949"/>
                </a:lnTo>
                <a:lnTo>
                  <a:pt x="366758" y="480949"/>
                </a:lnTo>
                <a:lnTo>
                  <a:pt x="283336" y="447675"/>
                </a:lnTo>
                <a:lnTo>
                  <a:pt x="279780" y="447166"/>
                </a:lnTo>
                <a:lnTo>
                  <a:pt x="276142" y="447166"/>
                </a:lnTo>
                <a:lnTo>
                  <a:pt x="502030" y="97409"/>
                </a:lnTo>
                <a:lnTo>
                  <a:pt x="536852" y="97409"/>
                </a:lnTo>
                <a:lnTo>
                  <a:pt x="542300" y="64770"/>
                </a:lnTo>
                <a:close/>
              </a:path>
              <a:path w="551179" h="548639">
                <a:moveTo>
                  <a:pt x="475797" y="91312"/>
                </a:moveTo>
                <a:lnTo>
                  <a:pt x="452374" y="91312"/>
                </a:lnTo>
                <a:lnTo>
                  <a:pt x="162940" y="400558"/>
                </a:lnTo>
                <a:lnTo>
                  <a:pt x="186438" y="400558"/>
                </a:lnTo>
                <a:lnTo>
                  <a:pt x="475797" y="91312"/>
                </a:lnTo>
                <a:close/>
              </a:path>
            </a:pathLst>
          </a:custGeom>
          <a:solidFill>
            <a:srgbClr val="001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042142" y="2405030"/>
            <a:ext cx="460375" cy="497840"/>
          </a:xfrm>
          <a:custGeom>
            <a:avLst/>
            <a:gdLst/>
            <a:ahLst/>
            <a:cxnLst/>
            <a:rect l="l" t="t" r="r" b="b"/>
            <a:pathLst>
              <a:path w="460375" h="497839">
                <a:moveTo>
                  <a:pt x="29717" y="100298"/>
                </a:moveTo>
                <a:lnTo>
                  <a:pt x="14858" y="100298"/>
                </a:lnTo>
                <a:lnTo>
                  <a:pt x="14858" y="352901"/>
                </a:lnTo>
                <a:lnTo>
                  <a:pt x="15041" y="361491"/>
                </a:lnTo>
                <a:lnTo>
                  <a:pt x="15091" y="363813"/>
                </a:lnTo>
                <a:lnTo>
                  <a:pt x="16716" y="373332"/>
                </a:lnTo>
                <a:lnTo>
                  <a:pt x="21127" y="380065"/>
                </a:lnTo>
                <a:lnTo>
                  <a:pt x="29717" y="382619"/>
                </a:lnTo>
                <a:lnTo>
                  <a:pt x="32271" y="384940"/>
                </a:lnTo>
                <a:lnTo>
                  <a:pt x="39004" y="390048"/>
                </a:lnTo>
                <a:lnTo>
                  <a:pt x="48523" y="395156"/>
                </a:lnTo>
                <a:lnTo>
                  <a:pt x="59435" y="397478"/>
                </a:lnTo>
                <a:lnTo>
                  <a:pt x="415798" y="397478"/>
                </a:lnTo>
                <a:lnTo>
                  <a:pt x="418351" y="395156"/>
                </a:lnTo>
                <a:lnTo>
                  <a:pt x="425084" y="390048"/>
                </a:lnTo>
                <a:lnTo>
                  <a:pt x="434603" y="384940"/>
                </a:lnTo>
                <a:lnTo>
                  <a:pt x="445515" y="382619"/>
                </a:lnTo>
                <a:lnTo>
                  <a:pt x="445515" y="367760"/>
                </a:lnTo>
                <a:lnTo>
                  <a:pt x="59435" y="367760"/>
                </a:lnTo>
                <a:lnTo>
                  <a:pt x="48523" y="367528"/>
                </a:lnTo>
                <a:lnTo>
                  <a:pt x="39004" y="365902"/>
                </a:lnTo>
                <a:lnTo>
                  <a:pt x="32271" y="361491"/>
                </a:lnTo>
                <a:lnTo>
                  <a:pt x="29717" y="352901"/>
                </a:lnTo>
                <a:lnTo>
                  <a:pt x="29717" y="100298"/>
                </a:lnTo>
                <a:close/>
              </a:path>
              <a:path w="460375" h="497839">
                <a:moveTo>
                  <a:pt x="445515" y="100298"/>
                </a:moveTo>
                <a:lnTo>
                  <a:pt x="430656" y="100298"/>
                </a:lnTo>
                <a:lnTo>
                  <a:pt x="430656" y="352901"/>
                </a:lnTo>
                <a:lnTo>
                  <a:pt x="428103" y="361491"/>
                </a:lnTo>
                <a:lnTo>
                  <a:pt x="421370" y="365902"/>
                </a:lnTo>
                <a:lnTo>
                  <a:pt x="411851" y="367528"/>
                </a:lnTo>
                <a:lnTo>
                  <a:pt x="400938" y="367760"/>
                </a:lnTo>
                <a:lnTo>
                  <a:pt x="445515" y="367760"/>
                </a:lnTo>
                <a:lnTo>
                  <a:pt x="445515" y="100298"/>
                </a:lnTo>
                <a:close/>
              </a:path>
              <a:path w="460375" h="497839">
                <a:moveTo>
                  <a:pt x="207899" y="174593"/>
                </a:moveTo>
                <a:lnTo>
                  <a:pt x="89153" y="293465"/>
                </a:lnTo>
                <a:lnTo>
                  <a:pt x="85207" y="304145"/>
                </a:lnTo>
                <a:lnTo>
                  <a:pt x="91011" y="312038"/>
                </a:lnTo>
                <a:lnTo>
                  <a:pt x="99601" y="314360"/>
                </a:lnTo>
                <a:lnTo>
                  <a:pt x="104012" y="308324"/>
                </a:lnTo>
                <a:lnTo>
                  <a:pt x="132728" y="286035"/>
                </a:lnTo>
                <a:lnTo>
                  <a:pt x="179111" y="241458"/>
                </a:lnTo>
                <a:lnTo>
                  <a:pt x="207899" y="219170"/>
                </a:lnTo>
                <a:lnTo>
                  <a:pt x="252475" y="219170"/>
                </a:lnTo>
                <a:lnTo>
                  <a:pt x="207899" y="174593"/>
                </a:lnTo>
                <a:close/>
              </a:path>
              <a:path w="460375" h="497839">
                <a:moveTo>
                  <a:pt x="252475" y="219170"/>
                </a:moveTo>
                <a:lnTo>
                  <a:pt x="207899" y="219170"/>
                </a:lnTo>
                <a:lnTo>
                  <a:pt x="267334" y="278606"/>
                </a:lnTo>
                <a:lnTo>
                  <a:pt x="296050" y="247495"/>
                </a:lnTo>
                <a:lnTo>
                  <a:pt x="307076" y="234029"/>
                </a:lnTo>
                <a:lnTo>
                  <a:pt x="267334" y="234029"/>
                </a:lnTo>
                <a:lnTo>
                  <a:pt x="252475" y="219170"/>
                </a:lnTo>
                <a:close/>
              </a:path>
              <a:path w="460375" h="497839">
                <a:moveTo>
                  <a:pt x="367041" y="138838"/>
                </a:moveTo>
                <a:lnTo>
                  <a:pt x="356361" y="144875"/>
                </a:lnTo>
                <a:lnTo>
                  <a:pt x="267334" y="234029"/>
                </a:lnTo>
                <a:lnTo>
                  <a:pt x="307076" y="234029"/>
                </a:lnTo>
                <a:lnTo>
                  <a:pt x="342433" y="190845"/>
                </a:lnTo>
                <a:lnTo>
                  <a:pt x="371221" y="159734"/>
                </a:lnTo>
                <a:lnTo>
                  <a:pt x="377257" y="149054"/>
                </a:lnTo>
                <a:lnTo>
                  <a:pt x="374935" y="141160"/>
                </a:lnTo>
                <a:lnTo>
                  <a:pt x="367041" y="138838"/>
                </a:lnTo>
                <a:close/>
              </a:path>
              <a:path w="460375" h="497839">
                <a:moveTo>
                  <a:pt x="460375" y="55721"/>
                </a:moveTo>
                <a:lnTo>
                  <a:pt x="0" y="55721"/>
                </a:lnTo>
                <a:lnTo>
                  <a:pt x="0" y="100298"/>
                </a:lnTo>
                <a:lnTo>
                  <a:pt x="460375" y="100298"/>
                </a:lnTo>
                <a:lnTo>
                  <a:pt x="460375" y="55721"/>
                </a:lnTo>
                <a:close/>
              </a:path>
              <a:path w="460375" h="497839">
                <a:moveTo>
                  <a:pt x="207899" y="412337"/>
                </a:moveTo>
                <a:lnTo>
                  <a:pt x="163322" y="412337"/>
                </a:lnTo>
                <a:lnTo>
                  <a:pt x="104012" y="471773"/>
                </a:lnTo>
                <a:lnTo>
                  <a:pt x="100298" y="482453"/>
                </a:lnTo>
                <a:lnTo>
                  <a:pt x="107727" y="490346"/>
                </a:lnTo>
                <a:lnTo>
                  <a:pt x="120729" y="492668"/>
                </a:lnTo>
                <a:lnTo>
                  <a:pt x="133730" y="486632"/>
                </a:lnTo>
                <a:lnTo>
                  <a:pt x="207899" y="412337"/>
                </a:lnTo>
                <a:close/>
              </a:path>
              <a:path w="460375" h="497839">
                <a:moveTo>
                  <a:pt x="252475" y="412337"/>
                </a:moveTo>
                <a:lnTo>
                  <a:pt x="222757" y="412337"/>
                </a:lnTo>
                <a:lnTo>
                  <a:pt x="222757" y="486632"/>
                </a:lnTo>
                <a:lnTo>
                  <a:pt x="227401" y="494990"/>
                </a:lnTo>
                <a:lnTo>
                  <a:pt x="237617" y="497776"/>
                </a:lnTo>
                <a:lnTo>
                  <a:pt x="247832" y="494990"/>
                </a:lnTo>
                <a:lnTo>
                  <a:pt x="252475" y="486632"/>
                </a:lnTo>
                <a:lnTo>
                  <a:pt x="252475" y="412337"/>
                </a:lnTo>
                <a:close/>
              </a:path>
              <a:path w="460375" h="497839">
                <a:moveTo>
                  <a:pt x="297052" y="412337"/>
                </a:moveTo>
                <a:lnTo>
                  <a:pt x="252475" y="412337"/>
                </a:lnTo>
                <a:lnTo>
                  <a:pt x="341502" y="486632"/>
                </a:lnTo>
                <a:lnTo>
                  <a:pt x="352182" y="492668"/>
                </a:lnTo>
                <a:lnTo>
                  <a:pt x="360076" y="490346"/>
                </a:lnTo>
                <a:lnTo>
                  <a:pt x="362398" y="482453"/>
                </a:lnTo>
                <a:lnTo>
                  <a:pt x="356361" y="471773"/>
                </a:lnTo>
                <a:lnTo>
                  <a:pt x="297052" y="412337"/>
                </a:lnTo>
                <a:close/>
              </a:path>
              <a:path w="460375" h="497839">
                <a:moveTo>
                  <a:pt x="237617" y="0"/>
                </a:moveTo>
                <a:lnTo>
                  <a:pt x="227401" y="2786"/>
                </a:lnTo>
                <a:lnTo>
                  <a:pt x="222757" y="11144"/>
                </a:lnTo>
                <a:lnTo>
                  <a:pt x="222757" y="40862"/>
                </a:lnTo>
                <a:lnTo>
                  <a:pt x="252475" y="40862"/>
                </a:lnTo>
                <a:lnTo>
                  <a:pt x="252475" y="11144"/>
                </a:lnTo>
                <a:lnTo>
                  <a:pt x="247832" y="2786"/>
                </a:lnTo>
                <a:lnTo>
                  <a:pt x="237617" y="0"/>
                </a:lnTo>
                <a:close/>
              </a:path>
            </a:pathLst>
          </a:custGeom>
          <a:solidFill>
            <a:srgbClr val="001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15"/>
              <a:t> </a:t>
            </a:r>
            <a:fld id="{81D60167-4931-47E6-BA6A-407CBD079E47}" type="slidenum">
              <a:rPr dirty="0" spc="-25"/>
              <a:t>30</a:t>
            </a:fld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02478" y="1839976"/>
            <a:ext cx="6379210" cy="3577590"/>
            <a:chOff x="5602478" y="1839976"/>
            <a:chExt cx="6379210" cy="35775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41720" y="2006600"/>
              <a:ext cx="5314950" cy="32289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602478" y="1839975"/>
              <a:ext cx="6379210" cy="3577590"/>
            </a:xfrm>
            <a:custGeom>
              <a:avLst/>
              <a:gdLst/>
              <a:ahLst/>
              <a:cxnLst/>
              <a:rect l="l" t="t" r="r" b="b"/>
              <a:pathLst>
                <a:path w="6379209" h="3577590">
                  <a:moveTo>
                    <a:pt x="6378829" y="3339211"/>
                  </a:moveTo>
                  <a:lnTo>
                    <a:pt x="5995289" y="3339211"/>
                  </a:lnTo>
                  <a:lnTo>
                    <a:pt x="5995289" y="229362"/>
                  </a:lnTo>
                  <a:lnTo>
                    <a:pt x="5990615" y="183121"/>
                  </a:lnTo>
                  <a:lnTo>
                    <a:pt x="5977255" y="140055"/>
                  </a:lnTo>
                  <a:lnTo>
                    <a:pt x="5956084" y="101092"/>
                  </a:lnTo>
                  <a:lnTo>
                    <a:pt x="5928068" y="67157"/>
                  </a:lnTo>
                  <a:lnTo>
                    <a:pt x="5894108" y="39154"/>
                  </a:lnTo>
                  <a:lnTo>
                    <a:pt x="5855119" y="18021"/>
                  </a:lnTo>
                  <a:lnTo>
                    <a:pt x="5825363" y="8801"/>
                  </a:lnTo>
                  <a:lnTo>
                    <a:pt x="5825363" y="229362"/>
                  </a:lnTo>
                  <a:lnTo>
                    <a:pt x="5825363" y="3339211"/>
                  </a:lnTo>
                  <a:lnTo>
                    <a:pt x="553593" y="3339211"/>
                  </a:lnTo>
                  <a:lnTo>
                    <a:pt x="553593" y="229362"/>
                  </a:lnTo>
                  <a:lnTo>
                    <a:pt x="558266" y="206260"/>
                  </a:lnTo>
                  <a:lnTo>
                    <a:pt x="571017" y="187363"/>
                  </a:lnTo>
                  <a:lnTo>
                    <a:pt x="589915" y="174612"/>
                  </a:lnTo>
                  <a:lnTo>
                    <a:pt x="613029" y="169926"/>
                  </a:lnTo>
                  <a:lnTo>
                    <a:pt x="5765800" y="169926"/>
                  </a:lnTo>
                  <a:lnTo>
                    <a:pt x="5788926" y="174612"/>
                  </a:lnTo>
                  <a:lnTo>
                    <a:pt x="5807862" y="187363"/>
                  </a:lnTo>
                  <a:lnTo>
                    <a:pt x="5820664" y="206260"/>
                  </a:lnTo>
                  <a:lnTo>
                    <a:pt x="5825363" y="229362"/>
                  </a:lnTo>
                  <a:lnTo>
                    <a:pt x="5825363" y="8801"/>
                  </a:lnTo>
                  <a:lnTo>
                    <a:pt x="5812040" y="4660"/>
                  </a:lnTo>
                  <a:lnTo>
                    <a:pt x="5765800" y="0"/>
                  </a:lnTo>
                  <a:lnTo>
                    <a:pt x="613029" y="0"/>
                  </a:lnTo>
                  <a:lnTo>
                    <a:pt x="566813" y="4660"/>
                  </a:lnTo>
                  <a:lnTo>
                    <a:pt x="523773" y="18021"/>
                  </a:lnTo>
                  <a:lnTo>
                    <a:pt x="484809" y="39154"/>
                  </a:lnTo>
                  <a:lnTo>
                    <a:pt x="450862" y="67157"/>
                  </a:lnTo>
                  <a:lnTo>
                    <a:pt x="422846" y="101092"/>
                  </a:lnTo>
                  <a:lnTo>
                    <a:pt x="401688" y="140055"/>
                  </a:lnTo>
                  <a:lnTo>
                    <a:pt x="388327" y="183121"/>
                  </a:lnTo>
                  <a:lnTo>
                    <a:pt x="383667" y="229362"/>
                  </a:lnTo>
                  <a:lnTo>
                    <a:pt x="383667" y="3339211"/>
                  </a:lnTo>
                  <a:lnTo>
                    <a:pt x="0" y="3339211"/>
                  </a:lnTo>
                  <a:lnTo>
                    <a:pt x="0" y="3345561"/>
                  </a:lnTo>
                  <a:lnTo>
                    <a:pt x="4711" y="3392284"/>
                  </a:lnTo>
                  <a:lnTo>
                    <a:pt x="18224" y="3435794"/>
                  </a:lnTo>
                  <a:lnTo>
                    <a:pt x="39611" y="3475164"/>
                  </a:lnTo>
                  <a:lnTo>
                    <a:pt x="67932" y="3509454"/>
                  </a:lnTo>
                  <a:lnTo>
                    <a:pt x="102260" y="3537762"/>
                  </a:lnTo>
                  <a:lnTo>
                    <a:pt x="141655" y="3559124"/>
                  </a:lnTo>
                  <a:lnTo>
                    <a:pt x="185178" y="3572637"/>
                  </a:lnTo>
                  <a:lnTo>
                    <a:pt x="231902" y="3577336"/>
                  </a:lnTo>
                  <a:lnTo>
                    <a:pt x="6147054" y="3577336"/>
                  </a:lnTo>
                  <a:lnTo>
                    <a:pt x="6193764" y="3572637"/>
                  </a:lnTo>
                  <a:lnTo>
                    <a:pt x="6237275" y="3559124"/>
                  </a:lnTo>
                  <a:lnTo>
                    <a:pt x="6276645" y="3537762"/>
                  </a:lnTo>
                  <a:lnTo>
                    <a:pt x="6310935" y="3509454"/>
                  </a:lnTo>
                  <a:lnTo>
                    <a:pt x="6339243" y="3475164"/>
                  </a:lnTo>
                  <a:lnTo>
                    <a:pt x="6360604" y="3435794"/>
                  </a:lnTo>
                  <a:lnTo>
                    <a:pt x="6374117" y="3392284"/>
                  </a:lnTo>
                  <a:lnTo>
                    <a:pt x="6378829" y="3345561"/>
                  </a:lnTo>
                  <a:lnTo>
                    <a:pt x="6378829" y="33392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226298" y="5179186"/>
              <a:ext cx="1131570" cy="125730"/>
            </a:xfrm>
            <a:custGeom>
              <a:avLst/>
              <a:gdLst/>
              <a:ahLst/>
              <a:cxnLst/>
              <a:rect l="l" t="t" r="r" b="b"/>
              <a:pathLst>
                <a:path w="1131570" h="125729">
                  <a:moveTo>
                    <a:pt x="1131316" y="0"/>
                  </a:moveTo>
                  <a:lnTo>
                    <a:pt x="0" y="0"/>
                  </a:lnTo>
                  <a:lnTo>
                    <a:pt x="19306" y="41117"/>
                  </a:lnTo>
                  <a:lnTo>
                    <a:pt x="47829" y="75803"/>
                  </a:lnTo>
                  <a:lnTo>
                    <a:pt x="83996" y="102504"/>
                  </a:lnTo>
                  <a:lnTo>
                    <a:pt x="126235" y="119664"/>
                  </a:lnTo>
                  <a:lnTo>
                    <a:pt x="172974" y="125729"/>
                  </a:lnTo>
                  <a:lnTo>
                    <a:pt x="958342" y="125729"/>
                  </a:lnTo>
                  <a:lnTo>
                    <a:pt x="1029080" y="111458"/>
                  </a:lnTo>
                  <a:lnTo>
                    <a:pt x="1086866" y="72516"/>
                  </a:lnTo>
                  <a:lnTo>
                    <a:pt x="1113234" y="39115"/>
                  </a:lnTo>
                  <a:lnTo>
                    <a:pt x="1131316" y="0"/>
                  </a:lnTo>
                  <a:close/>
                </a:path>
              </a:pathLst>
            </a:custGeom>
            <a:solidFill>
              <a:srgbClr val="3535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782939" y="1907540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5">
                  <a:moveTo>
                    <a:pt x="19938" y="0"/>
                  </a:moveTo>
                  <a:lnTo>
                    <a:pt x="12162" y="1561"/>
                  </a:lnTo>
                  <a:lnTo>
                    <a:pt x="5826" y="5826"/>
                  </a:lnTo>
                  <a:lnTo>
                    <a:pt x="1561" y="12162"/>
                  </a:lnTo>
                  <a:lnTo>
                    <a:pt x="0" y="19938"/>
                  </a:lnTo>
                  <a:lnTo>
                    <a:pt x="1561" y="27735"/>
                  </a:lnTo>
                  <a:lnTo>
                    <a:pt x="5826" y="34115"/>
                  </a:lnTo>
                  <a:lnTo>
                    <a:pt x="12162" y="38423"/>
                  </a:lnTo>
                  <a:lnTo>
                    <a:pt x="19938" y="40005"/>
                  </a:lnTo>
                  <a:lnTo>
                    <a:pt x="27715" y="38423"/>
                  </a:lnTo>
                  <a:lnTo>
                    <a:pt x="34051" y="34115"/>
                  </a:lnTo>
                  <a:lnTo>
                    <a:pt x="38316" y="27735"/>
                  </a:lnTo>
                  <a:lnTo>
                    <a:pt x="39877" y="19938"/>
                  </a:lnTo>
                  <a:lnTo>
                    <a:pt x="38316" y="12162"/>
                  </a:lnTo>
                  <a:lnTo>
                    <a:pt x="34051" y="5826"/>
                  </a:lnTo>
                  <a:lnTo>
                    <a:pt x="27715" y="1561"/>
                  </a:lnTo>
                  <a:lnTo>
                    <a:pt x="199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1578610" y="2690876"/>
            <a:ext cx="2893060" cy="1473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6045" marR="5080" indent="-93980">
              <a:lnSpc>
                <a:spcPct val="131700"/>
              </a:lnSpc>
              <a:spcBef>
                <a:spcPts val="100"/>
              </a:spcBef>
            </a:pPr>
            <a:r>
              <a:rPr dirty="0" sz="1800">
                <a:latin typeface="Calibri"/>
                <a:cs typeface="Calibri"/>
              </a:rPr>
              <a:t>Africa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does</a:t>
            </a:r>
            <a:r>
              <a:rPr dirty="0" sz="1800" spc="-1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not</a:t>
            </a:r>
            <a:r>
              <a:rPr dirty="0" sz="1800" spc="-1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lack</a:t>
            </a:r>
            <a:r>
              <a:rPr dirty="0" sz="1800" spc="-10">
                <a:latin typeface="Calibri"/>
                <a:cs typeface="Calibri"/>
              </a:rPr>
              <a:t> producers. </a:t>
            </a:r>
            <a:r>
              <a:rPr dirty="0" sz="1800">
                <a:latin typeface="Calibri"/>
                <a:cs typeface="Calibri"/>
              </a:rPr>
              <a:t>Africa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does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not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lack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buyers.</a:t>
            </a:r>
            <a:endParaRPr sz="1800">
              <a:latin typeface="Calibri"/>
              <a:cs typeface="Calibri"/>
            </a:endParaRPr>
          </a:p>
          <a:p>
            <a:pPr marL="73025" marR="153035" indent="59055">
              <a:lnSpc>
                <a:spcPct val="131200"/>
              </a:lnSpc>
              <a:spcBef>
                <a:spcPts val="45"/>
              </a:spcBef>
            </a:pPr>
            <a:r>
              <a:rPr dirty="0" sz="1800">
                <a:latin typeface="Calibri"/>
                <a:cs typeface="Calibri"/>
              </a:rPr>
              <a:t>Africa</a:t>
            </a:r>
            <a:r>
              <a:rPr dirty="0" sz="1800" spc="-3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does</a:t>
            </a:r>
            <a:r>
              <a:rPr dirty="0" sz="1800" spc="-25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not</a:t>
            </a:r>
            <a:r>
              <a:rPr dirty="0" sz="1800" spc="-20">
                <a:latin typeface="Calibri"/>
                <a:cs typeface="Calibri"/>
              </a:rPr>
              <a:t> </a:t>
            </a:r>
            <a:r>
              <a:rPr dirty="0" sz="1800">
                <a:latin typeface="Calibri"/>
                <a:cs typeface="Calibri"/>
              </a:rPr>
              <a:t>lack</a:t>
            </a:r>
            <a:r>
              <a:rPr dirty="0" sz="1800" spc="-30">
                <a:latin typeface="Calibri"/>
                <a:cs typeface="Calibri"/>
              </a:rPr>
              <a:t> </a:t>
            </a:r>
            <a:r>
              <a:rPr dirty="0" sz="1800" spc="-10">
                <a:latin typeface="Calibri"/>
                <a:cs typeface="Calibri"/>
              </a:rPr>
              <a:t>capital. </a:t>
            </a:r>
            <a:r>
              <a:rPr dirty="0" sz="1800">
                <a:solidFill>
                  <a:srgbClr val="009FF4"/>
                </a:solidFill>
                <a:latin typeface="Calibri"/>
                <a:cs typeface="Calibri"/>
              </a:rPr>
              <a:t>It</a:t>
            </a:r>
            <a:r>
              <a:rPr dirty="0" sz="1800" spc="-4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009FF4"/>
                </a:solidFill>
                <a:latin typeface="Calibri"/>
                <a:cs typeface="Calibri"/>
              </a:rPr>
              <a:t>lacks</a:t>
            </a:r>
            <a:r>
              <a:rPr dirty="0" sz="1800" spc="-3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09FF4"/>
                </a:solidFill>
                <a:latin typeface="Calibri"/>
                <a:cs typeface="Calibri"/>
              </a:rPr>
              <a:t>coordinated</a:t>
            </a:r>
            <a:r>
              <a:rPr dirty="0" sz="1800" spc="-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009FF4"/>
                </a:solidFill>
                <a:latin typeface="Calibri"/>
                <a:cs typeface="Calibri"/>
              </a:rPr>
              <a:t>visibility.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28559" y="1705546"/>
            <a:ext cx="3147441" cy="82048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83342" y="624674"/>
            <a:ext cx="1133373" cy="295313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0629900" y="6166218"/>
            <a:ext cx="1191895" cy="386080"/>
            <a:chOff x="10629900" y="6166218"/>
            <a:chExt cx="1191895" cy="386080"/>
          </a:xfrm>
        </p:grpSpPr>
        <p:sp>
          <p:nvSpPr>
            <p:cNvPr id="11" name="object 11"/>
            <p:cNvSpPr/>
            <p:nvPr/>
          </p:nvSpPr>
          <p:spPr>
            <a:xfrm>
              <a:off x="10629900" y="6166218"/>
              <a:ext cx="1191895" cy="386080"/>
            </a:xfrm>
            <a:custGeom>
              <a:avLst/>
              <a:gdLst/>
              <a:ahLst/>
              <a:cxnLst/>
              <a:rect l="l" t="t" r="r" b="b"/>
              <a:pathLst>
                <a:path w="1191895" h="386079">
                  <a:moveTo>
                    <a:pt x="998981" y="0"/>
                  </a:moveTo>
                  <a:lnTo>
                    <a:pt x="192785" y="0"/>
                  </a:lnTo>
                  <a:lnTo>
                    <a:pt x="148596" y="5093"/>
                  </a:lnTo>
                  <a:lnTo>
                    <a:pt x="108024" y="19602"/>
                  </a:lnTo>
                  <a:lnTo>
                    <a:pt x="72227" y="42368"/>
                  </a:lnTo>
                  <a:lnTo>
                    <a:pt x="42367" y="72234"/>
                  </a:lnTo>
                  <a:lnTo>
                    <a:pt x="19603" y="108041"/>
                  </a:lnTo>
                  <a:lnTo>
                    <a:pt x="5094" y="148632"/>
                  </a:lnTo>
                  <a:lnTo>
                    <a:pt x="0" y="192849"/>
                  </a:lnTo>
                  <a:lnTo>
                    <a:pt x="5094" y="237066"/>
                  </a:lnTo>
                  <a:lnTo>
                    <a:pt x="19603" y="277657"/>
                  </a:lnTo>
                  <a:lnTo>
                    <a:pt x="42367" y="313464"/>
                  </a:lnTo>
                  <a:lnTo>
                    <a:pt x="72227" y="343330"/>
                  </a:lnTo>
                  <a:lnTo>
                    <a:pt x="108024" y="366096"/>
                  </a:lnTo>
                  <a:lnTo>
                    <a:pt x="148596" y="380605"/>
                  </a:lnTo>
                  <a:lnTo>
                    <a:pt x="192785" y="385699"/>
                  </a:lnTo>
                  <a:lnTo>
                    <a:pt x="998981" y="385699"/>
                  </a:lnTo>
                  <a:lnTo>
                    <a:pt x="1043218" y="380605"/>
                  </a:lnTo>
                  <a:lnTo>
                    <a:pt x="1083824" y="366096"/>
                  </a:lnTo>
                  <a:lnTo>
                    <a:pt x="1119643" y="343330"/>
                  </a:lnTo>
                  <a:lnTo>
                    <a:pt x="1149517" y="313464"/>
                  </a:lnTo>
                  <a:lnTo>
                    <a:pt x="1172288" y="277657"/>
                  </a:lnTo>
                  <a:lnTo>
                    <a:pt x="1186800" y="237066"/>
                  </a:lnTo>
                  <a:lnTo>
                    <a:pt x="1191895" y="192849"/>
                  </a:lnTo>
                  <a:lnTo>
                    <a:pt x="1186800" y="148632"/>
                  </a:lnTo>
                  <a:lnTo>
                    <a:pt x="1172288" y="108041"/>
                  </a:lnTo>
                  <a:lnTo>
                    <a:pt x="1149517" y="72234"/>
                  </a:lnTo>
                  <a:lnTo>
                    <a:pt x="1119643" y="42368"/>
                  </a:lnTo>
                  <a:lnTo>
                    <a:pt x="1083824" y="19602"/>
                  </a:lnTo>
                  <a:lnTo>
                    <a:pt x="1043218" y="5093"/>
                  </a:lnTo>
                  <a:lnTo>
                    <a:pt x="998981" y="0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21178" y="6263428"/>
              <a:ext cx="191277" cy="191277"/>
            </a:xfrm>
            <a:prstGeom prst="rect">
              <a:avLst/>
            </a:prstGeom>
          </p:spPr>
        </p:pic>
      </p:grpSp>
      <p:sp>
        <p:nvSpPr>
          <p:cNvPr id="13" name="object 13" descr="$PPTXTitle"/>
          <p:cNvSpPr txBox="1">
            <a:spLocks noGrp="1"/>
          </p:cNvSpPr>
          <p:nvPr>
            <p:ph type="title"/>
          </p:nvPr>
        </p:nvSpPr>
        <p:spPr>
          <a:xfrm>
            <a:off x="836472" y="490220"/>
            <a:ext cx="4175125" cy="51371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120"/>
              <a:t>The</a:t>
            </a:r>
            <a:r>
              <a:rPr dirty="0" spc="-260"/>
              <a:t> </a:t>
            </a:r>
            <a:r>
              <a:rPr dirty="0" spc="-150"/>
              <a:t>Future</a:t>
            </a:r>
            <a:r>
              <a:rPr dirty="0" spc="-254"/>
              <a:t> </a:t>
            </a:r>
            <a:r>
              <a:rPr dirty="0" spc="-85"/>
              <a:t>Of</a:t>
            </a:r>
            <a:r>
              <a:rPr dirty="0" spc="-275"/>
              <a:t> </a:t>
            </a:r>
            <a:r>
              <a:rPr dirty="0" spc="-145">
                <a:solidFill>
                  <a:srgbClr val="255FFF"/>
                </a:solidFill>
              </a:rPr>
              <a:t>African</a:t>
            </a:r>
            <a:r>
              <a:rPr dirty="0" spc="-250">
                <a:solidFill>
                  <a:srgbClr val="255FFF"/>
                </a:solidFill>
              </a:rPr>
              <a:t> </a:t>
            </a:r>
            <a:r>
              <a:rPr dirty="0" spc="-140">
                <a:solidFill>
                  <a:srgbClr val="255FFF"/>
                </a:solidFill>
              </a:rPr>
              <a:t>Trade</a:t>
            </a:r>
          </a:p>
        </p:txBody>
      </p:sp>
      <p:sp>
        <p:nvSpPr>
          <p:cNvPr id="14" name="object 14"/>
          <p:cNvSpPr/>
          <p:nvPr/>
        </p:nvSpPr>
        <p:spPr>
          <a:xfrm>
            <a:off x="673849" y="530479"/>
            <a:ext cx="0" cy="445770"/>
          </a:xfrm>
          <a:custGeom>
            <a:avLst/>
            <a:gdLst/>
            <a:ahLst/>
            <a:cxnLst/>
            <a:rect l="l" t="t" r="r" b="b"/>
            <a:pathLst>
              <a:path w="0" h="445769">
                <a:moveTo>
                  <a:pt x="0" y="0"/>
                </a:moveTo>
                <a:lnTo>
                  <a:pt x="0" y="445516"/>
                </a:lnTo>
              </a:path>
            </a:pathLst>
          </a:custGeom>
          <a:ln w="38100">
            <a:solidFill>
              <a:srgbClr val="0057E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693331" y="4348924"/>
            <a:ext cx="4695190" cy="1003935"/>
          </a:xfrm>
          <a:prstGeom prst="rect">
            <a:avLst/>
          </a:prstGeom>
          <a:solidFill>
            <a:srgbClr val="0057E6"/>
          </a:solidFill>
        </p:spPr>
        <p:txBody>
          <a:bodyPr wrap="square" lIns="0" tIns="209550" rIns="0" bIns="0" rtlCol="0" vert="horz">
            <a:spAutoFit/>
          </a:bodyPr>
          <a:lstStyle/>
          <a:p>
            <a:pPr algn="ctr" marR="31750">
              <a:lnSpc>
                <a:spcPct val="100000"/>
              </a:lnSpc>
              <a:spcBef>
                <a:spcPts val="1650"/>
              </a:spcBef>
            </a:pP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Digital</a:t>
            </a:r>
            <a:r>
              <a:rPr dirty="0" sz="2000" spc="-3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infrastructure</a:t>
            </a:r>
            <a:r>
              <a:rPr dirty="0" sz="2000" spc="-4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makes</a:t>
            </a:r>
            <a:endParaRPr sz="2000">
              <a:latin typeface="Calibri"/>
              <a:cs typeface="Calibri"/>
            </a:endParaRPr>
          </a:p>
          <a:p>
            <a:pPr algn="ctr" marR="33020">
              <a:lnSpc>
                <a:spcPct val="100000"/>
              </a:lnSpc>
            </a:pPr>
            <a:r>
              <a:rPr dirty="0" sz="2000" b="1">
                <a:solidFill>
                  <a:srgbClr val="FFFFFF"/>
                </a:solidFill>
                <a:latin typeface="Calibri"/>
                <a:cs typeface="Calibri"/>
              </a:rPr>
              <a:t>trade</a:t>
            </a:r>
            <a:r>
              <a:rPr dirty="0" sz="2000" spc="-10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000" spc="-10" b="1">
                <a:solidFill>
                  <a:srgbClr val="FFFFFF"/>
                </a:solidFill>
                <a:latin typeface="Calibri"/>
                <a:cs typeface="Calibri"/>
              </a:rPr>
              <a:t>executable.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/>
              <a:t>Page</a:t>
            </a:r>
            <a:r>
              <a:rPr dirty="0" spc="-15"/>
              <a:t> </a:t>
            </a:r>
            <a:fld id="{81D60167-4931-47E6-BA6A-407CBD079E47}" type="slidenum">
              <a:rPr dirty="0" spc="-25"/>
              <a:t>32</a:t>
            </a:fld>
          </a:p>
        </p:txBody>
      </p:sp>
      <p:sp>
        <p:nvSpPr>
          <p:cNvPr id="17" name="object 17"/>
          <p:cNvSpPr txBox="1"/>
          <p:nvPr/>
        </p:nvSpPr>
        <p:spPr>
          <a:xfrm>
            <a:off x="596900" y="6555435"/>
            <a:ext cx="3641090" cy="177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240"/>
              </a:lnSpc>
            </a:pP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Matta</a:t>
            </a:r>
            <a:r>
              <a:rPr dirty="0" sz="12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—</a:t>
            </a:r>
            <a:r>
              <a:rPr dirty="0" sz="1200" spc="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Digital</a:t>
            </a:r>
            <a:r>
              <a:rPr dirty="0" sz="12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Infrastructure: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The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Future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African</a:t>
            </a:r>
            <a:r>
              <a:rPr dirty="0" sz="1200" spc="-2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Trade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4990465"/>
          </a:xfrm>
          <a:custGeom>
            <a:avLst/>
            <a:gdLst/>
            <a:ahLst/>
            <a:cxnLst/>
            <a:rect l="l" t="t" r="r" b="b"/>
            <a:pathLst>
              <a:path w="12192000" h="4990465">
                <a:moveTo>
                  <a:pt x="12192000" y="0"/>
                </a:moveTo>
                <a:lnTo>
                  <a:pt x="0" y="0"/>
                </a:lnTo>
                <a:lnTo>
                  <a:pt x="0" y="4990465"/>
                </a:lnTo>
                <a:lnTo>
                  <a:pt x="12192000" y="4990465"/>
                </a:lnTo>
                <a:lnTo>
                  <a:pt x="12192000" y="0"/>
                </a:lnTo>
                <a:close/>
              </a:path>
            </a:pathLst>
          </a:custGeom>
          <a:solidFill>
            <a:srgbClr val="01124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-6350" y="-6350"/>
            <a:ext cx="12204700" cy="5003165"/>
            <a:chOff x="-6350" y="-6350"/>
            <a:chExt cx="12204700" cy="500316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2192000" cy="4990465"/>
            </a:xfrm>
            <a:custGeom>
              <a:avLst/>
              <a:gdLst/>
              <a:ahLst/>
              <a:cxnLst/>
              <a:rect l="l" t="t" r="r" b="b"/>
              <a:pathLst>
                <a:path w="12192000" h="4990465">
                  <a:moveTo>
                    <a:pt x="0" y="4990465"/>
                  </a:moveTo>
                  <a:lnTo>
                    <a:pt x="12192000" y="4990465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4990465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15799" cy="47961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771753"/>
              <a:ext cx="1447800" cy="37746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885948" y="1914270"/>
            <a:ext cx="6179185" cy="1778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1500" spc="110" b="1">
                <a:solidFill>
                  <a:srgbClr val="FFFFFF"/>
                </a:solidFill>
                <a:latin typeface="Arial Narrow"/>
                <a:cs typeface="Arial Narrow"/>
              </a:rPr>
              <a:t>Thank</a:t>
            </a:r>
            <a:r>
              <a:rPr dirty="0" sz="11500" spc="325" b="1">
                <a:solidFill>
                  <a:srgbClr val="FFFFFF"/>
                </a:solidFill>
                <a:latin typeface="Arial Narrow"/>
                <a:cs typeface="Arial Narrow"/>
              </a:rPr>
              <a:t> </a:t>
            </a:r>
            <a:r>
              <a:rPr dirty="0" sz="11500" spc="-325" b="1">
                <a:solidFill>
                  <a:srgbClr val="FFFFFF"/>
                </a:solidFill>
                <a:latin typeface="Arial Narrow"/>
                <a:cs typeface="Arial Narrow"/>
              </a:rPr>
              <a:t>You</a:t>
            </a:r>
            <a:endParaRPr sz="11500">
              <a:latin typeface="Arial Narrow"/>
              <a:cs typeface="Arial Narrow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241" y="4895154"/>
            <a:ext cx="12174220" cy="93980"/>
            <a:chOff x="10241" y="4895154"/>
            <a:chExt cx="12174220" cy="93980"/>
          </a:xfrm>
        </p:grpSpPr>
        <p:sp>
          <p:nvSpPr>
            <p:cNvPr id="9" name="object 9"/>
            <p:cNvSpPr/>
            <p:nvPr/>
          </p:nvSpPr>
          <p:spPr>
            <a:xfrm>
              <a:off x="10434993" y="4895154"/>
              <a:ext cx="1749425" cy="93980"/>
            </a:xfrm>
            <a:custGeom>
              <a:avLst/>
              <a:gdLst/>
              <a:ahLst/>
              <a:cxnLst/>
              <a:rect l="l" t="t" r="r" b="b"/>
              <a:pathLst>
                <a:path w="1749425" h="93979">
                  <a:moveTo>
                    <a:pt x="1748905" y="0"/>
                  </a:moveTo>
                  <a:lnTo>
                    <a:pt x="0" y="0"/>
                  </a:lnTo>
                  <a:lnTo>
                    <a:pt x="0" y="93368"/>
                  </a:lnTo>
                  <a:lnTo>
                    <a:pt x="1748905" y="93368"/>
                  </a:lnTo>
                  <a:lnTo>
                    <a:pt x="1748905" y="0"/>
                  </a:lnTo>
                  <a:close/>
                </a:path>
              </a:pathLst>
            </a:custGeom>
            <a:solidFill>
              <a:srgbClr val="E4003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8697655" y="4895154"/>
              <a:ext cx="1749425" cy="93980"/>
            </a:xfrm>
            <a:custGeom>
              <a:avLst/>
              <a:gdLst/>
              <a:ahLst/>
              <a:cxnLst/>
              <a:rect l="l" t="t" r="r" b="b"/>
              <a:pathLst>
                <a:path w="1749425" h="93979">
                  <a:moveTo>
                    <a:pt x="1749387" y="0"/>
                  </a:moveTo>
                  <a:lnTo>
                    <a:pt x="0" y="0"/>
                  </a:lnTo>
                  <a:lnTo>
                    <a:pt x="0" y="93368"/>
                  </a:lnTo>
                  <a:lnTo>
                    <a:pt x="1749387" y="93368"/>
                  </a:lnTo>
                  <a:lnTo>
                    <a:pt x="1749387" y="0"/>
                  </a:lnTo>
                  <a:close/>
                </a:path>
              </a:pathLst>
            </a:custGeom>
            <a:solidFill>
              <a:srgbClr val="FF850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960197" y="4895154"/>
              <a:ext cx="1749425" cy="93980"/>
            </a:xfrm>
            <a:custGeom>
              <a:avLst/>
              <a:gdLst/>
              <a:ahLst/>
              <a:cxnLst/>
              <a:rect l="l" t="t" r="r" b="b"/>
              <a:pathLst>
                <a:path w="1749425" h="93979">
                  <a:moveTo>
                    <a:pt x="1749387" y="0"/>
                  </a:moveTo>
                  <a:lnTo>
                    <a:pt x="0" y="0"/>
                  </a:lnTo>
                  <a:lnTo>
                    <a:pt x="0" y="93368"/>
                  </a:lnTo>
                  <a:lnTo>
                    <a:pt x="1749387" y="93368"/>
                  </a:lnTo>
                  <a:lnTo>
                    <a:pt x="1749387" y="0"/>
                  </a:lnTo>
                  <a:close/>
                </a:path>
              </a:pathLst>
            </a:custGeom>
            <a:solidFill>
              <a:srgbClr val="86CC0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485158" y="4895154"/>
              <a:ext cx="1749425" cy="93980"/>
            </a:xfrm>
            <a:custGeom>
              <a:avLst/>
              <a:gdLst/>
              <a:ahLst/>
              <a:cxnLst/>
              <a:rect l="l" t="t" r="r" b="b"/>
              <a:pathLst>
                <a:path w="1749425" h="93979">
                  <a:moveTo>
                    <a:pt x="1749387" y="0"/>
                  </a:moveTo>
                  <a:lnTo>
                    <a:pt x="0" y="0"/>
                  </a:lnTo>
                  <a:lnTo>
                    <a:pt x="0" y="93368"/>
                  </a:lnTo>
                  <a:lnTo>
                    <a:pt x="1749387" y="93368"/>
                  </a:lnTo>
                  <a:lnTo>
                    <a:pt x="1749387" y="0"/>
                  </a:lnTo>
                  <a:close/>
                </a:path>
              </a:pathLst>
            </a:custGeom>
            <a:solidFill>
              <a:srgbClr val="039EF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747700" y="4895154"/>
              <a:ext cx="1749425" cy="93980"/>
            </a:xfrm>
            <a:custGeom>
              <a:avLst/>
              <a:gdLst/>
              <a:ahLst/>
              <a:cxnLst/>
              <a:rect l="l" t="t" r="r" b="b"/>
              <a:pathLst>
                <a:path w="1749425" h="93979">
                  <a:moveTo>
                    <a:pt x="1749387" y="0"/>
                  </a:moveTo>
                  <a:lnTo>
                    <a:pt x="0" y="0"/>
                  </a:lnTo>
                  <a:lnTo>
                    <a:pt x="0" y="93368"/>
                  </a:lnTo>
                  <a:lnTo>
                    <a:pt x="1749387" y="93368"/>
                  </a:lnTo>
                  <a:lnTo>
                    <a:pt x="1749387" y="0"/>
                  </a:lnTo>
                  <a:close/>
                </a:path>
              </a:pathLst>
            </a:custGeom>
            <a:solidFill>
              <a:srgbClr val="275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0241" y="4895154"/>
              <a:ext cx="1749425" cy="93980"/>
            </a:xfrm>
            <a:custGeom>
              <a:avLst/>
              <a:gdLst/>
              <a:ahLst/>
              <a:cxnLst/>
              <a:rect l="l" t="t" r="r" b="b"/>
              <a:pathLst>
                <a:path w="1749425" h="93979">
                  <a:moveTo>
                    <a:pt x="1749387" y="0"/>
                  </a:moveTo>
                  <a:lnTo>
                    <a:pt x="0" y="0"/>
                  </a:lnTo>
                  <a:lnTo>
                    <a:pt x="0" y="93368"/>
                  </a:lnTo>
                  <a:lnTo>
                    <a:pt x="1749387" y="93368"/>
                  </a:lnTo>
                  <a:lnTo>
                    <a:pt x="1749387" y="0"/>
                  </a:lnTo>
                  <a:close/>
                </a:path>
              </a:pathLst>
            </a:custGeom>
            <a:solidFill>
              <a:srgbClr val="7943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5222738" y="4895154"/>
              <a:ext cx="1749425" cy="93980"/>
            </a:xfrm>
            <a:custGeom>
              <a:avLst/>
              <a:gdLst/>
              <a:ahLst/>
              <a:cxnLst/>
              <a:rect l="l" t="t" r="r" b="b"/>
              <a:pathLst>
                <a:path w="1749425" h="93979">
                  <a:moveTo>
                    <a:pt x="1749387" y="0"/>
                  </a:moveTo>
                  <a:lnTo>
                    <a:pt x="0" y="0"/>
                  </a:lnTo>
                  <a:lnTo>
                    <a:pt x="0" y="93368"/>
                  </a:lnTo>
                  <a:lnTo>
                    <a:pt x="1749387" y="93368"/>
                  </a:lnTo>
                  <a:lnTo>
                    <a:pt x="1749387" y="0"/>
                  </a:lnTo>
                  <a:close/>
                </a:path>
              </a:pathLst>
            </a:custGeom>
            <a:solidFill>
              <a:srgbClr val="00C15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1090980" y="5281676"/>
            <a:ext cx="2155190" cy="11303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011242"/>
                </a:solidFill>
                <a:latin typeface="Calibri"/>
                <a:cs typeface="Calibri"/>
              </a:rPr>
              <a:t>+234</a:t>
            </a:r>
            <a:r>
              <a:rPr dirty="0" sz="1600" spc="-35">
                <a:solidFill>
                  <a:srgbClr val="011242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11242"/>
                </a:solidFill>
                <a:latin typeface="Calibri"/>
                <a:cs typeface="Calibri"/>
              </a:rPr>
              <a:t>916</a:t>
            </a:r>
            <a:r>
              <a:rPr dirty="0" sz="1600" spc="-35">
                <a:solidFill>
                  <a:srgbClr val="011242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011242"/>
                </a:solidFill>
                <a:latin typeface="Calibri"/>
                <a:cs typeface="Calibri"/>
              </a:rPr>
              <a:t>998</a:t>
            </a:r>
            <a:r>
              <a:rPr dirty="0" sz="1600" spc="-35">
                <a:solidFill>
                  <a:srgbClr val="011242"/>
                </a:solidFill>
                <a:latin typeface="Calibri"/>
                <a:cs typeface="Calibri"/>
              </a:rPr>
              <a:t> </a:t>
            </a:r>
            <a:r>
              <a:rPr dirty="0" sz="1600" spc="-20">
                <a:solidFill>
                  <a:srgbClr val="011242"/>
                </a:solidFill>
                <a:latin typeface="Calibri"/>
                <a:cs typeface="Calibri"/>
              </a:rPr>
              <a:t>2193</a:t>
            </a:r>
            <a:endParaRPr sz="1600">
              <a:latin typeface="Calibri"/>
              <a:cs typeface="Calibri"/>
            </a:endParaRPr>
          </a:p>
          <a:p>
            <a:pPr marL="60960">
              <a:lnSpc>
                <a:spcPct val="100000"/>
              </a:lnSpc>
              <a:spcBef>
                <a:spcPts val="1250"/>
              </a:spcBef>
            </a:pPr>
            <a:r>
              <a:rPr dirty="0" sz="1600" spc="-25">
                <a:solidFill>
                  <a:srgbClr val="011242"/>
                </a:solidFill>
                <a:latin typeface="Calibri"/>
                <a:cs typeface="Calibri"/>
              </a:rPr>
              <a:t>commercial</a:t>
            </a:r>
            <a:r>
              <a:rPr dirty="0" u="sng" sz="1600" spc="-25">
                <a:solidFill>
                  <a:srgbClr val="011242"/>
                </a:solidFill>
                <a:uFill>
                  <a:solidFill>
                    <a:srgbClr val="0056E2"/>
                  </a:solidFill>
                </a:uFill>
                <a:latin typeface="Calibri"/>
                <a:cs typeface="Calibri"/>
                <a:hlinkClick r:id="rId4"/>
              </a:rPr>
              <a:t>@matta.trade</a:t>
            </a:r>
            <a:endParaRPr sz="1600">
              <a:latin typeface="Calibri"/>
              <a:cs typeface="Calibri"/>
            </a:endParaRPr>
          </a:p>
          <a:p>
            <a:pPr marL="60960">
              <a:lnSpc>
                <a:spcPct val="100000"/>
              </a:lnSpc>
              <a:spcBef>
                <a:spcPts val="1695"/>
              </a:spcBef>
            </a:pPr>
            <a:r>
              <a:rPr dirty="0" u="sng" sz="1600" spc="-10">
                <a:solidFill>
                  <a:srgbClr val="011242"/>
                </a:solidFill>
                <a:uFill>
                  <a:solidFill>
                    <a:srgbClr val="011242"/>
                  </a:solidFill>
                </a:uFill>
                <a:latin typeface="Calibri"/>
                <a:cs typeface="Calibri"/>
                <a:hlinkClick r:id="rId5"/>
              </a:rPr>
              <a:t>corporate.matta.trade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68476" y="5305678"/>
            <a:ext cx="245257" cy="24650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7135" y="5734075"/>
            <a:ext cx="246532" cy="17720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63854" y="6161201"/>
            <a:ext cx="233095" cy="232409"/>
          </a:xfrm>
          <a:prstGeom prst="rect">
            <a:avLst/>
          </a:prstGeom>
        </p:spPr>
      </p:pic>
      <p:sp>
        <p:nvSpPr>
          <p:cNvPr id="20" name="object 20" descr="$PPTXTitle"/>
          <p:cNvSpPr txBox="1">
            <a:spLocks noGrp="1"/>
          </p:cNvSpPr>
          <p:nvPr>
            <p:ph type="title"/>
          </p:nvPr>
        </p:nvSpPr>
        <p:spPr>
          <a:xfrm>
            <a:off x="10436479" y="579882"/>
            <a:ext cx="1312545" cy="941069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r" marL="12700" marR="5080" indent="770890">
              <a:lnSpc>
                <a:spcPct val="100000"/>
              </a:lnSpc>
              <a:spcBef>
                <a:spcPts val="105"/>
              </a:spcBef>
            </a:pPr>
            <a:r>
              <a:rPr dirty="0" sz="2000" spc="-60" b="0">
                <a:solidFill>
                  <a:srgbClr val="009FF4"/>
                </a:solidFill>
                <a:latin typeface="Arial Narrow"/>
                <a:cs typeface="Arial Narrow"/>
              </a:rPr>
              <a:t>Trade </a:t>
            </a:r>
            <a:r>
              <a:rPr dirty="0" sz="2000" spc="-10" b="0">
                <a:solidFill>
                  <a:srgbClr val="009FF4"/>
                </a:solidFill>
                <a:latin typeface="Arial Narrow"/>
                <a:cs typeface="Arial Narrow"/>
              </a:rPr>
              <a:t>Infrastructure Ecosystem</a:t>
            </a:r>
            <a:endParaRPr sz="200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62069" y="3614420"/>
            <a:ext cx="32245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West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Africa</a:t>
            </a:r>
            <a:r>
              <a:rPr dirty="0" sz="18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FFFFFF"/>
                </a:solidFill>
                <a:latin typeface="Calibri"/>
                <a:cs typeface="Calibri"/>
              </a:rPr>
              <a:t>IMT</a:t>
            </a:r>
            <a:r>
              <a:rPr dirty="0" sz="18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alibri"/>
                <a:cs typeface="Calibri"/>
              </a:rPr>
              <a:t>Technical </a:t>
            </a:r>
            <a:r>
              <a:rPr dirty="0" sz="1800" spc="-10">
                <a:solidFill>
                  <a:srgbClr val="FFFFFF"/>
                </a:solidFill>
                <a:latin typeface="Calibri"/>
                <a:cs typeface="Calibri"/>
              </a:rPr>
              <a:t>Seminar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132857" y="0"/>
              <a:ext cx="12059285" cy="6858000"/>
            </a:xfrm>
            <a:custGeom>
              <a:avLst/>
              <a:gdLst/>
              <a:ahLst/>
              <a:cxnLst/>
              <a:rect l="l" t="t" r="r" b="b"/>
              <a:pathLst>
                <a:path w="12059285" h="6858000">
                  <a:moveTo>
                    <a:pt x="0" y="6858000"/>
                  </a:moveTo>
                  <a:lnTo>
                    <a:pt x="12059142" y="6858000"/>
                  </a:lnTo>
                  <a:lnTo>
                    <a:pt x="12059142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33350" cy="6858000"/>
            </a:xfrm>
            <a:custGeom>
              <a:avLst/>
              <a:gdLst/>
              <a:ahLst/>
              <a:cxnLst/>
              <a:rect l="l" t="t" r="r" b="b"/>
              <a:pathLst>
                <a:path w="133350" h="6858000">
                  <a:moveTo>
                    <a:pt x="0" y="6858000"/>
                  </a:moveTo>
                  <a:lnTo>
                    <a:pt x="132857" y="6858000"/>
                  </a:lnTo>
                  <a:lnTo>
                    <a:pt x="132857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57E6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596900" y="1151966"/>
            <a:ext cx="10771505" cy="10560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32600"/>
              </a:lnSpc>
              <a:spcBef>
                <a:spcPts val="90"/>
              </a:spcBef>
            </a:pP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Africa</a:t>
            </a:r>
            <a:r>
              <a:rPr dirty="0" sz="1700" spc="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is</a:t>
            </a:r>
            <a:r>
              <a:rPr dirty="0" sz="1700" spc="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home</a:t>
            </a:r>
            <a:r>
              <a:rPr dirty="0" sz="1700" spc="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to</a:t>
            </a:r>
            <a:r>
              <a:rPr dirty="0" sz="1700" spc="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the</a:t>
            </a:r>
            <a:r>
              <a:rPr dirty="0" sz="1700" spc="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world's</a:t>
            </a:r>
            <a:r>
              <a:rPr dirty="0" sz="1700" spc="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youngest</a:t>
            </a:r>
            <a:r>
              <a:rPr dirty="0" sz="1700" spc="4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population,</a:t>
            </a:r>
            <a:r>
              <a:rPr dirty="0" sz="1700" spc="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 spc="-20">
                <a:solidFill>
                  <a:srgbClr val="334154"/>
                </a:solidFill>
                <a:latin typeface="Calibri"/>
                <a:cs typeface="Calibri"/>
              </a:rPr>
              <a:t>fastest-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growing</a:t>
            </a:r>
            <a:r>
              <a:rPr dirty="0" sz="1700" spc="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consumer</a:t>
            </a:r>
            <a:r>
              <a:rPr dirty="0" sz="1700" spc="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markets,</a:t>
            </a:r>
            <a:r>
              <a:rPr dirty="0" sz="1700" spc="5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and</a:t>
            </a:r>
            <a:r>
              <a:rPr dirty="0" sz="1700" spc="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richest</a:t>
            </a:r>
            <a:r>
              <a:rPr dirty="0" sz="1700" spc="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natural</a:t>
            </a:r>
            <a:r>
              <a:rPr dirty="0" sz="1700" spc="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resource</a:t>
            </a:r>
            <a:r>
              <a:rPr dirty="0" sz="1700" spc="4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334154"/>
                </a:solidFill>
                <a:latin typeface="Calibri"/>
                <a:cs typeface="Calibri"/>
              </a:rPr>
              <a:t>base.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The</a:t>
            </a:r>
            <a:r>
              <a:rPr dirty="0" sz="1700" spc="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continent's</a:t>
            </a:r>
            <a:r>
              <a:rPr dirty="0" sz="1700" spc="2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GDP is</a:t>
            </a:r>
            <a:r>
              <a:rPr dirty="0" sz="1700" spc="2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projected</a:t>
            </a:r>
            <a:r>
              <a:rPr dirty="0" sz="1700" spc="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to</a:t>
            </a:r>
            <a:r>
              <a:rPr dirty="0" sz="1700" spc="2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exceed</a:t>
            </a:r>
            <a:r>
              <a:rPr dirty="0" sz="1700" spc="2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$4</a:t>
            </a:r>
            <a:r>
              <a:rPr dirty="0" sz="1700" spc="2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trillion,</a:t>
            </a:r>
            <a:r>
              <a:rPr dirty="0" sz="1700" spc="4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with</a:t>
            </a:r>
            <a:r>
              <a:rPr dirty="0" sz="1700" spc="1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intra-African</a:t>
            </a:r>
            <a:r>
              <a:rPr dirty="0" sz="1700" spc="2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trade poised</a:t>
            </a:r>
            <a:r>
              <a:rPr dirty="0" sz="1700" spc="2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to</a:t>
            </a:r>
            <a:r>
              <a:rPr dirty="0" sz="1700" spc="2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be</a:t>
            </a:r>
            <a:r>
              <a:rPr dirty="0" sz="1700" spc="2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the</a:t>
            </a:r>
            <a:r>
              <a:rPr dirty="0" sz="1700" spc="3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single</a:t>
            </a:r>
            <a:r>
              <a:rPr dirty="0" sz="1700" spc="2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largest</a:t>
            </a:r>
            <a:r>
              <a:rPr dirty="0" sz="1700" spc="2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driver</a:t>
            </a:r>
            <a:r>
              <a:rPr dirty="0" sz="1700" spc="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 spc="-25">
                <a:solidFill>
                  <a:srgbClr val="334154"/>
                </a:solidFill>
                <a:latin typeface="Calibri"/>
                <a:cs typeface="Calibri"/>
              </a:rPr>
              <a:t>of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sustainable</a:t>
            </a:r>
            <a:r>
              <a:rPr dirty="0" sz="1700" spc="5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334154"/>
                </a:solidFill>
                <a:latin typeface="Calibri"/>
                <a:cs typeface="Calibri"/>
              </a:rPr>
              <a:t>economic</a:t>
            </a:r>
            <a:r>
              <a:rPr dirty="0" sz="1700" spc="6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700" spc="-10">
                <a:solidFill>
                  <a:srgbClr val="334154"/>
                </a:solidFill>
                <a:latin typeface="Calibri"/>
                <a:cs typeface="Calibri"/>
              </a:rPr>
              <a:t>growth.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13587" y="2500883"/>
            <a:ext cx="2708910" cy="3227070"/>
            <a:chOff x="513587" y="2500883"/>
            <a:chExt cx="2708910" cy="322707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3587" y="2500883"/>
              <a:ext cx="2708910" cy="322706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09599" y="2633471"/>
              <a:ext cx="2560320" cy="3005455"/>
            </a:xfrm>
            <a:custGeom>
              <a:avLst/>
              <a:gdLst/>
              <a:ahLst/>
              <a:cxnLst/>
              <a:rect l="l" t="t" r="r" b="b"/>
              <a:pathLst>
                <a:path w="2560320" h="3005454">
                  <a:moveTo>
                    <a:pt x="0" y="3005328"/>
                  </a:moveTo>
                  <a:lnTo>
                    <a:pt x="2560320" y="3005328"/>
                  </a:lnTo>
                  <a:lnTo>
                    <a:pt x="2560320" y="0"/>
                  </a:lnTo>
                  <a:lnTo>
                    <a:pt x="0" y="0"/>
                  </a:lnTo>
                  <a:lnTo>
                    <a:pt x="0" y="30053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609599" y="2560319"/>
              <a:ext cx="2560320" cy="73660"/>
            </a:xfrm>
            <a:custGeom>
              <a:avLst/>
              <a:gdLst/>
              <a:ahLst/>
              <a:cxnLst/>
              <a:rect l="l" t="t" r="r" b="b"/>
              <a:pathLst>
                <a:path w="2560320" h="73660">
                  <a:moveTo>
                    <a:pt x="2560320" y="0"/>
                  </a:moveTo>
                  <a:lnTo>
                    <a:pt x="0" y="0"/>
                  </a:lnTo>
                  <a:lnTo>
                    <a:pt x="0" y="73151"/>
                  </a:lnTo>
                  <a:lnTo>
                    <a:pt x="2560320" y="73151"/>
                  </a:lnTo>
                  <a:lnTo>
                    <a:pt x="2560320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609600" y="2935046"/>
            <a:ext cx="2560320" cy="2273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65785">
              <a:lnSpc>
                <a:spcPct val="100000"/>
              </a:lnSpc>
              <a:spcBef>
                <a:spcPts val="100"/>
              </a:spcBef>
            </a:pPr>
            <a:r>
              <a:rPr dirty="0" sz="4800" spc="-10" b="1">
                <a:solidFill>
                  <a:srgbClr val="0057E6"/>
                </a:solidFill>
                <a:latin typeface="Calibri"/>
                <a:cs typeface="Calibri"/>
              </a:rPr>
              <a:t>1.5B+</a:t>
            </a:r>
            <a:endParaRPr sz="4800">
              <a:latin typeface="Calibri"/>
              <a:cs typeface="Calibri"/>
            </a:endParaRPr>
          </a:p>
          <a:p>
            <a:pPr marL="655320" indent="141605">
              <a:lnSpc>
                <a:spcPct val="100000"/>
              </a:lnSpc>
              <a:spcBef>
                <a:spcPts val="2075"/>
              </a:spcBef>
            </a:pPr>
            <a:r>
              <a:rPr dirty="0" sz="1700" spc="-10">
                <a:solidFill>
                  <a:srgbClr val="092440"/>
                </a:solidFill>
                <a:latin typeface="Calibri"/>
                <a:cs typeface="Calibri"/>
              </a:rPr>
              <a:t>Population</a:t>
            </a:r>
            <a:endParaRPr sz="1700">
              <a:latin typeface="Calibri"/>
              <a:cs typeface="Calibri"/>
            </a:endParaRPr>
          </a:p>
          <a:p>
            <a:pPr algn="just" marL="704215" marR="647065" indent="-48895">
              <a:lnSpc>
                <a:spcPct val="125000"/>
              </a:lnSpc>
              <a:spcBef>
                <a:spcPts val="1520"/>
              </a:spcBef>
            </a:pP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World's</a:t>
            </a:r>
            <a:r>
              <a:rPr dirty="0" sz="14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youngest demographic</a:t>
            </a:r>
            <a:r>
              <a:rPr dirty="0" sz="1400" spc="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50">
                <a:solidFill>
                  <a:srgbClr val="63748A"/>
                </a:solidFill>
                <a:latin typeface="Calibri"/>
                <a:cs typeface="Calibri"/>
              </a:rPr>
              <a:t>—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median</a:t>
            </a:r>
            <a:r>
              <a:rPr dirty="0" sz="1400" spc="-5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age</a:t>
            </a:r>
            <a:r>
              <a:rPr dirty="0" sz="14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63748A"/>
                </a:solidFill>
                <a:latin typeface="Calibri"/>
                <a:cs typeface="Calibri"/>
              </a:rPr>
              <a:t>19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354323" y="2500883"/>
            <a:ext cx="2708910" cy="3227070"/>
            <a:chOff x="3354323" y="2500883"/>
            <a:chExt cx="2708910" cy="322707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54323" y="2500883"/>
              <a:ext cx="2708910" cy="322706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450335" y="2633471"/>
              <a:ext cx="2560320" cy="3005455"/>
            </a:xfrm>
            <a:custGeom>
              <a:avLst/>
              <a:gdLst/>
              <a:ahLst/>
              <a:cxnLst/>
              <a:rect l="l" t="t" r="r" b="b"/>
              <a:pathLst>
                <a:path w="2560320" h="3005454">
                  <a:moveTo>
                    <a:pt x="0" y="3005328"/>
                  </a:moveTo>
                  <a:lnTo>
                    <a:pt x="2560319" y="3005328"/>
                  </a:lnTo>
                  <a:lnTo>
                    <a:pt x="2560319" y="0"/>
                  </a:lnTo>
                  <a:lnTo>
                    <a:pt x="0" y="0"/>
                  </a:lnTo>
                  <a:lnTo>
                    <a:pt x="0" y="30053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450335" y="2560319"/>
              <a:ext cx="2560320" cy="73660"/>
            </a:xfrm>
            <a:custGeom>
              <a:avLst/>
              <a:gdLst/>
              <a:ahLst/>
              <a:cxnLst/>
              <a:rect l="l" t="t" r="r" b="b"/>
              <a:pathLst>
                <a:path w="2560320" h="73660">
                  <a:moveTo>
                    <a:pt x="2560319" y="0"/>
                  </a:moveTo>
                  <a:lnTo>
                    <a:pt x="0" y="0"/>
                  </a:lnTo>
                  <a:lnTo>
                    <a:pt x="0" y="73151"/>
                  </a:lnTo>
                  <a:lnTo>
                    <a:pt x="2560319" y="73151"/>
                  </a:lnTo>
                  <a:lnTo>
                    <a:pt x="2560319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3450335" y="2935046"/>
            <a:ext cx="2560320" cy="22733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4800" spc="-10" b="1">
                <a:solidFill>
                  <a:srgbClr val="0057E6"/>
                </a:solidFill>
                <a:latin typeface="Calibri"/>
                <a:cs typeface="Calibri"/>
              </a:rPr>
              <a:t>$2.8T</a:t>
            </a:r>
            <a:endParaRPr sz="4800">
              <a:latin typeface="Calibri"/>
              <a:cs typeface="Calibri"/>
            </a:endParaRPr>
          </a:p>
          <a:p>
            <a:pPr algn="ctr" marL="2540">
              <a:lnSpc>
                <a:spcPct val="100000"/>
              </a:lnSpc>
              <a:spcBef>
                <a:spcPts val="2075"/>
              </a:spcBef>
            </a:pPr>
            <a:r>
              <a:rPr dirty="0" sz="1700">
                <a:solidFill>
                  <a:srgbClr val="092440"/>
                </a:solidFill>
                <a:latin typeface="Calibri"/>
                <a:cs typeface="Calibri"/>
              </a:rPr>
              <a:t>Combined</a:t>
            </a:r>
            <a:r>
              <a:rPr dirty="0" sz="1700" spc="90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700" spc="-25">
                <a:solidFill>
                  <a:srgbClr val="092440"/>
                </a:solidFill>
                <a:latin typeface="Calibri"/>
                <a:cs typeface="Calibri"/>
              </a:rPr>
              <a:t>GDP</a:t>
            </a:r>
            <a:endParaRPr sz="1700">
              <a:latin typeface="Calibri"/>
              <a:cs typeface="Calibri"/>
            </a:endParaRPr>
          </a:p>
          <a:p>
            <a:pPr algn="ctr" marL="1905">
              <a:lnSpc>
                <a:spcPct val="100000"/>
              </a:lnSpc>
              <a:spcBef>
                <a:spcPts val="1939"/>
              </a:spcBef>
            </a:pP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6</a:t>
            </a:r>
            <a:r>
              <a:rPr dirty="0" sz="14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of</a:t>
            </a:r>
            <a:r>
              <a:rPr dirty="0" sz="14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the</a:t>
            </a:r>
            <a:r>
              <a:rPr dirty="0" sz="1400" spc="-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63748A"/>
                </a:solidFill>
                <a:latin typeface="Calibri"/>
                <a:cs typeface="Calibri"/>
              </a:rPr>
              <a:t>10</a:t>
            </a:r>
            <a:endParaRPr sz="1400">
              <a:latin typeface="Calibri"/>
              <a:cs typeface="Calibri"/>
            </a:endParaRPr>
          </a:p>
          <a:p>
            <a:pPr algn="ctr" marL="309880" marR="302260">
              <a:lnSpc>
                <a:spcPct val="125000"/>
              </a:lnSpc>
            </a:pPr>
            <a:r>
              <a:rPr dirty="0" sz="1400" spc="-20">
                <a:solidFill>
                  <a:srgbClr val="63748A"/>
                </a:solidFill>
                <a:latin typeface="Calibri"/>
                <a:cs typeface="Calibri"/>
              </a:rPr>
              <a:t>fastest-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growing</a:t>
            </a:r>
            <a:r>
              <a:rPr dirty="0" sz="14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economies globally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6195059" y="2500883"/>
            <a:ext cx="2708910" cy="3227070"/>
            <a:chOff x="6195059" y="2500883"/>
            <a:chExt cx="2708910" cy="3227070"/>
          </a:xfrm>
        </p:grpSpPr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95059" y="2500883"/>
              <a:ext cx="2708910" cy="322706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291071" y="2633471"/>
              <a:ext cx="2560320" cy="3005455"/>
            </a:xfrm>
            <a:custGeom>
              <a:avLst/>
              <a:gdLst/>
              <a:ahLst/>
              <a:cxnLst/>
              <a:rect l="l" t="t" r="r" b="b"/>
              <a:pathLst>
                <a:path w="2560320" h="3005454">
                  <a:moveTo>
                    <a:pt x="0" y="3005328"/>
                  </a:moveTo>
                  <a:lnTo>
                    <a:pt x="2560320" y="3005328"/>
                  </a:lnTo>
                  <a:lnTo>
                    <a:pt x="2560320" y="0"/>
                  </a:lnTo>
                  <a:lnTo>
                    <a:pt x="0" y="0"/>
                  </a:lnTo>
                  <a:lnTo>
                    <a:pt x="0" y="30053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291071" y="2560319"/>
              <a:ext cx="2560320" cy="73660"/>
            </a:xfrm>
            <a:custGeom>
              <a:avLst/>
              <a:gdLst/>
              <a:ahLst/>
              <a:cxnLst/>
              <a:rect l="l" t="t" r="r" b="b"/>
              <a:pathLst>
                <a:path w="2560320" h="73660">
                  <a:moveTo>
                    <a:pt x="2560320" y="0"/>
                  </a:moveTo>
                  <a:lnTo>
                    <a:pt x="0" y="0"/>
                  </a:lnTo>
                  <a:lnTo>
                    <a:pt x="0" y="73151"/>
                  </a:lnTo>
                  <a:lnTo>
                    <a:pt x="2560320" y="73151"/>
                  </a:lnTo>
                  <a:lnTo>
                    <a:pt x="2560320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6291071" y="2935046"/>
            <a:ext cx="2560320" cy="2139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4800" spc="-25" b="1">
                <a:solidFill>
                  <a:srgbClr val="0057E6"/>
                </a:solidFill>
                <a:latin typeface="Calibri"/>
                <a:cs typeface="Calibri"/>
              </a:rPr>
              <a:t>15%</a:t>
            </a:r>
            <a:endParaRPr sz="4800">
              <a:latin typeface="Calibri"/>
              <a:cs typeface="Calibri"/>
            </a:endParaRPr>
          </a:p>
          <a:p>
            <a:pPr algn="ctr" marL="635">
              <a:lnSpc>
                <a:spcPct val="100000"/>
              </a:lnSpc>
              <a:spcBef>
                <a:spcPts val="2075"/>
              </a:spcBef>
            </a:pPr>
            <a:r>
              <a:rPr dirty="0" sz="1700" spc="-10">
                <a:solidFill>
                  <a:srgbClr val="092440"/>
                </a:solidFill>
                <a:latin typeface="Calibri"/>
                <a:cs typeface="Calibri"/>
              </a:rPr>
              <a:t>Intra-</a:t>
            </a:r>
            <a:r>
              <a:rPr dirty="0" sz="1700">
                <a:solidFill>
                  <a:srgbClr val="092440"/>
                </a:solidFill>
                <a:latin typeface="Calibri"/>
                <a:cs typeface="Calibri"/>
              </a:rPr>
              <a:t>African</a:t>
            </a:r>
            <a:r>
              <a:rPr dirty="0" sz="1700" spc="70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700" spc="-20">
                <a:solidFill>
                  <a:srgbClr val="092440"/>
                </a:solidFill>
                <a:latin typeface="Calibri"/>
                <a:cs typeface="Calibri"/>
              </a:rPr>
              <a:t>Trade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15"/>
              </a:spcBef>
            </a:pPr>
            <a:endParaRPr sz="1700">
              <a:latin typeface="Calibri"/>
              <a:cs typeface="Calibri"/>
            </a:endParaRPr>
          </a:p>
          <a:p>
            <a:pPr algn="ctr" marL="1905">
              <a:lnSpc>
                <a:spcPct val="100000"/>
              </a:lnSpc>
            </a:pP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vs.</a:t>
            </a:r>
            <a:r>
              <a:rPr dirty="0" sz="14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60%+</a:t>
            </a:r>
            <a:r>
              <a:rPr dirty="0" sz="1400" spc="-25">
                <a:solidFill>
                  <a:srgbClr val="63748A"/>
                </a:solidFill>
                <a:latin typeface="Calibri"/>
                <a:cs typeface="Calibri"/>
              </a:rPr>
              <a:t> in</a:t>
            </a:r>
            <a:endParaRPr sz="1400">
              <a:latin typeface="Calibri"/>
              <a:cs typeface="Calibri"/>
            </a:endParaRPr>
          </a:p>
          <a:p>
            <a:pPr algn="ctr" marL="40005">
              <a:lnSpc>
                <a:spcPct val="100000"/>
              </a:lnSpc>
              <a:spcBef>
                <a:spcPts val="420"/>
              </a:spcBef>
            </a:pP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Europe</a:t>
            </a:r>
            <a:r>
              <a:rPr dirty="0" sz="14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4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63748A"/>
                </a:solidFill>
                <a:latin typeface="Calibri"/>
                <a:cs typeface="Calibri"/>
              </a:rPr>
              <a:t>Asia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9035795" y="2500883"/>
            <a:ext cx="2708910" cy="3227070"/>
            <a:chOff x="9035795" y="2500883"/>
            <a:chExt cx="2708910" cy="3227070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35795" y="2500883"/>
              <a:ext cx="2708909" cy="322706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131807" y="2633471"/>
              <a:ext cx="2560320" cy="3005455"/>
            </a:xfrm>
            <a:custGeom>
              <a:avLst/>
              <a:gdLst/>
              <a:ahLst/>
              <a:cxnLst/>
              <a:rect l="l" t="t" r="r" b="b"/>
              <a:pathLst>
                <a:path w="2560320" h="3005454">
                  <a:moveTo>
                    <a:pt x="0" y="3005328"/>
                  </a:moveTo>
                  <a:lnTo>
                    <a:pt x="2560320" y="3005328"/>
                  </a:lnTo>
                  <a:lnTo>
                    <a:pt x="2560320" y="0"/>
                  </a:lnTo>
                  <a:lnTo>
                    <a:pt x="0" y="0"/>
                  </a:lnTo>
                  <a:lnTo>
                    <a:pt x="0" y="30053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9131807" y="2560319"/>
              <a:ext cx="2560320" cy="73660"/>
            </a:xfrm>
            <a:custGeom>
              <a:avLst/>
              <a:gdLst/>
              <a:ahLst/>
              <a:cxnLst/>
              <a:rect l="l" t="t" r="r" b="b"/>
              <a:pathLst>
                <a:path w="2560320" h="73660">
                  <a:moveTo>
                    <a:pt x="2560320" y="0"/>
                  </a:moveTo>
                  <a:lnTo>
                    <a:pt x="0" y="0"/>
                  </a:lnTo>
                  <a:lnTo>
                    <a:pt x="0" y="73151"/>
                  </a:lnTo>
                  <a:lnTo>
                    <a:pt x="2560320" y="73151"/>
                  </a:lnTo>
                  <a:lnTo>
                    <a:pt x="2560320" y="0"/>
                  </a:lnTo>
                  <a:close/>
                </a:path>
              </a:pathLst>
            </a:custGeom>
            <a:solidFill>
              <a:srgbClr val="00175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9131807" y="2935046"/>
            <a:ext cx="2560320" cy="2139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">
              <a:lnSpc>
                <a:spcPct val="100000"/>
              </a:lnSpc>
              <a:spcBef>
                <a:spcPts val="100"/>
              </a:spcBef>
            </a:pPr>
            <a:r>
              <a:rPr dirty="0" sz="4800" spc="-10" b="1">
                <a:solidFill>
                  <a:srgbClr val="0057E6"/>
                </a:solidFill>
                <a:latin typeface="Calibri"/>
                <a:cs typeface="Calibri"/>
              </a:rPr>
              <a:t>$120B</a:t>
            </a:r>
            <a:endParaRPr sz="4800">
              <a:latin typeface="Calibri"/>
              <a:cs typeface="Calibri"/>
            </a:endParaRPr>
          </a:p>
          <a:p>
            <a:pPr algn="ctr" marL="2540">
              <a:lnSpc>
                <a:spcPct val="100000"/>
              </a:lnSpc>
              <a:spcBef>
                <a:spcPts val="2075"/>
              </a:spcBef>
            </a:pPr>
            <a:r>
              <a:rPr dirty="0" sz="1700">
                <a:solidFill>
                  <a:srgbClr val="092440"/>
                </a:solidFill>
                <a:latin typeface="Calibri"/>
                <a:cs typeface="Calibri"/>
              </a:rPr>
              <a:t>Trade</a:t>
            </a:r>
            <a:r>
              <a:rPr dirty="0" sz="1700" spc="15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92440"/>
                </a:solidFill>
                <a:latin typeface="Calibri"/>
                <a:cs typeface="Calibri"/>
              </a:rPr>
              <a:t>Finance</a:t>
            </a:r>
            <a:r>
              <a:rPr dirty="0" sz="1700" spc="15">
                <a:solidFill>
                  <a:srgbClr val="092440"/>
                </a:solidFill>
                <a:latin typeface="Calibri"/>
                <a:cs typeface="Calibri"/>
              </a:rPr>
              <a:t> </a:t>
            </a:r>
            <a:r>
              <a:rPr dirty="0" sz="1700" spc="-25">
                <a:solidFill>
                  <a:srgbClr val="092440"/>
                </a:solidFill>
                <a:latin typeface="Calibri"/>
                <a:cs typeface="Calibri"/>
              </a:rPr>
              <a:t>Gap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15"/>
              </a:spcBef>
            </a:pPr>
            <a:endParaRPr sz="1700">
              <a:latin typeface="Calibri"/>
              <a:cs typeface="Calibri"/>
            </a:endParaRPr>
          </a:p>
          <a:p>
            <a:pPr algn="ctr" marL="1270">
              <a:lnSpc>
                <a:spcPct val="100000"/>
              </a:lnSpc>
            </a:pP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Unmet</a:t>
            </a:r>
            <a:r>
              <a:rPr dirty="0" sz="14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annual</a:t>
            </a:r>
            <a:r>
              <a:rPr dirty="0" sz="14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demand</a:t>
            </a:r>
            <a:r>
              <a:rPr dirty="0" sz="14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across</a:t>
            </a:r>
            <a:endParaRPr sz="1400">
              <a:latin typeface="Calibri"/>
              <a:cs typeface="Calibri"/>
            </a:endParaRPr>
          </a:p>
          <a:p>
            <a:pPr algn="ctr" marL="1270">
              <a:lnSpc>
                <a:spcPct val="100000"/>
              </a:lnSpc>
              <a:spcBef>
                <a:spcPts val="420"/>
              </a:spcBef>
            </a:pP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the</a:t>
            </a:r>
            <a:r>
              <a:rPr dirty="0" sz="14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continent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96900" y="6347866"/>
            <a:ext cx="364109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BEBEBE"/>
                </a:solidFill>
                <a:latin typeface="Calibri"/>
                <a:cs typeface="Calibri"/>
              </a:rPr>
              <a:t>Matta</a:t>
            </a:r>
            <a:r>
              <a:rPr dirty="0" sz="1200" spc="-4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BEBEBE"/>
                </a:solidFill>
                <a:latin typeface="Calibri"/>
                <a:cs typeface="Calibri"/>
              </a:rPr>
              <a:t>—</a:t>
            </a:r>
            <a:r>
              <a:rPr dirty="0" sz="1200" spc="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BEBEBE"/>
                </a:solidFill>
                <a:latin typeface="Calibri"/>
                <a:cs typeface="Calibri"/>
              </a:rPr>
              <a:t>Digital</a:t>
            </a:r>
            <a:r>
              <a:rPr dirty="0" sz="1200" spc="-3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BEBEBE"/>
                </a:solidFill>
                <a:latin typeface="Calibri"/>
                <a:cs typeface="Calibri"/>
              </a:rPr>
              <a:t>Infrastructure:</a:t>
            </a:r>
            <a:r>
              <a:rPr dirty="0" sz="1200" spc="-3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BEBEBE"/>
                </a:solidFill>
                <a:latin typeface="Calibri"/>
                <a:cs typeface="Calibri"/>
              </a:rPr>
              <a:t>The</a:t>
            </a:r>
            <a:r>
              <a:rPr dirty="0" sz="1200" spc="-1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BEBEBE"/>
                </a:solidFill>
                <a:latin typeface="Calibri"/>
                <a:cs typeface="Calibri"/>
              </a:rPr>
              <a:t>Future</a:t>
            </a:r>
            <a:r>
              <a:rPr dirty="0" sz="1200" spc="-3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BEBEBE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BEBEBE"/>
                </a:solidFill>
                <a:latin typeface="Calibri"/>
                <a:cs typeface="Calibri"/>
              </a:rPr>
              <a:t>African</a:t>
            </a:r>
            <a:r>
              <a:rPr dirty="0" sz="1200" spc="-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BEBEBE"/>
                </a:solidFill>
                <a:latin typeface="Calibri"/>
                <a:cs typeface="Calibri"/>
              </a:rPr>
              <a:t>Trade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8496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105"/>
              </a:spcBef>
            </a:pPr>
            <a:r>
              <a:rPr dirty="0" spc="-120" b="0">
                <a:solidFill>
                  <a:srgbClr val="001750"/>
                </a:solidFill>
                <a:latin typeface="Calibri"/>
                <a:cs typeface="Calibri"/>
              </a:rPr>
              <a:t>The</a:t>
            </a:r>
            <a:r>
              <a:rPr dirty="0" spc="-245" b="0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pc="-155" b="0">
                <a:solidFill>
                  <a:srgbClr val="001750"/>
                </a:solidFill>
                <a:latin typeface="Calibri"/>
                <a:cs typeface="Calibri"/>
              </a:rPr>
              <a:t>African</a:t>
            </a:r>
            <a:r>
              <a:rPr dirty="0" spc="-220" b="0">
                <a:solidFill>
                  <a:srgbClr val="001750"/>
                </a:solidFill>
                <a:latin typeface="Calibri"/>
                <a:cs typeface="Calibri"/>
              </a:rPr>
              <a:t> </a:t>
            </a:r>
            <a:r>
              <a:rPr dirty="0" spc="-140" b="0">
                <a:solidFill>
                  <a:srgbClr val="0057E6"/>
                </a:solidFill>
                <a:latin typeface="Calibri"/>
                <a:cs typeface="Calibri"/>
              </a:rPr>
              <a:t>Opportunity</a:t>
            </a:r>
          </a:p>
        </p:txBody>
      </p:sp>
      <p:grpSp>
        <p:nvGrpSpPr>
          <p:cNvPr id="28" name="object 28"/>
          <p:cNvGrpSpPr/>
          <p:nvPr/>
        </p:nvGrpSpPr>
        <p:grpSpPr>
          <a:xfrm>
            <a:off x="662736" y="519366"/>
            <a:ext cx="11159490" cy="6033135"/>
            <a:chOff x="662736" y="519366"/>
            <a:chExt cx="11159490" cy="6033135"/>
          </a:xfrm>
        </p:grpSpPr>
        <p:sp>
          <p:nvSpPr>
            <p:cNvPr id="29" name="object 29"/>
            <p:cNvSpPr/>
            <p:nvPr/>
          </p:nvSpPr>
          <p:spPr>
            <a:xfrm>
              <a:off x="673849" y="530479"/>
              <a:ext cx="0" cy="445770"/>
            </a:xfrm>
            <a:custGeom>
              <a:avLst/>
              <a:gdLst/>
              <a:ahLst/>
              <a:cxnLst/>
              <a:rect l="l" t="t" r="r" b="b"/>
              <a:pathLst>
                <a:path w="0" h="445769">
                  <a:moveTo>
                    <a:pt x="0" y="0"/>
                  </a:moveTo>
                  <a:lnTo>
                    <a:pt x="0" y="445516"/>
                  </a:lnTo>
                </a:path>
              </a:pathLst>
            </a:custGeom>
            <a:ln w="22225">
              <a:solidFill>
                <a:srgbClr val="0057E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83341" y="624674"/>
              <a:ext cx="1133373" cy="29531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0629899" y="6166218"/>
              <a:ext cx="1191895" cy="386080"/>
            </a:xfrm>
            <a:custGeom>
              <a:avLst/>
              <a:gdLst/>
              <a:ahLst/>
              <a:cxnLst/>
              <a:rect l="l" t="t" r="r" b="b"/>
              <a:pathLst>
                <a:path w="1191895" h="386079">
                  <a:moveTo>
                    <a:pt x="998981" y="0"/>
                  </a:moveTo>
                  <a:lnTo>
                    <a:pt x="192785" y="0"/>
                  </a:lnTo>
                  <a:lnTo>
                    <a:pt x="148596" y="5093"/>
                  </a:lnTo>
                  <a:lnTo>
                    <a:pt x="108024" y="19602"/>
                  </a:lnTo>
                  <a:lnTo>
                    <a:pt x="72227" y="42368"/>
                  </a:lnTo>
                  <a:lnTo>
                    <a:pt x="42367" y="72234"/>
                  </a:lnTo>
                  <a:lnTo>
                    <a:pt x="19603" y="108041"/>
                  </a:lnTo>
                  <a:lnTo>
                    <a:pt x="5094" y="148632"/>
                  </a:lnTo>
                  <a:lnTo>
                    <a:pt x="0" y="192849"/>
                  </a:lnTo>
                  <a:lnTo>
                    <a:pt x="5094" y="237066"/>
                  </a:lnTo>
                  <a:lnTo>
                    <a:pt x="19603" y="277657"/>
                  </a:lnTo>
                  <a:lnTo>
                    <a:pt x="42367" y="313464"/>
                  </a:lnTo>
                  <a:lnTo>
                    <a:pt x="72227" y="343330"/>
                  </a:lnTo>
                  <a:lnTo>
                    <a:pt x="108024" y="366096"/>
                  </a:lnTo>
                  <a:lnTo>
                    <a:pt x="148596" y="380605"/>
                  </a:lnTo>
                  <a:lnTo>
                    <a:pt x="192785" y="385699"/>
                  </a:lnTo>
                  <a:lnTo>
                    <a:pt x="998981" y="385699"/>
                  </a:lnTo>
                  <a:lnTo>
                    <a:pt x="1043218" y="380605"/>
                  </a:lnTo>
                  <a:lnTo>
                    <a:pt x="1083824" y="366096"/>
                  </a:lnTo>
                  <a:lnTo>
                    <a:pt x="1119643" y="343330"/>
                  </a:lnTo>
                  <a:lnTo>
                    <a:pt x="1149517" y="313464"/>
                  </a:lnTo>
                  <a:lnTo>
                    <a:pt x="1172288" y="277657"/>
                  </a:lnTo>
                  <a:lnTo>
                    <a:pt x="1186800" y="237066"/>
                  </a:lnTo>
                  <a:lnTo>
                    <a:pt x="1191895" y="192849"/>
                  </a:lnTo>
                  <a:lnTo>
                    <a:pt x="1186800" y="148632"/>
                  </a:lnTo>
                  <a:lnTo>
                    <a:pt x="1172288" y="108041"/>
                  </a:lnTo>
                  <a:lnTo>
                    <a:pt x="1149517" y="72234"/>
                  </a:lnTo>
                  <a:lnTo>
                    <a:pt x="1119643" y="42368"/>
                  </a:lnTo>
                  <a:lnTo>
                    <a:pt x="1083824" y="19602"/>
                  </a:lnTo>
                  <a:lnTo>
                    <a:pt x="1043218" y="5093"/>
                  </a:lnTo>
                  <a:lnTo>
                    <a:pt x="998981" y="0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/>
          <p:nvPr/>
        </p:nvSpPr>
        <p:spPr>
          <a:xfrm>
            <a:off x="10835131" y="6256426"/>
            <a:ext cx="40132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dirty="0" sz="11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3" name="object 3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02517" y="6244767"/>
            <a:ext cx="228600" cy="228600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661212" y="6057696"/>
            <a:ext cx="929449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solidFill>
                  <a:srgbClr val="63748A"/>
                </a:solidFill>
                <a:latin typeface="Calibri"/>
                <a:cs typeface="Calibri"/>
              </a:rPr>
              <a:t>Sources:</a:t>
            </a:r>
            <a:r>
              <a:rPr dirty="0" sz="10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63748A"/>
                </a:solidFill>
                <a:latin typeface="Calibri"/>
                <a:cs typeface="Calibri"/>
              </a:rPr>
              <a:t>UN</a:t>
            </a:r>
            <a:r>
              <a:rPr dirty="0" sz="10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63748A"/>
                </a:solidFill>
                <a:latin typeface="Calibri"/>
                <a:cs typeface="Calibri"/>
              </a:rPr>
              <a:t>World</a:t>
            </a:r>
            <a:r>
              <a:rPr dirty="0" sz="10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63748A"/>
                </a:solidFill>
                <a:latin typeface="Calibri"/>
                <a:cs typeface="Calibri"/>
              </a:rPr>
              <a:t>Population</a:t>
            </a:r>
            <a:r>
              <a:rPr dirty="0" sz="10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63748A"/>
                </a:solidFill>
                <a:latin typeface="Calibri"/>
                <a:cs typeface="Calibri"/>
              </a:rPr>
              <a:t>Prospects</a:t>
            </a:r>
            <a:r>
              <a:rPr dirty="0" sz="10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63748A"/>
                </a:solidFill>
                <a:latin typeface="Calibri"/>
                <a:cs typeface="Calibri"/>
              </a:rPr>
              <a:t>2024;</a:t>
            </a:r>
            <a:r>
              <a:rPr dirty="0" sz="10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63748A"/>
                </a:solidFill>
                <a:latin typeface="Calibri"/>
                <a:cs typeface="Calibri"/>
              </a:rPr>
              <a:t>IMF</a:t>
            </a:r>
            <a:r>
              <a:rPr dirty="0" sz="10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63748A"/>
                </a:solidFill>
                <a:latin typeface="Calibri"/>
                <a:cs typeface="Calibri"/>
              </a:rPr>
              <a:t>World</a:t>
            </a:r>
            <a:r>
              <a:rPr dirty="0" sz="10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63748A"/>
                </a:solidFill>
                <a:latin typeface="Calibri"/>
                <a:cs typeface="Calibri"/>
              </a:rPr>
              <a:t>Economic</a:t>
            </a:r>
            <a:r>
              <a:rPr dirty="0" sz="10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63748A"/>
                </a:solidFill>
                <a:latin typeface="Calibri"/>
                <a:cs typeface="Calibri"/>
              </a:rPr>
              <a:t>Outlook</a:t>
            </a:r>
            <a:r>
              <a:rPr dirty="0" sz="10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63748A"/>
                </a:solidFill>
                <a:latin typeface="Calibri"/>
                <a:cs typeface="Calibri"/>
              </a:rPr>
              <a:t>2025;</a:t>
            </a:r>
            <a:r>
              <a:rPr dirty="0" sz="10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63748A"/>
                </a:solidFill>
                <a:latin typeface="Calibri"/>
                <a:cs typeface="Calibri"/>
              </a:rPr>
              <a:t>Afreximbank</a:t>
            </a:r>
            <a:r>
              <a:rPr dirty="0" sz="10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63748A"/>
                </a:solidFill>
                <a:latin typeface="Calibri"/>
                <a:cs typeface="Calibri"/>
              </a:rPr>
              <a:t>African</a:t>
            </a:r>
            <a:r>
              <a:rPr dirty="0" sz="10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63748A"/>
                </a:solidFill>
                <a:latin typeface="Calibri"/>
                <a:cs typeface="Calibri"/>
              </a:rPr>
              <a:t>Trade</a:t>
            </a:r>
            <a:r>
              <a:rPr dirty="0" sz="10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63748A"/>
                </a:solidFill>
                <a:latin typeface="Calibri"/>
                <a:cs typeface="Calibri"/>
              </a:rPr>
              <a:t>Report</a:t>
            </a:r>
            <a:r>
              <a:rPr dirty="0" sz="10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63748A"/>
                </a:solidFill>
                <a:latin typeface="Calibri"/>
                <a:cs typeface="Calibri"/>
              </a:rPr>
              <a:t>2024;</a:t>
            </a:r>
            <a:r>
              <a:rPr dirty="0" sz="10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63748A"/>
                </a:solidFill>
                <a:latin typeface="Calibri"/>
                <a:cs typeface="Calibri"/>
              </a:rPr>
              <a:t>UNCTAD</a:t>
            </a:r>
            <a:r>
              <a:rPr dirty="0" sz="10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63748A"/>
                </a:solidFill>
                <a:latin typeface="Calibri"/>
                <a:cs typeface="Calibri"/>
              </a:rPr>
              <a:t>Economic</a:t>
            </a:r>
            <a:r>
              <a:rPr dirty="0" sz="10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63748A"/>
                </a:solidFill>
                <a:latin typeface="Calibri"/>
                <a:cs typeface="Calibri"/>
              </a:rPr>
              <a:t>Development</a:t>
            </a:r>
            <a:r>
              <a:rPr dirty="0" sz="10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63748A"/>
                </a:solidFill>
                <a:latin typeface="Calibri"/>
                <a:cs typeface="Calibri"/>
              </a:rPr>
              <a:t>in</a:t>
            </a:r>
            <a:r>
              <a:rPr dirty="0" sz="10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63748A"/>
                </a:solidFill>
                <a:latin typeface="Calibri"/>
                <a:cs typeface="Calibri"/>
              </a:rPr>
              <a:t>Africa</a:t>
            </a:r>
            <a:r>
              <a:rPr dirty="0" sz="10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000">
                <a:solidFill>
                  <a:srgbClr val="63748A"/>
                </a:solidFill>
                <a:latin typeface="Calibri"/>
                <a:cs typeface="Calibri"/>
              </a:rPr>
              <a:t>Report</a:t>
            </a:r>
            <a:r>
              <a:rPr dirty="0" sz="10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000" spc="-10">
                <a:solidFill>
                  <a:srgbClr val="63748A"/>
                </a:solidFill>
                <a:latin typeface="Calibri"/>
                <a:cs typeface="Calibri"/>
              </a:rPr>
              <a:t>2019.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242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667499" y="4399407"/>
            <a:ext cx="8280400" cy="2159000"/>
            <a:chOff x="667499" y="4399407"/>
            <a:chExt cx="8280400" cy="2159000"/>
          </a:xfrm>
        </p:grpSpPr>
        <p:sp>
          <p:nvSpPr>
            <p:cNvPr id="4" name="object 4"/>
            <p:cNvSpPr/>
            <p:nvPr/>
          </p:nvSpPr>
          <p:spPr>
            <a:xfrm>
              <a:off x="673849" y="4405757"/>
              <a:ext cx="8267700" cy="2146300"/>
            </a:xfrm>
            <a:custGeom>
              <a:avLst/>
              <a:gdLst/>
              <a:ahLst/>
              <a:cxnLst/>
              <a:rect l="l" t="t" r="r" b="b"/>
              <a:pathLst>
                <a:path w="8267700" h="2146300">
                  <a:moveTo>
                    <a:pt x="8047494" y="0"/>
                  </a:moveTo>
                  <a:lnTo>
                    <a:pt x="220179" y="0"/>
                  </a:lnTo>
                  <a:lnTo>
                    <a:pt x="175805" y="4472"/>
                  </a:lnTo>
                  <a:lnTo>
                    <a:pt x="134475" y="17299"/>
                  </a:lnTo>
                  <a:lnTo>
                    <a:pt x="97075" y="37598"/>
                  </a:lnTo>
                  <a:lnTo>
                    <a:pt x="64489" y="64484"/>
                  </a:lnTo>
                  <a:lnTo>
                    <a:pt x="37603" y="97073"/>
                  </a:lnTo>
                  <a:lnTo>
                    <a:pt x="17302" y="134481"/>
                  </a:lnTo>
                  <a:lnTo>
                    <a:pt x="4473" y="175824"/>
                  </a:lnTo>
                  <a:lnTo>
                    <a:pt x="0" y="220218"/>
                  </a:lnTo>
                  <a:lnTo>
                    <a:pt x="0" y="1925980"/>
                  </a:lnTo>
                  <a:lnTo>
                    <a:pt x="4473" y="1970354"/>
                  </a:lnTo>
                  <a:lnTo>
                    <a:pt x="17302" y="2011684"/>
                  </a:lnTo>
                  <a:lnTo>
                    <a:pt x="37603" y="2049085"/>
                  </a:lnTo>
                  <a:lnTo>
                    <a:pt x="64489" y="2081671"/>
                  </a:lnTo>
                  <a:lnTo>
                    <a:pt x="97075" y="2108557"/>
                  </a:lnTo>
                  <a:lnTo>
                    <a:pt x="134475" y="2128857"/>
                  </a:lnTo>
                  <a:lnTo>
                    <a:pt x="175805" y="2141687"/>
                  </a:lnTo>
                  <a:lnTo>
                    <a:pt x="220179" y="2146160"/>
                  </a:lnTo>
                  <a:lnTo>
                    <a:pt x="8047494" y="2146160"/>
                  </a:lnTo>
                  <a:lnTo>
                    <a:pt x="8091846" y="2141687"/>
                  </a:lnTo>
                  <a:lnTo>
                    <a:pt x="8133158" y="2128857"/>
                  </a:lnTo>
                  <a:lnTo>
                    <a:pt x="8170543" y="2108557"/>
                  </a:lnTo>
                  <a:lnTo>
                    <a:pt x="8203117" y="2081671"/>
                  </a:lnTo>
                  <a:lnTo>
                    <a:pt x="8229993" y="2049085"/>
                  </a:lnTo>
                  <a:lnTo>
                    <a:pt x="8250287" y="2011684"/>
                  </a:lnTo>
                  <a:lnTo>
                    <a:pt x="8263113" y="1970354"/>
                  </a:lnTo>
                  <a:lnTo>
                    <a:pt x="8267585" y="1925980"/>
                  </a:lnTo>
                  <a:lnTo>
                    <a:pt x="8267585" y="220218"/>
                  </a:lnTo>
                  <a:lnTo>
                    <a:pt x="8263113" y="175824"/>
                  </a:lnTo>
                  <a:lnTo>
                    <a:pt x="8250287" y="134481"/>
                  </a:lnTo>
                  <a:lnTo>
                    <a:pt x="8229993" y="97073"/>
                  </a:lnTo>
                  <a:lnTo>
                    <a:pt x="8203117" y="64484"/>
                  </a:lnTo>
                  <a:lnTo>
                    <a:pt x="8170543" y="37598"/>
                  </a:lnTo>
                  <a:lnTo>
                    <a:pt x="8133158" y="17299"/>
                  </a:lnTo>
                  <a:lnTo>
                    <a:pt x="8091846" y="4472"/>
                  </a:lnTo>
                  <a:lnTo>
                    <a:pt x="8047494" y="0"/>
                  </a:lnTo>
                  <a:close/>
                </a:path>
              </a:pathLst>
            </a:custGeom>
            <a:solidFill>
              <a:srgbClr val="0057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673849" y="4405757"/>
              <a:ext cx="8267700" cy="2146300"/>
            </a:xfrm>
            <a:custGeom>
              <a:avLst/>
              <a:gdLst/>
              <a:ahLst/>
              <a:cxnLst/>
              <a:rect l="l" t="t" r="r" b="b"/>
              <a:pathLst>
                <a:path w="8267700" h="2146300">
                  <a:moveTo>
                    <a:pt x="0" y="220218"/>
                  </a:moveTo>
                  <a:lnTo>
                    <a:pt x="4473" y="175824"/>
                  </a:lnTo>
                  <a:lnTo>
                    <a:pt x="17302" y="134481"/>
                  </a:lnTo>
                  <a:lnTo>
                    <a:pt x="37603" y="97073"/>
                  </a:lnTo>
                  <a:lnTo>
                    <a:pt x="64489" y="64484"/>
                  </a:lnTo>
                  <a:lnTo>
                    <a:pt x="97075" y="37598"/>
                  </a:lnTo>
                  <a:lnTo>
                    <a:pt x="134475" y="17299"/>
                  </a:lnTo>
                  <a:lnTo>
                    <a:pt x="175805" y="4472"/>
                  </a:lnTo>
                  <a:lnTo>
                    <a:pt x="220179" y="0"/>
                  </a:lnTo>
                  <a:lnTo>
                    <a:pt x="8047494" y="0"/>
                  </a:lnTo>
                  <a:lnTo>
                    <a:pt x="8091846" y="4472"/>
                  </a:lnTo>
                  <a:lnTo>
                    <a:pt x="8133158" y="17299"/>
                  </a:lnTo>
                  <a:lnTo>
                    <a:pt x="8170543" y="37598"/>
                  </a:lnTo>
                  <a:lnTo>
                    <a:pt x="8203117" y="64484"/>
                  </a:lnTo>
                  <a:lnTo>
                    <a:pt x="8229993" y="97073"/>
                  </a:lnTo>
                  <a:lnTo>
                    <a:pt x="8250287" y="134481"/>
                  </a:lnTo>
                  <a:lnTo>
                    <a:pt x="8263113" y="175824"/>
                  </a:lnTo>
                  <a:lnTo>
                    <a:pt x="8267585" y="220218"/>
                  </a:lnTo>
                  <a:lnTo>
                    <a:pt x="8267585" y="1925980"/>
                  </a:lnTo>
                  <a:lnTo>
                    <a:pt x="8263113" y="1970354"/>
                  </a:lnTo>
                  <a:lnTo>
                    <a:pt x="8250287" y="2011684"/>
                  </a:lnTo>
                  <a:lnTo>
                    <a:pt x="8229993" y="2049085"/>
                  </a:lnTo>
                  <a:lnTo>
                    <a:pt x="8203117" y="2081671"/>
                  </a:lnTo>
                  <a:lnTo>
                    <a:pt x="8170543" y="2108557"/>
                  </a:lnTo>
                  <a:lnTo>
                    <a:pt x="8133158" y="2128857"/>
                  </a:lnTo>
                  <a:lnTo>
                    <a:pt x="8091846" y="2141687"/>
                  </a:lnTo>
                  <a:lnTo>
                    <a:pt x="8047494" y="2146160"/>
                  </a:lnTo>
                  <a:lnTo>
                    <a:pt x="220179" y="2146160"/>
                  </a:lnTo>
                  <a:lnTo>
                    <a:pt x="175805" y="2141687"/>
                  </a:lnTo>
                  <a:lnTo>
                    <a:pt x="134475" y="2128857"/>
                  </a:lnTo>
                  <a:lnTo>
                    <a:pt x="97075" y="2108557"/>
                  </a:lnTo>
                  <a:lnTo>
                    <a:pt x="64489" y="2081671"/>
                  </a:lnTo>
                  <a:lnTo>
                    <a:pt x="37603" y="2049085"/>
                  </a:lnTo>
                  <a:lnTo>
                    <a:pt x="17302" y="2011684"/>
                  </a:lnTo>
                  <a:lnTo>
                    <a:pt x="4473" y="1970354"/>
                  </a:lnTo>
                  <a:lnTo>
                    <a:pt x="0" y="1925980"/>
                  </a:lnTo>
                  <a:lnTo>
                    <a:pt x="0" y="220218"/>
                  </a:lnTo>
                  <a:close/>
                </a:path>
              </a:pathLst>
            </a:custGeom>
            <a:ln w="12700">
              <a:solidFill>
                <a:srgbClr val="172C51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 descr="preencoded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290" y="1711325"/>
            <a:ext cx="341376" cy="341375"/>
          </a:xfrm>
          <a:prstGeom prst="rect">
            <a:avLst/>
          </a:prstGeom>
        </p:spPr>
      </p:pic>
      <p:pic>
        <p:nvPicPr>
          <p:cNvPr id="7" name="object 7" descr="preencoded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290" y="2381885"/>
            <a:ext cx="341376" cy="341375"/>
          </a:xfrm>
          <a:prstGeom prst="rect">
            <a:avLst/>
          </a:prstGeom>
        </p:spPr>
      </p:pic>
      <p:pic>
        <p:nvPicPr>
          <p:cNvPr id="8" name="object 8" descr="preencoded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290" y="3052445"/>
            <a:ext cx="341376" cy="341375"/>
          </a:xfrm>
          <a:prstGeom prst="rect">
            <a:avLst/>
          </a:prstGeom>
        </p:spPr>
      </p:pic>
      <p:pic>
        <p:nvPicPr>
          <p:cNvPr id="9" name="object 9" descr="preencoded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290" y="3723004"/>
            <a:ext cx="341376" cy="34137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343405" y="1690878"/>
            <a:ext cx="3244850" cy="238379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250">
                <a:solidFill>
                  <a:srgbClr val="FFFFFF"/>
                </a:solidFill>
                <a:latin typeface="Calibri"/>
                <a:cs typeface="Calibri"/>
              </a:rPr>
              <a:t>Africa</a:t>
            </a:r>
            <a:r>
              <a:rPr dirty="0" sz="225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dirty="0" sz="225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-10">
                <a:solidFill>
                  <a:srgbClr val="FFFFFF"/>
                </a:solidFill>
                <a:latin typeface="Calibri"/>
                <a:cs typeface="Calibri"/>
              </a:rPr>
              <a:t>demand.</a:t>
            </a:r>
            <a:endParaRPr sz="22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85"/>
              </a:spcBef>
            </a:pPr>
            <a:r>
              <a:rPr dirty="0" sz="2250">
                <a:solidFill>
                  <a:srgbClr val="FFFFFF"/>
                </a:solidFill>
                <a:latin typeface="Calibri"/>
                <a:cs typeface="Calibri"/>
              </a:rPr>
              <a:t>Africa</a:t>
            </a:r>
            <a:r>
              <a:rPr dirty="0" sz="225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dirty="0" sz="225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-10">
                <a:solidFill>
                  <a:srgbClr val="FFFFFF"/>
                </a:solidFill>
                <a:latin typeface="Calibri"/>
                <a:cs typeface="Calibri"/>
              </a:rPr>
              <a:t>producers.</a:t>
            </a:r>
            <a:endParaRPr sz="2250">
              <a:latin typeface="Calibri"/>
              <a:cs typeface="Calibri"/>
            </a:endParaRPr>
          </a:p>
          <a:p>
            <a:pPr marL="12700" marR="5080">
              <a:lnSpc>
                <a:spcPts val="5280"/>
              </a:lnSpc>
              <a:spcBef>
                <a:spcPts val="405"/>
              </a:spcBef>
            </a:pPr>
            <a:r>
              <a:rPr dirty="0" sz="2250">
                <a:solidFill>
                  <a:srgbClr val="FFFFFF"/>
                </a:solidFill>
                <a:latin typeface="Calibri"/>
                <a:cs typeface="Calibri"/>
              </a:rPr>
              <a:t>Africa</a:t>
            </a:r>
            <a:r>
              <a:rPr dirty="0" sz="225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dirty="0" sz="225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>
                <a:solidFill>
                  <a:srgbClr val="FFFFFF"/>
                </a:solidFill>
                <a:latin typeface="Calibri"/>
                <a:cs typeface="Calibri"/>
              </a:rPr>
              <a:t>logistics</a:t>
            </a:r>
            <a:r>
              <a:rPr dirty="0" sz="225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-10">
                <a:solidFill>
                  <a:srgbClr val="FFFFFF"/>
                </a:solidFill>
                <a:latin typeface="Calibri"/>
                <a:cs typeface="Calibri"/>
              </a:rPr>
              <a:t>capacity. </a:t>
            </a:r>
            <a:r>
              <a:rPr dirty="0" sz="2250">
                <a:solidFill>
                  <a:srgbClr val="FFFFFF"/>
                </a:solidFill>
                <a:latin typeface="Calibri"/>
                <a:cs typeface="Calibri"/>
              </a:rPr>
              <a:t>Africa</a:t>
            </a:r>
            <a:r>
              <a:rPr dirty="0" sz="225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>
                <a:solidFill>
                  <a:srgbClr val="FFFFFF"/>
                </a:solidFill>
                <a:latin typeface="Calibri"/>
                <a:cs typeface="Calibri"/>
              </a:rPr>
              <a:t>has</a:t>
            </a:r>
            <a:r>
              <a:rPr dirty="0" sz="225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250" spc="-10">
                <a:solidFill>
                  <a:srgbClr val="FFFFFF"/>
                </a:solidFill>
                <a:latin typeface="Calibri"/>
                <a:cs typeface="Calibri"/>
              </a:rPr>
              <a:t>capital.</a:t>
            </a:r>
            <a:endParaRPr sz="22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0688" y="4877561"/>
            <a:ext cx="3013710" cy="112014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215"/>
              </a:spcBef>
            </a:pPr>
            <a:r>
              <a:rPr dirty="0" sz="3600" spc="-90" b="1">
                <a:solidFill>
                  <a:srgbClr val="FFFFFF"/>
                </a:solidFill>
                <a:latin typeface="Calibri"/>
                <a:cs typeface="Calibri"/>
              </a:rPr>
              <a:t>Yet</a:t>
            </a:r>
            <a:r>
              <a:rPr dirty="0" sz="3600" spc="-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600" spc="-20" b="1">
                <a:solidFill>
                  <a:srgbClr val="FFFFFF"/>
                </a:solidFill>
                <a:latin typeface="Calibri"/>
                <a:cs typeface="Calibri"/>
              </a:rPr>
              <a:t>trade </a:t>
            </a:r>
            <a:r>
              <a:rPr dirty="0" sz="3600" spc="-10" b="1">
                <a:solidFill>
                  <a:srgbClr val="FFFFFF"/>
                </a:solidFill>
                <a:latin typeface="Calibri"/>
                <a:cs typeface="Calibri"/>
              </a:rPr>
              <a:t>underperforms.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20741" y="4878451"/>
            <a:ext cx="3877310" cy="11938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2000"/>
              </a:lnSpc>
              <a:spcBef>
                <a:spcPts val="100"/>
              </a:spcBef>
            </a:pP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5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gap</a:t>
            </a:r>
            <a:r>
              <a:rPr dirty="0" sz="15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between</a:t>
            </a:r>
            <a:r>
              <a:rPr dirty="0" sz="15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Africa's</a:t>
            </a:r>
            <a:r>
              <a:rPr dirty="0" sz="15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trade</a:t>
            </a:r>
            <a:r>
              <a:rPr dirty="0" sz="15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potential</a:t>
            </a:r>
            <a:r>
              <a:rPr dirty="0" sz="15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25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trade</a:t>
            </a:r>
            <a:r>
              <a:rPr dirty="0" sz="15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reality</a:t>
            </a:r>
            <a:r>
              <a:rPr dirty="0" sz="15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5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not</a:t>
            </a:r>
            <a:r>
              <a:rPr dirty="0" sz="15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about</a:t>
            </a:r>
            <a:r>
              <a:rPr dirty="0" sz="15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absent</a:t>
            </a:r>
            <a:r>
              <a:rPr dirty="0" sz="15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resources.</a:t>
            </a:r>
            <a:r>
              <a:rPr dirty="0" sz="15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It</a:t>
            </a:r>
            <a:r>
              <a:rPr dirty="0" sz="15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2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about</a:t>
            </a:r>
            <a:r>
              <a:rPr dirty="0" sz="15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5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absence</a:t>
            </a:r>
            <a:r>
              <a:rPr dirty="0" sz="15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5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coordination</a:t>
            </a:r>
            <a:r>
              <a:rPr dirty="0" sz="15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infrastructure</a:t>
            </a:r>
            <a:endParaRPr sz="1500">
              <a:latin typeface="Calibri"/>
              <a:cs typeface="Calibri"/>
            </a:endParaRPr>
          </a:p>
          <a:p>
            <a:pPr marL="12700" marR="64135">
              <a:lnSpc>
                <a:spcPts val="1850"/>
              </a:lnSpc>
              <a:spcBef>
                <a:spcPts val="55"/>
              </a:spcBef>
            </a:pP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—</a:t>
            </a:r>
            <a:r>
              <a:rPr dirty="0" sz="15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5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digital</a:t>
            </a:r>
            <a:r>
              <a:rPr dirty="0" sz="15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layer</a:t>
            </a:r>
            <a:r>
              <a:rPr dirty="0" sz="15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that</a:t>
            </a:r>
            <a:r>
              <a:rPr dirty="0" sz="15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makes</a:t>
            </a:r>
            <a:r>
              <a:rPr dirty="0" sz="15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20">
                <a:solidFill>
                  <a:srgbClr val="FFFFFF"/>
                </a:solidFill>
                <a:latin typeface="Calibri"/>
                <a:cs typeface="Calibri"/>
              </a:rPr>
              <a:t>trade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discoverable,</a:t>
            </a:r>
            <a:r>
              <a:rPr dirty="0" sz="15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verifiable,</a:t>
            </a:r>
            <a:r>
              <a:rPr dirty="0" sz="15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5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executable</a:t>
            </a:r>
            <a:r>
              <a:rPr dirty="0" sz="15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dirty="0" sz="15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scale.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58450" y="618185"/>
            <a:ext cx="1158303" cy="301802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10663428" y="6166218"/>
            <a:ext cx="1191895" cy="386080"/>
            <a:chOff x="10663428" y="6166218"/>
            <a:chExt cx="1191895" cy="386080"/>
          </a:xfrm>
        </p:grpSpPr>
        <p:sp>
          <p:nvSpPr>
            <p:cNvPr id="15" name="object 15"/>
            <p:cNvSpPr/>
            <p:nvPr/>
          </p:nvSpPr>
          <p:spPr>
            <a:xfrm>
              <a:off x="10663428" y="6166218"/>
              <a:ext cx="1191895" cy="386080"/>
            </a:xfrm>
            <a:custGeom>
              <a:avLst/>
              <a:gdLst/>
              <a:ahLst/>
              <a:cxnLst/>
              <a:rect l="l" t="t" r="r" b="b"/>
              <a:pathLst>
                <a:path w="1191895" h="386079">
                  <a:moveTo>
                    <a:pt x="1191895" y="192849"/>
                  </a:moveTo>
                  <a:lnTo>
                    <a:pt x="1186789" y="148640"/>
                  </a:lnTo>
                  <a:lnTo>
                    <a:pt x="1172286" y="108051"/>
                  </a:lnTo>
                  <a:lnTo>
                    <a:pt x="1149515" y="72237"/>
                  </a:lnTo>
                  <a:lnTo>
                    <a:pt x="1119657" y="42379"/>
                  </a:lnTo>
                  <a:lnTo>
                    <a:pt x="1083868" y="19608"/>
                  </a:lnTo>
                  <a:lnTo>
                    <a:pt x="1043292" y="5105"/>
                  </a:lnTo>
                  <a:lnTo>
                    <a:pt x="999109" y="0"/>
                  </a:lnTo>
                  <a:lnTo>
                    <a:pt x="192913" y="0"/>
                  </a:lnTo>
                  <a:lnTo>
                    <a:pt x="148666" y="5105"/>
                  </a:lnTo>
                  <a:lnTo>
                    <a:pt x="108064" y="19608"/>
                  </a:lnTo>
                  <a:lnTo>
                    <a:pt x="72250" y="42379"/>
                  </a:lnTo>
                  <a:lnTo>
                    <a:pt x="42367" y="72237"/>
                  </a:lnTo>
                  <a:lnTo>
                    <a:pt x="19596" y="108051"/>
                  </a:lnTo>
                  <a:lnTo>
                    <a:pt x="5092" y="148640"/>
                  </a:lnTo>
                  <a:lnTo>
                    <a:pt x="0" y="192849"/>
                  </a:lnTo>
                  <a:lnTo>
                    <a:pt x="5092" y="237070"/>
                  </a:lnTo>
                  <a:lnTo>
                    <a:pt x="19596" y="277660"/>
                  </a:lnTo>
                  <a:lnTo>
                    <a:pt x="42367" y="313474"/>
                  </a:lnTo>
                  <a:lnTo>
                    <a:pt x="72250" y="343331"/>
                  </a:lnTo>
                  <a:lnTo>
                    <a:pt x="108064" y="366102"/>
                  </a:lnTo>
                  <a:lnTo>
                    <a:pt x="148666" y="380606"/>
                  </a:lnTo>
                  <a:lnTo>
                    <a:pt x="192913" y="385699"/>
                  </a:lnTo>
                  <a:lnTo>
                    <a:pt x="999109" y="385699"/>
                  </a:lnTo>
                  <a:lnTo>
                    <a:pt x="1043292" y="380606"/>
                  </a:lnTo>
                  <a:lnTo>
                    <a:pt x="1083868" y="366102"/>
                  </a:lnTo>
                  <a:lnTo>
                    <a:pt x="1119657" y="343331"/>
                  </a:lnTo>
                  <a:lnTo>
                    <a:pt x="1149515" y="313474"/>
                  </a:lnTo>
                  <a:lnTo>
                    <a:pt x="1172286" y="277660"/>
                  </a:lnTo>
                  <a:lnTo>
                    <a:pt x="1186789" y="237070"/>
                  </a:lnTo>
                  <a:lnTo>
                    <a:pt x="1191895" y="1928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36045" y="6244767"/>
              <a:ext cx="228600" cy="228600"/>
            </a:xfrm>
            <a:prstGeom prst="rect">
              <a:avLst/>
            </a:prstGeom>
          </p:spPr>
        </p:pic>
      </p:grpSp>
      <p:sp>
        <p:nvSpPr>
          <p:cNvPr id="17" name="object 17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8496" rIns="0" bIns="0" rtlCol="0" vert="horz">
            <a:spAutoFit/>
          </a:bodyPr>
          <a:lstStyle/>
          <a:p>
            <a:pPr marL="74295">
              <a:lnSpc>
                <a:spcPct val="100000"/>
              </a:lnSpc>
              <a:spcBef>
                <a:spcPts val="105"/>
              </a:spcBef>
            </a:pPr>
            <a:r>
              <a:rPr dirty="0" spc="-175" b="0">
                <a:solidFill>
                  <a:srgbClr val="FFFFFF"/>
                </a:solidFill>
                <a:latin typeface="Calibri"/>
                <a:cs typeface="Calibri"/>
              </a:rPr>
              <a:t>Africa’s</a:t>
            </a:r>
            <a:r>
              <a:rPr dirty="0" spc="-240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pc="-195" b="0">
                <a:solidFill>
                  <a:srgbClr val="FFFFFF"/>
                </a:solidFill>
                <a:latin typeface="Calibri"/>
                <a:cs typeface="Calibri"/>
              </a:rPr>
              <a:t>Trade</a:t>
            </a:r>
            <a:r>
              <a:rPr dirty="0" spc="-225" b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pc="-145" b="0">
                <a:solidFill>
                  <a:srgbClr val="0057E6"/>
                </a:solidFill>
                <a:latin typeface="Calibri"/>
                <a:cs typeface="Calibri"/>
              </a:rPr>
              <a:t>Paradox</a:t>
            </a:r>
          </a:p>
        </p:txBody>
      </p:sp>
      <p:sp>
        <p:nvSpPr>
          <p:cNvPr id="18" name="object 18"/>
          <p:cNvSpPr/>
          <p:nvPr/>
        </p:nvSpPr>
        <p:spPr>
          <a:xfrm>
            <a:off x="673849" y="530479"/>
            <a:ext cx="0" cy="445770"/>
          </a:xfrm>
          <a:custGeom>
            <a:avLst/>
            <a:gdLst/>
            <a:ahLst/>
            <a:cxnLst/>
            <a:rect l="l" t="t" r="r" b="b"/>
            <a:pathLst>
              <a:path w="0" h="445769">
                <a:moveTo>
                  <a:pt x="0" y="0"/>
                </a:moveTo>
                <a:lnTo>
                  <a:pt x="0" y="445516"/>
                </a:lnTo>
              </a:path>
            </a:pathLst>
          </a:custGeom>
          <a:ln w="38100">
            <a:solidFill>
              <a:srgbClr val="0057E4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9" name="object 19" descr="A person wearing a hard hat looking at her watch  AI-generated content may be incorrect.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95771" y="1535938"/>
            <a:ext cx="2645663" cy="2540635"/>
          </a:xfrm>
          <a:prstGeom prst="rect">
            <a:avLst/>
          </a:prstGeom>
        </p:spPr>
      </p:pic>
      <p:pic>
        <p:nvPicPr>
          <p:cNvPr id="20" name="object 20" descr="A person wearing a hard hat writing on a clipboard  AI-generated content may be incorrect.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09658" y="1478318"/>
            <a:ext cx="2645664" cy="4583557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0868659" y="6291478"/>
            <a:ext cx="401320" cy="1657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150"/>
              </a:lnSpc>
            </a:pPr>
            <a:r>
              <a:rPr dirty="0" sz="1100">
                <a:solidFill>
                  <a:srgbClr val="011242"/>
                </a:solidFill>
                <a:latin typeface="Calibri"/>
                <a:cs typeface="Calibri"/>
              </a:rPr>
              <a:t>Page</a:t>
            </a:r>
            <a:r>
              <a:rPr dirty="0" sz="1100" spc="-15">
                <a:solidFill>
                  <a:srgbClr val="011242"/>
                </a:solidFill>
                <a:latin typeface="Calibri"/>
                <a:cs typeface="Calibri"/>
              </a:rPr>
              <a:t> </a:t>
            </a:r>
            <a:r>
              <a:rPr dirty="0" sz="1100" spc="-50">
                <a:solidFill>
                  <a:srgbClr val="011242"/>
                </a:solidFill>
                <a:latin typeface="Calibri"/>
                <a:cs typeface="Calibri"/>
              </a:rPr>
              <a:t>5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146304" y="0"/>
              <a:ext cx="12045950" cy="6858000"/>
            </a:xfrm>
            <a:custGeom>
              <a:avLst/>
              <a:gdLst/>
              <a:ahLst/>
              <a:cxnLst/>
              <a:rect l="l" t="t" r="r" b="b"/>
              <a:pathLst>
                <a:path w="12045950" h="6858000">
                  <a:moveTo>
                    <a:pt x="0" y="6858000"/>
                  </a:moveTo>
                  <a:lnTo>
                    <a:pt x="12045696" y="6858000"/>
                  </a:lnTo>
                  <a:lnTo>
                    <a:pt x="12045696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46685" cy="6858000"/>
            </a:xfrm>
            <a:custGeom>
              <a:avLst/>
              <a:gdLst/>
              <a:ahLst/>
              <a:cxnLst/>
              <a:rect l="l" t="t" r="r" b="b"/>
              <a:pathLst>
                <a:path w="146685" h="6858000">
                  <a:moveTo>
                    <a:pt x="146304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46304" y="6858000"/>
                  </a:lnTo>
                  <a:lnTo>
                    <a:pt x="146304" y="0"/>
                  </a:lnTo>
                  <a:close/>
                </a:path>
              </a:pathLst>
            </a:custGeom>
            <a:solidFill>
              <a:srgbClr val="009FF4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661212" y="1125677"/>
            <a:ext cx="9816465" cy="6838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30900"/>
              </a:lnSpc>
              <a:spcBef>
                <a:spcPts val="95"/>
              </a:spcBef>
            </a:pPr>
            <a:r>
              <a:rPr dirty="0" sz="1650" spc="-10">
                <a:solidFill>
                  <a:srgbClr val="334154"/>
                </a:solidFill>
                <a:latin typeface="Calibri"/>
                <a:cs typeface="Calibri"/>
              </a:rPr>
              <a:t>Intra-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african</a:t>
            </a:r>
            <a:r>
              <a:rPr dirty="0" sz="1650" spc="-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trade is the</a:t>
            </a:r>
            <a:r>
              <a:rPr dirty="0" sz="1650" spc="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lowest</a:t>
            </a:r>
            <a:r>
              <a:rPr dirty="0" sz="1650" spc="1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of</a:t>
            </a:r>
            <a:r>
              <a:rPr dirty="0" sz="1650" spc="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any</a:t>
            </a:r>
            <a:r>
              <a:rPr dirty="0" sz="1650" spc="1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continent —</a:t>
            </a:r>
            <a:r>
              <a:rPr dirty="0" sz="1650" spc="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not</a:t>
            </a:r>
            <a:r>
              <a:rPr dirty="0" sz="1650" spc="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due to absent</a:t>
            </a:r>
            <a:r>
              <a:rPr dirty="0" sz="1650" spc="-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supply</a:t>
            </a:r>
            <a:r>
              <a:rPr dirty="0" sz="1650" spc="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or demand,</a:t>
            </a:r>
            <a:r>
              <a:rPr dirty="0" sz="1650" spc="1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but</a:t>
            </a:r>
            <a:r>
              <a:rPr dirty="0" sz="1650" spc="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because</a:t>
            </a:r>
            <a:r>
              <a:rPr dirty="0" sz="1650" spc="-2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of</a:t>
            </a:r>
            <a:r>
              <a:rPr dirty="0" sz="1650" spc="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 spc="-10">
                <a:solidFill>
                  <a:srgbClr val="334154"/>
                </a:solidFill>
                <a:latin typeface="Calibri"/>
                <a:cs typeface="Calibri"/>
              </a:rPr>
              <a:t>structural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fragmentation</a:t>
            </a:r>
            <a:r>
              <a:rPr dirty="0" sz="1650" spc="-1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across</a:t>
            </a:r>
            <a:r>
              <a:rPr dirty="0" sz="1650" spc="-30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the</a:t>
            </a:r>
            <a:r>
              <a:rPr dirty="0" sz="1650" spc="-1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trade</a:t>
            </a:r>
            <a:r>
              <a:rPr dirty="0" sz="1650" spc="-2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334154"/>
                </a:solidFill>
                <a:latin typeface="Calibri"/>
                <a:cs typeface="Calibri"/>
              </a:rPr>
              <a:t>value</a:t>
            </a:r>
            <a:r>
              <a:rPr dirty="0" sz="1650" spc="-15">
                <a:solidFill>
                  <a:srgbClr val="334154"/>
                </a:solidFill>
                <a:latin typeface="Calibri"/>
                <a:cs typeface="Calibri"/>
              </a:rPr>
              <a:t> </a:t>
            </a:r>
            <a:r>
              <a:rPr dirty="0" sz="1650" spc="-10">
                <a:solidFill>
                  <a:srgbClr val="334154"/>
                </a:solidFill>
                <a:latin typeface="Calibri"/>
                <a:cs typeface="Calibri"/>
              </a:rPr>
              <a:t>chain.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09600" y="2072639"/>
            <a:ext cx="6705600" cy="3901440"/>
            <a:chOff x="609600" y="2072639"/>
            <a:chExt cx="6705600" cy="3901440"/>
          </a:xfrm>
        </p:grpSpPr>
        <p:sp>
          <p:nvSpPr>
            <p:cNvPr id="7" name="object 7"/>
            <p:cNvSpPr/>
            <p:nvPr/>
          </p:nvSpPr>
          <p:spPr>
            <a:xfrm>
              <a:off x="609600" y="2072639"/>
              <a:ext cx="6705600" cy="3901440"/>
            </a:xfrm>
            <a:custGeom>
              <a:avLst/>
              <a:gdLst/>
              <a:ahLst/>
              <a:cxnLst/>
              <a:rect l="l" t="t" r="r" b="b"/>
              <a:pathLst>
                <a:path w="6705600" h="3901440">
                  <a:moveTo>
                    <a:pt x="6578600" y="0"/>
                  </a:moveTo>
                  <a:lnTo>
                    <a:pt x="126987" y="0"/>
                  </a:lnTo>
                  <a:lnTo>
                    <a:pt x="77559" y="9985"/>
                  </a:lnTo>
                  <a:lnTo>
                    <a:pt x="37195" y="37211"/>
                  </a:lnTo>
                  <a:lnTo>
                    <a:pt x="9979" y="77581"/>
                  </a:lnTo>
                  <a:lnTo>
                    <a:pt x="0" y="127000"/>
                  </a:lnTo>
                  <a:lnTo>
                    <a:pt x="0" y="3774452"/>
                  </a:lnTo>
                  <a:lnTo>
                    <a:pt x="9979" y="3823880"/>
                  </a:lnTo>
                  <a:lnTo>
                    <a:pt x="37195" y="3864244"/>
                  </a:lnTo>
                  <a:lnTo>
                    <a:pt x="77559" y="3891460"/>
                  </a:lnTo>
                  <a:lnTo>
                    <a:pt x="126987" y="3901440"/>
                  </a:lnTo>
                  <a:lnTo>
                    <a:pt x="6578600" y="3901440"/>
                  </a:lnTo>
                  <a:lnTo>
                    <a:pt x="6628018" y="3891460"/>
                  </a:lnTo>
                  <a:lnTo>
                    <a:pt x="6668389" y="3864244"/>
                  </a:lnTo>
                  <a:lnTo>
                    <a:pt x="6695614" y="3823880"/>
                  </a:lnTo>
                  <a:lnTo>
                    <a:pt x="6705600" y="3774452"/>
                  </a:lnTo>
                  <a:lnTo>
                    <a:pt x="6705600" y="127000"/>
                  </a:lnTo>
                  <a:lnTo>
                    <a:pt x="6695614" y="77581"/>
                  </a:lnTo>
                  <a:lnTo>
                    <a:pt x="6668389" y="37211"/>
                  </a:lnTo>
                  <a:lnTo>
                    <a:pt x="6628018" y="9985"/>
                  </a:lnTo>
                  <a:lnTo>
                    <a:pt x="657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992847" y="2221356"/>
              <a:ext cx="6182995" cy="2981960"/>
            </a:xfrm>
            <a:custGeom>
              <a:avLst/>
              <a:gdLst/>
              <a:ahLst/>
              <a:cxnLst/>
              <a:rect l="l" t="t" r="r" b="b"/>
              <a:pathLst>
                <a:path w="6182995" h="2981960">
                  <a:moveTo>
                    <a:pt x="0" y="2981579"/>
                  </a:moveTo>
                  <a:lnTo>
                    <a:pt x="371132" y="2981579"/>
                  </a:lnTo>
                </a:path>
                <a:path w="6182995" h="2981960">
                  <a:moveTo>
                    <a:pt x="864908" y="2981579"/>
                  </a:moveTo>
                  <a:lnTo>
                    <a:pt x="1607096" y="2981579"/>
                  </a:lnTo>
                </a:path>
                <a:path w="6182995" h="2981960">
                  <a:moveTo>
                    <a:pt x="2102396" y="2981579"/>
                  </a:moveTo>
                  <a:lnTo>
                    <a:pt x="2844584" y="2981579"/>
                  </a:lnTo>
                </a:path>
                <a:path w="6182995" h="2981960">
                  <a:moveTo>
                    <a:pt x="3338360" y="2981579"/>
                  </a:moveTo>
                  <a:lnTo>
                    <a:pt x="4080548" y="2981579"/>
                  </a:lnTo>
                </a:path>
                <a:path w="6182995" h="2981960">
                  <a:moveTo>
                    <a:pt x="4575848" y="2981579"/>
                  </a:moveTo>
                  <a:lnTo>
                    <a:pt x="5316512" y="2981579"/>
                  </a:lnTo>
                </a:path>
                <a:path w="6182995" h="2981960">
                  <a:moveTo>
                    <a:pt x="5811812" y="2981579"/>
                  </a:moveTo>
                  <a:lnTo>
                    <a:pt x="6182652" y="2981579"/>
                  </a:lnTo>
                </a:path>
                <a:path w="6182995" h="2981960">
                  <a:moveTo>
                    <a:pt x="0" y="2556382"/>
                  </a:moveTo>
                  <a:lnTo>
                    <a:pt x="371132" y="2556382"/>
                  </a:lnTo>
                </a:path>
                <a:path w="6182995" h="2981960">
                  <a:moveTo>
                    <a:pt x="864908" y="2556382"/>
                  </a:moveTo>
                  <a:lnTo>
                    <a:pt x="1607096" y="2556382"/>
                  </a:lnTo>
                </a:path>
                <a:path w="6182995" h="2981960">
                  <a:moveTo>
                    <a:pt x="2102396" y="2556382"/>
                  </a:moveTo>
                  <a:lnTo>
                    <a:pt x="2844584" y="2556382"/>
                  </a:lnTo>
                </a:path>
                <a:path w="6182995" h="2981960">
                  <a:moveTo>
                    <a:pt x="3338360" y="2556382"/>
                  </a:moveTo>
                  <a:lnTo>
                    <a:pt x="4080548" y="2556382"/>
                  </a:lnTo>
                </a:path>
                <a:path w="6182995" h="2981960">
                  <a:moveTo>
                    <a:pt x="4575848" y="2556382"/>
                  </a:moveTo>
                  <a:lnTo>
                    <a:pt x="6182652" y="2556382"/>
                  </a:lnTo>
                </a:path>
                <a:path w="6182995" h="2981960">
                  <a:moveTo>
                    <a:pt x="0" y="2129662"/>
                  </a:moveTo>
                  <a:lnTo>
                    <a:pt x="371132" y="2129662"/>
                  </a:lnTo>
                </a:path>
                <a:path w="6182995" h="2981960">
                  <a:moveTo>
                    <a:pt x="864908" y="2129662"/>
                  </a:moveTo>
                  <a:lnTo>
                    <a:pt x="1607096" y="2129662"/>
                  </a:lnTo>
                </a:path>
                <a:path w="6182995" h="2981960">
                  <a:moveTo>
                    <a:pt x="2102396" y="2129662"/>
                  </a:moveTo>
                  <a:lnTo>
                    <a:pt x="2844584" y="2129662"/>
                  </a:lnTo>
                </a:path>
                <a:path w="6182995" h="2981960">
                  <a:moveTo>
                    <a:pt x="3338360" y="2129662"/>
                  </a:moveTo>
                  <a:lnTo>
                    <a:pt x="6182652" y="2129662"/>
                  </a:lnTo>
                </a:path>
                <a:path w="6182995" h="2981960">
                  <a:moveTo>
                    <a:pt x="0" y="1704466"/>
                  </a:moveTo>
                  <a:lnTo>
                    <a:pt x="371132" y="1704466"/>
                  </a:lnTo>
                </a:path>
                <a:path w="6182995" h="2981960">
                  <a:moveTo>
                    <a:pt x="864908" y="1704466"/>
                  </a:moveTo>
                  <a:lnTo>
                    <a:pt x="1607096" y="1704466"/>
                  </a:lnTo>
                </a:path>
                <a:path w="6182995" h="2981960">
                  <a:moveTo>
                    <a:pt x="2102396" y="1704466"/>
                  </a:moveTo>
                  <a:lnTo>
                    <a:pt x="2844584" y="1704466"/>
                  </a:lnTo>
                </a:path>
                <a:path w="6182995" h="2981960">
                  <a:moveTo>
                    <a:pt x="3338360" y="1704466"/>
                  </a:moveTo>
                  <a:lnTo>
                    <a:pt x="6182652" y="1704466"/>
                  </a:lnTo>
                </a:path>
                <a:path w="6182995" h="2981960">
                  <a:moveTo>
                    <a:pt x="0" y="1277746"/>
                  </a:moveTo>
                  <a:lnTo>
                    <a:pt x="371132" y="1277746"/>
                  </a:lnTo>
                </a:path>
                <a:path w="6182995" h="2981960">
                  <a:moveTo>
                    <a:pt x="864908" y="1277746"/>
                  </a:moveTo>
                  <a:lnTo>
                    <a:pt x="1607096" y="1277746"/>
                  </a:lnTo>
                </a:path>
                <a:path w="6182995" h="2981960">
                  <a:moveTo>
                    <a:pt x="0" y="852551"/>
                  </a:moveTo>
                  <a:lnTo>
                    <a:pt x="371132" y="852551"/>
                  </a:lnTo>
                </a:path>
                <a:path w="6182995" h="2981960">
                  <a:moveTo>
                    <a:pt x="864908" y="852551"/>
                  </a:moveTo>
                  <a:lnTo>
                    <a:pt x="6182652" y="852551"/>
                  </a:lnTo>
                </a:path>
                <a:path w="6182995" h="2981960">
                  <a:moveTo>
                    <a:pt x="0" y="0"/>
                  </a:moveTo>
                  <a:lnTo>
                    <a:pt x="6182652" y="0"/>
                  </a:lnTo>
                </a:path>
              </a:pathLst>
            </a:custGeom>
            <a:ln w="6350">
              <a:solidFill>
                <a:srgbClr val="E1E8E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363980" y="2732531"/>
              <a:ext cx="5440680" cy="2896870"/>
            </a:xfrm>
            <a:custGeom>
              <a:avLst/>
              <a:gdLst/>
              <a:ahLst/>
              <a:cxnLst/>
              <a:rect l="l" t="t" r="r" b="b"/>
              <a:pathLst>
                <a:path w="5440680" h="2896870">
                  <a:moveTo>
                    <a:pt x="493776" y="0"/>
                  </a:moveTo>
                  <a:lnTo>
                    <a:pt x="0" y="0"/>
                  </a:lnTo>
                  <a:lnTo>
                    <a:pt x="0" y="2896705"/>
                  </a:lnTo>
                  <a:lnTo>
                    <a:pt x="493776" y="2896717"/>
                  </a:lnTo>
                  <a:lnTo>
                    <a:pt x="493776" y="0"/>
                  </a:lnTo>
                  <a:close/>
                </a:path>
                <a:path w="5440680" h="2896870">
                  <a:moveTo>
                    <a:pt x="1731264" y="341376"/>
                  </a:moveTo>
                  <a:lnTo>
                    <a:pt x="1235964" y="341376"/>
                  </a:lnTo>
                  <a:lnTo>
                    <a:pt x="1235964" y="2896705"/>
                  </a:lnTo>
                  <a:lnTo>
                    <a:pt x="1731264" y="2896717"/>
                  </a:lnTo>
                  <a:lnTo>
                    <a:pt x="1731264" y="341376"/>
                  </a:lnTo>
                  <a:close/>
                </a:path>
                <a:path w="5440680" h="2896870">
                  <a:moveTo>
                    <a:pt x="2967228" y="851916"/>
                  </a:moveTo>
                  <a:lnTo>
                    <a:pt x="2473452" y="851916"/>
                  </a:lnTo>
                  <a:lnTo>
                    <a:pt x="2473452" y="2896705"/>
                  </a:lnTo>
                  <a:lnTo>
                    <a:pt x="2967228" y="2896717"/>
                  </a:lnTo>
                  <a:lnTo>
                    <a:pt x="2967228" y="851916"/>
                  </a:lnTo>
                  <a:close/>
                </a:path>
                <a:path w="5440680" h="2896870">
                  <a:moveTo>
                    <a:pt x="4204716" y="1789176"/>
                  </a:moveTo>
                  <a:lnTo>
                    <a:pt x="3709416" y="1789176"/>
                  </a:lnTo>
                  <a:lnTo>
                    <a:pt x="3709416" y="2896705"/>
                  </a:lnTo>
                  <a:lnTo>
                    <a:pt x="4204716" y="2896705"/>
                  </a:lnTo>
                  <a:lnTo>
                    <a:pt x="4204716" y="1789176"/>
                  </a:lnTo>
                  <a:close/>
                </a:path>
                <a:path w="5440680" h="2896870">
                  <a:moveTo>
                    <a:pt x="5440680" y="2257044"/>
                  </a:moveTo>
                  <a:lnTo>
                    <a:pt x="4945380" y="2257044"/>
                  </a:lnTo>
                  <a:lnTo>
                    <a:pt x="4945380" y="2896705"/>
                  </a:lnTo>
                  <a:lnTo>
                    <a:pt x="5440680" y="2896705"/>
                  </a:lnTo>
                  <a:lnTo>
                    <a:pt x="5440680" y="2257044"/>
                  </a:lnTo>
                  <a:close/>
                </a:path>
              </a:pathLst>
            </a:custGeom>
            <a:solidFill>
              <a:srgbClr val="0057E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946848" y="2221229"/>
              <a:ext cx="6228715" cy="3454400"/>
            </a:xfrm>
            <a:custGeom>
              <a:avLst/>
              <a:gdLst/>
              <a:ahLst/>
              <a:cxnLst/>
              <a:rect l="l" t="t" r="r" b="b"/>
              <a:pathLst>
                <a:path w="6228715" h="3454400">
                  <a:moveTo>
                    <a:pt x="45999" y="3408006"/>
                  </a:moveTo>
                  <a:lnTo>
                    <a:pt x="45999" y="0"/>
                  </a:lnTo>
                </a:path>
                <a:path w="6228715" h="3454400">
                  <a:moveTo>
                    <a:pt x="0" y="3408006"/>
                  </a:moveTo>
                  <a:lnTo>
                    <a:pt x="45999" y="3408006"/>
                  </a:lnTo>
                </a:path>
                <a:path w="6228715" h="3454400">
                  <a:moveTo>
                    <a:pt x="0" y="2981706"/>
                  </a:moveTo>
                  <a:lnTo>
                    <a:pt x="45999" y="2981706"/>
                  </a:lnTo>
                </a:path>
                <a:path w="6228715" h="3454400">
                  <a:moveTo>
                    <a:pt x="0" y="2556510"/>
                  </a:moveTo>
                  <a:lnTo>
                    <a:pt x="45999" y="2556510"/>
                  </a:lnTo>
                </a:path>
                <a:path w="6228715" h="3454400">
                  <a:moveTo>
                    <a:pt x="0" y="2129790"/>
                  </a:moveTo>
                  <a:lnTo>
                    <a:pt x="45999" y="2129790"/>
                  </a:lnTo>
                </a:path>
                <a:path w="6228715" h="3454400">
                  <a:moveTo>
                    <a:pt x="0" y="1704594"/>
                  </a:moveTo>
                  <a:lnTo>
                    <a:pt x="45999" y="1704594"/>
                  </a:lnTo>
                </a:path>
                <a:path w="6228715" h="3454400">
                  <a:moveTo>
                    <a:pt x="0" y="1277874"/>
                  </a:moveTo>
                  <a:lnTo>
                    <a:pt x="45999" y="1277874"/>
                  </a:lnTo>
                </a:path>
                <a:path w="6228715" h="3454400">
                  <a:moveTo>
                    <a:pt x="0" y="852678"/>
                  </a:moveTo>
                  <a:lnTo>
                    <a:pt x="45999" y="852678"/>
                  </a:lnTo>
                </a:path>
                <a:path w="6228715" h="3454400">
                  <a:moveTo>
                    <a:pt x="0" y="425958"/>
                  </a:moveTo>
                  <a:lnTo>
                    <a:pt x="45999" y="425958"/>
                  </a:lnTo>
                </a:path>
                <a:path w="6228715" h="3454400">
                  <a:moveTo>
                    <a:pt x="0" y="127"/>
                  </a:moveTo>
                  <a:lnTo>
                    <a:pt x="45999" y="127"/>
                  </a:lnTo>
                </a:path>
                <a:path w="6228715" h="3454400">
                  <a:moveTo>
                    <a:pt x="45999" y="3408006"/>
                  </a:moveTo>
                  <a:lnTo>
                    <a:pt x="6228651" y="3408006"/>
                  </a:lnTo>
                </a:path>
                <a:path w="6228715" h="3454400">
                  <a:moveTo>
                    <a:pt x="45999" y="3408006"/>
                  </a:moveTo>
                  <a:lnTo>
                    <a:pt x="45999" y="3453993"/>
                  </a:lnTo>
                </a:path>
                <a:path w="6228715" h="3454400">
                  <a:moveTo>
                    <a:pt x="1282763" y="3408006"/>
                  </a:moveTo>
                  <a:lnTo>
                    <a:pt x="1282763" y="3453993"/>
                  </a:lnTo>
                </a:path>
                <a:path w="6228715" h="3454400">
                  <a:moveTo>
                    <a:pt x="2518727" y="3408006"/>
                  </a:moveTo>
                  <a:lnTo>
                    <a:pt x="2518727" y="3453993"/>
                  </a:lnTo>
                </a:path>
                <a:path w="6228715" h="3454400">
                  <a:moveTo>
                    <a:pt x="3756215" y="3408006"/>
                  </a:moveTo>
                  <a:lnTo>
                    <a:pt x="3756215" y="3453993"/>
                  </a:lnTo>
                </a:path>
                <a:path w="6228715" h="3454400">
                  <a:moveTo>
                    <a:pt x="4992179" y="3408006"/>
                  </a:moveTo>
                  <a:lnTo>
                    <a:pt x="4992179" y="3453993"/>
                  </a:lnTo>
                </a:path>
                <a:path w="6228715" h="3454400">
                  <a:moveTo>
                    <a:pt x="6228651" y="3408006"/>
                  </a:moveTo>
                  <a:lnTo>
                    <a:pt x="6228651" y="3453993"/>
                  </a:lnTo>
                </a:path>
              </a:pathLst>
            </a:custGeom>
            <a:ln w="12700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1" name="object 11"/>
          <p:cNvSpPr txBox="1"/>
          <p:nvPr/>
        </p:nvSpPr>
        <p:spPr>
          <a:xfrm>
            <a:off x="980147" y="2478785"/>
            <a:ext cx="620839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45465" algn="l"/>
                <a:tab pos="6195060" algn="l"/>
              </a:tabLst>
            </a:pPr>
            <a:r>
              <a:rPr dirty="0" u="sng" sz="1200">
                <a:solidFill>
                  <a:srgbClr val="092440"/>
                </a:solidFill>
                <a:uFill>
                  <a:solidFill>
                    <a:srgbClr val="E1E8EF"/>
                  </a:solidFill>
                </a:uFill>
                <a:latin typeface="Arial"/>
                <a:cs typeface="Arial"/>
              </a:rPr>
              <a:t>	</a:t>
            </a:r>
            <a:r>
              <a:rPr dirty="0" u="sng" sz="1200" spc="-25">
                <a:solidFill>
                  <a:srgbClr val="092440"/>
                </a:solidFill>
                <a:uFill>
                  <a:solidFill>
                    <a:srgbClr val="E1E8EF"/>
                  </a:solidFill>
                </a:uFill>
                <a:latin typeface="Arial"/>
                <a:cs typeface="Arial"/>
              </a:rPr>
              <a:t>68</a:t>
            </a:r>
            <a:r>
              <a:rPr dirty="0" u="sng" sz="1200">
                <a:solidFill>
                  <a:srgbClr val="092440"/>
                </a:solidFill>
                <a:uFill>
                  <a:solidFill>
                    <a:srgbClr val="E1E8EF"/>
                  </a:solidFill>
                </a:uFill>
                <a:latin typeface="Arial"/>
                <a:cs typeface="Arial"/>
              </a:rPr>
              <a:t>	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750057" y="2819527"/>
            <a:ext cx="1962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092440"/>
                </a:solidFill>
                <a:latin typeface="Arial"/>
                <a:cs typeface="Arial"/>
              </a:rPr>
              <a:t>60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82544" y="3330955"/>
            <a:ext cx="410591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16305" algn="l"/>
                <a:tab pos="4092575" algn="l"/>
              </a:tabLst>
            </a:pPr>
            <a:r>
              <a:rPr dirty="0" u="sng" sz="1200">
                <a:solidFill>
                  <a:srgbClr val="092440"/>
                </a:solidFill>
                <a:uFill>
                  <a:solidFill>
                    <a:srgbClr val="E1E8EF"/>
                  </a:solidFill>
                </a:uFill>
                <a:latin typeface="Arial"/>
                <a:cs typeface="Arial"/>
              </a:rPr>
              <a:t>	</a:t>
            </a:r>
            <a:r>
              <a:rPr dirty="0" u="sng" sz="1200" spc="-25">
                <a:solidFill>
                  <a:srgbClr val="092440"/>
                </a:solidFill>
                <a:uFill>
                  <a:solidFill>
                    <a:srgbClr val="E1E8EF"/>
                  </a:solidFill>
                </a:uFill>
                <a:latin typeface="Arial"/>
                <a:cs typeface="Arial"/>
              </a:rPr>
              <a:t>48</a:t>
            </a:r>
            <a:r>
              <a:rPr dirty="0" u="sng" sz="1200">
                <a:solidFill>
                  <a:srgbClr val="092440"/>
                </a:solidFill>
                <a:uFill>
                  <a:solidFill>
                    <a:srgbClr val="E1E8EF"/>
                  </a:solidFill>
                </a:uFill>
                <a:latin typeface="Arial"/>
                <a:cs typeface="Arial"/>
              </a:rPr>
              <a:t>	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23509" y="4268216"/>
            <a:ext cx="1962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092440"/>
                </a:solidFill>
                <a:latin typeface="Arial"/>
                <a:cs typeface="Arial"/>
              </a:rPr>
              <a:t>26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59982" y="4736972"/>
            <a:ext cx="1962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092440"/>
                </a:solidFill>
                <a:latin typeface="Arial"/>
                <a:cs typeface="Arial"/>
              </a:rPr>
              <a:t>15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4235" y="5514238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0">
                <a:solidFill>
                  <a:srgbClr val="63748A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9500" y="5087823"/>
            <a:ext cx="196215" cy="2089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63748A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9500" y="4662296"/>
            <a:ext cx="1962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63748A"/>
                </a:solidFill>
                <a:latin typeface="Arial"/>
                <a:cs typeface="Arial"/>
              </a:rPr>
              <a:t>20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79500" y="4236211"/>
            <a:ext cx="1962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63748A"/>
                </a:solidFill>
                <a:latin typeface="Arial"/>
                <a:cs typeface="Arial"/>
              </a:rPr>
              <a:t>30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9500" y="3810127"/>
            <a:ext cx="1962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63748A"/>
                </a:solidFill>
                <a:latin typeface="Arial"/>
                <a:cs typeface="Arial"/>
              </a:rPr>
              <a:t>40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79500" y="3384041"/>
            <a:ext cx="1962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63748A"/>
                </a:solidFill>
                <a:latin typeface="Arial"/>
                <a:cs typeface="Arial"/>
              </a:rPr>
              <a:t>50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79500" y="2957829"/>
            <a:ext cx="1962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63748A"/>
                </a:solidFill>
                <a:latin typeface="Arial"/>
                <a:cs typeface="Arial"/>
              </a:rPr>
              <a:t>60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9500" y="2531745"/>
            <a:ext cx="1962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63748A"/>
                </a:solidFill>
                <a:latin typeface="Arial"/>
                <a:cs typeface="Arial"/>
              </a:rPr>
              <a:t>70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79500" y="2105659"/>
            <a:ext cx="19621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25">
                <a:solidFill>
                  <a:srgbClr val="63748A"/>
                </a:solidFill>
                <a:latin typeface="Arial"/>
                <a:cs typeface="Arial"/>
              </a:rPr>
              <a:t>80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52803" y="5695899"/>
            <a:ext cx="54127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46200" algn="l"/>
                <a:tab pos="2244090" algn="l"/>
                <a:tab pos="3468370" algn="l"/>
                <a:tab pos="5010150" algn="l"/>
              </a:tabLst>
            </a:pPr>
            <a:r>
              <a:rPr dirty="0" sz="1200" spc="-10">
                <a:solidFill>
                  <a:srgbClr val="334154"/>
                </a:solidFill>
                <a:latin typeface="Arial"/>
                <a:cs typeface="Arial"/>
              </a:rPr>
              <a:t>Europe</a:t>
            </a:r>
            <a:r>
              <a:rPr dirty="0" sz="1200">
                <a:solidFill>
                  <a:srgbClr val="334154"/>
                </a:solidFill>
                <a:latin typeface="Arial"/>
                <a:cs typeface="Arial"/>
              </a:rPr>
              <a:t>	</a:t>
            </a:r>
            <a:r>
              <a:rPr dirty="0" sz="1200" spc="-20">
                <a:solidFill>
                  <a:srgbClr val="334154"/>
                </a:solidFill>
                <a:latin typeface="Arial"/>
                <a:cs typeface="Arial"/>
              </a:rPr>
              <a:t>Asia</a:t>
            </a:r>
            <a:r>
              <a:rPr dirty="0" sz="1200">
                <a:solidFill>
                  <a:srgbClr val="334154"/>
                </a:solidFill>
                <a:latin typeface="Arial"/>
                <a:cs typeface="Arial"/>
              </a:rPr>
              <a:t>	North</a:t>
            </a:r>
            <a:r>
              <a:rPr dirty="0" sz="1200" spc="-25">
                <a:solidFill>
                  <a:srgbClr val="334154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334154"/>
                </a:solidFill>
                <a:latin typeface="Arial"/>
                <a:cs typeface="Arial"/>
              </a:rPr>
              <a:t>America</a:t>
            </a:r>
            <a:r>
              <a:rPr dirty="0" sz="1200">
                <a:solidFill>
                  <a:srgbClr val="334154"/>
                </a:solidFill>
                <a:latin typeface="Arial"/>
                <a:cs typeface="Arial"/>
              </a:rPr>
              <a:t>	South</a:t>
            </a:r>
            <a:r>
              <a:rPr dirty="0" sz="1200" spc="-30">
                <a:solidFill>
                  <a:srgbClr val="334154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334154"/>
                </a:solidFill>
                <a:latin typeface="Arial"/>
                <a:cs typeface="Arial"/>
              </a:rPr>
              <a:t>America</a:t>
            </a:r>
            <a:r>
              <a:rPr dirty="0" sz="1200">
                <a:solidFill>
                  <a:srgbClr val="334154"/>
                </a:solidFill>
                <a:latin typeface="Arial"/>
                <a:cs typeface="Arial"/>
              </a:rPr>
              <a:t>	</a:t>
            </a:r>
            <a:r>
              <a:rPr dirty="0" sz="1200" spc="-10">
                <a:solidFill>
                  <a:srgbClr val="334154"/>
                </a:solidFill>
                <a:latin typeface="Arial"/>
                <a:cs typeface="Arial"/>
              </a:rPr>
              <a:t>Africa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924800" y="2072639"/>
            <a:ext cx="3901440" cy="3901440"/>
          </a:xfrm>
          <a:prstGeom prst="rect">
            <a:avLst/>
          </a:prstGeom>
          <a:solidFill>
            <a:srgbClr val="001750"/>
          </a:solidFill>
        </p:spPr>
        <p:txBody>
          <a:bodyPr wrap="square" lIns="0" tIns="312420" rIns="0" bIns="0" rtlCol="0" vert="horz">
            <a:spAutoFit/>
          </a:bodyPr>
          <a:lstStyle/>
          <a:p>
            <a:pPr marL="286385">
              <a:lnSpc>
                <a:spcPct val="100000"/>
              </a:lnSpc>
              <a:spcBef>
                <a:spcPts val="2460"/>
              </a:spcBef>
            </a:pPr>
            <a:r>
              <a:rPr dirty="0" sz="2800">
                <a:solidFill>
                  <a:srgbClr val="009FF4"/>
                </a:solidFill>
                <a:latin typeface="Calibri"/>
                <a:cs typeface="Calibri"/>
              </a:rPr>
              <a:t>KEY</a:t>
            </a:r>
            <a:r>
              <a:rPr dirty="0" sz="2800" spc="-1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9FF4"/>
                </a:solidFill>
                <a:latin typeface="Calibri"/>
                <a:cs typeface="Calibri"/>
              </a:rPr>
              <a:t>INSIGHT</a:t>
            </a:r>
            <a:endParaRPr sz="2800">
              <a:latin typeface="Calibri"/>
              <a:cs typeface="Calibri"/>
            </a:endParaRPr>
          </a:p>
          <a:p>
            <a:pPr marL="306070" marR="542925">
              <a:lnSpc>
                <a:spcPct val="138000"/>
              </a:lnSpc>
              <a:spcBef>
                <a:spcPts val="2555"/>
              </a:spcBef>
            </a:pP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5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AfCFTA</a:t>
            </a:r>
            <a:r>
              <a:rPr dirty="0" sz="15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aims</a:t>
            </a:r>
            <a:r>
              <a:rPr dirty="0" sz="15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5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boost</a:t>
            </a:r>
            <a:r>
              <a:rPr dirty="0" sz="15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intra-African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trade</a:t>
            </a:r>
            <a:r>
              <a:rPr dirty="0" sz="15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15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over</a:t>
            </a:r>
            <a:r>
              <a:rPr dirty="0" sz="15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50%</a:t>
            </a:r>
            <a:r>
              <a:rPr dirty="0" sz="15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by</a:t>
            </a:r>
            <a:r>
              <a:rPr dirty="0" sz="15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2035.</a:t>
            </a:r>
            <a:r>
              <a:rPr dirty="0" sz="15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Policy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provides</a:t>
            </a:r>
            <a:r>
              <a:rPr dirty="0" sz="15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5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foundation</a:t>
            </a:r>
            <a:r>
              <a:rPr dirty="0" sz="15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—</a:t>
            </a:r>
            <a:r>
              <a:rPr dirty="0" sz="15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digital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infrastructure</a:t>
            </a:r>
            <a:r>
              <a:rPr dirty="0" sz="15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provides</a:t>
            </a:r>
            <a:r>
              <a:rPr dirty="0" sz="15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5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rails</a:t>
            </a:r>
            <a:r>
              <a:rPr dirty="0" sz="15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20">
                <a:solidFill>
                  <a:srgbClr val="FFFFFF"/>
                </a:solidFill>
                <a:latin typeface="Calibri"/>
                <a:cs typeface="Calibri"/>
              </a:rPr>
              <a:t>that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make</a:t>
            </a:r>
            <a:r>
              <a:rPr dirty="0" sz="15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integration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operational.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40"/>
              </a:spcBef>
            </a:pPr>
            <a:endParaRPr sz="1500">
              <a:latin typeface="Calibri"/>
              <a:cs typeface="Calibri"/>
            </a:endParaRPr>
          </a:p>
          <a:p>
            <a:pPr marL="306070">
              <a:lnSpc>
                <a:spcPct val="100000"/>
              </a:lnSpc>
            </a:pP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dirty="0" sz="15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5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5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gap</a:t>
            </a:r>
            <a:r>
              <a:rPr dirty="0" sz="15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Matta</a:t>
            </a:r>
            <a:r>
              <a:rPr dirty="0" sz="1500" spc="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5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designed</a:t>
            </a:r>
            <a:r>
              <a:rPr dirty="0" sz="15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5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close.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7" name="object 27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58496" rIns="0" bIns="0" rtlCol="0" vert="horz">
            <a:spAutoFit/>
          </a:bodyPr>
          <a:lstStyle/>
          <a:p>
            <a:pPr marL="108585">
              <a:lnSpc>
                <a:spcPct val="100000"/>
              </a:lnSpc>
              <a:spcBef>
                <a:spcPts val="105"/>
              </a:spcBef>
            </a:pPr>
            <a:r>
              <a:rPr dirty="0" spc="-114">
                <a:solidFill>
                  <a:srgbClr val="092440"/>
                </a:solidFill>
              </a:rPr>
              <a:t>The</a:t>
            </a:r>
            <a:r>
              <a:rPr dirty="0" spc="-280">
                <a:solidFill>
                  <a:srgbClr val="092440"/>
                </a:solidFill>
              </a:rPr>
              <a:t> </a:t>
            </a:r>
            <a:r>
              <a:rPr dirty="0" spc="-130">
                <a:solidFill>
                  <a:srgbClr val="092440"/>
                </a:solidFill>
              </a:rPr>
              <a:t>scale</a:t>
            </a:r>
            <a:r>
              <a:rPr dirty="0" spc="-285">
                <a:solidFill>
                  <a:srgbClr val="092440"/>
                </a:solidFill>
              </a:rPr>
              <a:t> </a:t>
            </a:r>
            <a:r>
              <a:rPr dirty="0" spc="-95">
                <a:solidFill>
                  <a:srgbClr val="092440"/>
                </a:solidFill>
              </a:rPr>
              <a:t>of</a:t>
            </a:r>
            <a:r>
              <a:rPr dirty="0" spc="-285">
                <a:solidFill>
                  <a:srgbClr val="092440"/>
                </a:solidFill>
              </a:rPr>
              <a:t> </a:t>
            </a:r>
            <a:r>
              <a:rPr dirty="0" spc="-114">
                <a:solidFill>
                  <a:srgbClr val="092440"/>
                </a:solidFill>
              </a:rPr>
              <a:t>the</a:t>
            </a:r>
            <a:r>
              <a:rPr dirty="0" spc="-280">
                <a:solidFill>
                  <a:srgbClr val="092440"/>
                </a:solidFill>
              </a:rPr>
              <a:t> </a:t>
            </a:r>
            <a:r>
              <a:rPr dirty="0" spc="-130">
                <a:solidFill>
                  <a:srgbClr val="0057E6"/>
                </a:solidFill>
              </a:rPr>
              <a:t>challenge</a:t>
            </a:r>
          </a:p>
        </p:txBody>
      </p:sp>
      <p:grpSp>
        <p:nvGrpSpPr>
          <p:cNvPr id="28" name="object 28"/>
          <p:cNvGrpSpPr/>
          <p:nvPr/>
        </p:nvGrpSpPr>
        <p:grpSpPr>
          <a:xfrm>
            <a:off x="662736" y="519366"/>
            <a:ext cx="11159490" cy="6033135"/>
            <a:chOff x="662736" y="519366"/>
            <a:chExt cx="11159490" cy="6033135"/>
          </a:xfrm>
        </p:grpSpPr>
        <p:sp>
          <p:nvSpPr>
            <p:cNvPr id="29" name="object 29"/>
            <p:cNvSpPr/>
            <p:nvPr/>
          </p:nvSpPr>
          <p:spPr>
            <a:xfrm>
              <a:off x="673849" y="530479"/>
              <a:ext cx="0" cy="445770"/>
            </a:xfrm>
            <a:custGeom>
              <a:avLst/>
              <a:gdLst/>
              <a:ahLst/>
              <a:cxnLst/>
              <a:rect l="l" t="t" r="r" b="b"/>
              <a:pathLst>
                <a:path w="0" h="445769">
                  <a:moveTo>
                    <a:pt x="0" y="0"/>
                  </a:moveTo>
                  <a:lnTo>
                    <a:pt x="0" y="445516"/>
                  </a:lnTo>
                </a:path>
              </a:pathLst>
            </a:custGeom>
            <a:ln w="22225">
              <a:solidFill>
                <a:srgbClr val="0057E4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83341" y="624674"/>
              <a:ext cx="1133373" cy="29531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0629899" y="6166218"/>
              <a:ext cx="1191895" cy="386080"/>
            </a:xfrm>
            <a:custGeom>
              <a:avLst/>
              <a:gdLst/>
              <a:ahLst/>
              <a:cxnLst/>
              <a:rect l="l" t="t" r="r" b="b"/>
              <a:pathLst>
                <a:path w="1191895" h="386079">
                  <a:moveTo>
                    <a:pt x="998981" y="0"/>
                  </a:moveTo>
                  <a:lnTo>
                    <a:pt x="192785" y="0"/>
                  </a:lnTo>
                  <a:lnTo>
                    <a:pt x="148596" y="5093"/>
                  </a:lnTo>
                  <a:lnTo>
                    <a:pt x="108024" y="19602"/>
                  </a:lnTo>
                  <a:lnTo>
                    <a:pt x="72227" y="42368"/>
                  </a:lnTo>
                  <a:lnTo>
                    <a:pt x="42367" y="72234"/>
                  </a:lnTo>
                  <a:lnTo>
                    <a:pt x="19603" y="108041"/>
                  </a:lnTo>
                  <a:lnTo>
                    <a:pt x="5094" y="148632"/>
                  </a:lnTo>
                  <a:lnTo>
                    <a:pt x="0" y="192849"/>
                  </a:lnTo>
                  <a:lnTo>
                    <a:pt x="5094" y="237066"/>
                  </a:lnTo>
                  <a:lnTo>
                    <a:pt x="19603" y="277657"/>
                  </a:lnTo>
                  <a:lnTo>
                    <a:pt x="42367" y="313464"/>
                  </a:lnTo>
                  <a:lnTo>
                    <a:pt x="72227" y="343330"/>
                  </a:lnTo>
                  <a:lnTo>
                    <a:pt x="108024" y="366096"/>
                  </a:lnTo>
                  <a:lnTo>
                    <a:pt x="148596" y="380605"/>
                  </a:lnTo>
                  <a:lnTo>
                    <a:pt x="192785" y="385699"/>
                  </a:lnTo>
                  <a:lnTo>
                    <a:pt x="998981" y="385699"/>
                  </a:lnTo>
                  <a:lnTo>
                    <a:pt x="1043218" y="380605"/>
                  </a:lnTo>
                  <a:lnTo>
                    <a:pt x="1083824" y="366096"/>
                  </a:lnTo>
                  <a:lnTo>
                    <a:pt x="1119643" y="343330"/>
                  </a:lnTo>
                  <a:lnTo>
                    <a:pt x="1149517" y="313464"/>
                  </a:lnTo>
                  <a:lnTo>
                    <a:pt x="1172288" y="277657"/>
                  </a:lnTo>
                  <a:lnTo>
                    <a:pt x="1186800" y="237066"/>
                  </a:lnTo>
                  <a:lnTo>
                    <a:pt x="1191895" y="192849"/>
                  </a:lnTo>
                  <a:lnTo>
                    <a:pt x="1186800" y="148632"/>
                  </a:lnTo>
                  <a:lnTo>
                    <a:pt x="1172288" y="108041"/>
                  </a:lnTo>
                  <a:lnTo>
                    <a:pt x="1149517" y="72234"/>
                  </a:lnTo>
                  <a:lnTo>
                    <a:pt x="1119643" y="42368"/>
                  </a:lnTo>
                  <a:lnTo>
                    <a:pt x="1083824" y="19602"/>
                  </a:lnTo>
                  <a:lnTo>
                    <a:pt x="1043218" y="5093"/>
                  </a:lnTo>
                  <a:lnTo>
                    <a:pt x="998981" y="0"/>
                  </a:lnTo>
                  <a:close/>
                </a:path>
              </a:pathLst>
            </a:custGeom>
            <a:solidFill>
              <a:srgbClr val="011242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/>
          <p:nvPr/>
        </p:nvSpPr>
        <p:spPr>
          <a:xfrm>
            <a:off x="10835131" y="6256426"/>
            <a:ext cx="40132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dirty="0" sz="11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3" name="object 3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02517" y="6244767"/>
            <a:ext cx="228600" cy="228600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596900" y="6101892"/>
            <a:ext cx="6249670" cy="454659"/>
          </a:xfrm>
          <a:prstGeom prst="rect">
            <a:avLst/>
          </a:prstGeom>
        </p:spPr>
        <p:txBody>
          <a:bodyPr wrap="square" lIns="0" tIns="59055" rIns="0" bIns="0" rtlCol="0" vert="horz">
            <a:spAutoFit/>
          </a:bodyPr>
          <a:lstStyle/>
          <a:p>
            <a:pPr marL="76835">
              <a:lnSpc>
                <a:spcPct val="100000"/>
              </a:lnSpc>
              <a:spcBef>
                <a:spcPts val="465"/>
              </a:spcBef>
            </a:pPr>
            <a:r>
              <a:rPr dirty="0" sz="900">
                <a:solidFill>
                  <a:srgbClr val="63748A"/>
                </a:solidFill>
                <a:latin typeface="Calibri"/>
                <a:cs typeface="Calibri"/>
              </a:rPr>
              <a:t>Sources:</a:t>
            </a:r>
            <a:r>
              <a:rPr dirty="0" sz="9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63748A"/>
                </a:solidFill>
                <a:latin typeface="Calibri"/>
                <a:cs typeface="Calibri"/>
              </a:rPr>
              <a:t>UNCTAD</a:t>
            </a:r>
            <a:r>
              <a:rPr dirty="0" sz="9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63748A"/>
                </a:solidFill>
                <a:latin typeface="Calibri"/>
                <a:cs typeface="Calibri"/>
              </a:rPr>
              <a:t>Economic</a:t>
            </a:r>
            <a:r>
              <a:rPr dirty="0" sz="9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63748A"/>
                </a:solidFill>
                <a:latin typeface="Calibri"/>
                <a:cs typeface="Calibri"/>
              </a:rPr>
              <a:t>Development</a:t>
            </a:r>
            <a:r>
              <a:rPr dirty="0" sz="900" spc="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63748A"/>
                </a:solidFill>
                <a:latin typeface="Calibri"/>
                <a:cs typeface="Calibri"/>
              </a:rPr>
              <a:t>in</a:t>
            </a:r>
            <a:r>
              <a:rPr dirty="0" sz="9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63748A"/>
                </a:solidFill>
                <a:latin typeface="Calibri"/>
                <a:cs typeface="Calibri"/>
              </a:rPr>
              <a:t>Africa</a:t>
            </a:r>
            <a:r>
              <a:rPr dirty="0" sz="9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63748A"/>
                </a:solidFill>
                <a:latin typeface="Calibri"/>
                <a:cs typeface="Calibri"/>
              </a:rPr>
              <a:t>Report</a:t>
            </a:r>
            <a:r>
              <a:rPr dirty="0" sz="9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63748A"/>
                </a:solidFill>
                <a:latin typeface="Calibri"/>
                <a:cs typeface="Calibri"/>
              </a:rPr>
              <a:t>2019;</a:t>
            </a:r>
            <a:r>
              <a:rPr dirty="0" sz="9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63748A"/>
                </a:solidFill>
                <a:latin typeface="Calibri"/>
                <a:cs typeface="Calibri"/>
              </a:rPr>
              <a:t>Afreximbank</a:t>
            </a:r>
            <a:r>
              <a:rPr dirty="0" sz="900" spc="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63748A"/>
                </a:solidFill>
                <a:latin typeface="Calibri"/>
                <a:cs typeface="Calibri"/>
              </a:rPr>
              <a:t>African</a:t>
            </a:r>
            <a:r>
              <a:rPr dirty="0" sz="9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63748A"/>
                </a:solidFill>
                <a:latin typeface="Calibri"/>
                <a:cs typeface="Calibri"/>
              </a:rPr>
              <a:t>Trade</a:t>
            </a:r>
            <a:r>
              <a:rPr dirty="0" sz="9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63748A"/>
                </a:solidFill>
                <a:latin typeface="Calibri"/>
                <a:cs typeface="Calibri"/>
              </a:rPr>
              <a:t>Report</a:t>
            </a:r>
            <a:r>
              <a:rPr dirty="0" sz="9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63748A"/>
                </a:solidFill>
                <a:latin typeface="Calibri"/>
                <a:cs typeface="Calibri"/>
              </a:rPr>
              <a:t>2024;</a:t>
            </a:r>
            <a:r>
              <a:rPr dirty="0" sz="9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63748A"/>
                </a:solidFill>
                <a:latin typeface="Calibri"/>
                <a:cs typeface="Calibri"/>
              </a:rPr>
              <a:t>Brookings</a:t>
            </a:r>
            <a:r>
              <a:rPr dirty="0" sz="9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63748A"/>
                </a:solidFill>
                <a:latin typeface="Calibri"/>
                <a:cs typeface="Calibri"/>
              </a:rPr>
              <a:t>Institution</a:t>
            </a:r>
            <a:r>
              <a:rPr dirty="0" sz="900" spc="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63748A"/>
                </a:solidFill>
                <a:latin typeface="Calibri"/>
                <a:cs typeface="Calibri"/>
              </a:rPr>
              <a:t>2025.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200" spc="-10">
                <a:solidFill>
                  <a:srgbClr val="BEBEBE"/>
                </a:solidFill>
                <a:latin typeface="Calibri"/>
                <a:cs typeface="Calibri"/>
              </a:rPr>
              <a:t>Matta</a:t>
            </a:r>
            <a:r>
              <a:rPr dirty="0" sz="1200" spc="-4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BEBEBE"/>
                </a:solidFill>
                <a:latin typeface="Calibri"/>
                <a:cs typeface="Calibri"/>
              </a:rPr>
              <a:t>—</a:t>
            </a:r>
            <a:r>
              <a:rPr dirty="0" sz="1200" spc="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BEBEBE"/>
                </a:solidFill>
                <a:latin typeface="Calibri"/>
                <a:cs typeface="Calibri"/>
              </a:rPr>
              <a:t>Digital</a:t>
            </a:r>
            <a:r>
              <a:rPr dirty="0" sz="1200" spc="-3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BEBEBE"/>
                </a:solidFill>
                <a:latin typeface="Calibri"/>
                <a:cs typeface="Calibri"/>
              </a:rPr>
              <a:t>Infrastructure:</a:t>
            </a:r>
            <a:r>
              <a:rPr dirty="0" sz="1200" spc="-3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BEBEBE"/>
                </a:solidFill>
                <a:latin typeface="Calibri"/>
                <a:cs typeface="Calibri"/>
              </a:rPr>
              <a:t>The</a:t>
            </a:r>
            <a:r>
              <a:rPr dirty="0" sz="1200" spc="-1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BEBEBE"/>
                </a:solidFill>
                <a:latin typeface="Calibri"/>
                <a:cs typeface="Calibri"/>
              </a:rPr>
              <a:t>Future</a:t>
            </a:r>
            <a:r>
              <a:rPr dirty="0" sz="1200" spc="-35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BEBEBE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BEBEBE"/>
                </a:solidFill>
                <a:latin typeface="Calibri"/>
                <a:cs typeface="Calibri"/>
              </a:rPr>
              <a:t>African</a:t>
            </a:r>
            <a:r>
              <a:rPr dirty="0" sz="1200" spc="-20">
                <a:solidFill>
                  <a:srgbClr val="BEBEBE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BEBEBE"/>
                </a:solidFill>
                <a:latin typeface="Calibri"/>
                <a:cs typeface="Calibri"/>
              </a:rPr>
              <a:t>Trade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1402080"/>
          </a:xfrm>
          <a:custGeom>
            <a:avLst/>
            <a:gdLst/>
            <a:ahLst/>
            <a:cxnLst/>
            <a:rect l="l" t="t" r="r" b="b"/>
            <a:pathLst>
              <a:path w="12192000" h="1402080">
                <a:moveTo>
                  <a:pt x="12192000" y="0"/>
                </a:moveTo>
                <a:lnTo>
                  <a:pt x="0" y="0"/>
                </a:lnTo>
                <a:lnTo>
                  <a:pt x="0" y="1402079"/>
                </a:lnTo>
                <a:lnTo>
                  <a:pt x="12192000" y="140207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75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89535">
              <a:lnSpc>
                <a:spcPct val="100000"/>
              </a:lnSpc>
              <a:spcBef>
                <a:spcPts val="130"/>
              </a:spcBef>
            </a:pPr>
            <a:r>
              <a:rPr dirty="0" sz="3700" spc="-105">
                <a:solidFill>
                  <a:srgbClr val="FFFFFF"/>
                </a:solidFill>
              </a:rPr>
              <a:t>The</a:t>
            </a:r>
            <a:r>
              <a:rPr dirty="0" sz="3700" spc="-275">
                <a:solidFill>
                  <a:srgbClr val="FFFFFF"/>
                </a:solidFill>
              </a:rPr>
              <a:t> </a:t>
            </a:r>
            <a:r>
              <a:rPr dirty="0" sz="3700" spc="-120">
                <a:solidFill>
                  <a:srgbClr val="FFFFFF"/>
                </a:solidFill>
              </a:rPr>
              <a:t>real</a:t>
            </a:r>
            <a:r>
              <a:rPr dirty="0" sz="3700" spc="-270">
                <a:solidFill>
                  <a:srgbClr val="FFFFFF"/>
                </a:solidFill>
              </a:rPr>
              <a:t> </a:t>
            </a:r>
            <a:r>
              <a:rPr dirty="0" sz="3700" spc="-160">
                <a:solidFill>
                  <a:srgbClr val="FFFFFF"/>
                </a:solidFill>
              </a:rPr>
              <a:t>constraint</a:t>
            </a:r>
            <a:r>
              <a:rPr dirty="0" sz="3700" spc="-270">
                <a:solidFill>
                  <a:srgbClr val="FFFFFF"/>
                </a:solidFill>
              </a:rPr>
              <a:t> </a:t>
            </a:r>
            <a:r>
              <a:rPr dirty="0" sz="3700" spc="-75">
                <a:solidFill>
                  <a:srgbClr val="FFFFFF"/>
                </a:solidFill>
              </a:rPr>
              <a:t>is</a:t>
            </a:r>
            <a:r>
              <a:rPr dirty="0" sz="3700" spc="-290">
                <a:solidFill>
                  <a:srgbClr val="FFFFFF"/>
                </a:solidFill>
              </a:rPr>
              <a:t> </a:t>
            </a:r>
            <a:r>
              <a:rPr dirty="0" sz="3700" spc="-100">
                <a:solidFill>
                  <a:srgbClr val="0057E6"/>
                </a:solidFill>
              </a:rPr>
              <a:t>visibility</a:t>
            </a:r>
            <a:endParaRPr sz="3700"/>
          </a:p>
        </p:txBody>
      </p:sp>
      <p:sp>
        <p:nvSpPr>
          <p:cNvPr id="4" name="object 4"/>
          <p:cNvSpPr txBox="1"/>
          <p:nvPr/>
        </p:nvSpPr>
        <p:spPr>
          <a:xfrm>
            <a:off x="596900" y="1735277"/>
            <a:ext cx="549211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solidFill>
                  <a:srgbClr val="009FF4"/>
                </a:solidFill>
                <a:latin typeface="Calibri"/>
                <a:cs typeface="Calibri"/>
              </a:rPr>
              <a:t>Markets</a:t>
            </a:r>
            <a:r>
              <a:rPr dirty="0" sz="2400" spc="-7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9FF4"/>
                </a:solidFill>
                <a:latin typeface="Calibri"/>
                <a:cs typeface="Calibri"/>
              </a:rPr>
              <a:t>cannot</a:t>
            </a:r>
            <a:r>
              <a:rPr dirty="0" sz="2400" spc="-4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9FF4"/>
                </a:solidFill>
                <a:latin typeface="Calibri"/>
                <a:cs typeface="Calibri"/>
              </a:rPr>
              <a:t>trade</a:t>
            </a:r>
            <a:r>
              <a:rPr dirty="0" sz="2400" spc="-5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9FF4"/>
                </a:solidFill>
                <a:latin typeface="Calibri"/>
                <a:cs typeface="Calibri"/>
              </a:rPr>
              <a:t>what</a:t>
            </a:r>
            <a:r>
              <a:rPr dirty="0" sz="2400" spc="-6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9FF4"/>
                </a:solidFill>
                <a:latin typeface="Calibri"/>
                <a:cs typeface="Calibri"/>
              </a:rPr>
              <a:t>they</a:t>
            </a:r>
            <a:r>
              <a:rPr dirty="0" sz="2400" spc="-6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9FF4"/>
                </a:solidFill>
                <a:latin typeface="Calibri"/>
                <a:cs typeface="Calibri"/>
              </a:rPr>
              <a:t>cannot</a:t>
            </a:r>
            <a:r>
              <a:rPr dirty="0" sz="2400" spc="-4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2400" spc="-20">
                <a:solidFill>
                  <a:srgbClr val="009FF4"/>
                </a:solidFill>
                <a:latin typeface="Calibri"/>
                <a:cs typeface="Calibri"/>
              </a:rPr>
              <a:t>see.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65388" y="2412442"/>
            <a:ext cx="5308600" cy="1651000"/>
            <a:chOff x="565388" y="2412442"/>
            <a:chExt cx="5308600" cy="1651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388" y="2412442"/>
              <a:ext cx="5308123" cy="165059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9599" y="2438400"/>
              <a:ext cx="5242560" cy="1584960"/>
            </a:xfrm>
            <a:custGeom>
              <a:avLst/>
              <a:gdLst/>
              <a:ahLst/>
              <a:cxnLst/>
              <a:rect l="l" t="t" r="r" b="b"/>
              <a:pathLst>
                <a:path w="5242560" h="1584960">
                  <a:moveTo>
                    <a:pt x="5242560" y="0"/>
                  </a:moveTo>
                  <a:lnTo>
                    <a:pt x="0" y="0"/>
                  </a:lnTo>
                  <a:lnTo>
                    <a:pt x="0" y="1584960"/>
                  </a:lnTo>
                  <a:lnTo>
                    <a:pt x="5242560" y="1584960"/>
                  </a:lnTo>
                  <a:lnTo>
                    <a:pt x="5242560" y="0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609600" y="2438400"/>
            <a:ext cx="5242560" cy="1584960"/>
          </a:xfrm>
          <a:prstGeom prst="rect">
            <a:avLst/>
          </a:prstGeom>
        </p:spPr>
        <p:txBody>
          <a:bodyPr wrap="square" lIns="0" tIns="152400" rIns="0" bIns="0" rtlCol="0" vert="horz">
            <a:spAutoFit/>
          </a:bodyPr>
          <a:lstStyle/>
          <a:p>
            <a:pPr marL="735330">
              <a:lnSpc>
                <a:spcPct val="100000"/>
              </a:lnSpc>
              <a:spcBef>
                <a:spcPts val="1200"/>
              </a:spcBef>
            </a:pPr>
            <a:r>
              <a:rPr dirty="0" sz="1850" b="1">
                <a:solidFill>
                  <a:srgbClr val="0057E6"/>
                </a:solidFill>
                <a:latin typeface="Calibri"/>
                <a:cs typeface="Calibri"/>
              </a:rPr>
              <a:t>Fragmented</a:t>
            </a:r>
            <a:r>
              <a:rPr dirty="0" sz="1850" spc="-40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850" spc="-10" b="1">
                <a:solidFill>
                  <a:srgbClr val="0057E6"/>
                </a:solidFill>
                <a:latin typeface="Calibri"/>
                <a:cs typeface="Calibri"/>
              </a:rPr>
              <a:t>Supply</a:t>
            </a:r>
            <a:endParaRPr sz="1850">
              <a:latin typeface="Calibri"/>
              <a:cs typeface="Calibri"/>
            </a:endParaRPr>
          </a:p>
          <a:p>
            <a:pPr algn="just" marL="243840" marR="337185">
              <a:lnSpc>
                <a:spcPct val="125000"/>
              </a:lnSpc>
              <a:spcBef>
                <a:spcPts val="1425"/>
              </a:spcBef>
            </a:pP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Scattered</a:t>
            </a:r>
            <a:r>
              <a:rPr dirty="0" sz="14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across</a:t>
            </a:r>
            <a:r>
              <a:rPr dirty="0" sz="14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thousands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of</a:t>
            </a:r>
            <a:r>
              <a:rPr dirty="0" sz="14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small</a:t>
            </a:r>
            <a:r>
              <a:rPr dirty="0" sz="14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4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mid-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size</a:t>
            </a:r>
            <a:r>
              <a:rPr dirty="0" sz="14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producers</a:t>
            </a:r>
            <a:r>
              <a:rPr dirty="0" sz="14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63748A"/>
                </a:solidFill>
                <a:latin typeface="Calibri"/>
                <a:cs typeface="Calibri"/>
              </a:rPr>
              <a:t>with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no</a:t>
            </a:r>
            <a:r>
              <a:rPr dirty="0" sz="14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unified</a:t>
            </a:r>
            <a:r>
              <a:rPr dirty="0" sz="14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digital</a:t>
            </a:r>
            <a:r>
              <a:rPr dirty="0" sz="14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presence.</a:t>
            </a:r>
            <a:r>
              <a:rPr dirty="0" sz="14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Buyers</a:t>
            </a:r>
            <a:r>
              <a:rPr dirty="0" sz="14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cannot</a:t>
            </a:r>
            <a:r>
              <a:rPr dirty="0" sz="14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63748A"/>
                </a:solidFill>
                <a:latin typeface="Calibri"/>
                <a:cs typeface="Calibri"/>
              </a:rPr>
              <a:t>discover,</a:t>
            </a:r>
            <a:r>
              <a:rPr dirty="0" sz="14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compare,</a:t>
            </a:r>
            <a:r>
              <a:rPr dirty="0" sz="14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63748A"/>
                </a:solidFill>
                <a:latin typeface="Calibri"/>
                <a:cs typeface="Calibri"/>
              </a:rPr>
              <a:t>or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verify</a:t>
            </a:r>
            <a:r>
              <a:rPr dirty="0" sz="1400" spc="-6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suppliers</a:t>
            </a:r>
            <a:r>
              <a:rPr dirty="0" sz="14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at</a:t>
            </a:r>
            <a:r>
              <a:rPr dirty="0" sz="14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scale.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173708" y="2412442"/>
            <a:ext cx="5308600" cy="1651000"/>
            <a:chOff x="6173708" y="2412442"/>
            <a:chExt cx="5308600" cy="165100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3708" y="2412442"/>
              <a:ext cx="5308123" cy="165059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217920" y="2438400"/>
              <a:ext cx="5242560" cy="1584960"/>
            </a:xfrm>
            <a:custGeom>
              <a:avLst/>
              <a:gdLst/>
              <a:ahLst/>
              <a:cxnLst/>
              <a:rect l="l" t="t" r="r" b="b"/>
              <a:pathLst>
                <a:path w="5242559" h="1584960">
                  <a:moveTo>
                    <a:pt x="5242560" y="0"/>
                  </a:moveTo>
                  <a:lnTo>
                    <a:pt x="0" y="0"/>
                  </a:lnTo>
                  <a:lnTo>
                    <a:pt x="0" y="1584960"/>
                  </a:lnTo>
                  <a:lnTo>
                    <a:pt x="5242560" y="1584960"/>
                  </a:lnTo>
                  <a:lnTo>
                    <a:pt x="5242560" y="0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6217920" y="2438400"/>
            <a:ext cx="5242560" cy="1584960"/>
          </a:xfrm>
          <a:prstGeom prst="rect">
            <a:avLst/>
          </a:prstGeom>
        </p:spPr>
        <p:txBody>
          <a:bodyPr wrap="square" lIns="0" tIns="150495" rIns="0" bIns="0" rtlCol="0" vert="horz">
            <a:spAutoFit/>
          </a:bodyPr>
          <a:lstStyle/>
          <a:p>
            <a:pPr marL="854075">
              <a:lnSpc>
                <a:spcPct val="100000"/>
              </a:lnSpc>
              <a:spcBef>
                <a:spcPts val="1185"/>
              </a:spcBef>
            </a:pPr>
            <a:r>
              <a:rPr dirty="0" sz="1850" b="1">
                <a:solidFill>
                  <a:srgbClr val="0057E6"/>
                </a:solidFill>
                <a:latin typeface="Calibri"/>
                <a:cs typeface="Calibri"/>
              </a:rPr>
              <a:t>Unstructured</a:t>
            </a:r>
            <a:r>
              <a:rPr dirty="0" sz="1850" spc="-10" b="1">
                <a:solidFill>
                  <a:srgbClr val="0057E6"/>
                </a:solidFill>
                <a:latin typeface="Calibri"/>
                <a:cs typeface="Calibri"/>
              </a:rPr>
              <a:t> Demand</a:t>
            </a:r>
            <a:endParaRPr sz="1850">
              <a:latin typeface="Calibri"/>
              <a:cs typeface="Calibri"/>
            </a:endParaRPr>
          </a:p>
          <a:p>
            <a:pPr marL="244475" marR="334645">
              <a:lnSpc>
                <a:spcPct val="125000"/>
              </a:lnSpc>
              <a:spcBef>
                <a:spcPts val="1440"/>
              </a:spcBef>
            </a:pP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Buyer</a:t>
            </a:r>
            <a:r>
              <a:rPr dirty="0" sz="14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needs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are</a:t>
            </a:r>
            <a:r>
              <a:rPr dirty="0" sz="14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informal,</a:t>
            </a:r>
            <a:r>
              <a:rPr dirty="0" sz="14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unpredictable,</a:t>
            </a:r>
            <a:r>
              <a:rPr dirty="0" sz="1400" spc="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4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disconnected</a:t>
            </a:r>
            <a:r>
              <a:rPr dirty="0" sz="14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63748A"/>
                </a:solidFill>
                <a:latin typeface="Calibri"/>
                <a:cs typeface="Calibri"/>
              </a:rPr>
              <a:t>from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supplier</a:t>
            </a:r>
            <a:r>
              <a:rPr dirty="0" sz="14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readiness.</a:t>
            </a:r>
            <a:r>
              <a:rPr dirty="0" sz="14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Without</a:t>
            </a:r>
            <a:r>
              <a:rPr dirty="0" sz="14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structured</a:t>
            </a:r>
            <a:r>
              <a:rPr dirty="0" sz="14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demand</a:t>
            </a:r>
            <a:r>
              <a:rPr dirty="0" sz="14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signals, production</a:t>
            </a:r>
            <a:r>
              <a:rPr dirty="0" sz="14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planning</a:t>
            </a:r>
            <a:r>
              <a:rPr dirty="0" sz="1400" spc="-1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is</a:t>
            </a:r>
            <a:r>
              <a:rPr dirty="0" sz="14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reactive.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65388" y="4302202"/>
            <a:ext cx="5308600" cy="1651000"/>
            <a:chOff x="565388" y="4302202"/>
            <a:chExt cx="5308600" cy="1651000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5388" y="4302202"/>
              <a:ext cx="5308123" cy="165059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09599" y="4328159"/>
              <a:ext cx="5242560" cy="1584960"/>
            </a:xfrm>
            <a:custGeom>
              <a:avLst/>
              <a:gdLst/>
              <a:ahLst/>
              <a:cxnLst/>
              <a:rect l="l" t="t" r="r" b="b"/>
              <a:pathLst>
                <a:path w="5242560" h="1584960">
                  <a:moveTo>
                    <a:pt x="5242560" y="0"/>
                  </a:moveTo>
                  <a:lnTo>
                    <a:pt x="0" y="0"/>
                  </a:lnTo>
                  <a:lnTo>
                    <a:pt x="0" y="1584959"/>
                  </a:lnTo>
                  <a:lnTo>
                    <a:pt x="5242560" y="1584959"/>
                  </a:lnTo>
                  <a:lnTo>
                    <a:pt x="5242560" y="0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609600" y="4328159"/>
            <a:ext cx="5242560" cy="1584960"/>
          </a:xfrm>
          <a:prstGeom prst="rect">
            <a:avLst/>
          </a:prstGeom>
        </p:spPr>
        <p:txBody>
          <a:bodyPr wrap="square" lIns="0" tIns="150495" rIns="0" bIns="0" rtlCol="0" vert="horz">
            <a:spAutoFit/>
          </a:bodyPr>
          <a:lstStyle/>
          <a:p>
            <a:pPr marL="845185">
              <a:lnSpc>
                <a:spcPct val="100000"/>
              </a:lnSpc>
              <a:spcBef>
                <a:spcPts val="1185"/>
              </a:spcBef>
            </a:pPr>
            <a:r>
              <a:rPr dirty="0" sz="1850" b="1">
                <a:solidFill>
                  <a:srgbClr val="0057E6"/>
                </a:solidFill>
                <a:latin typeface="Calibri"/>
                <a:cs typeface="Calibri"/>
              </a:rPr>
              <a:t>Opaque</a:t>
            </a:r>
            <a:r>
              <a:rPr dirty="0" sz="1850" spc="50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850" spc="-10" b="1">
                <a:solidFill>
                  <a:srgbClr val="0057E6"/>
                </a:solidFill>
                <a:latin typeface="Calibri"/>
                <a:cs typeface="Calibri"/>
              </a:rPr>
              <a:t>Logistics</a:t>
            </a:r>
            <a:endParaRPr sz="1850">
              <a:latin typeface="Calibri"/>
              <a:cs typeface="Calibri"/>
            </a:endParaRPr>
          </a:p>
          <a:p>
            <a:pPr marL="243840" marR="391160">
              <a:lnSpc>
                <a:spcPct val="125099"/>
              </a:lnSpc>
              <a:spcBef>
                <a:spcPts val="1440"/>
              </a:spcBef>
            </a:pP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Logistics</a:t>
            </a:r>
            <a:r>
              <a:rPr dirty="0" sz="14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chains</a:t>
            </a:r>
            <a:r>
              <a:rPr dirty="0" sz="14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lack</a:t>
            </a:r>
            <a:r>
              <a:rPr dirty="0" sz="14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coordinated</a:t>
            </a:r>
            <a:r>
              <a:rPr dirty="0" sz="1400" spc="-20">
                <a:solidFill>
                  <a:srgbClr val="63748A"/>
                </a:solidFill>
                <a:latin typeface="Calibri"/>
                <a:cs typeface="Calibri"/>
              </a:rPr>
              <a:t> transparency.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Shipment</a:t>
            </a:r>
            <a:r>
              <a:rPr dirty="0" sz="14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data</a:t>
            </a:r>
            <a:r>
              <a:rPr dirty="0" sz="14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63748A"/>
                </a:solidFill>
                <a:latin typeface="Calibri"/>
                <a:cs typeface="Calibri"/>
              </a:rPr>
              <a:t>is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siloed</a:t>
            </a:r>
            <a:r>
              <a:rPr dirty="0" sz="14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across</a:t>
            </a:r>
            <a:r>
              <a:rPr dirty="0" sz="14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carriers</a:t>
            </a:r>
            <a:r>
              <a:rPr dirty="0" sz="14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400" spc="-2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intermediaries,</a:t>
            </a:r>
            <a:r>
              <a:rPr dirty="0" sz="14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making</a:t>
            </a:r>
            <a:r>
              <a:rPr dirty="0" sz="14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end-to-</a:t>
            </a:r>
            <a:r>
              <a:rPr dirty="0" sz="1400" spc="-25">
                <a:solidFill>
                  <a:srgbClr val="63748A"/>
                </a:solidFill>
                <a:latin typeface="Calibri"/>
                <a:cs typeface="Calibri"/>
              </a:rPr>
              <a:t>end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tracking</a:t>
            </a:r>
            <a:r>
              <a:rPr dirty="0" sz="14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nearly</a:t>
            </a:r>
            <a:r>
              <a:rPr dirty="0" sz="14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impossible.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173708" y="4302202"/>
            <a:ext cx="5308600" cy="1651000"/>
            <a:chOff x="6173708" y="4302202"/>
            <a:chExt cx="5308600" cy="1651000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3708" y="4302202"/>
              <a:ext cx="5308123" cy="165059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217920" y="4328159"/>
              <a:ext cx="5242560" cy="1584960"/>
            </a:xfrm>
            <a:custGeom>
              <a:avLst/>
              <a:gdLst/>
              <a:ahLst/>
              <a:cxnLst/>
              <a:rect l="l" t="t" r="r" b="b"/>
              <a:pathLst>
                <a:path w="5242559" h="1584960">
                  <a:moveTo>
                    <a:pt x="5242560" y="0"/>
                  </a:moveTo>
                  <a:lnTo>
                    <a:pt x="0" y="0"/>
                  </a:lnTo>
                  <a:lnTo>
                    <a:pt x="0" y="1584959"/>
                  </a:lnTo>
                  <a:lnTo>
                    <a:pt x="5242560" y="1584959"/>
                  </a:lnTo>
                  <a:lnTo>
                    <a:pt x="5242560" y="0"/>
                  </a:lnTo>
                  <a:close/>
                </a:path>
              </a:pathLst>
            </a:custGeom>
            <a:solidFill>
              <a:srgbClr val="F8F9FB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6217920" y="4328159"/>
            <a:ext cx="5242560" cy="1584960"/>
          </a:xfrm>
          <a:prstGeom prst="rect">
            <a:avLst/>
          </a:prstGeom>
        </p:spPr>
        <p:txBody>
          <a:bodyPr wrap="square" lIns="0" tIns="150495" rIns="0" bIns="0" rtlCol="0" vert="horz">
            <a:spAutoFit/>
          </a:bodyPr>
          <a:lstStyle/>
          <a:p>
            <a:pPr marL="854075">
              <a:lnSpc>
                <a:spcPct val="100000"/>
              </a:lnSpc>
              <a:spcBef>
                <a:spcPts val="1185"/>
              </a:spcBef>
            </a:pPr>
            <a:r>
              <a:rPr dirty="0" sz="1850" b="1">
                <a:solidFill>
                  <a:srgbClr val="0057E6"/>
                </a:solidFill>
                <a:latin typeface="Calibri"/>
                <a:cs typeface="Calibri"/>
              </a:rPr>
              <a:t>Blind</a:t>
            </a:r>
            <a:r>
              <a:rPr dirty="0" sz="1850" spc="45" b="1">
                <a:solidFill>
                  <a:srgbClr val="0057E6"/>
                </a:solidFill>
                <a:latin typeface="Calibri"/>
                <a:cs typeface="Calibri"/>
              </a:rPr>
              <a:t> </a:t>
            </a:r>
            <a:r>
              <a:rPr dirty="0" sz="1850" spc="-10" b="1">
                <a:solidFill>
                  <a:srgbClr val="0057E6"/>
                </a:solidFill>
                <a:latin typeface="Calibri"/>
                <a:cs typeface="Calibri"/>
              </a:rPr>
              <a:t>Finance</a:t>
            </a:r>
            <a:endParaRPr sz="1850">
              <a:latin typeface="Calibri"/>
              <a:cs typeface="Calibri"/>
            </a:endParaRPr>
          </a:p>
          <a:p>
            <a:pPr marL="244475" marR="384175">
              <a:lnSpc>
                <a:spcPct val="125099"/>
              </a:lnSpc>
              <a:spcBef>
                <a:spcPts val="1440"/>
              </a:spcBef>
            </a:pP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Financial</a:t>
            </a:r>
            <a:r>
              <a:rPr dirty="0" sz="14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institutions</a:t>
            </a:r>
            <a:r>
              <a:rPr dirty="0" sz="1400" spc="-2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operate</a:t>
            </a:r>
            <a:r>
              <a:rPr dirty="0" sz="14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without</a:t>
            </a:r>
            <a:r>
              <a:rPr dirty="0" sz="14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real-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time</a:t>
            </a:r>
            <a:r>
              <a:rPr dirty="0" sz="14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trade</a:t>
            </a:r>
            <a:r>
              <a:rPr dirty="0" sz="1400" spc="-3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context.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Without</a:t>
            </a:r>
            <a:r>
              <a:rPr dirty="0" sz="14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transaction-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level</a:t>
            </a:r>
            <a:r>
              <a:rPr dirty="0" sz="14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data,</a:t>
            </a:r>
            <a:r>
              <a:rPr dirty="0" sz="14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lending</a:t>
            </a:r>
            <a:r>
              <a:rPr dirty="0" sz="1400" spc="-3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is</a:t>
            </a:r>
            <a:r>
              <a:rPr dirty="0" sz="1400" spc="-4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over-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cautious</a:t>
            </a:r>
            <a:r>
              <a:rPr dirty="0" sz="1400" spc="-4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and</a:t>
            </a:r>
            <a:r>
              <a:rPr dirty="0" sz="14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63748A"/>
                </a:solidFill>
                <a:latin typeface="Calibri"/>
                <a:cs typeface="Calibri"/>
              </a:rPr>
              <a:t>the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trade</a:t>
            </a:r>
            <a:r>
              <a:rPr dirty="0" sz="1400" spc="-5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finance</a:t>
            </a:r>
            <a:r>
              <a:rPr dirty="0" sz="1400" spc="-55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63748A"/>
                </a:solidFill>
                <a:latin typeface="Calibri"/>
                <a:cs typeface="Calibri"/>
              </a:rPr>
              <a:t>gap</a:t>
            </a:r>
            <a:r>
              <a:rPr dirty="0" sz="1400" spc="-50">
                <a:solidFill>
                  <a:srgbClr val="63748A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63748A"/>
                </a:solidFill>
                <a:latin typeface="Calibri"/>
                <a:cs typeface="Calibri"/>
              </a:rPr>
              <a:t>widens.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6400799"/>
            <a:ext cx="12192000" cy="457200"/>
          </a:xfrm>
          <a:custGeom>
            <a:avLst/>
            <a:gdLst/>
            <a:ahLst/>
            <a:cxnLst/>
            <a:rect l="l" t="t" r="r" b="b"/>
            <a:pathLst>
              <a:path w="12192000" h="457200">
                <a:moveTo>
                  <a:pt x="12192000" y="0"/>
                </a:moveTo>
                <a:lnTo>
                  <a:pt x="0" y="0"/>
                </a:lnTo>
                <a:lnTo>
                  <a:pt x="0" y="457199"/>
                </a:lnTo>
                <a:lnTo>
                  <a:pt x="12192000" y="4571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4274946" y="6517335"/>
            <a:ext cx="364045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Matta</a:t>
            </a:r>
            <a:r>
              <a:rPr dirty="0" sz="12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—</a:t>
            </a:r>
            <a:r>
              <a:rPr dirty="0" sz="1200" spc="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Digital</a:t>
            </a:r>
            <a:r>
              <a:rPr dirty="0" sz="12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Infrastructure: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The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Future</a:t>
            </a:r>
            <a:r>
              <a:rPr dirty="0" sz="12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of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E1E8EF"/>
                </a:solidFill>
                <a:latin typeface="Calibri"/>
                <a:cs typeface="Calibri"/>
              </a:rPr>
              <a:t>African</a:t>
            </a:r>
            <a:r>
              <a:rPr dirty="0" sz="1200" spc="-2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E1E8EF"/>
                </a:solidFill>
                <a:latin typeface="Calibri"/>
                <a:cs typeface="Calibri"/>
              </a:rPr>
              <a:t>Trade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54799" y="530479"/>
            <a:ext cx="10962005" cy="445770"/>
            <a:chOff x="654799" y="530479"/>
            <a:chExt cx="10962005" cy="445770"/>
          </a:xfrm>
        </p:grpSpPr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58449" y="618185"/>
              <a:ext cx="1158303" cy="30180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73849" y="530479"/>
              <a:ext cx="0" cy="445770"/>
            </a:xfrm>
            <a:custGeom>
              <a:avLst/>
              <a:gdLst/>
              <a:ahLst/>
              <a:cxnLst/>
              <a:rect l="l" t="t" r="r" b="b"/>
              <a:pathLst>
                <a:path w="0" h="445769">
                  <a:moveTo>
                    <a:pt x="0" y="0"/>
                  </a:moveTo>
                  <a:lnTo>
                    <a:pt x="0" y="445516"/>
                  </a:lnTo>
                </a:path>
              </a:pathLst>
            </a:custGeom>
            <a:ln w="38100">
              <a:solidFill>
                <a:srgbClr val="0057E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/>
          <p:cNvSpPr/>
          <p:nvPr/>
        </p:nvSpPr>
        <p:spPr>
          <a:xfrm>
            <a:off x="6506972" y="4464050"/>
            <a:ext cx="349250" cy="337820"/>
          </a:xfrm>
          <a:custGeom>
            <a:avLst/>
            <a:gdLst/>
            <a:ahLst/>
            <a:cxnLst/>
            <a:rect l="l" t="t" r="r" b="b"/>
            <a:pathLst>
              <a:path w="349250" h="337820">
                <a:moveTo>
                  <a:pt x="218059" y="207010"/>
                </a:moveTo>
                <a:lnTo>
                  <a:pt x="215265" y="198882"/>
                </a:lnTo>
                <a:lnTo>
                  <a:pt x="212598" y="190754"/>
                </a:lnTo>
                <a:lnTo>
                  <a:pt x="204470" y="187960"/>
                </a:lnTo>
                <a:lnTo>
                  <a:pt x="196215" y="185293"/>
                </a:lnTo>
                <a:lnTo>
                  <a:pt x="188087" y="187960"/>
                </a:lnTo>
                <a:lnTo>
                  <a:pt x="179832" y="190754"/>
                </a:lnTo>
                <a:lnTo>
                  <a:pt x="174498" y="207010"/>
                </a:lnTo>
                <a:lnTo>
                  <a:pt x="177165" y="215265"/>
                </a:lnTo>
                <a:lnTo>
                  <a:pt x="179832" y="223393"/>
                </a:lnTo>
                <a:lnTo>
                  <a:pt x="188087" y="226187"/>
                </a:lnTo>
                <a:lnTo>
                  <a:pt x="196215" y="228854"/>
                </a:lnTo>
                <a:lnTo>
                  <a:pt x="204470" y="226187"/>
                </a:lnTo>
                <a:lnTo>
                  <a:pt x="212598" y="223393"/>
                </a:lnTo>
                <a:lnTo>
                  <a:pt x="215265" y="215265"/>
                </a:lnTo>
                <a:lnTo>
                  <a:pt x="218059" y="207010"/>
                </a:lnTo>
                <a:close/>
              </a:path>
              <a:path w="349250" h="337820">
                <a:moveTo>
                  <a:pt x="348869" y="196215"/>
                </a:moveTo>
                <a:lnTo>
                  <a:pt x="346075" y="177038"/>
                </a:lnTo>
                <a:lnTo>
                  <a:pt x="340614" y="160782"/>
                </a:lnTo>
                <a:lnTo>
                  <a:pt x="329819" y="144399"/>
                </a:lnTo>
                <a:lnTo>
                  <a:pt x="327025" y="141643"/>
                </a:lnTo>
                <a:lnTo>
                  <a:pt x="327025" y="196215"/>
                </a:lnTo>
                <a:lnTo>
                  <a:pt x="327025" y="209804"/>
                </a:lnTo>
                <a:lnTo>
                  <a:pt x="316103" y="231648"/>
                </a:lnTo>
                <a:lnTo>
                  <a:pt x="307975" y="239776"/>
                </a:lnTo>
                <a:lnTo>
                  <a:pt x="196215" y="239776"/>
                </a:lnTo>
                <a:lnTo>
                  <a:pt x="182626" y="236982"/>
                </a:lnTo>
                <a:lnTo>
                  <a:pt x="174498" y="228854"/>
                </a:lnTo>
                <a:lnTo>
                  <a:pt x="166243" y="220726"/>
                </a:lnTo>
                <a:lnTo>
                  <a:pt x="163576" y="207010"/>
                </a:lnTo>
                <a:lnTo>
                  <a:pt x="166243" y="193421"/>
                </a:lnTo>
                <a:lnTo>
                  <a:pt x="174498" y="185293"/>
                </a:lnTo>
                <a:lnTo>
                  <a:pt x="182626" y="177038"/>
                </a:lnTo>
                <a:lnTo>
                  <a:pt x="196215" y="174371"/>
                </a:lnTo>
                <a:lnTo>
                  <a:pt x="294386" y="174371"/>
                </a:lnTo>
                <a:lnTo>
                  <a:pt x="305308" y="171577"/>
                </a:lnTo>
                <a:lnTo>
                  <a:pt x="310642" y="166243"/>
                </a:lnTo>
                <a:lnTo>
                  <a:pt x="313436" y="160782"/>
                </a:lnTo>
                <a:lnTo>
                  <a:pt x="316103" y="160782"/>
                </a:lnTo>
                <a:lnTo>
                  <a:pt x="324358" y="177038"/>
                </a:lnTo>
                <a:lnTo>
                  <a:pt x="327025" y="196215"/>
                </a:lnTo>
                <a:lnTo>
                  <a:pt x="327025" y="141643"/>
                </a:lnTo>
                <a:lnTo>
                  <a:pt x="316103" y="130810"/>
                </a:lnTo>
                <a:lnTo>
                  <a:pt x="316103" y="106172"/>
                </a:lnTo>
                <a:lnTo>
                  <a:pt x="316103" y="100838"/>
                </a:lnTo>
                <a:lnTo>
                  <a:pt x="316103" y="32639"/>
                </a:lnTo>
                <a:lnTo>
                  <a:pt x="313956" y="21717"/>
                </a:lnTo>
                <a:lnTo>
                  <a:pt x="313436" y="19050"/>
                </a:lnTo>
                <a:lnTo>
                  <a:pt x="305308" y="10795"/>
                </a:lnTo>
                <a:lnTo>
                  <a:pt x="297053" y="2667"/>
                </a:lnTo>
                <a:lnTo>
                  <a:pt x="294386" y="2146"/>
                </a:lnTo>
                <a:lnTo>
                  <a:pt x="294386" y="27178"/>
                </a:lnTo>
                <a:lnTo>
                  <a:pt x="294386" y="100838"/>
                </a:lnTo>
                <a:lnTo>
                  <a:pt x="294386" y="125349"/>
                </a:lnTo>
                <a:lnTo>
                  <a:pt x="294386" y="152527"/>
                </a:lnTo>
                <a:lnTo>
                  <a:pt x="185293" y="152527"/>
                </a:lnTo>
                <a:lnTo>
                  <a:pt x="174498" y="157988"/>
                </a:lnTo>
                <a:lnTo>
                  <a:pt x="166243" y="160782"/>
                </a:lnTo>
                <a:lnTo>
                  <a:pt x="158115" y="168910"/>
                </a:lnTo>
                <a:lnTo>
                  <a:pt x="149847" y="177038"/>
                </a:lnTo>
                <a:lnTo>
                  <a:pt x="147193" y="185293"/>
                </a:lnTo>
                <a:lnTo>
                  <a:pt x="141732" y="196215"/>
                </a:lnTo>
                <a:lnTo>
                  <a:pt x="141732" y="217932"/>
                </a:lnTo>
                <a:lnTo>
                  <a:pt x="147193" y="228854"/>
                </a:lnTo>
                <a:lnTo>
                  <a:pt x="149847" y="236982"/>
                </a:lnTo>
                <a:lnTo>
                  <a:pt x="166243" y="253365"/>
                </a:lnTo>
                <a:lnTo>
                  <a:pt x="174498" y="256159"/>
                </a:lnTo>
                <a:lnTo>
                  <a:pt x="185293" y="261620"/>
                </a:lnTo>
                <a:lnTo>
                  <a:pt x="294386" y="261620"/>
                </a:lnTo>
                <a:lnTo>
                  <a:pt x="294386" y="277876"/>
                </a:lnTo>
                <a:lnTo>
                  <a:pt x="291592" y="291592"/>
                </a:lnTo>
                <a:lnTo>
                  <a:pt x="283464" y="305181"/>
                </a:lnTo>
                <a:lnTo>
                  <a:pt x="269875" y="313309"/>
                </a:lnTo>
                <a:lnTo>
                  <a:pt x="256159" y="316103"/>
                </a:lnTo>
                <a:lnTo>
                  <a:pt x="59944" y="316103"/>
                </a:lnTo>
                <a:lnTo>
                  <a:pt x="46355" y="313309"/>
                </a:lnTo>
                <a:lnTo>
                  <a:pt x="32766" y="305181"/>
                </a:lnTo>
                <a:lnTo>
                  <a:pt x="24498" y="291592"/>
                </a:lnTo>
                <a:lnTo>
                  <a:pt x="21844" y="277876"/>
                </a:lnTo>
                <a:lnTo>
                  <a:pt x="21844" y="106172"/>
                </a:lnTo>
                <a:lnTo>
                  <a:pt x="29972" y="111633"/>
                </a:lnTo>
                <a:lnTo>
                  <a:pt x="38227" y="117094"/>
                </a:lnTo>
                <a:lnTo>
                  <a:pt x="49022" y="119888"/>
                </a:lnTo>
                <a:lnTo>
                  <a:pt x="288925" y="119888"/>
                </a:lnTo>
                <a:lnTo>
                  <a:pt x="294386" y="125349"/>
                </a:lnTo>
                <a:lnTo>
                  <a:pt x="294386" y="100838"/>
                </a:lnTo>
                <a:lnTo>
                  <a:pt x="283464" y="98044"/>
                </a:lnTo>
                <a:lnTo>
                  <a:pt x="283464" y="76200"/>
                </a:lnTo>
                <a:lnTo>
                  <a:pt x="283464" y="65405"/>
                </a:lnTo>
                <a:lnTo>
                  <a:pt x="283464" y="54483"/>
                </a:lnTo>
                <a:lnTo>
                  <a:pt x="283464" y="43561"/>
                </a:lnTo>
                <a:lnTo>
                  <a:pt x="283464" y="38100"/>
                </a:lnTo>
                <a:lnTo>
                  <a:pt x="280670" y="35433"/>
                </a:lnTo>
                <a:lnTo>
                  <a:pt x="278003" y="32639"/>
                </a:lnTo>
                <a:lnTo>
                  <a:pt x="272542" y="32639"/>
                </a:lnTo>
                <a:lnTo>
                  <a:pt x="272542" y="43561"/>
                </a:lnTo>
                <a:lnTo>
                  <a:pt x="272542" y="54483"/>
                </a:lnTo>
                <a:lnTo>
                  <a:pt x="272542" y="65405"/>
                </a:lnTo>
                <a:lnTo>
                  <a:pt x="272542" y="76200"/>
                </a:lnTo>
                <a:lnTo>
                  <a:pt x="272542" y="87122"/>
                </a:lnTo>
                <a:lnTo>
                  <a:pt x="272542" y="98044"/>
                </a:lnTo>
                <a:lnTo>
                  <a:pt x="51816" y="98044"/>
                </a:lnTo>
                <a:lnTo>
                  <a:pt x="43675" y="95377"/>
                </a:lnTo>
                <a:lnTo>
                  <a:pt x="43675" y="87122"/>
                </a:lnTo>
                <a:lnTo>
                  <a:pt x="272542" y="87122"/>
                </a:lnTo>
                <a:lnTo>
                  <a:pt x="272542" y="76200"/>
                </a:lnTo>
                <a:lnTo>
                  <a:pt x="43675" y="76200"/>
                </a:lnTo>
                <a:lnTo>
                  <a:pt x="43675" y="65405"/>
                </a:lnTo>
                <a:lnTo>
                  <a:pt x="272542" y="65405"/>
                </a:lnTo>
                <a:lnTo>
                  <a:pt x="272542" y="54483"/>
                </a:lnTo>
                <a:lnTo>
                  <a:pt x="43675" y="54483"/>
                </a:lnTo>
                <a:lnTo>
                  <a:pt x="43675" y="43561"/>
                </a:lnTo>
                <a:lnTo>
                  <a:pt x="272542" y="43561"/>
                </a:lnTo>
                <a:lnTo>
                  <a:pt x="272542" y="32639"/>
                </a:lnTo>
                <a:lnTo>
                  <a:pt x="38227" y="32639"/>
                </a:lnTo>
                <a:lnTo>
                  <a:pt x="32766" y="38100"/>
                </a:lnTo>
                <a:lnTo>
                  <a:pt x="32766" y="87122"/>
                </a:lnTo>
                <a:lnTo>
                  <a:pt x="24498" y="73533"/>
                </a:lnTo>
                <a:lnTo>
                  <a:pt x="21844" y="59944"/>
                </a:lnTo>
                <a:lnTo>
                  <a:pt x="24498" y="46228"/>
                </a:lnTo>
                <a:lnTo>
                  <a:pt x="32766" y="32639"/>
                </a:lnTo>
                <a:lnTo>
                  <a:pt x="46355" y="24511"/>
                </a:lnTo>
                <a:lnTo>
                  <a:pt x="59944" y="21717"/>
                </a:lnTo>
                <a:lnTo>
                  <a:pt x="288925" y="21717"/>
                </a:lnTo>
                <a:lnTo>
                  <a:pt x="291592" y="24511"/>
                </a:lnTo>
                <a:lnTo>
                  <a:pt x="294386" y="27178"/>
                </a:lnTo>
                <a:lnTo>
                  <a:pt x="294386" y="2146"/>
                </a:lnTo>
                <a:lnTo>
                  <a:pt x="283464" y="0"/>
                </a:lnTo>
                <a:lnTo>
                  <a:pt x="49022" y="0"/>
                </a:lnTo>
                <a:lnTo>
                  <a:pt x="35433" y="5461"/>
                </a:lnTo>
                <a:lnTo>
                  <a:pt x="27305" y="10795"/>
                </a:lnTo>
                <a:lnTo>
                  <a:pt x="16383" y="16256"/>
                </a:lnTo>
                <a:lnTo>
                  <a:pt x="10922" y="27178"/>
                </a:lnTo>
                <a:lnTo>
                  <a:pt x="5448" y="35433"/>
                </a:lnTo>
                <a:lnTo>
                  <a:pt x="0" y="49022"/>
                </a:lnTo>
                <a:lnTo>
                  <a:pt x="0" y="288798"/>
                </a:lnTo>
                <a:lnTo>
                  <a:pt x="5448" y="302387"/>
                </a:lnTo>
                <a:lnTo>
                  <a:pt x="10922" y="310642"/>
                </a:lnTo>
                <a:lnTo>
                  <a:pt x="16383" y="321564"/>
                </a:lnTo>
                <a:lnTo>
                  <a:pt x="27305" y="327025"/>
                </a:lnTo>
                <a:lnTo>
                  <a:pt x="35433" y="332359"/>
                </a:lnTo>
                <a:lnTo>
                  <a:pt x="49022" y="337820"/>
                </a:lnTo>
                <a:lnTo>
                  <a:pt x="267081" y="337820"/>
                </a:lnTo>
                <a:lnTo>
                  <a:pt x="280670" y="332359"/>
                </a:lnTo>
                <a:lnTo>
                  <a:pt x="288925" y="327025"/>
                </a:lnTo>
                <a:lnTo>
                  <a:pt x="299847" y="321564"/>
                </a:lnTo>
                <a:lnTo>
                  <a:pt x="302577" y="316103"/>
                </a:lnTo>
                <a:lnTo>
                  <a:pt x="305308" y="310642"/>
                </a:lnTo>
                <a:lnTo>
                  <a:pt x="310642" y="302387"/>
                </a:lnTo>
                <a:lnTo>
                  <a:pt x="316103" y="288798"/>
                </a:lnTo>
                <a:lnTo>
                  <a:pt x="316103" y="261620"/>
                </a:lnTo>
                <a:lnTo>
                  <a:pt x="329819" y="247904"/>
                </a:lnTo>
                <a:lnTo>
                  <a:pt x="335216" y="239776"/>
                </a:lnTo>
                <a:lnTo>
                  <a:pt x="340614" y="231648"/>
                </a:lnTo>
                <a:lnTo>
                  <a:pt x="346075" y="215265"/>
                </a:lnTo>
                <a:lnTo>
                  <a:pt x="348869" y="196215"/>
                </a:lnTo>
                <a:close/>
              </a:path>
            </a:pathLst>
          </a:custGeom>
          <a:solidFill>
            <a:srgbClr val="0057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476619" y="2593339"/>
            <a:ext cx="401320" cy="303530"/>
          </a:xfrm>
          <a:custGeom>
            <a:avLst/>
            <a:gdLst/>
            <a:ahLst/>
            <a:cxnLst/>
            <a:rect l="l" t="t" r="r" b="b"/>
            <a:pathLst>
              <a:path w="401320" h="303530">
                <a:moveTo>
                  <a:pt x="125476" y="150114"/>
                </a:moveTo>
                <a:lnTo>
                  <a:pt x="75311" y="150114"/>
                </a:lnTo>
                <a:lnTo>
                  <a:pt x="75311" y="250444"/>
                </a:lnTo>
                <a:lnTo>
                  <a:pt x="125476" y="250444"/>
                </a:lnTo>
                <a:lnTo>
                  <a:pt x="125476" y="150114"/>
                </a:lnTo>
                <a:close/>
              </a:path>
              <a:path w="401320" h="303530">
                <a:moveTo>
                  <a:pt x="200660" y="49784"/>
                </a:moveTo>
                <a:lnTo>
                  <a:pt x="150495" y="49784"/>
                </a:lnTo>
                <a:lnTo>
                  <a:pt x="150495" y="250444"/>
                </a:lnTo>
                <a:lnTo>
                  <a:pt x="200660" y="250444"/>
                </a:lnTo>
                <a:lnTo>
                  <a:pt x="200660" y="49784"/>
                </a:lnTo>
                <a:close/>
              </a:path>
              <a:path w="401320" h="303530">
                <a:moveTo>
                  <a:pt x="275971" y="99949"/>
                </a:moveTo>
                <a:lnTo>
                  <a:pt x="225806" y="99949"/>
                </a:lnTo>
                <a:lnTo>
                  <a:pt x="225806" y="250444"/>
                </a:lnTo>
                <a:lnTo>
                  <a:pt x="275971" y="250444"/>
                </a:lnTo>
                <a:lnTo>
                  <a:pt x="275971" y="99949"/>
                </a:lnTo>
                <a:close/>
              </a:path>
              <a:path w="401320" h="303530">
                <a:moveTo>
                  <a:pt x="351155" y="24765"/>
                </a:moveTo>
                <a:lnTo>
                  <a:pt x="304165" y="24765"/>
                </a:lnTo>
                <a:lnTo>
                  <a:pt x="304165" y="250444"/>
                </a:lnTo>
                <a:lnTo>
                  <a:pt x="351155" y="250444"/>
                </a:lnTo>
                <a:lnTo>
                  <a:pt x="351155" y="24765"/>
                </a:lnTo>
                <a:close/>
              </a:path>
              <a:path w="401320" h="303530">
                <a:moveTo>
                  <a:pt x="401320" y="275590"/>
                </a:moveTo>
                <a:lnTo>
                  <a:pt x="25146" y="275590"/>
                </a:lnTo>
                <a:lnTo>
                  <a:pt x="25146" y="0"/>
                </a:lnTo>
                <a:lnTo>
                  <a:pt x="0" y="0"/>
                </a:lnTo>
                <a:lnTo>
                  <a:pt x="0" y="275590"/>
                </a:lnTo>
                <a:lnTo>
                  <a:pt x="0" y="303530"/>
                </a:lnTo>
                <a:lnTo>
                  <a:pt x="401320" y="303530"/>
                </a:lnTo>
                <a:lnTo>
                  <a:pt x="401320" y="275590"/>
                </a:lnTo>
                <a:close/>
              </a:path>
            </a:pathLst>
          </a:custGeom>
          <a:solidFill>
            <a:srgbClr val="0057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878865" y="4505705"/>
            <a:ext cx="401320" cy="330835"/>
          </a:xfrm>
          <a:custGeom>
            <a:avLst/>
            <a:gdLst/>
            <a:ahLst/>
            <a:cxnLst/>
            <a:rect l="l" t="t" r="r" b="b"/>
            <a:pathLst>
              <a:path w="401319" h="330835">
                <a:moveTo>
                  <a:pt x="96012" y="239395"/>
                </a:moveTo>
                <a:lnTo>
                  <a:pt x="9842" y="239395"/>
                </a:lnTo>
                <a:lnTo>
                  <a:pt x="7378" y="241935"/>
                </a:lnTo>
                <a:lnTo>
                  <a:pt x="4914" y="244348"/>
                </a:lnTo>
                <a:lnTo>
                  <a:pt x="2463" y="246888"/>
                </a:lnTo>
                <a:lnTo>
                  <a:pt x="0" y="251841"/>
                </a:lnTo>
                <a:lnTo>
                  <a:pt x="0" y="261620"/>
                </a:lnTo>
                <a:lnTo>
                  <a:pt x="2463" y="264160"/>
                </a:lnTo>
                <a:lnTo>
                  <a:pt x="4914" y="266573"/>
                </a:lnTo>
                <a:lnTo>
                  <a:pt x="7378" y="266573"/>
                </a:lnTo>
                <a:lnTo>
                  <a:pt x="7378" y="269113"/>
                </a:lnTo>
                <a:lnTo>
                  <a:pt x="44310" y="269113"/>
                </a:lnTo>
                <a:lnTo>
                  <a:pt x="45618" y="281555"/>
                </a:lnTo>
                <a:lnTo>
                  <a:pt x="49236" y="292830"/>
                </a:lnTo>
                <a:lnTo>
                  <a:pt x="81545" y="325485"/>
                </a:lnTo>
                <a:lnTo>
                  <a:pt x="103403" y="330708"/>
                </a:lnTo>
                <a:lnTo>
                  <a:pt x="115866" y="329364"/>
                </a:lnTo>
                <a:lnTo>
                  <a:pt x="154558" y="302724"/>
                </a:lnTo>
                <a:lnTo>
                  <a:pt x="156778" y="298704"/>
                </a:lnTo>
                <a:lnTo>
                  <a:pt x="96012" y="298704"/>
                </a:lnTo>
                <a:lnTo>
                  <a:pt x="88620" y="296164"/>
                </a:lnTo>
                <a:lnTo>
                  <a:pt x="83705" y="291211"/>
                </a:lnTo>
                <a:lnTo>
                  <a:pt x="76314" y="283845"/>
                </a:lnTo>
                <a:lnTo>
                  <a:pt x="73850" y="278892"/>
                </a:lnTo>
                <a:lnTo>
                  <a:pt x="73850" y="261620"/>
                </a:lnTo>
                <a:lnTo>
                  <a:pt x="76314" y="254254"/>
                </a:lnTo>
                <a:lnTo>
                  <a:pt x="83705" y="249301"/>
                </a:lnTo>
                <a:lnTo>
                  <a:pt x="88620" y="241935"/>
                </a:lnTo>
                <a:lnTo>
                  <a:pt x="96012" y="239395"/>
                </a:lnTo>
                <a:close/>
              </a:path>
              <a:path w="401319" h="330835">
                <a:moveTo>
                  <a:pt x="283121" y="269113"/>
                </a:moveTo>
                <a:lnTo>
                  <a:pt x="253580" y="269113"/>
                </a:lnTo>
                <a:lnTo>
                  <a:pt x="254541" y="281555"/>
                </a:lnTo>
                <a:lnTo>
                  <a:pt x="280121" y="319295"/>
                </a:lnTo>
                <a:lnTo>
                  <a:pt x="312661" y="330708"/>
                </a:lnTo>
                <a:lnTo>
                  <a:pt x="324739" y="329364"/>
                </a:lnTo>
                <a:lnTo>
                  <a:pt x="362405" y="302724"/>
                </a:lnTo>
                <a:lnTo>
                  <a:pt x="364577" y="298704"/>
                </a:lnTo>
                <a:lnTo>
                  <a:pt x="305282" y="298704"/>
                </a:lnTo>
                <a:lnTo>
                  <a:pt x="297891" y="296164"/>
                </a:lnTo>
                <a:lnTo>
                  <a:pt x="285584" y="283845"/>
                </a:lnTo>
                <a:lnTo>
                  <a:pt x="283121" y="278892"/>
                </a:lnTo>
                <a:lnTo>
                  <a:pt x="283121" y="269113"/>
                </a:lnTo>
                <a:close/>
              </a:path>
              <a:path w="401319" h="330835">
                <a:moveTo>
                  <a:pt x="305282" y="239395"/>
                </a:moveTo>
                <a:lnTo>
                  <a:pt x="113245" y="239395"/>
                </a:lnTo>
                <a:lnTo>
                  <a:pt x="120637" y="241935"/>
                </a:lnTo>
                <a:lnTo>
                  <a:pt x="125552" y="249301"/>
                </a:lnTo>
                <a:lnTo>
                  <a:pt x="130479" y="254254"/>
                </a:lnTo>
                <a:lnTo>
                  <a:pt x="132943" y="261620"/>
                </a:lnTo>
                <a:lnTo>
                  <a:pt x="132943" y="278892"/>
                </a:lnTo>
                <a:lnTo>
                  <a:pt x="130479" y="283845"/>
                </a:lnTo>
                <a:lnTo>
                  <a:pt x="125552" y="291211"/>
                </a:lnTo>
                <a:lnTo>
                  <a:pt x="120637" y="296164"/>
                </a:lnTo>
                <a:lnTo>
                  <a:pt x="113245" y="298704"/>
                </a:lnTo>
                <a:lnTo>
                  <a:pt x="156778" y="298704"/>
                </a:lnTo>
                <a:lnTo>
                  <a:pt x="160021" y="292830"/>
                </a:lnTo>
                <a:lnTo>
                  <a:pt x="163638" y="281555"/>
                </a:lnTo>
                <a:lnTo>
                  <a:pt x="164947" y="269113"/>
                </a:lnTo>
                <a:lnTo>
                  <a:pt x="283121" y="269113"/>
                </a:lnTo>
                <a:lnTo>
                  <a:pt x="283121" y="261620"/>
                </a:lnTo>
                <a:lnTo>
                  <a:pt x="285584" y="254254"/>
                </a:lnTo>
                <a:lnTo>
                  <a:pt x="292963" y="249301"/>
                </a:lnTo>
                <a:lnTo>
                  <a:pt x="297891" y="241935"/>
                </a:lnTo>
                <a:lnTo>
                  <a:pt x="305282" y="239395"/>
                </a:lnTo>
                <a:close/>
              </a:path>
              <a:path w="401319" h="330835">
                <a:moveTo>
                  <a:pt x="391388" y="0"/>
                </a:moveTo>
                <a:lnTo>
                  <a:pt x="145249" y="0"/>
                </a:lnTo>
                <a:lnTo>
                  <a:pt x="140322" y="2540"/>
                </a:lnTo>
                <a:lnTo>
                  <a:pt x="137871" y="4953"/>
                </a:lnTo>
                <a:lnTo>
                  <a:pt x="135407" y="7493"/>
                </a:lnTo>
                <a:lnTo>
                  <a:pt x="132943" y="12446"/>
                </a:lnTo>
                <a:lnTo>
                  <a:pt x="132943" y="61722"/>
                </a:lnTo>
                <a:lnTo>
                  <a:pt x="88620" y="61722"/>
                </a:lnTo>
                <a:lnTo>
                  <a:pt x="83705" y="64262"/>
                </a:lnTo>
                <a:lnTo>
                  <a:pt x="78778" y="66675"/>
                </a:lnTo>
                <a:lnTo>
                  <a:pt x="73850" y="69215"/>
                </a:lnTo>
                <a:lnTo>
                  <a:pt x="71399" y="71628"/>
                </a:lnTo>
                <a:lnTo>
                  <a:pt x="24612" y="118491"/>
                </a:lnTo>
                <a:lnTo>
                  <a:pt x="22148" y="121031"/>
                </a:lnTo>
                <a:lnTo>
                  <a:pt x="19697" y="123444"/>
                </a:lnTo>
                <a:lnTo>
                  <a:pt x="19697" y="128397"/>
                </a:lnTo>
                <a:lnTo>
                  <a:pt x="17233" y="128397"/>
                </a:lnTo>
                <a:lnTo>
                  <a:pt x="17233" y="133350"/>
                </a:lnTo>
                <a:lnTo>
                  <a:pt x="14770" y="135763"/>
                </a:lnTo>
                <a:lnTo>
                  <a:pt x="14770" y="239395"/>
                </a:lnTo>
                <a:lnTo>
                  <a:pt x="320052" y="239395"/>
                </a:lnTo>
                <a:lnTo>
                  <a:pt x="327431" y="241935"/>
                </a:lnTo>
                <a:lnTo>
                  <a:pt x="339750" y="254254"/>
                </a:lnTo>
                <a:lnTo>
                  <a:pt x="342201" y="261620"/>
                </a:lnTo>
                <a:lnTo>
                  <a:pt x="342201" y="278892"/>
                </a:lnTo>
                <a:lnTo>
                  <a:pt x="339750" y="283845"/>
                </a:lnTo>
                <a:lnTo>
                  <a:pt x="334822" y="291211"/>
                </a:lnTo>
                <a:lnTo>
                  <a:pt x="327431" y="296164"/>
                </a:lnTo>
                <a:lnTo>
                  <a:pt x="320052" y="298704"/>
                </a:lnTo>
                <a:lnTo>
                  <a:pt x="364577" y="298704"/>
                </a:lnTo>
                <a:lnTo>
                  <a:pt x="367752" y="292830"/>
                </a:lnTo>
                <a:lnTo>
                  <a:pt x="370792" y="281555"/>
                </a:lnTo>
                <a:lnTo>
                  <a:pt x="371754" y="269113"/>
                </a:lnTo>
                <a:lnTo>
                  <a:pt x="393928" y="269113"/>
                </a:lnTo>
                <a:lnTo>
                  <a:pt x="396341" y="266573"/>
                </a:lnTo>
                <a:lnTo>
                  <a:pt x="398881" y="266573"/>
                </a:lnTo>
                <a:lnTo>
                  <a:pt x="398881" y="264160"/>
                </a:lnTo>
                <a:lnTo>
                  <a:pt x="401294" y="264160"/>
                </a:lnTo>
                <a:lnTo>
                  <a:pt x="401294" y="150622"/>
                </a:lnTo>
                <a:lnTo>
                  <a:pt x="44310" y="150622"/>
                </a:lnTo>
                <a:lnTo>
                  <a:pt x="44310" y="140716"/>
                </a:lnTo>
                <a:lnTo>
                  <a:pt x="46774" y="138303"/>
                </a:lnTo>
                <a:lnTo>
                  <a:pt x="91084" y="93853"/>
                </a:lnTo>
                <a:lnTo>
                  <a:pt x="93548" y="91313"/>
                </a:lnTo>
                <a:lnTo>
                  <a:pt x="401294" y="91313"/>
                </a:lnTo>
                <a:lnTo>
                  <a:pt x="401294" y="7493"/>
                </a:lnTo>
                <a:lnTo>
                  <a:pt x="398881" y="4953"/>
                </a:lnTo>
                <a:lnTo>
                  <a:pt x="393928" y="2540"/>
                </a:lnTo>
                <a:lnTo>
                  <a:pt x="391388" y="0"/>
                </a:lnTo>
                <a:close/>
              </a:path>
              <a:path w="401319" h="330835">
                <a:moveTo>
                  <a:pt x="401294" y="91313"/>
                </a:moveTo>
                <a:lnTo>
                  <a:pt x="132943" y="91313"/>
                </a:lnTo>
                <a:lnTo>
                  <a:pt x="132943" y="150622"/>
                </a:lnTo>
                <a:lnTo>
                  <a:pt x="401294" y="150622"/>
                </a:lnTo>
                <a:lnTo>
                  <a:pt x="401294" y="91313"/>
                </a:lnTo>
                <a:close/>
              </a:path>
            </a:pathLst>
          </a:custGeom>
          <a:solidFill>
            <a:srgbClr val="0057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58913" y="2589022"/>
            <a:ext cx="293370" cy="299720"/>
          </a:xfrm>
          <a:custGeom>
            <a:avLst/>
            <a:gdLst/>
            <a:ahLst/>
            <a:cxnLst/>
            <a:rect l="l" t="t" r="r" b="b"/>
            <a:pathLst>
              <a:path w="293369" h="299719">
                <a:moveTo>
                  <a:pt x="82880" y="0"/>
                </a:moveTo>
                <a:lnTo>
                  <a:pt x="38684" y="0"/>
                </a:lnTo>
                <a:lnTo>
                  <a:pt x="20981" y="2454"/>
                </a:lnTo>
                <a:lnTo>
                  <a:pt x="8978" y="9826"/>
                </a:lnTo>
                <a:lnTo>
                  <a:pt x="2158" y="22127"/>
                </a:lnTo>
                <a:lnTo>
                  <a:pt x="0" y="39369"/>
                </a:lnTo>
                <a:lnTo>
                  <a:pt x="0" y="84327"/>
                </a:lnTo>
                <a:lnTo>
                  <a:pt x="2158" y="102598"/>
                </a:lnTo>
                <a:lnTo>
                  <a:pt x="8978" y="115427"/>
                </a:lnTo>
                <a:lnTo>
                  <a:pt x="20981" y="122993"/>
                </a:lnTo>
                <a:lnTo>
                  <a:pt x="38684" y="125475"/>
                </a:lnTo>
                <a:lnTo>
                  <a:pt x="82880" y="125475"/>
                </a:lnTo>
                <a:lnTo>
                  <a:pt x="100575" y="122993"/>
                </a:lnTo>
                <a:lnTo>
                  <a:pt x="112574" y="115427"/>
                </a:lnTo>
                <a:lnTo>
                  <a:pt x="119393" y="102598"/>
                </a:lnTo>
                <a:lnTo>
                  <a:pt x="121551" y="84327"/>
                </a:lnTo>
                <a:lnTo>
                  <a:pt x="121551" y="39369"/>
                </a:lnTo>
                <a:lnTo>
                  <a:pt x="119393" y="22127"/>
                </a:lnTo>
                <a:lnTo>
                  <a:pt x="112574" y="9826"/>
                </a:lnTo>
                <a:lnTo>
                  <a:pt x="100575" y="2454"/>
                </a:lnTo>
                <a:lnTo>
                  <a:pt x="82880" y="0"/>
                </a:lnTo>
                <a:close/>
              </a:path>
              <a:path w="293369" h="299719">
                <a:moveTo>
                  <a:pt x="82880" y="174116"/>
                </a:moveTo>
                <a:lnTo>
                  <a:pt x="38684" y="174116"/>
                </a:lnTo>
                <a:lnTo>
                  <a:pt x="20981" y="176589"/>
                </a:lnTo>
                <a:lnTo>
                  <a:pt x="8978" y="183991"/>
                </a:lnTo>
                <a:lnTo>
                  <a:pt x="2158" y="196298"/>
                </a:lnTo>
                <a:lnTo>
                  <a:pt x="0" y="213487"/>
                </a:lnTo>
                <a:lnTo>
                  <a:pt x="0" y="258444"/>
                </a:lnTo>
                <a:lnTo>
                  <a:pt x="2158" y="276715"/>
                </a:lnTo>
                <a:lnTo>
                  <a:pt x="8978" y="289544"/>
                </a:lnTo>
                <a:lnTo>
                  <a:pt x="20981" y="297110"/>
                </a:lnTo>
                <a:lnTo>
                  <a:pt x="38684" y="299592"/>
                </a:lnTo>
                <a:lnTo>
                  <a:pt x="82880" y="299592"/>
                </a:lnTo>
                <a:lnTo>
                  <a:pt x="100575" y="297110"/>
                </a:lnTo>
                <a:lnTo>
                  <a:pt x="112574" y="289544"/>
                </a:lnTo>
                <a:lnTo>
                  <a:pt x="119393" y="276715"/>
                </a:lnTo>
                <a:lnTo>
                  <a:pt x="121551" y="258444"/>
                </a:lnTo>
                <a:lnTo>
                  <a:pt x="121551" y="213487"/>
                </a:lnTo>
                <a:lnTo>
                  <a:pt x="119393" y="196298"/>
                </a:lnTo>
                <a:lnTo>
                  <a:pt x="112574" y="183991"/>
                </a:lnTo>
                <a:lnTo>
                  <a:pt x="100575" y="176589"/>
                </a:lnTo>
                <a:lnTo>
                  <a:pt x="82880" y="174116"/>
                </a:lnTo>
                <a:close/>
              </a:path>
              <a:path w="293369" h="299719">
                <a:moveTo>
                  <a:pt x="254165" y="0"/>
                </a:moveTo>
                <a:lnTo>
                  <a:pt x="209956" y="0"/>
                </a:lnTo>
                <a:lnTo>
                  <a:pt x="191973" y="2454"/>
                </a:lnTo>
                <a:lnTo>
                  <a:pt x="179341" y="9826"/>
                </a:lnTo>
                <a:lnTo>
                  <a:pt x="171889" y="22127"/>
                </a:lnTo>
                <a:lnTo>
                  <a:pt x="169443" y="39369"/>
                </a:lnTo>
                <a:lnTo>
                  <a:pt x="169443" y="84327"/>
                </a:lnTo>
                <a:lnTo>
                  <a:pt x="171889" y="102598"/>
                </a:lnTo>
                <a:lnTo>
                  <a:pt x="179341" y="115427"/>
                </a:lnTo>
                <a:lnTo>
                  <a:pt x="191973" y="122993"/>
                </a:lnTo>
                <a:lnTo>
                  <a:pt x="209956" y="125475"/>
                </a:lnTo>
                <a:lnTo>
                  <a:pt x="254165" y="125475"/>
                </a:lnTo>
                <a:lnTo>
                  <a:pt x="271860" y="122993"/>
                </a:lnTo>
                <a:lnTo>
                  <a:pt x="283859" y="115427"/>
                </a:lnTo>
                <a:lnTo>
                  <a:pt x="290678" y="102598"/>
                </a:lnTo>
                <a:lnTo>
                  <a:pt x="292836" y="84327"/>
                </a:lnTo>
                <a:lnTo>
                  <a:pt x="292836" y="39369"/>
                </a:lnTo>
                <a:lnTo>
                  <a:pt x="290678" y="22127"/>
                </a:lnTo>
                <a:lnTo>
                  <a:pt x="283859" y="9826"/>
                </a:lnTo>
                <a:lnTo>
                  <a:pt x="271860" y="2454"/>
                </a:lnTo>
                <a:lnTo>
                  <a:pt x="254165" y="0"/>
                </a:lnTo>
                <a:close/>
              </a:path>
              <a:path w="293369" h="299719">
                <a:moveTo>
                  <a:pt x="254165" y="174116"/>
                </a:moveTo>
                <a:lnTo>
                  <a:pt x="209956" y="174116"/>
                </a:lnTo>
                <a:lnTo>
                  <a:pt x="191973" y="176589"/>
                </a:lnTo>
                <a:lnTo>
                  <a:pt x="179341" y="183991"/>
                </a:lnTo>
                <a:lnTo>
                  <a:pt x="171889" y="196298"/>
                </a:lnTo>
                <a:lnTo>
                  <a:pt x="169443" y="213487"/>
                </a:lnTo>
                <a:lnTo>
                  <a:pt x="169443" y="258444"/>
                </a:lnTo>
                <a:lnTo>
                  <a:pt x="171889" y="276715"/>
                </a:lnTo>
                <a:lnTo>
                  <a:pt x="179341" y="289544"/>
                </a:lnTo>
                <a:lnTo>
                  <a:pt x="191973" y="297110"/>
                </a:lnTo>
                <a:lnTo>
                  <a:pt x="209956" y="299592"/>
                </a:lnTo>
                <a:lnTo>
                  <a:pt x="254165" y="299592"/>
                </a:lnTo>
                <a:lnTo>
                  <a:pt x="271860" y="297110"/>
                </a:lnTo>
                <a:lnTo>
                  <a:pt x="283859" y="289544"/>
                </a:lnTo>
                <a:lnTo>
                  <a:pt x="290678" y="276715"/>
                </a:lnTo>
                <a:lnTo>
                  <a:pt x="292836" y="258444"/>
                </a:lnTo>
                <a:lnTo>
                  <a:pt x="292836" y="213487"/>
                </a:lnTo>
                <a:lnTo>
                  <a:pt x="290678" y="196298"/>
                </a:lnTo>
                <a:lnTo>
                  <a:pt x="283859" y="183991"/>
                </a:lnTo>
                <a:lnTo>
                  <a:pt x="271860" y="176589"/>
                </a:lnTo>
                <a:lnTo>
                  <a:pt x="254165" y="174116"/>
                </a:lnTo>
                <a:close/>
              </a:path>
            </a:pathLst>
          </a:custGeom>
          <a:solidFill>
            <a:srgbClr val="0057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629900" y="6166218"/>
            <a:ext cx="1191895" cy="386080"/>
          </a:xfrm>
          <a:custGeom>
            <a:avLst/>
            <a:gdLst/>
            <a:ahLst/>
            <a:cxnLst/>
            <a:rect l="l" t="t" r="r" b="b"/>
            <a:pathLst>
              <a:path w="1191895" h="386079">
                <a:moveTo>
                  <a:pt x="998981" y="0"/>
                </a:moveTo>
                <a:lnTo>
                  <a:pt x="192785" y="0"/>
                </a:lnTo>
                <a:lnTo>
                  <a:pt x="148596" y="5093"/>
                </a:lnTo>
                <a:lnTo>
                  <a:pt x="108024" y="19602"/>
                </a:lnTo>
                <a:lnTo>
                  <a:pt x="72227" y="42368"/>
                </a:lnTo>
                <a:lnTo>
                  <a:pt x="42367" y="72234"/>
                </a:lnTo>
                <a:lnTo>
                  <a:pt x="19603" y="108041"/>
                </a:lnTo>
                <a:lnTo>
                  <a:pt x="5094" y="148632"/>
                </a:lnTo>
                <a:lnTo>
                  <a:pt x="0" y="192849"/>
                </a:lnTo>
                <a:lnTo>
                  <a:pt x="5094" y="237066"/>
                </a:lnTo>
                <a:lnTo>
                  <a:pt x="19603" y="277657"/>
                </a:lnTo>
                <a:lnTo>
                  <a:pt x="42367" y="313464"/>
                </a:lnTo>
                <a:lnTo>
                  <a:pt x="72227" y="343330"/>
                </a:lnTo>
                <a:lnTo>
                  <a:pt x="108024" y="366096"/>
                </a:lnTo>
                <a:lnTo>
                  <a:pt x="148596" y="380605"/>
                </a:lnTo>
                <a:lnTo>
                  <a:pt x="192785" y="385699"/>
                </a:lnTo>
                <a:lnTo>
                  <a:pt x="998981" y="385699"/>
                </a:lnTo>
                <a:lnTo>
                  <a:pt x="1043218" y="380605"/>
                </a:lnTo>
                <a:lnTo>
                  <a:pt x="1083824" y="366096"/>
                </a:lnTo>
                <a:lnTo>
                  <a:pt x="1119643" y="343330"/>
                </a:lnTo>
                <a:lnTo>
                  <a:pt x="1149517" y="313464"/>
                </a:lnTo>
                <a:lnTo>
                  <a:pt x="1172288" y="277657"/>
                </a:lnTo>
                <a:lnTo>
                  <a:pt x="1186800" y="237066"/>
                </a:lnTo>
                <a:lnTo>
                  <a:pt x="1191895" y="192849"/>
                </a:lnTo>
                <a:lnTo>
                  <a:pt x="1186800" y="148632"/>
                </a:lnTo>
                <a:lnTo>
                  <a:pt x="1172288" y="108041"/>
                </a:lnTo>
                <a:lnTo>
                  <a:pt x="1149517" y="72234"/>
                </a:lnTo>
                <a:lnTo>
                  <a:pt x="1119643" y="42368"/>
                </a:lnTo>
                <a:lnTo>
                  <a:pt x="1083824" y="19602"/>
                </a:lnTo>
                <a:lnTo>
                  <a:pt x="1043218" y="5093"/>
                </a:lnTo>
                <a:lnTo>
                  <a:pt x="998981" y="0"/>
                </a:lnTo>
                <a:close/>
              </a:path>
            </a:pathLst>
          </a:custGeom>
          <a:solidFill>
            <a:srgbClr val="011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10835131" y="6256426"/>
            <a:ext cx="40132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dirty="0" sz="11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2" name="object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02517" y="6244767"/>
            <a:ext cx="228600" cy="228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1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870000" y="425957"/>
            <a:ext cx="3848100" cy="5943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700" spc="-105" b="1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3700" spc="-29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700" spc="-130" b="1">
                <a:solidFill>
                  <a:srgbClr val="FFFFFF"/>
                </a:solidFill>
                <a:latin typeface="Calibri"/>
                <a:cs typeface="Calibri"/>
              </a:rPr>
              <a:t>cost</a:t>
            </a:r>
            <a:r>
              <a:rPr dirty="0" sz="3700" spc="-2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700" spc="-75" b="1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3700" spc="-26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700" spc="-125" b="1">
                <a:solidFill>
                  <a:srgbClr val="0057E6"/>
                </a:solidFill>
                <a:latin typeface="Calibri"/>
                <a:cs typeface="Calibri"/>
              </a:rPr>
              <a:t>invisibility</a:t>
            </a:r>
            <a:endParaRPr sz="3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6900" y="1426845"/>
            <a:ext cx="8832850" cy="28892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700">
                <a:solidFill>
                  <a:srgbClr val="009FF4"/>
                </a:solidFill>
                <a:latin typeface="Calibri"/>
                <a:cs typeface="Calibri"/>
              </a:rPr>
              <a:t>When</a:t>
            </a:r>
            <a:r>
              <a:rPr dirty="0" sz="1700" spc="2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09FF4"/>
                </a:solidFill>
                <a:latin typeface="Calibri"/>
                <a:cs typeface="Calibri"/>
              </a:rPr>
              <a:t>trade</a:t>
            </a:r>
            <a:r>
              <a:rPr dirty="0" sz="1700" spc="2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09FF4"/>
                </a:solidFill>
                <a:latin typeface="Calibri"/>
                <a:cs typeface="Calibri"/>
              </a:rPr>
              <a:t>participants</a:t>
            </a:r>
            <a:r>
              <a:rPr dirty="0" sz="1700" spc="2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09FF4"/>
                </a:solidFill>
                <a:latin typeface="Calibri"/>
                <a:cs typeface="Calibri"/>
              </a:rPr>
              <a:t>cannot</a:t>
            </a:r>
            <a:r>
              <a:rPr dirty="0" sz="1700" spc="1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09FF4"/>
                </a:solidFill>
                <a:latin typeface="Calibri"/>
                <a:cs typeface="Calibri"/>
              </a:rPr>
              <a:t>see</a:t>
            </a:r>
            <a:r>
              <a:rPr dirty="0" sz="1700" spc="2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09FF4"/>
                </a:solidFill>
                <a:latin typeface="Calibri"/>
                <a:cs typeface="Calibri"/>
              </a:rPr>
              <a:t>each</a:t>
            </a:r>
            <a:r>
              <a:rPr dirty="0" sz="1700" spc="2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09FF4"/>
                </a:solidFill>
                <a:latin typeface="Calibri"/>
                <a:cs typeface="Calibri"/>
              </a:rPr>
              <a:t>other,</a:t>
            </a:r>
            <a:r>
              <a:rPr dirty="0" sz="1700" spc="1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09FF4"/>
                </a:solidFill>
                <a:latin typeface="Calibri"/>
                <a:cs typeface="Calibri"/>
              </a:rPr>
              <a:t>inefficiency</a:t>
            </a:r>
            <a:r>
              <a:rPr dirty="0" sz="1700" spc="3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09FF4"/>
                </a:solidFill>
                <a:latin typeface="Calibri"/>
                <a:cs typeface="Calibri"/>
              </a:rPr>
              <a:t>becomes</a:t>
            </a:r>
            <a:r>
              <a:rPr dirty="0" sz="1700" spc="2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09FF4"/>
                </a:solidFill>
                <a:latin typeface="Calibri"/>
                <a:cs typeface="Calibri"/>
              </a:rPr>
              <a:t>systemic</a:t>
            </a:r>
            <a:r>
              <a:rPr dirty="0" sz="1700" spc="60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09FF4"/>
                </a:solidFill>
                <a:latin typeface="Calibri"/>
                <a:cs typeface="Calibri"/>
              </a:rPr>
              <a:t>and</a:t>
            </a:r>
            <a:r>
              <a:rPr dirty="0" sz="1700" spc="25">
                <a:solidFill>
                  <a:srgbClr val="009FF4"/>
                </a:solidFill>
                <a:latin typeface="Calibri"/>
                <a:cs typeface="Calibri"/>
              </a:rPr>
              <a:t> </a:t>
            </a:r>
            <a:r>
              <a:rPr dirty="0" sz="1700">
                <a:solidFill>
                  <a:srgbClr val="009FF4"/>
                </a:solidFill>
                <a:latin typeface="Calibri"/>
                <a:cs typeface="Calibri"/>
              </a:rPr>
              <a:t>self-</a:t>
            </a:r>
            <a:r>
              <a:rPr dirty="0" sz="1700" spc="-10">
                <a:solidFill>
                  <a:srgbClr val="009FF4"/>
                </a:solidFill>
                <a:latin typeface="Calibri"/>
                <a:cs typeface="Calibri"/>
              </a:rPr>
              <a:t>reinforcing.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9600" y="2133600"/>
            <a:ext cx="5242560" cy="1584960"/>
          </a:xfrm>
          <a:custGeom>
            <a:avLst/>
            <a:gdLst/>
            <a:ahLst/>
            <a:cxnLst/>
            <a:rect l="l" t="t" r="r" b="b"/>
            <a:pathLst>
              <a:path w="5242560" h="1584960">
                <a:moveTo>
                  <a:pt x="5242560" y="0"/>
                </a:moveTo>
                <a:lnTo>
                  <a:pt x="0" y="0"/>
                </a:lnTo>
                <a:lnTo>
                  <a:pt x="0" y="1584960"/>
                </a:lnTo>
                <a:lnTo>
                  <a:pt x="5242560" y="1584960"/>
                </a:lnTo>
                <a:lnTo>
                  <a:pt x="5242560" y="0"/>
                </a:lnTo>
                <a:close/>
              </a:path>
            </a:pathLst>
          </a:custGeom>
          <a:solidFill>
            <a:srgbClr val="0057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40739" y="2480894"/>
            <a:ext cx="1532255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800" spc="-10" b="1">
                <a:solidFill>
                  <a:srgbClr val="FFFFFF"/>
                </a:solidFill>
                <a:latin typeface="Calibri"/>
                <a:cs typeface="Calibri"/>
              </a:rPr>
              <a:t>5x–</a:t>
            </a:r>
            <a:r>
              <a:rPr dirty="0" sz="4800" spc="-25" b="1">
                <a:solidFill>
                  <a:srgbClr val="FFFFFF"/>
                </a:solidFill>
                <a:latin typeface="Calibri"/>
                <a:cs typeface="Calibri"/>
              </a:rPr>
              <a:t>8×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69794" y="2435281"/>
            <a:ext cx="2606040" cy="93535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32700"/>
              </a:lnSpc>
              <a:spcBef>
                <a:spcPts val="85"/>
              </a:spcBef>
            </a:pP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higher</a:t>
            </a:r>
            <a:r>
              <a:rPr dirty="0" sz="15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costs</a:t>
            </a:r>
            <a:r>
              <a:rPr dirty="0" sz="15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5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external</a:t>
            </a:r>
            <a:r>
              <a:rPr dirty="0" sz="15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20">
                <a:solidFill>
                  <a:srgbClr val="FFFFFF"/>
                </a:solidFill>
                <a:latin typeface="Calibri"/>
                <a:cs typeface="Calibri"/>
              </a:rPr>
              <a:t>trade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highlight</a:t>
            </a:r>
            <a:r>
              <a:rPr dirty="0" sz="1500" spc="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dirty="0" sz="15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economic</a:t>
            </a:r>
            <a:r>
              <a:rPr dirty="0" sz="15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upside</a:t>
            </a:r>
            <a:r>
              <a:rPr dirty="0" sz="1500" spc="6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2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deeper</a:t>
            </a:r>
            <a:r>
              <a:rPr dirty="0" sz="1500" spc="9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intra-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African</a:t>
            </a:r>
            <a:r>
              <a:rPr dirty="0" sz="1500" spc="10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integration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17920" y="2133600"/>
            <a:ext cx="5242560" cy="1584960"/>
          </a:xfrm>
          <a:custGeom>
            <a:avLst/>
            <a:gdLst/>
            <a:ahLst/>
            <a:cxnLst/>
            <a:rect l="l" t="t" r="r" b="b"/>
            <a:pathLst>
              <a:path w="5242559" h="1584960">
                <a:moveTo>
                  <a:pt x="5242560" y="0"/>
                </a:moveTo>
                <a:lnTo>
                  <a:pt x="0" y="0"/>
                </a:lnTo>
                <a:lnTo>
                  <a:pt x="0" y="1584960"/>
                </a:lnTo>
                <a:lnTo>
                  <a:pt x="5242560" y="1584960"/>
                </a:lnTo>
                <a:lnTo>
                  <a:pt x="5242560" y="0"/>
                </a:lnTo>
                <a:close/>
              </a:path>
            </a:pathLst>
          </a:custGeom>
          <a:solidFill>
            <a:srgbClr val="0057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6462648" y="2480894"/>
            <a:ext cx="1076325" cy="757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4800" spc="-25" b="1">
                <a:solidFill>
                  <a:srgbClr val="FFFFFF"/>
                </a:solidFill>
                <a:latin typeface="Calibri"/>
                <a:cs typeface="Calibri"/>
              </a:rPr>
              <a:t>40%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91830" y="2435281"/>
            <a:ext cx="2771775" cy="93535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R="5080">
              <a:lnSpc>
                <a:spcPct val="132700"/>
              </a:lnSpc>
              <a:spcBef>
                <a:spcPts val="85"/>
              </a:spcBef>
            </a:pP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5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African</a:t>
            </a:r>
            <a:r>
              <a:rPr dirty="0" sz="15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SME</a:t>
            </a:r>
            <a:r>
              <a:rPr dirty="0" sz="15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trade</a:t>
            </a:r>
            <a:r>
              <a:rPr dirty="0" sz="15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finance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applications</a:t>
            </a:r>
            <a:r>
              <a:rPr dirty="0" sz="15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rejected</a:t>
            </a:r>
            <a:r>
              <a:rPr dirty="0" sz="15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due</a:t>
            </a:r>
            <a:r>
              <a:rPr dirty="0" sz="15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5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lack</a:t>
            </a:r>
            <a:r>
              <a:rPr dirty="0" sz="1500" spc="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2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verifiable</a:t>
            </a:r>
            <a:r>
              <a:rPr dirty="0" sz="1500" spc="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2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9600" y="4023359"/>
            <a:ext cx="5242560" cy="1584960"/>
          </a:xfrm>
          <a:custGeom>
            <a:avLst/>
            <a:gdLst/>
            <a:ahLst/>
            <a:cxnLst/>
            <a:rect l="l" t="t" r="r" b="b"/>
            <a:pathLst>
              <a:path w="5242560" h="1584960">
                <a:moveTo>
                  <a:pt x="5242560" y="0"/>
                </a:moveTo>
                <a:lnTo>
                  <a:pt x="0" y="0"/>
                </a:lnTo>
                <a:lnTo>
                  <a:pt x="0" y="1584959"/>
                </a:lnTo>
                <a:lnTo>
                  <a:pt x="5242560" y="1584959"/>
                </a:lnTo>
                <a:lnTo>
                  <a:pt x="5242560" y="0"/>
                </a:lnTo>
                <a:close/>
              </a:path>
            </a:pathLst>
          </a:custGeom>
          <a:solidFill>
            <a:srgbClr val="0057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853439" y="4356354"/>
            <a:ext cx="107696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4800" spc="-25" b="1">
                <a:solidFill>
                  <a:srgbClr val="FFFFFF"/>
                </a:solidFill>
                <a:latin typeface="Calibri"/>
                <a:cs typeface="Calibri"/>
              </a:rPr>
              <a:t>70%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82494" y="4325264"/>
            <a:ext cx="2519680" cy="93535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R="5080">
              <a:lnSpc>
                <a:spcPct val="132700"/>
              </a:lnSpc>
              <a:spcBef>
                <a:spcPts val="90"/>
              </a:spcBef>
            </a:pP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5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supply</a:t>
            </a:r>
            <a:r>
              <a:rPr dirty="0" sz="1500" spc="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chain</a:t>
            </a:r>
            <a:r>
              <a:rPr dirty="0" sz="1500" spc="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r>
              <a:rPr dirty="0" sz="15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20">
                <a:solidFill>
                  <a:srgbClr val="FFFFFF"/>
                </a:solidFill>
                <a:latin typeface="Calibri"/>
                <a:cs typeface="Calibri"/>
              </a:rPr>
              <a:t>goes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unrecorded</a:t>
            </a:r>
            <a:r>
              <a:rPr dirty="0" sz="15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digitally,</a:t>
            </a:r>
            <a:r>
              <a:rPr dirty="0" sz="15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invisible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25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foreign</a:t>
            </a:r>
            <a:r>
              <a:rPr dirty="0" sz="15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direct</a:t>
            </a:r>
            <a:r>
              <a:rPr dirty="0" sz="15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investment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17920" y="4023359"/>
            <a:ext cx="5242560" cy="1584960"/>
          </a:xfrm>
          <a:custGeom>
            <a:avLst/>
            <a:gdLst/>
            <a:ahLst/>
            <a:cxnLst/>
            <a:rect l="l" t="t" r="r" b="b"/>
            <a:pathLst>
              <a:path w="5242559" h="1584960">
                <a:moveTo>
                  <a:pt x="5242560" y="0"/>
                </a:moveTo>
                <a:lnTo>
                  <a:pt x="0" y="0"/>
                </a:lnTo>
                <a:lnTo>
                  <a:pt x="0" y="1584959"/>
                </a:lnTo>
                <a:lnTo>
                  <a:pt x="5242560" y="1584959"/>
                </a:lnTo>
                <a:lnTo>
                  <a:pt x="5242560" y="0"/>
                </a:lnTo>
                <a:close/>
              </a:path>
            </a:pathLst>
          </a:custGeom>
          <a:solidFill>
            <a:srgbClr val="0057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6462648" y="4356354"/>
            <a:ext cx="127635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4800" spc="-20" b="1">
                <a:solidFill>
                  <a:srgbClr val="FFFFFF"/>
                </a:solidFill>
                <a:latin typeface="Calibri"/>
                <a:cs typeface="Calibri"/>
              </a:rPr>
              <a:t>$5B+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91830" y="4325264"/>
            <a:ext cx="2723515" cy="93535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R="5080">
              <a:lnSpc>
                <a:spcPct val="132700"/>
              </a:lnSpc>
              <a:spcBef>
                <a:spcPts val="90"/>
              </a:spcBef>
            </a:pP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Estimated</a:t>
            </a:r>
            <a:r>
              <a:rPr dirty="0" sz="15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annual</a:t>
            </a:r>
            <a:r>
              <a:rPr dirty="0" sz="1500" spc="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losses</a:t>
            </a:r>
            <a:r>
              <a:rPr dirty="0" sz="1500" spc="6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20">
                <a:solidFill>
                  <a:srgbClr val="FFFFFF"/>
                </a:solidFill>
                <a:latin typeface="Calibri"/>
                <a:cs typeface="Calibri"/>
              </a:rPr>
              <a:t>from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logistics</a:t>
            </a:r>
            <a:r>
              <a:rPr dirty="0" sz="15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inefficiency</a:t>
            </a:r>
            <a:r>
              <a:rPr dirty="0" sz="15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1500" spc="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West</a:t>
            </a:r>
            <a:r>
              <a:rPr dirty="0" sz="1500" spc="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Africa alone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58450" y="618185"/>
            <a:ext cx="1158303" cy="301802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10663428" y="6166218"/>
            <a:ext cx="1191895" cy="386080"/>
          </a:xfrm>
          <a:custGeom>
            <a:avLst/>
            <a:gdLst/>
            <a:ahLst/>
            <a:cxnLst/>
            <a:rect l="l" t="t" r="r" b="b"/>
            <a:pathLst>
              <a:path w="1191895" h="386079">
                <a:moveTo>
                  <a:pt x="1191895" y="192849"/>
                </a:moveTo>
                <a:lnTo>
                  <a:pt x="1186789" y="148640"/>
                </a:lnTo>
                <a:lnTo>
                  <a:pt x="1172286" y="108051"/>
                </a:lnTo>
                <a:lnTo>
                  <a:pt x="1149515" y="72237"/>
                </a:lnTo>
                <a:lnTo>
                  <a:pt x="1119657" y="42379"/>
                </a:lnTo>
                <a:lnTo>
                  <a:pt x="1083868" y="19608"/>
                </a:lnTo>
                <a:lnTo>
                  <a:pt x="1043292" y="5105"/>
                </a:lnTo>
                <a:lnTo>
                  <a:pt x="999109" y="0"/>
                </a:lnTo>
                <a:lnTo>
                  <a:pt x="192913" y="0"/>
                </a:lnTo>
                <a:lnTo>
                  <a:pt x="148666" y="5105"/>
                </a:lnTo>
                <a:lnTo>
                  <a:pt x="108064" y="19608"/>
                </a:lnTo>
                <a:lnTo>
                  <a:pt x="72250" y="42379"/>
                </a:lnTo>
                <a:lnTo>
                  <a:pt x="42367" y="72237"/>
                </a:lnTo>
                <a:lnTo>
                  <a:pt x="19596" y="108051"/>
                </a:lnTo>
                <a:lnTo>
                  <a:pt x="5092" y="148640"/>
                </a:lnTo>
                <a:lnTo>
                  <a:pt x="0" y="192849"/>
                </a:lnTo>
                <a:lnTo>
                  <a:pt x="5092" y="237070"/>
                </a:lnTo>
                <a:lnTo>
                  <a:pt x="19596" y="277660"/>
                </a:lnTo>
                <a:lnTo>
                  <a:pt x="42367" y="313474"/>
                </a:lnTo>
                <a:lnTo>
                  <a:pt x="72250" y="343331"/>
                </a:lnTo>
                <a:lnTo>
                  <a:pt x="108064" y="366102"/>
                </a:lnTo>
                <a:lnTo>
                  <a:pt x="148666" y="380606"/>
                </a:lnTo>
                <a:lnTo>
                  <a:pt x="192913" y="385699"/>
                </a:lnTo>
                <a:lnTo>
                  <a:pt x="999109" y="385699"/>
                </a:lnTo>
                <a:lnTo>
                  <a:pt x="1043292" y="380606"/>
                </a:lnTo>
                <a:lnTo>
                  <a:pt x="1083868" y="366102"/>
                </a:lnTo>
                <a:lnTo>
                  <a:pt x="1119657" y="343331"/>
                </a:lnTo>
                <a:lnTo>
                  <a:pt x="1149515" y="313474"/>
                </a:lnTo>
                <a:lnTo>
                  <a:pt x="1172286" y="277660"/>
                </a:lnTo>
                <a:lnTo>
                  <a:pt x="1186789" y="237070"/>
                </a:lnTo>
                <a:lnTo>
                  <a:pt x="1191895" y="1928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0868659" y="6256426"/>
            <a:ext cx="43370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011242"/>
                </a:solidFill>
                <a:latin typeface="Calibri"/>
                <a:cs typeface="Calibri"/>
              </a:rPr>
              <a:t>Page</a:t>
            </a:r>
            <a:r>
              <a:rPr dirty="0" sz="1200" spc="-45">
                <a:solidFill>
                  <a:srgbClr val="011242"/>
                </a:solidFill>
                <a:latin typeface="Calibri"/>
                <a:cs typeface="Calibri"/>
              </a:rPr>
              <a:t> </a:t>
            </a:r>
            <a:r>
              <a:rPr dirty="0" sz="1200" spc="-50">
                <a:solidFill>
                  <a:srgbClr val="011242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36044" y="6244767"/>
            <a:ext cx="228600" cy="228600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673849" y="530479"/>
            <a:ext cx="0" cy="445770"/>
          </a:xfrm>
          <a:custGeom>
            <a:avLst/>
            <a:gdLst/>
            <a:ahLst/>
            <a:cxnLst/>
            <a:rect l="l" t="t" r="r" b="b"/>
            <a:pathLst>
              <a:path w="0" h="445769">
                <a:moveTo>
                  <a:pt x="0" y="0"/>
                </a:moveTo>
                <a:lnTo>
                  <a:pt x="0" y="445516"/>
                </a:lnTo>
              </a:path>
            </a:pathLst>
          </a:custGeom>
          <a:ln w="38100">
            <a:solidFill>
              <a:srgbClr val="0057E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596900" y="5950407"/>
            <a:ext cx="8740775" cy="7245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2439035" marR="5080" indent="-173990">
              <a:lnSpc>
                <a:spcPct val="100000"/>
              </a:lnSpc>
              <a:spcBef>
                <a:spcPts val="95"/>
              </a:spcBef>
            </a:pP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Without</a:t>
            </a:r>
            <a:r>
              <a:rPr dirty="0" sz="1600" spc="-6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digital</a:t>
            </a:r>
            <a:r>
              <a:rPr dirty="0" sz="1600" spc="-8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infrastructure</a:t>
            </a:r>
            <a:r>
              <a:rPr dirty="0" sz="1600" spc="-4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to</a:t>
            </a:r>
            <a:r>
              <a:rPr dirty="0" sz="1600" spc="-5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create</a:t>
            </a:r>
            <a:r>
              <a:rPr dirty="0" sz="16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visibility,</a:t>
            </a:r>
            <a:r>
              <a:rPr dirty="0" sz="1600" spc="-8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African</a:t>
            </a:r>
            <a:r>
              <a:rPr dirty="0" sz="1600" spc="-5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trade</a:t>
            </a:r>
            <a:r>
              <a:rPr dirty="0" sz="1600" spc="-5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remains</a:t>
            </a:r>
            <a:r>
              <a:rPr dirty="0" sz="1600" spc="-4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trapped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below</a:t>
            </a:r>
            <a:r>
              <a:rPr dirty="0" sz="1600" spc="-1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its</a:t>
            </a:r>
            <a:r>
              <a:rPr dirty="0" sz="1600" spc="-4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potential</a:t>
            </a:r>
            <a:r>
              <a:rPr dirty="0" sz="16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—</a:t>
            </a:r>
            <a:r>
              <a:rPr dirty="0" sz="1600" spc="-1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not</a:t>
            </a:r>
            <a:r>
              <a:rPr dirty="0" sz="16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by</a:t>
            </a:r>
            <a:r>
              <a:rPr dirty="0" sz="1600" spc="-2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lack</a:t>
            </a:r>
            <a:r>
              <a:rPr dirty="0" sz="1600" spc="-4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of</a:t>
            </a:r>
            <a:r>
              <a:rPr dirty="0" sz="16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resources,</a:t>
            </a:r>
            <a:r>
              <a:rPr dirty="0" sz="1600" spc="1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but</a:t>
            </a:r>
            <a:r>
              <a:rPr dirty="0" sz="1600" spc="-3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by</a:t>
            </a:r>
            <a:r>
              <a:rPr dirty="0" sz="1600" spc="-3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lack</a:t>
            </a:r>
            <a:r>
              <a:rPr dirty="0" sz="1600" spc="-40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>
                <a:solidFill>
                  <a:srgbClr val="E1E8EF"/>
                </a:solidFill>
                <a:latin typeface="Calibri"/>
                <a:cs typeface="Calibri"/>
              </a:rPr>
              <a:t>of</a:t>
            </a:r>
            <a:r>
              <a:rPr dirty="0" sz="1600" spc="-25">
                <a:solidFill>
                  <a:srgbClr val="E1E8EF"/>
                </a:solidFill>
                <a:latin typeface="Calibri"/>
                <a:cs typeface="Calibri"/>
              </a:rPr>
              <a:t> </a:t>
            </a:r>
            <a:r>
              <a:rPr dirty="0" sz="1600" spc="-10">
                <a:solidFill>
                  <a:srgbClr val="E1E8EF"/>
                </a:solidFill>
                <a:latin typeface="Calibri"/>
                <a:cs typeface="Calibri"/>
              </a:rPr>
              <a:t>coordination.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Sources:</a:t>
            </a:r>
            <a:r>
              <a:rPr dirty="0" sz="9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AfDB</a:t>
            </a:r>
            <a:r>
              <a:rPr dirty="0" sz="9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Trade</a:t>
            </a:r>
            <a:r>
              <a:rPr dirty="0" sz="9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Finance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Africa</a:t>
            </a:r>
            <a:r>
              <a:rPr dirty="0" sz="9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Report</a:t>
            </a:r>
            <a:r>
              <a:rPr dirty="0" sz="9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2020;</a:t>
            </a:r>
            <a:r>
              <a:rPr dirty="0" sz="9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Afreximbank</a:t>
            </a:r>
            <a:r>
              <a:rPr dirty="0" sz="9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Trade</a:t>
            </a:r>
            <a:r>
              <a:rPr dirty="0" sz="9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Finance</a:t>
            </a:r>
            <a:r>
              <a:rPr dirty="0" sz="9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Seminar</a:t>
            </a:r>
            <a:r>
              <a:rPr dirty="0" sz="9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2024;</a:t>
            </a:r>
            <a:r>
              <a:rPr dirty="0" sz="9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ADB</a:t>
            </a:r>
            <a:r>
              <a:rPr dirty="0" sz="9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Global</a:t>
            </a:r>
            <a:r>
              <a:rPr dirty="0" sz="9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Trade</a:t>
            </a:r>
            <a:r>
              <a:rPr dirty="0" sz="9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Finance</a:t>
            </a:r>
            <a:r>
              <a:rPr dirty="0" sz="900" spc="-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Survey</a:t>
            </a:r>
            <a:r>
              <a:rPr dirty="0" sz="9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2023;</a:t>
            </a:r>
            <a:r>
              <a:rPr dirty="0" sz="9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World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Bank</a:t>
            </a:r>
            <a:r>
              <a:rPr dirty="0" sz="9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>
                <a:solidFill>
                  <a:srgbClr val="FFFFFF"/>
                </a:solidFill>
                <a:latin typeface="Calibri"/>
                <a:cs typeface="Calibri"/>
              </a:rPr>
              <a:t>Logistics</a:t>
            </a:r>
            <a:r>
              <a:rPr dirty="0" sz="9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Performance</a:t>
            </a:r>
            <a:r>
              <a:rPr dirty="0" sz="9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00" spc="-10">
                <a:solidFill>
                  <a:srgbClr val="FFFFFF"/>
                </a:solidFill>
                <a:latin typeface="Calibri"/>
                <a:cs typeface="Calibri"/>
              </a:rPr>
              <a:t>Index.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700" spc="-105"/>
              <a:t>The</a:t>
            </a:r>
            <a:r>
              <a:rPr dirty="0" sz="3700" spc="-265"/>
              <a:t> </a:t>
            </a:r>
            <a:r>
              <a:rPr dirty="0" sz="3700" spc="-145"/>
              <a:t>Structural</a:t>
            </a:r>
            <a:r>
              <a:rPr dirty="0" sz="3700" spc="-254"/>
              <a:t> </a:t>
            </a:r>
            <a:r>
              <a:rPr dirty="0" sz="3700" spc="-100">
                <a:solidFill>
                  <a:srgbClr val="0057E6"/>
                </a:solidFill>
              </a:rPr>
              <a:t>Problem</a:t>
            </a:r>
            <a:endParaRPr sz="3700"/>
          </a:p>
        </p:txBody>
      </p:sp>
      <p:sp>
        <p:nvSpPr>
          <p:cNvPr id="3" name="object 3"/>
          <p:cNvSpPr txBox="1"/>
          <p:nvPr/>
        </p:nvSpPr>
        <p:spPr>
          <a:xfrm>
            <a:off x="631342" y="1207135"/>
            <a:ext cx="10794365" cy="5346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dirty="0" sz="1650">
                <a:solidFill>
                  <a:srgbClr val="001242"/>
                </a:solidFill>
                <a:latin typeface="Calibri"/>
                <a:cs typeface="Calibri"/>
              </a:rPr>
              <a:t>Each</a:t>
            </a:r>
            <a:r>
              <a:rPr dirty="0" sz="1650" spc="-1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001242"/>
                </a:solidFill>
                <a:latin typeface="Calibri"/>
                <a:cs typeface="Calibri"/>
              </a:rPr>
              <a:t>participant</a:t>
            </a:r>
            <a:r>
              <a:rPr dirty="0" sz="1650" spc="-2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001242"/>
                </a:solidFill>
                <a:latin typeface="Calibri"/>
                <a:cs typeface="Calibri"/>
              </a:rPr>
              <a:t>in</a:t>
            </a:r>
            <a:r>
              <a:rPr dirty="0" sz="1650" spc="1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001242"/>
                </a:solidFill>
                <a:latin typeface="Calibri"/>
                <a:cs typeface="Calibri"/>
              </a:rPr>
              <a:t>the</a:t>
            </a:r>
            <a:r>
              <a:rPr dirty="0" sz="1650" spc="-2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001242"/>
                </a:solidFill>
                <a:latin typeface="Calibri"/>
                <a:cs typeface="Calibri"/>
              </a:rPr>
              <a:t>trade value</a:t>
            </a:r>
            <a:r>
              <a:rPr dirty="0" sz="1650" spc="-1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001242"/>
                </a:solidFill>
                <a:latin typeface="Calibri"/>
                <a:cs typeface="Calibri"/>
              </a:rPr>
              <a:t>chain</a:t>
            </a:r>
            <a:r>
              <a:rPr dirty="0" sz="1650" spc="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001242"/>
                </a:solidFill>
                <a:latin typeface="Calibri"/>
                <a:cs typeface="Calibri"/>
              </a:rPr>
              <a:t>faces</a:t>
            </a:r>
            <a:r>
              <a:rPr dirty="0" sz="1650" spc="-1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001242"/>
                </a:solidFill>
                <a:latin typeface="Calibri"/>
                <a:cs typeface="Calibri"/>
              </a:rPr>
              <a:t>a</a:t>
            </a:r>
            <a:r>
              <a:rPr dirty="0" sz="1650" spc="1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001242"/>
                </a:solidFill>
                <a:latin typeface="Calibri"/>
                <a:cs typeface="Calibri"/>
              </a:rPr>
              <a:t>different</a:t>
            </a:r>
            <a:r>
              <a:rPr dirty="0" sz="1650" spc="1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001242"/>
                </a:solidFill>
                <a:latin typeface="Calibri"/>
                <a:cs typeface="Calibri"/>
              </a:rPr>
              <a:t>manifestation</a:t>
            </a:r>
            <a:r>
              <a:rPr dirty="0" sz="1650" spc="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001242"/>
                </a:solidFill>
                <a:latin typeface="Calibri"/>
                <a:cs typeface="Calibri"/>
              </a:rPr>
              <a:t>of the</a:t>
            </a:r>
            <a:r>
              <a:rPr dirty="0" sz="1650" spc="-1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001242"/>
                </a:solidFill>
                <a:latin typeface="Calibri"/>
                <a:cs typeface="Calibri"/>
              </a:rPr>
              <a:t>same</a:t>
            </a:r>
            <a:r>
              <a:rPr dirty="0" sz="1650" spc="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001242"/>
                </a:solidFill>
                <a:latin typeface="Calibri"/>
                <a:cs typeface="Calibri"/>
              </a:rPr>
              <a:t>underlying</a:t>
            </a:r>
            <a:r>
              <a:rPr dirty="0" sz="1650" spc="-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001242"/>
                </a:solidFill>
                <a:latin typeface="Calibri"/>
                <a:cs typeface="Calibri"/>
              </a:rPr>
              <a:t>issue: the absence</a:t>
            </a:r>
            <a:r>
              <a:rPr dirty="0" sz="1650" spc="-1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001242"/>
                </a:solidFill>
                <a:latin typeface="Calibri"/>
                <a:cs typeface="Calibri"/>
              </a:rPr>
              <a:t>of</a:t>
            </a:r>
            <a:r>
              <a:rPr dirty="0" sz="1650" spc="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650">
                <a:solidFill>
                  <a:srgbClr val="001242"/>
                </a:solidFill>
                <a:latin typeface="Calibri"/>
                <a:cs typeface="Calibri"/>
              </a:rPr>
              <a:t>a</a:t>
            </a:r>
            <a:r>
              <a:rPr dirty="0" sz="1650" spc="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650" spc="-10">
                <a:solidFill>
                  <a:srgbClr val="001242"/>
                </a:solidFill>
                <a:latin typeface="Calibri"/>
                <a:cs typeface="Calibri"/>
              </a:rPr>
              <a:t>shared </a:t>
            </a:r>
            <a:r>
              <a:rPr dirty="0" sz="1650">
                <a:solidFill>
                  <a:srgbClr val="001242"/>
                </a:solidFill>
                <a:latin typeface="Calibri"/>
                <a:cs typeface="Calibri"/>
              </a:rPr>
              <a:t>coordination</a:t>
            </a:r>
            <a:r>
              <a:rPr dirty="0" sz="1650" spc="-3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650" spc="-10">
                <a:solidFill>
                  <a:srgbClr val="001242"/>
                </a:solidFill>
                <a:latin typeface="Calibri"/>
                <a:cs typeface="Calibri"/>
              </a:rPr>
              <a:t>layer.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3966" y="1846072"/>
            <a:ext cx="10972800" cy="890269"/>
          </a:xfrm>
          <a:custGeom>
            <a:avLst/>
            <a:gdLst/>
            <a:ahLst/>
            <a:cxnLst/>
            <a:rect l="l" t="t" r="r" b="b"/>
            <a:pathLst>
              <a:path w="10972800" h="890269">
                <a:moveTo>
                  <a:pt x="10972800" y="0"/>
                </a:moveTo>
                <a:lnTo>
                  <a:pt x="0" y="0"/>
                </a:lnTo>
                <a:lnTo>
                  <a:pt x="0" y="890015"/>
                </a:lnTo>
                <a:lnTo>
                  <a:pt x="10972800" y="890015"/>
                </a:lnTo>
                <a:lnTo>
                  <a:pt x="10972800" y="0"/>
                </a:lnTo>
                <a:close/>
              </a:path>
            </a:pathLst>
          </a:custGeom>
          <a:solidFill>
            <a:srgbClr val="001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1254963" y="2076069"/>
            <a:ext cx="11861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200" b="1">
                <a:solidFill>
                  <a:srgbClr val="009FF4"/>
                </a:solidFill>
                <a:latin typeface="Calibri"/>
                <a:cs typeface="Calibri"/>
              </a:rPr>
              <a:t>BUYERS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66005" y="2002891"/>
            <a:ext cx="6478905" cy="537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Cannot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reliably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see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structured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regional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supply.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Sourcing</a:t>
            </a:r>
            <a:r>
              <a:rPr dirty="0" sz="1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manual,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slow,</a:t>
            </a:r>
            <a:r>
              <a:rPr dirty="0" sz="1400" spc="-5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relationship-dependent.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Qualification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cycles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add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weeks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procurement.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3966" y="2918967"/>
            <a:ext cx="10972800" cy="890269"/>
          </a:xfrm>
          <a:custGeom>
            <a:avLst/>
            <a:gdLst/>
            <a:ahLst/>
            <a:cxnLst/>
            <a:rect l="l" t="t" r="r" b="b"/>
            <a:pathLst>
              <a:path w="10972800" h="890270">
                <a:moveTo>
                  <a:pt x="10972800" y="0"/>
                </a:moveTo>
                <a:lnTo>
                  <a:pt x="0" y="0"/>
                </a:lnTo>
                <a:lnTo>
                  <a:pt x="0" y="890016"/>
                </a:lnTo>
                <a:lnTo>
                  <a:pt x="10972800" y="890016"/>
                </a:lnTo>
                <a:lnTo>
                  <a:pt x="10972800" y="0"/>
                </a:lnTo>
                <a:close/>
              </a:path>
            </a:pathLst>
          </a:custGeom>
          <a:solidFill>
            <a:srgbClr val="001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254963" y="3149346"/>
            <a:ext cx="163512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215" b="1">
                <a:solidFill>
                  <a:srgbClr val="009FF4"/>
                </a:solidFill>
                <a:latin typeface="Calibri"/>
                <a:cs typeface="Calibri"/>
              </a:rPr>
              <a:t>SUPPLIERS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66005" y="3076168"/>
            <a:ext cx="6706234" cy="537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Cannot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see</a:t>
            </a:r>
            <a:r>
              <a:rPr dirty="0" sz="1400" spc="-5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aggregated,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predictable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demand.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Production</a:t>
            </a:r>
            <a:r>
              <a:rPr dirty="0" sz="1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planning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reactive.</a:t>
            </a:r>
            <a:r>
              <a:rPr dirty="0" sz="1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Without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digital presence,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they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invisible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new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markets.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3966" y="3991864"/>
            <a:ext cx="10972800" cy="890269"/>
          </a:xfrm>
          <a:custGeom>
            <a:avLst/>
            <a:gdLst/>
            <a:ahLst/>
            <a:cxnLst/>
            <a:rect l="l" t="t" r="r" b="b"/>
            <a:pathLst>
              <a:path w="10972800" h="890270">
                <a:moveTo>
                  <a:pt x="10972800" y="0"/>
                </a:moveTo>
                <a:lnTo>
                  <a:pt x="0" y="0"/>
                </a:lnTo>
                <a:lnTo>
                  <a:pt x="0" y="890016"/>
                </a:lnTo>
                <a:lnTo>
                  <a:pt x="10972800" y="890016"/>
                </a:lnTo>
                <a:lnTo>
                  <a:pt x="10972800" y="0"/>
                </a:lnTo>
                <a:close/>
              </a:path>
            </a:pathLst>
          </a:custGeom>
          <a:solidFill>
            <a:srgbClr val="001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254963" y="4222495"/>
            <a:ext cx="15830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210" b="1">
                <a:solidFill>
                  <a:srgbClr val="009FF4"/>
                </a:solidFill>
                <a:latin typeface="Calibri"/>
                <a:cs typeface="Calibri"/>
              </a:rPr>
              <a:t>LOGISTICS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66005" y="4148494"/>
            <a:ext cx="6652895" cy="538480"/>
          </a:xfrm>
          <a:prstGeom prst="rect">
            <a:avLst/>
          </a:prstGeom>
        </p:spPr>
        <p:txBody>
          <a:bodyPr wrap="square" lIns="0" tIns="5587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39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fragmented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across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carriers,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borders,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 intermediaries.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No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unified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chain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custody.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Proof</a:t>
            </a:r>
            <a:r>
              <a:rPr dirty="0" sz="1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dirty="0" sz="1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delivery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often</a:t>
            </a:r>
            <a:r>
              <a:rPr dirty="0" sz="1400" spc="-3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paper-based.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3966" y="5064734"/>
            <a:ext cx="10972800" cy="890269"/>
          </a:xfrm>
          <a:custGeom>
            <a:avLst/>
            <a:gdLst/>
            <a:ahLst/>
            <a:cxnLst/>
            <a:rect l="l" t="t" r="r" b="b"/>
            <a:pathLst>
              <a:path w="10972800" h="890270">
                <a:moveTo>
                  <a:pt x="10972800" y="0"/>
                </a:moveTo>
                <a:lnTo>
                  <a:pt x="0" y="0"/>
                </a:lnTo>
                <a:lnTo>
                  <a:pt x="0" y="890016"/>
                </a:lnTo>
                <a:lnTo>
                  <a:pt x="10972800" y="890016"/>
                </a:lnTo>
                <a:lnTo>
                  <a:pt x="10972800" y="0"/>
                </a:lnTo>
                <a:close/>
              </a:path>
            </a:pathLst>
          </a:custGeom>
          <a:solidFill>
            <a:srgbClr val="001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1254963" y="5295391"/>
            <a:ext cx="134302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204" b="1">
                <a:solidFill>
                  <a:srgbClr val="009FF4"/>
                </a:solidFill>
                <a:latin typeface="Calibri"/>
                <a:cs typeface="Calibri"/>
              </a:rPr>
              <a:t>FINANCE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66005" y="5222189"/>
            <a:ext cx="6748145" cy="5378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Lacks</a:t>
            </a:r>
            <a:r>
              <a:rPr dirty="0" sz="14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transaction-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level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 verification.</a:t>
            </a:r>
            <a:r>
              <a:rPr dirty="0" sz="1400" spc="-4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Lending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decisions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are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made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dirty="0" sz="14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incomplete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information,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driving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conservative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risk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models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>
                <a:solidFill>
                  <a:srgbClr val="FFFFFF"/>
                </a:solidFill>
                <a:latin typeface="Calibri"/>
                <a:cs typeface="Calibri"/>
              </a:rPr>
              <a:t>high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 rejection</a:t>
            </a:r>
            <a:r>
              <a:rPr dirty="0" sz="14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rates.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6900" y="6043371"/>
            <a:ext cx="5277485" cy="473075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450">
                <a:solidFill>
                  <a:srgbClr val="001242"/>
                </a:solidFill>
                <a:latin typeface="Calibri"/>
                <a:cs typeface="Calibri"/>
              </a:rPr>
              <a:t>Each</a:t>
            </a:r>
            <a:r>
              <a:rPr dirty="0" sz="1450" spc="-1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001242"/>
                </a:solidFill>
                <a:latin typeface="Calibri"/>
                <a:cs typeface="Calibri"/>
              </a:rPr>
              <a:t>of</a:t>
            </a:r>
            <a:r>
              <a:rPr dirty="0" sz="1450" spc="1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001242"/>
                </a:solidFill>
                <a:latin typeface="Calibri"/>
                <a:cs typeface="Calibri"/>
              </a:rPr>
              <a:t>these</a:t>
            </a:r>
            <a:r>
              <a:rPr dirty="0" sz="1450" spc="-1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001242"/>
                </a:solidFill>
                <a:latin typeface="Calibri"/>
                <a:cs typeface="Calibri"/>
              </a:rPr>
              <a:t>gaps</a:t>
            </a:r>
            <a:r>
              <a:rPr dirty="0" sz="1450" spc="1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001242"/>
                </a:solidFill>
                <a:latin typeface="Calibri"/>
                <a:cs typeface="Calibri"/>
              </a:rPr>
              <a:t>compounds</a:t>
            </a:r>
            <a:r>
              <a:rPr dirty="0" sz="1450" spc="5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001242"/>
                </a:solidFill>
                <a:latin typeface="Calibri"/>
                <a:cs typeface="Calibri"/>
              </a:rPr>
              <a:t>the</a:t>
            </a:r>
            <a:r>
              <a:rPr dirty="0" sz="1450" spc="-1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50" spc="-10">
                <a:solidFill>
                  <a:srgbClr val="001242"/>
                </a:solidFill>
                <a:latin typeface="Calibri"/>
                <a:cs typeface="Calibri"/>
              </a:rPr>
              <a:t>others.</a:t>
            </a: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450">
                <a:solidFill>
                  <a:srgbClr val="001242"/>
                </a:solidFill>
                <a:latin typeface="Calibri"/>
                <a:cs typeface="Calibri"/>
              </a:rPr>
              <a:t>Solving one without</a:t>
            </a:r>
            <a:r>
              <a:rPr dirty="0" sz="1450" spc="1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001242"/>
                </a:solidFill>
                <a:latin typeface="Calibri"/>
                <a:cs typeface="Calibri"/>
              </a:rPr>
              <a:t>addressing</a:t>
            </a:r>
            <a:r>
              <a:rPr dirty="0" sz="1450" spc="1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001242"/>
                </a:solidFill>
                <a:latin typeface="Calibri"/>
                <a:cs typeface="Calibri"/>
              </a:rPr>
              <a:t>the</a:t>
            </a:r>
            <a:r>
              <a:rPr dirty="0" sz="1450" spc="-20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001242"/>
                </a:solidFill>
                <a:latin typeface="Calibri"/>
                <a:cs typeface="Calibri"/>
              </a:rPr>
              <a:t>system</a:t>
            </a:r>
            <a:r>
              <a:rPr dirty="0" sz="1450" spc="-1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001242"/>
                </a:solidFill>
                <a:latin typeface="Calibri"/>
                <a:cs typeface="Calibri"/>
              </a:rPr>
              <a:t>yields</a:t>
            </a:r>
            <a:r>
              <a:rPr dirty="0" sz="1450" spc="-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001242"/>
                </a:solidFill>
                <a:latin typeface="Calibri"/>
                <a:cs typeface="Calibri"/>
              </a:rPr>
              <a:t>only</a:t>
            </a:r>
            <a:r>
              <a:rPr dirty="0" sz="1450" spc="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50">
                <a:solidFill>
                  <a:srgbClr val="001242"/>
                </a:solidFill>
                <a:latin typeface="Calibri"/>
                <a:cs typeface="Calibri"/>
              </a:rPr>
              <a:t>marginal</a:t>
            </a:r>
            <a:r>
              <a:rPr dirty="0" sz="1450" spc="25">
                <a:solidFill>
                  <a:srgbClr val="001242"/>
                </a:solidFill>
                <a:latin typeface="Calibri"/>
                <a:cs typeface="Calibri"/>
              </a:rPr>
              <a:t> </a:t>
            </a:r>
            <a:r>
              <a:rPr dirty="0" sz="1450" spc="-10">
                <a:solidFill>
                  <a:srgbClr val="001242"/>
                </a:solidFill>
                <a:latin typeface="Calibri"/>
                <a:cs typeface="Calibri"/>
              </a:rPr>
              <a:t>gains.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73849" y="530479"/>
            <a:ext cx="0" cy="445770"/>
          </a:xfrm>
          <a:custGeom>
            <a:avLst/>
            <a:gdLst/>
            <a:ahLst/>
            <a:cxnLst/>
            <a:rect l="l" t="t" r="r" b="b"/>
            <a:pathLst>
              <a:path w="0" h="445769">
                <a:moveTo>
                  <a:pt x="0" y="0"/>
                </a:moveTo>
                <a:lnTo>
                  <a:pt x="0" y="445516"/>
                </a:lnTo>
              </a:path>
            </a:pathLst>
          </a:custGeom>
          <a:ln w="38100">
            <a:solidFill>
              <a:srgbClr val="0057E4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83342" y="624674"/>
            <a:ext cx="1133373" cy="295313"/>
          </a:xfrm>
          <a:prstGeom prst="rect">
            <a:avLst/>
          </a:prstGeom>
        </p:spPr>
      </p:pic>
      <p:sp>
        <p:nvSpPr>
          <p:cNvPr id="19" name="object 19"/>
          <p:cNvSpPr/>
          <p:nvPr/>
        </p:nvSpPr>
        <p:spPr>
          <a:xfrm>
            <a:off x="10629900" y="6166218"/>
            <a:ext cx="1191895" cy="386080"/>
          </a:xfrm>
          <a:custGeom>
            <a:avLst/>
            <a:gdLst/>
            <a:ahLst/>
            <a:cxnLst/>
            <a:rect l="l" t="t" r="r" b="b"/>
            <a:pathLst>
              <a:path w="1191895" h="386079">
                <a:moveTo>
                  <a:pt x="998981" y="0"/>
                </a:moveTo>
                <a:lnTo>
                  <a:pt x="192785" y="0"/>
                </a:lnTo>
                <a:lnTo>
                  <a:pt x="148596" y="5093"/>
                </a:lnTo>
                <a:lnTo>
                  <a:pt x="108024" y="19602"/>
                </a:lnTo>
                <a:lnTo>
                  <a:pt x="72227" y="42368"/>
                </a:lnTo>
                <a:lnTo>
                  <a:pt x="42367" y="72234"/>
                </a:lnTo>
                <a:lnTo>
                  <a:pt x="19603" y="108041"/>
                </a:lnTo>
                <a:lnTo>
                  <a:pt x="5094" y="148632"/>
                </a:lnTo>
                <a:lnTo>
                  <a:pt x="0" y="192849"/>
                </a:lnTo>
                <a:lnTo>
                  <a:pt x="5094" y="237066"/>
                </a:lnTo>
                <a:lnTo>
                  <a:pt x="19603" y="277657"/>
                </a:lnTo>
                <a:lnTo>
                  <a:pt x="42367" y="313464"/>
                </a:lnTo>
                <a:lnTo>
                  <a:pt x="72227" y="343330"/>
                </a:lnTo>
                <a:lnTo>
                  <a:pt x="108024" y="366096"/>
                </a:lnTo>
                <a:lnTo>
                  <a:pt x="148596" y="380605"/>
                </a:lnTo>
                <a:lnTo>
                  <a:pt x="192785" y="385699"/>
                </a:lnTo>
                <a:lnTo>
                  <a:pt x="998981" y="385699"/>
                </a:lnTo>
                <a:lnTo>
                  <a:pt x="1043218" y="380605"/>
                </a:lnTo>
                <a:lnTo>
                  <a:pt x="1083824" y="366096"/>
                </a:lnTo>
                <a:lnTo>
                  <a:pt x="1119643" y="343330"/>
                </a:lnTo>
                <a:lnTo>
                  <a:pt x="1149517" y="313464"/>
                </a:lnTo>
                <a:lnTo>
                  <a:pt x="1172288" y="277657"/>
                </a:lnTo>
                <a:lnTo>
                  <a:pt x="1186800" y="237066"/>
                </a:lnTo>
                <a:lnTo>
                  <a:pt x="1191895" y="192849"/>
                </a:lnTo>
                <a:lnTo>
                  <a:pt x="1186800" y="148632"/>
                </a:lnTo>
                <a:lnTo>
                  <a:pt x="1172288" y="108041"/>
                </a:lnTo>
                <a:lnTo>
                  <a:pt x="1149517" y="72234"/>
                </a:lnTo>
                <a:lnTo>
                  <a:pt x="1119643" y="42368"/>
                </a:lnTo>
                <a:lnTo>
                  <a:pt x="1083824" y="19602"/>
                </a:lnTo>
                <a:lnTo>
                  <a:pt x="1043218" y="5093"/>
                </a:lnTo>
                <a:lnTo>
                  <a:pt x="998981" y="0"/>
                </a:lnTo>
                <a:close/>
              </a:path>
            </a:pathLst>
          </a:custGeom>
          <a:solidFill>
            <a:srgbClr val="01124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0835131" y="6256426"/>
            <a:ext cx="401320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solidFill>
                  <a:srgbClr val="FFFFFF"/>
                </a:solidFill>
                <a:latin typeface="Calibri"/>
                <a:cs typeface="Calibri"/>
              </a:rPr>
              <a:t>Page</a:t>
            </a:r>
            <a:r>
              <a:rPr dirty="0" sz="11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02517" y="6244767"/>
            <a:ext cx="228600" cy="228600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3976242" y="1761617"/>
            <a:ext cx="0" cy="4193540"/>
          </a:xfrm>
          <a:custGeom>
            <a:avLst/>
            <a:gdLst/>
            <a:ahLst/>
            <a:cxnLst/>
            <a:rect l="l" t="t" r="r" b="b"/>
            <a:pathLst>
              <a:path w="0" h="4193540">
                <a:moveTo>
                  <a:pt x="0" y="0"/>
                </a:moveTo>
                <a:lnTo>
                  <a:pt x="0" y="4193133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1124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Abiola Iyiola</dc:creator>
  <dcterms:created xsi:type="dcterms:W3CDTF">2026-02-28T11:28:17Z</dcterms:created>
  <dcterms:modified xsi:type="dcterms:W3CDTF">2026-02-28T11:28:17Z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2026-02-26T00:00:00Z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2026-02-28T00:00:00Z</vt:filetime>
  </property>
  <property fmtid="{D5CDD505-2E9C-101B-9397-08002B2CF9AE}" pid="5" name="Producer">
    <vt:lpwstr>Microsoft® PowerPoint® for Microsoft 365</vt:lpwstr>
  </property>
</Properties>
</file>