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59740" y="307632"/>
            <a:ext cx="7061200" cy="33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573B6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767070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573B6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767070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573B6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1573B6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3.png"/><Relationship Id="rId10" Type="http://schemas.openxmlformats.org/officeDocument/2006/relationships/image" Target="../media/image4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66344" y="0"/>
            <a:ext cx="990600" cy="67310"/>
          </a:xfrm>
          <a:custGeom>
            <a:avLst/>
            <a:gdLst/>
            <a:ahLst/>
            <a:cxnLst/>
            <a:rect l="l" t="t" r="r" b="b"/>
            <a:pathLst>
              <a:path w="990600" h="67310">
                <a:moveTo>
                  <a:pt x="990600" y="67056"/>
                </a:moveTo>
                <a:lnTo>
                  <a:pt x="0" y="67056"/>
                </a:lnTo>
                <a:lnTo>
                  <a:pt x="0" y="0"/>
                </a:lnTo>
                <a:lnTo>
                  <a:pt x="990600" y="0"/>
                </a:lnTo>
                <a:lnTo>
                  <a:pt x="990600" y="67056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62616" y="0"/>
            <a:ext cx="1719072" cy="71475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063483" y="131063"/>
            <a:ext cx="2441448" cy="22707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02468" y="242315"/>
            <a:ext cx="1197864" cy="2331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9740" y="307632"/>
            <a:ext cx="7259955" cy="3314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1573B6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8304" y="1380743"/>
            <a:ext cx="11284585" cy="2727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767070"/>
                </a:solidFill>
                <a:latin typeface="Microsoft YaHei"/>
                <a:cs typeface="Microsoft YaHe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637644" y="6302017"/>
            <a:ext cx="237490" cy="192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AEABAB"/>
                </a:solidFill>
                <a:latin typeface="Microsoft YaHei"/>
                <a:cs typeface="Microsoft YaHei"/>
              </a:defRPr>
            </a:lvl1pPr>
          </a:lstStyle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16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17.png"/><Relationship Id="rId5" Type="http://schemas.openxmlformats.org/officeDocument/2006/relationships/image" Target="../media/image118.jp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jpg"/><Relationship Id="rId9" Type="http://schemas.openxmlformats.org/officeDocument/2006/relationships/image" Target="../media/image122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23.png"/><Relationship Id="rId5" Type="http://schemas.openxmlformats.org/officeDocument/2006/relationships/image" Target="../media/image124.jpg"/><Relationship Id="rId6" Type="http://schemas.openxmlformats.org/officeDocument/2006/relationships/image" Target="../media/image125.jpg"/><Relationship Id="rId7" Type="http://schemas.openxmlformats.org/officeDocument/2006/relationships/image" Target="../media/image126.jpg"/><Relationship Id="rId8" Type="http://schemas.openxmlformats.org/officeDocument/2006/relationships/image" Target="../media/image127.jpg"/><Relationship Id="rId9" Type="http://schemas.openxmlformats.org/officeDocument/2006/relationships/image" Target="../media/image128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29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Relationship Id="rId13" Type="http://schemas.openxmlformats.org/officeDocument/2006/relationships/image" Target="../media/image139.png"/><Relationship Id="rId14" Type="http://schemas.openxmlformats.org/officeDocument/2006/relationships/image" Target="../media/image140.png"/><Relationship Id="rId15" Type="http://schemas.openxmlformats.org/officeDocument/2006/relationships/image" Target="../media/image141.png"/><Relationship Id="rId16" Type="http://schemas.openxmlformats.org/officeDocument/2006/relationships/image" Target="../media/image142.png"/><Relationship Id="rId17" Type="http://schemas.openxmlformats.org/officeDocument/2006/relationships/image" Target="../media/image143.png"/><Relationship Id="rId18" Type="http://schemas.openxmlformats.org/officeDocument/2006/relationships/image" Target="../media/image144.png"/><Relationship Id="rId19" Type="http://schemas.openxmlformats.org/officeDocument/2006/relationships/image" Target="../media/image145.png"/><Relationship Id="rId20" Type="http://schemas.openxmlformats.org/officeDocument/2006/relationships/image" Target="../media/image146.png"/><Relationship Id="rId21" Type="http://schemas.openxmlformats.org/officeDocument/2006/relationships/image" Target="../media/image147.png"/><Relationship Id="rId22" Type="http://schemas.openxmlformats.org/officeDocument/2006/relationships/image" Target="../media/image148.png"/><Relationship Id="rId23" Type="http://schemas.openxmlformats.org/officeDocument/2006/relationships/image" Target="../media/image149.png"/><Relationship Id="rId24" Type="http://schemas.openxmlformats.org/officeDocument/2006/relationships/image" Target="../media/image15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51.png"/><Relationship Id="rId5" Type="http://schemas.openxmlformats.org/officeDocument/2006/relationships/image" Target="../media/image152.pn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png"/><Relationship Id="rId9" Type="http://schemas.openxmlformats.org/officeDocument/2006/relationships/image" Target="../media/image156.png"/><Relationship Id="rId10" Type="http://schemas.openxmlformats.org/officeDocument/2006/relationships/image" Target="../media/image157.png"/><Relationship Id="rId11" Type="http://schemas.openxmlformats.org/officeDocument/2006/relationships/image" Target="../media/image158.jpg"/><Relationship Id="rId12" Type="http://schemas.openxmlformats.org/officeDocument/2006/relationships/image" Target="../media/image159.jpg"/><Relationship Id="rId13" Type="http://schemas.openxmlformats.org/officeDocument/2006/relationships/image" Target="../media/image160.png"/><Relationship Id="rId14" Type="http://schemas.openxmlformats.org/officeDocument/2006/relationships/image" Target="../media/image161.png"/><Relationship Id="rId15" Type="http://schemas.openxmlformats.org/officeDocument/2006/relationships/image" Target="../media/image162.png"/><Relationship Id="rId16" Type="http://schemas.openxmlformats.org/officeDocument/2006/relationships/image" Target="../media/image163.png"/><Relationship Id="rId17" Type="http://schemas.openxmlformats.org/officeDocument/2006/relationships/image" Target="../media/image164.png"/><Relationship Id="rId18" Type="http://schemas.openxmlformats.org/officeDocument/2006/relationships/image" Target="../media/image165.png"/><Relationship Id="rId19" Type="http://schemas.openxmlformats.org/officeDocument/2006/relationships/image" Target="../media/image166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0" Type="http://schemas.openxmlformats.org/officeDocument/2006/relationships/image" Target="../media/image14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67.jpg"/><Relationship Id="rId5" Type="http://schemas.openxmlformats.org/officeDocument/2006/relationships/image" Target="../media/image168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69.jpg"/><Relationship Id="rId5" Type="http://schemas.openxmlformats.org/officeDocument/2006/relationships/image" Target="../media/image170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71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7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73.jpg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7" Type="http://schemas.openxmlformats.org/officeDocument/2006/relationships/image" Target="../media/image176.png"/><Relationship Id="rId8" Type="http://schemas.openxmlformats.org/officeDocument/2006/relationships/image" Target="../media/image177.png"/><Relationship Id="rId9" Type="http://schemas.openxmlformats.org/officeDocument/2006/relationships/image" Target="../media/image178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79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0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1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2.jpg"/><Relationship Id="rId5" Type="http://schemas.openxmlformats.org/officeDocument/2006/relationships/image" Target="../media/image183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4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5.png"/><Relationship Id="rId5" Type="http://schemas.openxmlformats.org/officeDocument/2006/relationships/image" Target="../media/image186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7.png"/><Relationship Id="rId5" Type="http://schemas.openxmlformats.org/officeDocument/2006/relationships/image" Target="../media/image188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89.jp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90.jp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91.jpg"/><Relationship Id="rId5" Type="http://schemas.openxmlformats.org/officeDocument/2006/relationships/image" Target="../media/image192.jpg"/><Relationship Id="rId6" Type="http://schemas.openxmlformats.org/officeDocument/2006/relationships/image" Target="../media/image193.jpg"/><Relationship Id="rId7" Type="http://schemas.openxmlformats.org/officeDocument/2006/relationships/image" Target="../media/image194.jpg"/><Relationship Id="rId8" Type="http://schemas.openxmlformats.org/officeDocument/2006/relationships/image" Target="../media/image195.jp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96.jp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97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6" Type="http://schemas.openxmlformats.org/officeDocument/2006/relationships/image" Target="../media/image41.png"/><Relationship Id="rId7" Type="http://schemas.openxmlformats.org/officeDocument/2006/relationships/image" Target="../media/image42.jpg"/><Relationship Id="rId8" Type="http://schemas.openxmlformats.org/officeDocument/2006/relationships/image" Target="../media/image43.jpg"/><Relationship Id="rId9" Type="http://schemas.openxmlformats.org/officeDocument/2006/relationships/image" Target="../media/image44.jpg"/><Relationship Id="rId10" Type="http://schemas.openxmlformats.org/officeDocument/2006/relationships/image" Target="../media/image45.jpg"/><Relationship Id="rId11" Type="http://schemas.openxmlformats.org/officeDocument/2006/relationships/image" Target="../media/image46.jpg"/><Relationship Id="rId12" Type="http://schemas.openxmlformats.org/officeDocument/2006/relationships/image" Target="../media/image47.jpg"/><Relationship Id="rId13" Type="http://schemas.openxmlformats.org/officeDocument/2006/relationships/image" Target="../media/image48.jpg"/><Relationship Id="rId14" Type="http://schemas.openxmlformats.org/officeDocument/2006/relationships/image" Target="../media/image49.png"/><Relationship Id="rId15" Type="http://schemas.openxmlformats.org/officeDocument/2006/relationships/image" Target="../media/image50.jpg"/><Relationship Id="rId16" Type="http://schemas.openxmlformats.org/officeDocument/2006/relationships/image" Target="../media/image51.jp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jpg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jpg"/><Relationship Id="rId23" Type="http://schemas.openxmlformats.org/officeDocument/2006/relationships/image" Target="../media/image58.png"/><Relationship Id="rId24" Type="http://schemas.openxmlformats.org/officeDocument/2006/relationships/image" Target="../media/image59.png"/><Relationship Id="rId25" Type="http://schemas.openxmlformats.org/officeDocument/2006/relationships/image" Target="../media/image60.png"/><Relationship Id="rId26" Type="http://schemas.openxmlformats.org/officeDocument/2006/relationships/image" Target="../media/image61.jpg"/><Relationship Id="rId27" Type="http://schemas.openxmlformats.org/officeDocument/2006/relationships/image" Target="../media/image62.jpg"/><Relationship Id="rId28" Type="http://schemas.openxmlformats.org/officeDocument/2006/relationships/image" Target="../media/image63.jpg"/><Relationship Id="rId29" Type="http://schemas.openxmlformats.org/officeDocument/2006/relationships/image" Target="../media/image64.jpg"/><Relationship Id="rId30" Type="http://schemas.openxmlformats.org/officeDocument/2006/relationships/image" Target="../media/image65.png"/><Relationship Id="rId31" Type="http://schemas.openxmlformats.org/officeDocument/2006/relationships/image" Target="../media/image66.png"/><Relationship Id="rId32" Type="http://schemas.openxmlformats.org/officeDocument/2006/relationships/image" Target="../media/image67.png"/><Relationship Id="rId33" Type="http://schemas.openxmlformats.org/officeDocument/2006/relationships/image" Target="../media/image68.png"/><Relationship Id="rId34" Type="http://schemas.openxmlformats.org/officeDocument/2006/relationships/image" Target="../media/image69.png"/><Relationship Id="rId35" Type="http://schemas.openxmlformats.org/officeDocument/2006/relationships/image" Target="../media/image70.jpg"/><Relationship Id="rId36" Type="http://schemas.openxmlformats.org/officeDocument/2006/relationships/image" Target="../media/image71.jpg"/><Relationship Id="rId37" Type="http://schemas.openxmlformats.org/officeDocument/2006/relationships/image" Target="../media/image72.jpg"/><Relationship Id="rId38" Type="http://schemas.openxmlformats.org/officeDocument/2006/relationships/image" Target="../media/image73.jpg"/><Relationship Id="rId39" Type="http://schemas.openxmlformats.org/officeDocument/2006/relationships/image" Target="../media/image74.png"/><Relationship Id="rId40" Type="http://schemas.openxmlformats.org/officeDocument/2006/relationships/image" Target="../media/image75.png"/><Relationship Id="rId41" Type="http://schemas.openxmlformats.org/officeDocument/2006/relationships/image" Target="../media/image76.png"/><Relationship Id="rId42" Type="http://schemas.openxmlformats.org/officeDocument/2006/relationships/image" Target="../media/image77.png"/><Relationship Id="rId43" Type="http://schemas.openxmlformats.org/officeDocument/2006/relationships/image" Target="../media/image78.png"/><Relationship Id="rId44" Type="http://schemas.openxmlformats.org/officeDocument/2006/relationships/image" Target="../media/image79.png"/><Relationship Id="rId45" Type="http://schemas.openxmlformats.org/officeDocument/2006/relationships/image" Target="../media/image80.jpg"/><Relationship Id="rId46" Type="http://schemas.openxmlformats.org/officeDocument/2006/relationships/image" Target="../media/image81.jpg"/><Relationship Id="rId47" Type="http://schemas.openxmlformats.org/officeDocument/2006/relationships/image" Target="../media/image82.jpg"/><Relationship Id="rId48" Type="http://schemas.openxmlformats.org/officeDocument/2006/relationships/image" Target="../media/image83.jpg"/><Relationship Id="rId49" Type="http://schemas.openxmlformats.org/officeDocument/2006/relationships/image" Target="../media/image84.jpg"/><Relationship Id="rId50" Type="http://schemas.openxmlformats.org/officeDocument/2006/relationships/image" Target="../media/image85.jpg"/><Relationship Id="rId51" Type="http://schemas.openxmlformats.org/officeDocument/2006/relationships/image" Target="../media/image86.jpg"/><Relationship Id="rId52" Type="http://schemas.openxmlformats.org/officeDocument/2006/relationships/image" Target="../media/image87.jpg"/><Relationship Id="rId53" Type="http://schemas.openxmlformats.org/officeDocument/2006/relationships/image" Target="../media/image88.png"/><Relationship Id="rId54" Type="http://schemas.openxmlformats.org/officeDocument/2006/relationships/image" Target="../media/image89.png"/><Relationship Id="rId55" Type="http://schemas.openxmlformats.org/officeDocument/2006/relationships/image" Target="../media/image90.png"/><Relationship Id="rId56" Type="http://schemas.openxmlformats.org/officeDocument/2006/relationships/image" Target="../media/image91.png"/><Relationship Id="rId57" Type="http://schemas.openxmlformats.org/officeDocument/2006/relationships/image" Target="../media/image92.png"/><Relationship Id="rId58" Type="http://schemas.openxmlformats.org/officeDocument/2006/relationships/image" Target="../media/image93.png"/><Relationship Id="rId59" Type="http://schemas.openxmlformats.org/officeDocument/2006/relationships/image" Target="../media/image94.jpg"/><Relationship Id="rId60" Type="http://schemas.openxmlformats.org/officeDocument/2006/relationships/image" Target="../media/image95.jpg"/><Relationship Id="rId61" Type="http://schemas.openxmlformats.org/officeDocument/2006/relationships/image" Target="../media/image96.jpg"/><Relationship Id="rId62" Type="http://schemas.openxmlformats.org/officeDocument/2006/relationships/image" Target="../media/image97.png"/><Relationship Id="rId63" Type="http://schemas.openxmlformats.org/officeDocument/2006/relationships/image" Target="../media/image98.jpg"/><Relationship Id="rId64" Type="http://schemas.openxmlformats.org/officeDocument/2006/relationships/image" Target="../media/image99.png"/><Relationship Id="rId65" Type="http://schemas.openxmlformats.org/officeDocument/2006/relationships/image" Target="../media/image100.png"/><Relationship Id="rId66" Type="http://schemas.openxmlformats.org/officeDocument/2006/relationships/image" Target="../media/image101.png"/><Relationship Id="rId67" Type="http://schemas.openxmlformats.org/officeDocument/2006/relationships/image" Target="../media/image102.png"/><Relationship Id="rId68" Type="http://schemas.openxmlformats.org/officeDocument/2006/relationships/image" Target="../media/image103.pn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98.jpg"/><Relationship Id="rId5" Type="http://schemas.openxmlformats.org/officeDocument/2006/relationships/image" Target="../media/image199.jpg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200.png"/><Relationship Id="rId5" Type="http://schemas.openxmlformats.org/officeDocument/2006/relationships/image" Target="../media/image201.png"/><Relationship Id="rId6" Type="http://schemas.openxmlformats.org/officeDocument/2006/relationships/image" Target="../media/image202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203.png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207.png"/><Relationship Id="rId5" Type="http://schemas.openxmlformats.org/officeDocument/2006/relationships/image" Target="../media/image208.png"/><Relationship Id="rId6" Type="http://schemas.openxmlformats.org/officeDocument/2006/relationships/image" Target="../media/image209.png"/><Relationship Id="rId7" Type="http://schemas.openxmlformats.org/officeDocument/2006/relationships/image" Target="../media/image210.png"/><Relationship Id="rId8" Type="http://schemas.openxmlformats.org/officeDocument/2006/relationships/image" Target="../media/image211.png"/><Relationship Id="rId9" Type="http://schemas.openxmlformats.org/officeDocument/2006/relationships/image" Target="../media/image212.png"/><Relationship Id="rId10" Type="http://schemas.openxmlformats.org/officeDocument/2006/relationships/image" Target="../media/image213.png"/><Relationship Id="rId11" Type="http://schemas.openxmlformats.org/officeDocument/2006/relationships/image" Target="../media/image214.png"/><Relationship Id="rId12" Type="http://schemas.openxmlformats.org/officeDocument/2006/relationships/image" Target="../media/image215.png"/><Relationship Id="rId13" Type="http://schemas.openxmlformats.org/officeDocument/2006/relationships/image" Target="../media/image216.png"/><Relationship Id="rId14" Type="http://schemas.openxmlformats.org/officeDocument/2006/relationships/image" Target="../media/image217.png"/><Relationship Id="rId15" Type="http://schemas.openxmlformats.org/officeDocument/2006/relationships/image" Target="../media/image218.png"/><Relationship Id="rId16" Type="http://schemas.openxmlformats.org/officeDocument/2006/relationships/image" Target="../media/image219.pn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223.png"/><Relationship Id="rId8" Type="http://schemas.openxmlformats.org/officeDocument/2006/relationships/image" Target="../media/image224.png"/><Relationship Id="rId9" Type="http://schemas.openxmlformats.org/officeDocument/2006/relationships/image" Target="../media/image225.png"/><Relationship Id="rId10" Type="http://schemas.openxmlformats.org/officeDocument/2006/relationships/image" Target="../media/image226.png"/><Relationship Id="rId11" Type="http://schemas.openxmlformats.org/officeDocument/2006/relationships/image" Target="../media/image4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227.png"/><Relationship Id="rId7" Type="http://schemas.openxmlformats.org/officeDocument/2006/relationships/image" Target="../media/image228.png"/><Relationship Id="rId8" Type="http://schemas.openxmlformats.org/officeDocument/2006/relationships/image" Target="../media/image22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4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5.jpg"/><Relationship Id="rId5" Type="http://schemas.openxmlformats.org/officeDocument/2006/relationships/image" Target="../media/image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CQSamas@gmail.com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10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23"/>
              <a:ext cx="12192000" cy="685647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3399" y="396240"/>
              <a:ext cx="1584960" cy="403860"/>
            </a:xfrm>
            <a:custGeom>
              <a:avLst/>
              <a:gdLst/>
              <a:ahLst/>
              <a:cxnLst/>
              <a:rect l="l" t="t" r="r" b="b"/>
              <a:pathLst>
                <a:path w="1584960" h="403859">
                  <a:moveTo>
                    <a:pt x="1584960" y="403860"/>
                  </a:moveTo>
                  <a:lnTo>
                    <a:pt x="0" y="403860"/>
                  </a:lnTo>
                  <a:lnTo>
                    <a:pt x="0" y="0"/>
                  </a:lnTo>
                  <a:lnTo>
                    <a:pt x="1584960" y="0"/>
                  </a:lnTo>
                  <a:lnTo>
                    <a:pt x="1584960" y="403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-1523" y="0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6856476"/>
                  </a:moveTo>
                  <a:lnTo>
                    <a:pt x="0" y="6856476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6476"/>
                  </a:lnTo>
                  <a:close/>
                </a:path>
              </a:pathLst>
            </a:custGeom>
            <a:solidFill>
              <a:srgbClr val="2E5496">
                <a:alpha val="50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32205" y="2516466"/>
            <a:ext cx="9925685" cy="16713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097530" marR="5080" indent="-3084830">
              <a:lnSpc>
                <a:spcPct val="100000"/>
              </a:lnSpc>
              <a:spcBef>
                <a:spcPts val="100"/>
              </a:spcBef>
              <a:tabLst>
                <a:tab pos="1711960" algn="l"/>
                <a:tab pos="3869690" algn="l"/>
                <a:tab pos="8096884" algn="l"/>
              </a:tabLst>
            </a:pPr>
            <a:r>
              <a:rPr dirty="0" sz="5400" spc="615">
                <a:solidFill>
                  <a:srgbClr val="006FC0"/>
                </a:solidFill>
                <a:latin typeface="Arial"/>
                <a:cs typeface="Arial"/>
              </a:rPr>
              <a:t>Net</a:t>
            </a:r>
            <a:r>
              <a:rPr dirty="0" sz="5400">
                <a:solidFill>
                  <a:srgbClr val="006FC0"/>
                </a:solidFill>
                <a:latin typeface="Arial"/>
                <a:cs typeface="Arial"/>
              </a:rPr>
              <a:t>	</a:t>
            </a:r>
            <a:r>
              <a:rPr dirty="0" sz="5400" spc="605">
                <a:solidFill>
                  <a:srgbClr val="006FC0"/>
                </a:solidFill>
                <a:latin typeface="Arial"/>
                <a:cs typeface="Arial"/>
              </a:rPr>
              <a:t>Zero</a:t>
            </a:r>
            <a:r>
              <a:rPr dirty="0" sz="5400">
                <a:solidFill>
                  <a:srgbClr val="006FC0"/>
                </a:solidFill>
                <a:latin typeface="Arial"/>
                <a:cs typeface="Arial"/>
              </a:rPr>
              <a:t>	</a:t>
            </a:r>
            <a:r>
              <a:rPr dirty="0" sz="5400" spc="600">
                <a:solidFill>
                  <a:srgbClr val="006FC0"/>
                </a:solidFill>
                <a:latin typeface="Arial"/>
                <a:cs typeface="Arial"/>
              </a:rPr>
              <a:t>Industrial</a:t>
            </a:r>
            <a:r>
              <a:rPr dirty="0" sz="5400">
                <a:solidFill>
                  <a:srgbClr val="006FC0"/>
                </a:solidFill>
                <a:latin typeface="Arial"/>
                <a:cs typeface="Arial"/>
              </a:rPr>
              <a:t>	</a:t>
            </a:r>
            <a:r>
              <a:rPr dirty="0" sz="5400" spc="605">
                <a:solidFill>
                  <a:srgbClr val="006FC0"/>
                </a:solidFill>
                <a:latin typeface="Arial"/>
                <a:cs typeface="Arial"/>
              </a:rPr>
              <a:t>Park </a:t>
            </a:r>
            <a:r>
              <a:rPr dirty="0" sz="5400" spc="500">
                <a:solidFill>
                  <a:srgbClr val="006FC0"/>
                </a:solidFill>
                <a:latin typeface="Arial"/>
                <a:cs typeface="Arial"/>
              </a:rPr>
              <a:t>Solutions</a:t>
            </a:r>
            <a:endParaRPr sz="54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665987" y="495300"/>
            <a:ext cx="7207250" cy="5857240"/>
            <a:chOff x="665987" y="495300"/>
            <a:chExt cx="7207250" cy="585724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987" y="495300"/>
              <a:ext cx="1235964" cy="24079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98591" y="6131052"/>
              <a:ext cx="2374391" cy="220979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4535817" y="5884633"/>
            <a:ext cx="2886710" cy="42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40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3A3838"/>
                </a:solidFill>
                <a:latin typeface="Microsoft YaHei"/>
                <a:cs typeface="Microsoft YaHei"/>
              </a:rPr>
              <a:t>JUN</a:t>
            </a:r>
            <a:r>
              <a:rPr dirty="0" sz="900" spc="-2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3A3838"/>
                </a:solidFill>
                <a:latin typeface="Microsoft YaHei"/>
                <a:cs typeface="Microsoft YaHei"/>
              </a:rPr>
              <a:t>WANG，General</a:t>
            </a:r>
            <a:r>
              <a:rPr dirty="0" sz="900" spc="-15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3A3838"/>
                </a:solidFill>
                <a:latin typeface="Microsoft YaHei"/>
                <a:cs typeface="Microsoft YaHei"/>
              </a:rPr>
              <a:t>Manager</a:t>
            </a:r>
            <a:r>
              <a:rPr dirty="0" sz="900" spc="-1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3A3838"/>
                </a:solidFill>
                <a:latin typeface="Microsoft YaHei"/>
                <a:cs typeface="Microsoft YaHei"/>
              </a:rPr>
              <a:t>of</a:t>
            </a:r>
            <a:r>
              <a:rPr dirty="0" sz="900" spc="-15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3A3838"/>
                </a:solidFill>
                <a:latin typeface="Microsoft YaHei"/>
                <a:cs typeface="Microsoft YaHei"/>
              </a:rPr>
              <a:t>SAMAS</a:t>
            </a:r>
            <a:r>
              <a:rPr dirty="0" sz="900" spc="-15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3A3838"/>
                </a:solidFill>
                <a:latin typeface="Microsoft YaHei"/>
                <a:cs typeface="Microsoft YaHei"/>
              </a:rPr>
              <a:t>China</a:t>
            </a:r>
            <a:endParaRPr sz="9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dirty="0" sz="65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650">
              <a:latin typeface="Microsoft YaHei"/>
              <a:cs typeface="Microsoft YaHei"/>
            </a:endParaRPr>
          </a:p>
        </p:txBody>
      </p:sp>
      <p:pic>
        <p:nvPicPr>
          <p:cNvPr id="13" name="object 1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7303" y="6160008"/>
            <a:ext cx="193548" cy="1935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4585" y="2437923"/>
            <a:ext cx="3584575" cy="1484630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5400" spc="-25" b="1">
                <a:solidFill>
                  <a:srgbClr val="458DCF"/>
                </a:solidFill>
                <a:latin typeface="Microsoft YaHei"/>
                <a:cs typeface="Microsoft YaHei"/>
              </a:rPr>
              <a:t>02</a:t>
            </a:r>
            <a:endParaRPr sz="5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Challenges</a:t>
            </a:r>
            <a:r>
              <a:rPr dirty="0" sz="2000" spc="-4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000" spc="-4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spc="-10" b="1">
                <a:solidFill>
                  <a:srgbClr val="1677BE"/>
                </a:solidFill>
                <a:latin typeface="Microsoft YaHei"/>
                <a:cs typeface="Microsoft YaHei"/>
              </a:rPr>
              <a:t>Opportunities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199388" y="518159"/>
            <a:ext cx="8338184" cy="241300"/>
            <a:chOff x="1199388" y="518159"/>
            <a:chExt cx="8338184" cy="241300"/>
          </a:xfrm>
        </p:grpSpPr>
        <p:sp>
          <p:nvSpPr>
            <p:cNvPr id="10" name="object 10" descr=""/>
            <p:cNvSpPr/>
            <p:nvPr/>
          </p:nvSpPr>
          <p:spPr>
            <a:xfrm>
              <a:off x="8973311" y="536447"/>
              <a:ext cx="563880" cy="47625"/>
            </a:xfrm>
            <a:custGeom>
              <a:avLst/>
              <a:gdLst/>
              <a:ahLst/>
              <a:cxnLst/>
              <a:rect l="l" t="t" r="r" b="b"/>
              <a:pathLst>
                <a:path w="563879" h="47625">
                  <a:moveTo>
                    <a:pt x="563879" y="47243"/>
                  </a:moveTo>
                  <a:lnTo>
                    <a:pt x="0" y="47243"/>
                  </a:lnTo>
                  <a:lnTo>
                    <a:pt x="0" y="0"/>
                  </a:lnTo>
                  <a:lnTo>
                    <a:pt x="563879" y="0"/>
                  </a:lnTo>
                  <a:lnTo>
                    <a:pt x="563879" y="47243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518159"/>
              <a:ext cx="1235964" cy="240791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dirty="0" spc="-65"/>
              <a:t> </a:t>
            </a:r>
            <a:r>
              <a:rPr dirty="0"/>
              <a:t>Strategic</a:t>
            </a:r>
            <a:r>
              <a:rPr dirty="0" spc="-60"/>
              <a:t> </a:t>
            </a:r>
            <a:r>
              <a:rPr dirty="0"/>
              <a:t>Significance</a:t>
            </a:r>
            <a:r>
              <a:rPr dirty="0" spc="-60"/>
              <a:t> </a:t>
            </a:r>
            <a:r>
              <a:rPr dirty="0"/>
              <a:t>of</a:t>
            </a:r>
            <a:r>
              <a:rPr dirty="0" spc="-65"/>
              <a:t> </a:t>
            </a:r>
            <a:r>
              <a:rPr dirty="0"/>
              <a:t>Net</a:t>
            </a:r>
            <a:r>
              <a:rPr dirty="0" spc="-60"/>
              <a:t> </a:t>
            </a:r>
            <a:r>
              <a:rPr dirty="0"/>
              <a:t>Zero</a:t>
            </a:r>
            <a:r>
              <a:rPr dirty="0" spc="-60"/>
              <a:t> </a:t>
            </a:r>
            <a:r>
              <a:rPr dirty="0"/>
              <a:t>Industrial</a:t>
            </a:r>
            <a:r>
              <a:rPr dirty="0" spc="-65"/>
              <a:t> </a:t>
            </a:r>
            <a:r>
              <a:rPr dirty="0" spc="-10"/>
              <a:t>Parks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943622"/>
            <a:ext cx="1128268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254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Park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goes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far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beyond</a:t>
            </a:r>
            <a:r>
              <a:rPr dirty="0" sz="1800" spc="2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mere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clean</a:t>
            </a:r>
            <a:r>
              <a:rPr dirty="0" sz="1800" spc="2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substitution;</a:t>
            </a:r>
            <a:r>
              <a:rPr dirty="0" sz="1800" spc="2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it</a:t>
            </a:r>
            <a:r>
              <a:rPr dirty="0" sz="1800" spc="254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represents</a:t>
            </a:r>
            <a:r>
              <a:rPr dirty="0" sz="1800" spc="2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a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fundamental</a:t>
            </a:r>
            <a:r>
              <a:rPr dirty="0" sz="1800" spc="18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paradigm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shift—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comprehensive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restructuring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systematic</a:t>
            </a:r>
            <a:r>
              <a:rPr dirty="0" sz="1800" spc="1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upgrading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of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industrial,</a:t>
            </a:r>
            <a:r>
              <a:rPr dirty="0" sz="1800" spc="2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ecological,</a:t>
            </a:r>
            <a:r>
              <a:rPr dirty="0" sz="1800" spc="2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2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institutional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frameworks,</a:t>
            </a:r>
            <a:r>
              <a:rPr dirty="0" sz="1800" spc="2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all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anchored</a:t>
            </a:r>
            <a:r>
              <a:rPr dirty="0" sz="1800" spc="2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by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ambitious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low-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carbon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imperatives.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/>
          <p:nvPr/>
        </p:nvSpPr>
        <p:spPr>
          <a:xfrm>
            <a:off x="6355257" y="5736158"/>
            <a:ext cx="5284470" cy="621665"/>
          </a:xfrm>
          <a:custGeom>
            <a:avLst/>
            <a:gdLst/>
            <a:ahLst/>
            <a:cxnLst/>
            <a:rect l="l" t="t" r="r" b="b"/>
            <a:pathLst>
              <a:path w="5284470" h="621664">
                <a:moveTo>
                  <a:pt x="4976787" y="621106"/>
                </a:moveTo>
                <a:lnTo>
                  <a:pt x="307200" y="621106"/>
                </a:lnTo>
                <a:lnTo>
                  <a:pt x="261805" y="617739"/>
                </a:lnTo>
                <a:lnTo>
                  <a:pt x="218477" y="607957"/>
                </a:lnTo>
                <a:lnTo>
                  <a:pt x="177693" y="592242"/>
                </a:lnTo>
                <a:lnTo>
                  <a:pt x="139927" y="571074"/>
                </a:lnTo>
                <a:lnTo>
                  <a:pt x="105655" y="544932"/>
                </a:lnTo>
                <a:lnTo>
                  <a:pt x="75351" y="514298"/>
                </a:lnTo>
                <a:lnTo>
                  <a:pt x="49492" y="479652"/>
                </a:lnTo>
                <a:lnTo>
                  <a:pt x="28552" y="441474"/>
                </a:lnTo>
                <a:lnTo>
                  <a:pt x="13006" y="400244"/>
                </a:lnTo>
                <a:lnTo>
                  <a:pt x="3330" y="356444"/>
                </a:lnTo>
                <a:lnTo>
                  <a:pt x="0" y="310553"/>
                </a:lnTo>
                <a:lnTo>
                  <a:pt x="3330" y="264661"/>
                </a:lnTo>
                <a:lnTo>
                  <a:pt x="13006" y="220861"/>
                </a:lnTo>
                <a:lnTo>
                  <a:pt x="28552" y="179631"/>
                </a:lnTo>
                <a:lnTo>
                  <a:pt x="49492" y="141453"/>
                </a:lnTo>
                <a:lnTo>
                  <a:pt x="75351" y="106807"/>
                </a:lnTo>
                <a:lnTo>
                  <a:pt x="105655" y="76173"/>
                </a:lnTo>
                <a:lnTo>
                  <a:pt x="139927" y="50032"/>
                </a:lnTo>
                <a:lnTo>
                  <a:pt x="177693" y="28863"/>
                </a:lnTo>
                <a:lnTo>
                  <a:pt x="218477" y="13148"/>
                </a:lnTo>
                <a:lnTo>
                  <a:pt x="261805" y="3367"/>
                </a:lnTo>
                <a:lnTo>
                  <a:pt x="307200" y="0"/>
                </a:lnTo>
                <a:lnTo>
                  <a:pt x="4976787" y="0"/>
                </a:lnTo>
                <a:lnTo>
                  <a:pt x="5022185" y="3367"/>
                </a:lnTo>
                <a:lnTo>
                  <a:pt x="5065515" y="13148"/>
                </a:lnTo>
                <a:lnTo>
                  <a:pt x="5106301" y="28863"/>
                </a:lnTo>
                <a:lnTo>
                  <a:pt x="5144069" y="50032"/>
                </a:lnTo>
                <a:lnTo>
                  <a:pt x="5178342" y="76173"/>
                </a:lnTo>
                <a:lnTo>
                  <a:pt x="5208646" y="106807"/>
                </a:lnTo>
                <a:lnTo>
                  <a:pt x="5234506" y="141453"/>
                </a:lnTo>
                <a:lnTo>
                  <a:pt x="5255447" y="179631"/>
                </a:lnTo>
                <a:lnTo>
                  <a:pt x="5270993" y="220861"/>
                </a:lnTo>
                <a:lnTo>
                  <a:pt x="5280669" y="264661"/>
                </a:lnTo>
                <a:lnTo>
                  <a:pt x="5284000" y="310553"/>
                </a:lnTo>
                <a:lnTo>
                  <a:pt x="5280669" y="356444"/>
                </a:lnTo>
                <a:lnTo>
                  <a:pt x="5270993" y="400244"/>
                </a:lnTo>
                <a:lnTo>
                  <a:pt x="5255447" y="441474"/>
                </a:lnTo>
                <a:lnTo>
                  <a:pt x="5234506" y="479652"/>
                </a:lnTo>
                <a:lnTo>
                  <a:pt x="5208646" y="514298"/>
                </a:lnTo>
                <a:lnTo>
                  <a:pt x="5178342" y="544932"/>
                </a:lnTo>
                <a:lnTo>
                  <a:pt x="5144069" y="571074"/>
                </a:lnTo>
                <a:lnTo>
                  <a:pt x="5106301" y="592242"/>
                </a:lnTo>
                <a:lnTo>
                  <a:pt x="5065515" y="607957"/>
                </a:lnTo>
                <a:lnTo>
                  <a:pt x="5022185" y="617739"/>
                </a:lnTo>
                <a:lnTo>
                  <a:pt x="4976787" y="621106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 txBox="1"/>
          <p:nvPr/>
        </p:nvSpPr>
        <p:spPr>
          <a:xfrm>
            <a:off x="6519722" y="5808675"/>
            <a:ext cx="5041265" cy="463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Securing</a:t>
            </a:r>
            <a:r>
              <a:rPr dirty="0" sz="8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Global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Market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Leadership: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These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parks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enable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enterprises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effectively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navigate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international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green</a:t>
            </a:r>
            <a:r>
              <a:rPr dirty="0" sz="800" spc="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trade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rules,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further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amplifying</a:t>
            </a:r>
            <a:r>
              <a:rPr dirty="0" sz="800" spc="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their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advantages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securing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first-mover</a:t>
            </a:r>
            <a:r>
              <a:rPr dirty="0" sz="800" spc="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position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global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competition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for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green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products.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6355257" y="4798301"/>
            <a:ext cx="5284470" cy="621665"/>
          </a:xfrm>
          <a:custGeom>
            <a:avLst/>
            <a:gdLst/>
            <a:ahLst/>
            <a:cxnLst/>
            <a:rect l="l" t="t" r="r" b="b"/>
            <a:pathLst>
              <a:path w="5284470" h="621664">
                <a:moveTo>
                  <a:pt x="4976787" y="621106"/>
                </a:moveTo>
                <a:lnTo>
                  <a:pt x="307200" y="621106"/>
                </a:lnTo>
                <a:lnTo>
                  <a:pt x="261805" y="617739"/>
                </a:lnTo>
                <a:lnTo>
                  <a:pt x="218477" y="607957"/>
                </a:lnTo>
                <a:lnTo>
                  <a:pt x="177693" y="592242"/>
                </a:lnTo>
                <a:lnTo>
                  <a:pt x="139927" y="571074"/>
                </a:lnTo>
                <a:lnTo>
                  <a:pt x="105655" y="544932"/>
                </a:lnTo>
                <a:lnTo>
                  <a:pt x="75351" y="514298"/>
                </a:lnTo>
                <a:lnTo>
                  <a:pt x="49492" y="479652"/>
                </a:lnTo>
                <a:lnTo>
                  <a:pt x="28552" y="441474"/>
                </a:lnTo>
                <a:lnTo>
                  <a:pt x="13006" y="400244"/>
                </a:lnTo>
                <a:lnTo>
                  <a:pt x="3330" y="356444"/>
                </a:lnTo>
                <a:lnTo>
                  <a:pt x="0" y="310553"/>
                </a:lnTo>
                <a:lnTo>
                  <a:pt x="3330" y="264661"/>
                </a:lnTo>
                <a:lnTo>
                  <a:pt x="13006" y="220861"/>
                </a:lnTo>
                <a:lnTo>
                  <a:pt x="28552" y="179631"/>
                </a:lnTo>
                <a:lnTo>
                  <a:pt x="49492" y="141453"/>
                </a:lnTo>
                <a:lnTo>
                  <a:pt x="75351" y="106807"/>
                </a:lnTo>
                <a:lnTo>
                  <a:pt x="105655" y="76173"/>
                </a:lnTo>
                <a:lnTo>
                  <a:pt x="139927" y="50032"/>
                </a:lnTo>
                <a:lnTo>
                  <a:pt x="177693" y="28863"/>
                </a:lnTo>
                <a:lnTo>
                  <a:pt x="218477" y="13148"/>
                </a:lnTo>
                <a:lnTo>
                  <a:pt x="261805" y="3367"/>
                </a:lnTo>
                <a:lnTo>
                  <a:pt x="307200" y="0"/>
                </a:lnTo>
                <a:lnTo>
                  <a:pt x="4976787" y="0"/>
                </a:lnTo>
                <a:lnTo>
                  <a:pt x="5022185" y="3367"/>
                </a:lnTo>
                <a:lnTo>
                  <a:pt x="5065515" y="13148"/>
                </a:lnTo>
                <a:lnTo>
                  <a:pt x="5106301" y="28863"/>
                </a:lnTo>
                <a:lnTo>
                  <a:pt x="5144069" y="50032"/>
                </a:lnTo>
                <a:lnTo>
                  <a:pt x="5178342" y="76173"/>
                </a:lnTo>
                <a:lnTo>
                  <a:pt x="5208646" y="106807"/>
                </a:lnTo>
                <a:lnTo>
                  <a:pt x="5234506" y="141453"/>
                </a:lnTo>
                <a:lnTo>
                  <a:pt x="5255447" y="179631"/>
                </a:lnTo>
                <a:lnTo>
                  <a:pt x="5270993" y="220861"/>
                </a:lnTo>
                <a:lnTo>
                  <a:pt x="5280669" y="264661"/>
                </a:lnTo>
                <a:lnTo>
                  <a:pt x="5284000" y="310553"/>
                </a:lnTo>
                <a:lnTo>
                  <a:pt x="5280669" y="356444"/>
                </a:lnTo>
                <a:lnTo>
                  <a:pt x="5270993" y="400244"/>
                </a:lnTo>
                <a:lnTo>
                  <a:pt x="5255447" y="441474"/>
                </a:lnTo>
                <a:lnTo>
                  <a:pt x="5234506" y="479652"/>
                </a:lnTo>
                <a:lnTo>
                  <a:pt x="5208646" y="514298"/>
                </a:lnTo>
                <a:lnTo>
                  <a:pt x="5178342" y="544932"/>
                </a:lnTo>
                <a:lnTo>
                  <a:pt x="5144069" y="571074"/>
                </a:lnTo>
                <a:lnTo>
                  <a:pt x="5106301" y="592242"/>
                </a:lnTo>
                <a:lnTo>
                  <a:pt x="5065515" y="607957"/>
                </a:lnTo>
                <a:lnTo>
                  <a:pt x="5022185" y="617739"/>
                </a:lnTo>
                <a:lnTo>
                  <a:pt x="4976787" y="621106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519722" y="4870818"/>
            <a:ext cx="5041265" cy="463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Leveraging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Resource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Advantages: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This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strategy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consolidates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international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competitive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advantages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key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industries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leverages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abundant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wind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solar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resources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strategically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accommodate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transfers.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355257" y="3852888"/>
            <a:ext cx="5284470" cy="621665"/>
          </a:xfrm>
          <a:custGeom>
            <a:avLst/>
            <a:gdLst/>
            <a:ahLst/>
            <a:cxnLst/>
            <a:rect l="l" t="t" r="r" b="b"/>
            <a:pathLst>
              <a:path w="5284470" h="621664">
                <a:moveTo>
                  <a:pt x="4976787" y="621106"/>
                </a:moveTo>
                <a:lnTo>
                  <a:pt x="307200" y="621106"/>
                </a:lnTo>
                <a:lnTo>
                  <a:pt x="261805" y="617739"/>
                </a:lnTo>
                <a:lnTo>
                  <a:pt x="218477" y="607957"/>
                </a:lnTo>
                <a:lnTo>
                  <a:pt x="177693" y="592242"/>
                </a:lnTo>
                <a:lnTo>
                  <a:pt x="139927" y="571074"/>
                </a:lnTo>
                <a:lnTo>
                  <a:pt x="105655" y="544932"/>
                </a:lnTo>
                <a:lnTo>
                  <a:pt x="75351" y="514298"/>
                </a:lnTo>
                <a:lnTo>
                  <a:pt x="49492" y="479652"/>
                </a:lnTo>
                <a:lnTo>
                  <a:pt x="28552" y="441474"/>
                </a:lnTo>
                <a:lnTo>
                  <a:pt x="13006" y="400244"/>
                </a:lnTo>
                <a:lnTo>
                  <a:pt x="3330" y="356444"/>
                </a:lnTo>
                <a:lnTo>
                  <a:pt x="0" y="310553"/>
                </a:lnTo>
                <a:lnTo>
                  <a:pt x="3330" y="264661"/>
                </a:lnTo>
                <a:lnTo>
                  <a:pt x="13006" y="220861"/>
                </a:lnTo>
                <a:lnTo>
                  <a:pt x="28552" y="179631"/>
                </a:lnTo>
                <a:lnTo>
                  <a:pt x="49492" y="141453"/>
                </a:lnTo>
                <a:lnTo>
                  <a:pt x="75351" y="106807"/>
                </a:lnTo>
                <a:lnTo>
                  <a:pt x="105655" y="76173"/>
                </a:lnTo>
                <a:lnTo>
                  <a:pt x="139927" y="50032"/>
                </a:lnTo>
                <a:lnTo>
                  <a:pt x="177693" y="28863"/>
                </a:lnTo>
                <a:lnTo>
                  <a:pt x="218477" y="13148"/>
                </a:lnTo>
                <a:lnTo>
                  <a:pt x="261805" y="3367"/>
                </a:lnTo>
                <a:lnTo>
                  <a:pt x="307200" y="0"/>
                </a:lnTo>
                <a:lnTo>
                  <a:pt x="4976787" y="0"/>
                </a:lnTo>
                <a:lnTo>
                  <a:pt x="5022185" y="3367"/>
                </a:lnTo>
                <a:lnTo>
                  <a:pt x="5065515" y="13148"/>
                </a:lnTo>
                <a:lnTo>
                  <a:pt x="5106301" y="28863"/>
                </a:lnTo>
                <a:lnTo>
                  <a:pt x="5144069" y="50032"/>
                </a:lnTo>
                <a:lnTo>
                  <a:pt x="5178342" y="76173"/>
                </a:lnTo>
                <a:lnTo>
                  <a:pt x="5208646" y="106807"/>
                </a:lnTo>
                <a:lnTo>
                  <a:pt x="5234506" y="141453"/>
                </a:lnTo>
                <a:lnTo>
                  <a:pt x="5255447" y="179631"/>
                </a:lnTo>
                <a:lnTo>
                  <a:pt x="5270993" y="220861"/>
                </a:lnTo>
                <a:lnTo>
                  <a:pt x="5280669" y="264661"/>
                </a:lnTo>
                <a:lnTo>
                  <a:pt x="5284000" y="310553"/>
                </a:lnTo>
                <a:lnTo>
                  <a:pt x="5280669" y="356444"/>
                </a:lnTo>
                <a:lnTo>
                  <a:pt x="5270993" y="400244"/>
                </a:lnTo>
                <a:lnTo>
                  <a:pt x="5255447" y="441474"/>
                </a:lnTo>
                <a:lnTo>
                  <a:pt x="5234506" y="479652"/>
                </a:lnTo>
                <a:lnTo>
                  <a:pt x="5208646" y="514298"/>
                </a:lnTo>
                <a:lnTo>
                  <a:pt x="5178342" y="544932"/>
                </a:lnTo>
                <a:lnTo>
                  <a:pt x="5144069" y="571074"/>
                </a:lnTo>
                <a:lnTo>
                  <a:pt x="5106301" y="592242"/>
                </a:lnTo>
                <a:lnTo>
                  <a:pt x="5065515" y="607957"/>
                </a:lnTo>
                <a:lnTo>
                  <a:pt x="5022185" y="617739"/>
                </a:lnTo>
                <a:lnTo>
                  <a:pt x="4976787" y="621106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6519722" y="3925404"/>
            <a:ext cx="5041265" cy="463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Pioneering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Transformation: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Parks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are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paramount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significance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driving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the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carbon-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neutral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transformation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various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zones,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fostering a new era of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high-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quality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green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development.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6355257" y="2971126"/>
            <a:ext cx="5284470" cy="621665"/>
          </a:xfrm>
          <a:custGeom>
            <a:avLst/>
            <a:gdLst/>
            <a:ahLst/>
            <a:cxnLst/>
            <a:rect l="l" t="t" r="r" b="b"/>
            <a:pathLst>
              <a:path w="5284470" h="621664">
                <a:moveTo>
                  <a:pt x="4976787" y="621106"/>
                </a:moveTo>
                <a:lnTo>
                  <a:pt x="307200" y="621106"/>
                </a:lnTo>
                <a:lnTo>
                  <a:pt x="261805" y="617739"/>
                </a:lnTo>
                <a:lnTo>
                  <a:pt x="218477" y="607957"/>
                </a:lnTo>
                <a:lnTo>
                  <a:pt x="177693" y="592242"/>
                </a:lnTo>
                <a:lnTo>
                  <a:pt x="139927" y="571074"/>
                </a:lnTo>
                <a:lnTo>
                  <a:pt x="105655" y="544932"/>
                </a:lnTo>
                <a:lnTo>
                  <a:pt x="75351" y="514298"/>
                </a:lnTo>
                <a:lnTo>
                  <a:pt x="49492" y="479652"/>
                </a:lnTo>
                <a:lnTo>
                  <a:pt x="28552" y="441474"/>
                </a:lnTo>
                <a:lnTo>
                  <a:pt x="13006" y="400244"/>
                </a:lnTo>
                <a:lnTo>
                  <a:pt x="3330" y="356444"/>
                </a:lnTo>
                <a:lnTo>
                  <a:pt x="0" y="310553"/>
                </a:lnTo>
                <a:lnTo>
                  <a:pt x="3330" y="264661"/>
                </a:lnTo>
                <a:lnTo>
                  <a:pt x="13006" y="220861"/>
                </a:lnTo>
                <a:lnTo>
                  <a:pt x="28552" y="179631"/>
                </a:lnTo>
                <a:lnTo>
                  <a:pt x="49492" y="141453"/>
                </a:lnTo>
                <a:lnTo>
                  <a:pt x="75351" y="106807"/>
                </a:lnTo>
                <a:lnTo>
                  <a:pt x="105655" y="76173"/>
                </a:lnTo>
                <a:lnTo>
                  <a:pt x="139927" y="50032"/>
                </a:lnTo>
                <a:lnTo>
                  <a:pt x="177693" y="28863"/>
                </a:lnTo>
                <a:lnTo>
                  <a:pt x="218477" y="13148"/>
                </a:lnTo>
                <a:lnTo>
                  <a:pt x="261805" y="3367"/>
                </a:lnTo>
                <a:lnTo>
                  <a:pt x="307200" y="0"/>
                </a:lnTo>
                <a:lnTo>
                  <a:pt x="4976787" y="0"/>
                </a:lnTo>
                <a:lnTo>
                  <a:pt x="5022185" y="3367"/>
                </a:lnTo>
                <a:lnTo>
                  <a:pt x="5065515" y="13148"/>
                </a:lnTo>
                <a:lnTo>
                  <a:pt x="5106301" y="28863"/>
                </a:lnTo>
                <a:lnTo>
                  <a:pt x="5144069" y="50032"/>
                </a:lnTo>
                <a:lnTo>
                  <a:pt x="5178342" y="76173"/>
                </a:lnTo>
                <a:lnTo>
                  <a:pt x="5208646" y="106807"/>
                </a:lnTo>
                <a:lnTo>
                  <a:pt x="5234506" y="141453"/>
                </a:lnTo>
                <a:lnTo>
                  <a:pt x="5255447" y="179631"/>
                </a:lnTo>
                <a:lnTo>
                  <a:pt x="5270993" y="220861"/>
                </a:lnTo>
                <a:lnTo>
                  <a:pt x="5280669" y="264661"/>
                </a:lnTo>
                <a:lnTo>
                  <a:pt x="5284000" y="310553"/>
                </a:lnTo>
                <a:lnTo>
                  <a:pt x="5280669" y="356444"/>
                </a:lnTo>
                <a:lnTo>
                  <a:pt x="5270993" y="400244"/>
                </a:lnTo>
                <a:lnTo>
                  <a:pt x="5255447" y="441474"/>
                </a:lnTo>
                <a:lnTo>
                  <a:pt x="5234506" y="479652"/>
                </a:lnTo>
                <a:lnTo>
                  <a:pt x="5208646" y="514298"/>
                </a:lnTo>
                <a:lnTo>
                  <a:pt x="5178342" y="544932"/>
                </a:lnTo>
                <a:lnTo>
                  <a:pt x="5144069" y="571074"/>
                </a:lnTo>
                <a:lnTo>
                  <a:pt x="5106301" y="592242"/>
                </a:lnTo>
                <a:lnTo>
                  <a:pt x="5065515" y="607957"/>
                </a:lnTo>
                <a:lnTo>
                  <a:pt x="5022185" y="617739"/>
                </a:lnTo>
                <a:lnTo>
                  <a:pt x="4976787" y="621106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6519722" y="3043669"/>
            <a:ext cx="5041265" cy="463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Driving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Transformation: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We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guide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traditional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industries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pioneer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deep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decarbonization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pathways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while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empowering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emerging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sectors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reduce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their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footprints</a:t>
            </a:r>
            <a:r>
              <a:rPr dirty="0" sz="800" spc="1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sharpen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their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global</a:t>
            </a:r>
            <a:r>
              <a:rPr dirty="0" sz="8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competitiveness.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6355257" y="2025713"/>
            <a:ext cx="5284470" cy="621665"/>
          </a:xfrm>
          <a:custGeom>
            <a:avLst/>
            <a:gdLst/>
            <a:ahLst/>
            <a:cxnLst/>
            <a:rect l="l" t="t" r="r" b="b"/>
            <a:pathLst>
              <a:path w="5284470" h="621664">
                <a:moveTo>
                  <a:pt x="4976787" y="621106"/>
                </a:moveTo>
                <a:lnTo>
                  <a:pt x="307200" y="621106"/>
                </a:lnTo>
                <a:lnTo>
                  <a:pt x="261805" y="617739"/>
                </a:lnTo>
                <a:lnTo>
                  <a:pt x="218477" y="607957"/>
                </a:lnTo>
                <a:lnTo>
                  <a:pt x="177693" y="592242"/>
                </a:lnTo>
                <a:lnTo>
                  <a:pt x="139927" y="571074"/>
                </a:lnTo>
                <a:lnTo>
                  <a:pt x="105655" y="544932"/>
                </a:lnTo>
                <a:lnTo>
                  <a:pt x="75351" y="514298"/>
                </a:lnTo>
                <a:lnTo>
                  <a:pt x="49492" y="479652"/>
                </a:lnTo>
                <a:lnTo>
                  <a:pt x="28552" y="441474"/>
                </a:lnTo>
                <a:lnTo>
                  <a:pt x="13006" y="400244"/>
                </a:lnTo>
                <a:lnTo>
                  <a:pt x="3330" y="356444"/>
                </a:lnTo>
                <a:lnTo>
                  <a:pt x="0" y="310553"/>
                </a:lnTo>
                <a:lnTo>
                  <a:pt x="3330" y="264661"/>
                </a:lnTo>
                <a:lnTo>
                  <a:pt x="13006" y="220861"/>
                </a:lnTo>
                <a:lnTo>
                  <a:pt x="28552" y="179631"/>
                </a:lnTo>
                <a:lnTo>
                  <a:pt x="49492" y="141453"/>
                </a:lnTo>
                <a:lnTo>
                  <a:pt x="75351" y="106807"/>
                </a:lnTo>
                <a:lnTo>
                  <a:pt x="105655" y="76173"/>
                </a:lnTo>
                <a:lnTo>
                  <a:pt x="139927" y="50032"/>
                </a:lnTo>
                <a:lnTo>
                  <a:pt x="177693" y="28863"/>
                </a:lnTo>
                <a:lnTo>
                  <a:pt x="218477" y="13148"/>
                </a:lnTo>
                <a:lnTo>
                  <a:pt x="261805" y="3367"/>
                </a:lnTo>
                <a:lnTo>
                  <a:pt x="307200" y="0"/>
                </a:lnTo>
                <a:lnTo>
                  <a:pt x="4976787" y="0"/>
                </a:lnTo>
                <a:lnTo>
                  <a:pt x="5022185" y="3367"/>
                </a:lnTo>
                <a:lnTo>
                  <a:pt x="5065515" y="13148"/>
                </a:lnTo>
                <a:lnTo>
                  <a:pt x="5106301" y="28863"/>
                </a:lnTo>
                <a:lnTo>
                  <a:pt x="5144069" y="50032"/>
                </a:lnTo>
                <a:lnTo>
                  <a:pt x="5178342" y="76173"/>
                </a:lnTo>
                <a:lnTo>
                  <a:pt x="5208646" y="106807"/>
                </a:lnTo>
                <a:lnTo>
                  <a:pt x="5234506" y="141453"/>
                </a:lnTo>
                <a:lnTo>
                  <a:pt x="5255447" y="179631"/>
                </a:lnTo>
                <a:lnTo>
                  <a:pt x="5270993" y="220861"/>
                </a:lnTo>
                <a:lnTo>
                  <a:pt x="5280669" y="264661"/>
                </a:lnTo>
                <a:lnTo>
                  <a:pt x="5284000" y="310553"/>
                </a:lnTo>
                <a:lnTo>
                  <a:pt x="5280669" y="356444"/>
                </a:lnTo>
                <a:lnTo>
                  <a:pt x="5270993" y="400244"/>
                </a:lnTo>
                <a:lnTo>
                  <a:pt x="5255447" y="441474"/>
                </a:lnTo>
                <a:lnTo>
                  <a:pt x="5234506" y="479652"/>
                </a:lnTo>
                <a:lnTo>
                  <a:pt x="5208646" y="514298"/>
                </a:lnTo>
                <a:lnTo>
                  <a:pt x="5178342" y="544932"/>
                </a:lnTo>
                <a:lnTo>
                  <a:pt x="5144069" y="571074"/>
                </a:lnTo>
                <a:lnTo>
                  <a:pt x="5106301" y="592242"/>
                </a:lnTo>
                <a:lnTo>
                  <a:pt x="5065515" y="607957"/>
                </a:lnTo>
                <a:lnTo>
                  <a:pt x="5022185" y="617739"/>
                </a:lnTo>
                <a:lnTo>
                  <a:pt x="4976787" y="621106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6519722" y="2098230"/>
            <a:ext cx="5041265" cy="463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9800"/>
              </a:lnSpc>
              <a:spcBef>
                <a:spcPts val="95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Accelerating</a:t>
            </a:r>
            <a:r>
              <a:rPr dirty="0" sz="8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Transition:</a:t>
            </a:r>
            <a:r>
              <a:rPr dirty="0" sz="8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We</a:t>
            </a:r>
            <a:r>
              <a:rPr dirty="0" sz="8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aim</a:t>
            </a:r>
            <a:r>
              <a:rPr dirty="0" sz="8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alleviate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bottlenecks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transmission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corridors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increase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share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renewable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consumption,</a:t>
            </a:r>
            <a:r>
              <a:rPr dirty="0" sz="8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thereby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accelerating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green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low-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transition.</a:t>
            </a:r>
            <a:endParaRPr sz="800">
              <a:latin typeface="Microsoft YaHei"/>
              <a:cs typeface="Microsoft YaHe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1977478" y="1967649"/>
            <a:ext cx="4451985" cy="4129404"/>
            <a:chOff x="1977478" y="1967649"/>
            <a:chExt cx="4451985" cy="4129404"/>
          </a:xfrm>
        </p:grpSpPr>
        <p:sp>
          <p:nvSpPr>
            <p:cNvPr id="17" name="object 17" descr=""/>
            <p:cNvSpPr/>
            <p:nvPr/>
          </p:nvSpPr>
          <p:spPr>
            <a:xfrm>
              <a:off x="1977479" y="2274734"/>
              <a:ext cx="4451985" cy="3822065"/>
            </a:xfrm>
            <a:custGeom>
              <a:avLst/>
              <a:gdLst/>
              <a:ahLst/>
              <a:cxnLst/>
              <a:rect l="l" t="t" r="r" b="b"/>
              <a:pathLst>
                <a:path w="4451985" h="3822065">
                  <a:moveTo>
                    <a:pt x="4415383" y="3783673"/>
                  </a:moveTo>
                  <a:lnTo>
                    <a:pt x="4413834" y="3776053"/>
                  </a:lnTo>
                  <a:lnTo>
                    <a:pt x="4412386" y="3768852"/>
                  </a:lnTo>
                  <a:lnTo>
                    <a:pt x="4404220" y="3756736"/>
                  </a:lnTo>
                  <a:lnTo>
                    <a:pt x="4392104" y="3748570"/>
                  </a:lnTo>
                  <a:lnTo>
                    <a:pt x="4377283" y="3745573"/>
                  </a:lnTo>
                  <a:lnTo>
                    <a:pt x="4362450" y="3748570"/>
                  </a:lnTo>
                  <a:lnTo>
                    <a:pt x="4350334" y="3756736"/>
                  </a:lnTo>
                  <a:lnTo>
                    <a:pt x="4342168" y="3768852"/>
                  </a:lnTo>
                  <a:lnTo>
                    <a:pt x="4340720" y="3776053"/>
                  </a:lnTo>
                  <a:lnTo>
                    <a:pt x="3167608" y="3776053"/>
                  </a:lnTo>
                  <a:lnTo>
                    <a:pt x="3167608" y="3791293"/>
                  </a:lnTo>
                  <a:lnTo>
                    <a:pt x="4340707" y="3791293"/>
                  </a:lnTo>
                  <a:lnTo>
                    <a:pt x="4342168" y="3798506"/>
                  </a:lnTo>
                  <a:lnTo>
                    <a:pt x="4350334" y="3810622"/>
                  </a:lnTo>
                  <a:lnTo>
                    <a:pt x="4362450" y="3818788"/>
                  </a:lnTo>
                  <a:lnTo>
                    <a:pt x="4377283" y="3821773"/>
                  </a:lnTo>
                  <a:lnTo>
                    <a:pt x="4392104" y="3818788"/>
                  </a:lnTo>
                  <a:lnTo>
                    <a:pt x="4404220" y="3810622"/>
                  </a:lnTo>
                  <a:lnTo>
                    <a:pt x="4412386" y="3798506"/>
                  </a:lnTo>
                  <a:lnTo>
                    <a:pt x="4413834" y="3791293"/>
                  </a:lnTo>
                  <a:lnTo>
                    <a:pt x="4415383" y="3783673"/>
                  </a:lnTo>
                  <a:close/>
                </a:path>
                <a:path w="4451985" h="3822065">
                  <a:moveTo>
                    <a:pt x="4415383" y="2850223"/>
                  </a:moveTo>
                  <a:lnTo>
                    <a:pt x="4413834" y="2842603"/>
                  </a:lnTo>
                  <a:lnTo>
                    <a:pt x="4412386" y="2835402"/>
                  </a:lnTo>
                  <a:lnTo>
                    <a:pt x="4404220" y="2823286"/>
                  </a:lnTo>
                  <a:lnTo>
                    <a:pt x="4392104" y="2815120"/>
                  </a:lnTo>
                  <a:lnTo>
                    <a:pt x="4377283" y="2812123"/>
                  </a:lnTo>
                  <a:lnTo>
                    <a:pt x="4362450" y="2815120"/>
                  </a:lnTo>
                  <a:lnTo>
                    <a:pt x="4350334" y="2823286"/>
                  </a:lnTo>
                  <a:lnTo>
                    <a:pt x="4342168" y="2835402"/>
                  </a:lnTo>
                  <a:lnTo>
                    <a:pt x="4340720" y="2842603"/>
                  </a:lnTo>
                  <a:lnTo>
                    <a:pt x="3167608" y="2842603"/>
                  </a:lnTo>
                  <a:lnTo>
                    <a:pt x="3167608" y="2857843"/>
                  </a:lnTo>
                  <a:lnTo>
                    <a:pt x="4340707" y="2857843"/>
                  </a:lnTo>
                  <a:lnTo>
                    <a:pt x="4342168" y="2865056"/>
                  </a:lnTo>
                  <a:lnTo>
                    <a:pt x="4350334" y="2877172"/>
                  </a:lnTo>
                  <a:lnTo>
                    <a:pt x="4362450" y="2885338"/>
                  </a:lnTo>
                  <a:lnTo>
                    <a:pt x="4377283" y="2888323"/>
                  </a:lnTo>
                  <a:lnTo>
                    <a:pt x="4392104" y="2885338"/>
                  </a:lnTo>
                  <a:lnTo>
                    <a:pt x="4404220" y="2877172"/>
                  </a:lnTo>
                  <a:lnTo>
                    <a:pt x="4412386" y="2865056"/>
                  </a:lnTo>
                  <a:lnTo>
                    <a:pt x="4413834" y="2857843"/>
                  </a:lnTo>
                  <a:lnTo>
                    <a:pt x="4415383" y="2850223"/>
                  </a:lnTo>
                  <a:close/>
                </a:path>
                <a:path w="4451985" h="3822065">
                  <a:moveTo>
                    <a:pt x="4415383" y="1932571"/>
                  </a:moveTo>
                  <a:lnTo>
                    <a:pt x="4413453" y="1923046"/>
                  </a:lnTo>
                  <a:lnTo>
                    <a:pt x="4412386" y="1917750"/>
                  </a:lnTo>
                  <a:lnTo>
                    <a:pt x="4404220" y="1905635"/>
                  </a:lnTo>
                  <a:lnTo>
                    <a:pt x="4392104" y="1897468"/>
                  </a:lnTo>
                  <a:lnTo>
                    <a:pt x="4377283" y="1894471"/>
                  </a:lnTo>
                  <a:lnTo>
                    <a:pt x="4362450" y="1897468"/>
                  </a:lnTo>
                  <a:lnTo>
                    <a:pt x="4350334" y="1905635"/>
                  </a:lnTo>
                  <a:lnTo>
                    <a:pt x="4342168" y="1917750"/>
                  </a:lnTo>
                  <a:lnTo>
                    <a:pt x="4341101" y="1923046"/>
                  </a:lnTo>
                  <a:lnTo>
                    <a:pt x="1685010" y="1923046"/>
                  </a:lnTo>
                  <a:lnTo>
                    <a:pt x="1685010" y="47625"/>
                  </a:lnTo>
                  <a:lnTo>
                    <a:pt x="2146173" y="47625"/>
                  </a:lnTo>
                  <a:lnTo>
                    <a:pt x="2146173" y="38100"/>
                  </a:lnTo>
                  <a:lnTo>
                    <a:pt x="2146173" y="28575"/>
                  </a:lnTo>
                  <a:lnTo>
                    <a:pt x="1665960" y="28575"/>
                  </a:lnTo>
                  <a:lnTo>
                    <a:pt x="1665960" y="1923046"/>
                  </a:lnTo>
                  <a:lnTo>
                    <a:pt x="0" y="1923046"/>
                  </a:lnTo>
                  <a:lnTo>
                    <a:pt x="0" y="1942096"/>
                  </a:lnTo>
                  <a:lnTo>
                    <a:pt x="1665960" y="1942096"/>
                  </a:lnTo>
                  <a:lnTo>
                    <a:pt x="1665960" y="3788181"/>
                  </a:lnTo>
                  <a:lnTo>
                    <a:pt x="2153818" y="3788181"/>
                  </a:lnTo>
                  <a:lnTo>
                    <a:pt x="2153818" y="3778656"/>
                  </a:lnTo>
                  <a:lnTo>
                    <a:pt x="2153818" y="3769131"/>
                  </a:lnTo>
                  <a:lnTo>
                    <a:pt x="1685010" y="3769131"/>
                  </a:lnTo>
                  <a:lnTo>
                    <a:pt x="1685010" y="1942096"/>
                  </a:lnTo>
                  <a:lnTo>
                    <a:pt x="4341088" y="1942096"/>
                  </a:lnTo>
                  <a:lnTo>
                    <a:pt x="4342168" y="1947405"/>
                  </a:lnTo>
                  <a:lnTo>
                    <a:pt x="4350334" y="1959521"/>
                  </a:lnTo>
                  <a:lnTo>
                    <a:pt x="4362450" y="1967687"/>
                  </a:lnTo>
                  <a:lnTo>
                    <a:pt x="4377283" y="1970671"/>
                  </a:lnTo>
                  <a:lnTo>
                    <a:pt x="4392104" y="1967687"/>
                  </a:lnTo>
                  <a:lnTo>
                    <a:pt x="4404220" y="1959521"/>
                  </a:lnTo>
                  <a:lnTo>
                    <a:pt x="4412386" y="1947405"/>
                  </a:lnTo>
                  <a:lnTo>
                    <a:pt x="4413453" y="1942096"/>
                  </a:lnTo>
                  <a:lnTo>
                    <a:pt x="4415383" y="1932571"/>
                  </a:lnTo>
                  <a:close/>
                </a:path>
                <a:path w="4451985" h="3822065">
                  <a:moveTo>
                    <a:pt x="4434929" y="38100"/>
                  </a:moveTo>
                  <a:lnTo>
                    <a:pt x="4433379" y="30480"/>
                  </a:lnTo>
                  <a:lnTo>
                    <a:pt x="4431931" y="23279"/>
                  </a:lnTo>
                  <a:lnTo>
                    <a:pt x="4423765" y="11163"/>
                  </a:lnTo>
                  <a:lnTo>
                    <a:pt x="4411650" y="2997"/>
                  </a:lnTo>
                  <a:lnTo>
                    <a:pt x="4396829" y="0"/>
                  </a:lnTo>
                  <a:lnTo>
                    <a:pt x="4381995" y="2997"/>
                  </a:lnTo>
                  <a:lnTo>
                    <a:pt x="4369879" y="11163"/>
                  </a:lnTo>
                  <a:lnTo>
                    <a:pt x="4361713" y="23279"/>
                  </a:lnTo>
                  <a:lnTo>
                    <a:pt x="4360265" y="30480"/>
                  </a:lnTo>
                  <a:lnTo>
                    <a:pt x="3187154" y="30480"/>
                  </a:lnTo>
                  <a:lnTo>
                    <a:pt x="3187154" y="45720"/>
                  </a:lnTo>
                  <a:lnTo>
                    <a:pt x="4360253" y="45720"/>
                  </a:lnTo>
                  <a:lnTo>
                    <a:pt x="4361713" y="52933"/>
                  </a:lnTo>
                  <a:lnTo>
                    <a:pt x="4369879" y="65049"/>
                  </a:lnTo>
                  <a:lnTo>
                    <a:pt x="4381995" y="73215"/>
                  </a:lnTo>
                  <a:lnTo>
                    <a:pt x="4396829" y="76200"/>
                  </a:lnTo>
                  <a:lnTo>
                    <a:pt x="4411650" y="73215"/>
                  </a:lnTo>
                  <a:lnTo>
                    <a:pt x="4423765" y="65049"/>
                  </a:lnTo>
                  <a:lnTo>
                    <a:pt x="4431931" y="52933"/>
                  </a:lnTo>
                  <a:lnTo>
                    <a:pt x="4433379" y="45720"/>
                  </a:lnTo>
                  <a:lnTo>
                    <a:pt x="4434929" y="38100"/>
                  </a:lnTo>
                  <a:close/>
                </a:path>
                <a:path w="4451985" h="3822065">
                  <a:moveTo>
                    <a:pt x="4451896" y="1007491"/>
                  </a:moveTo>
                  <a:lnTo>
                    <a:pt x="4450346" y="999871"/>
                  </a:lnTo>
                  <a:lnTo>
                    <a:pt x="4448899" y="992670"/>
                  </a:lnTo>
                  <a:lnTo>
                    <a:pt x="4440733" y="980554"/>
                  </a:lnTo>
                  <a:lnTo>
                    <a:pt x="4428617" y="972388"/>
                  </a:lnTo>
                  <a:lnTo>
                    <a:pt x="4413796" y="969391"/>
                  </a:lnTo>
                  <a:lnTo>
                    <a:pt x="4398962" y="972388"/>
                  </a:lnTo>
                  <a:lnTo>
                    <a:pt x="4386846" y="980554"/>
                  </a:lnTo>
                  <a:lnTo>
                    <a:pt x="4378680" y="992670"/>
                  </a:lnTo>
                  <a:lnTo>
                    <a:pt x="4377233" y="999871"/>
                  </a:lnTo>
                  <a:lnTo>
                    <a:pt x="3204121" y="999871"/>
                  </a:lnTo>
                  <a:lnTo>
                    <a:pt x="3204121" y="1015111"/>
                  </a:lnTo>
                  <a:lnTo>
                    <a:pt x="4377220" y="1015111"/>
                  </a:lnTo>
                  <a:lnTo>
                    <a:pt x="4378680" y="1022324"/>
                  </a:lnTo>
                  <a:lnTo>
                    <a:pt x="4386846" y="1034440"/>
                  </a:lnTo>
                  <a:lnTo>
                    <a:pt x="4398962" y="1042606"/>
                  </a:lnTo>
                  <a:lnTo>
                    <a:pt x="4413796" y="1045591"/>
                  </a:lnTo>
                  <a:lnTo>
                    <a:pt x="4428617" y="1042606"/>
                  </a:lnTo>
                  <a:lnTo>
                    <a:pt x="4440733" y="1034440"/>
                  </a:lnTo>
                  <a:lnTo>
                    <a:pt x="4448899" y="1022324"/>
                  </a:lnTo>
                  <a:lnTo>
                    <a:pt x="4450346" y="1015111"/>
                  </a:lnTo>
                  <a:lnTo>
                    <a:pt x="4451896" y="1007491"/>
                  </a:lnTo>
                  <a:close/>
                </a:path>
              </a:pathLst>
            </a:custGeom>
            <a:solidFill>
              <a:srgbClr val="A6A6A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3012" y="1967649"/>
              <a:ext cx="1918500" cy="737235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4226356" y="2088095"/>
            <a:ext cx="135509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Expediting</a:t>
            </a:r>
            <a:r>
              <a:rPr dirty="0" sz="10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25" b="1">
                <a:solidFill>
                  <a:srgbClr val="FFFFFF"/>
                </a:solidFill>
                <a:latin typeface="Microsoft YaHei"/>
                <a:cs typeface="Microsoft YaHei"/>
              </a:rPr>
              <a:t>the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transition</a:t>
            </a:r>
            <a:r>
              <a:rPr dirty="0" sz="10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0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carbon-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free</a:t>
            </a:r>
            <a:r>
              <a:rPr dirty="0" sz="10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0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systems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20" name="object 2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3011" y="2929826"/>
            <a:ext cx="1918500" cy="737235"/>
          </a:xfrm>
          <a:prstGeom prst="rect">
            <a:avLst/>
          </a:prstGeom>
        </p:spPr>
      </p:pic>
      <p:sp>
        <p:nvSpPr>
          <p:cNvPr id="21" name="object 21" descr=""/>
          <p:cNvSpPr txBox="1"/>
          <p:nvPr/>
        </p:nvSpPr>
        <p:spPr>
          <a:xfrm>
            <a:off x="4247946" y="3050273"/>
            <a:ext cx="131191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Steering</a:t>
            </a:r>
            <a:r>
              <a:rPr dirty="0" sz="10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industries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toward</a:t>
            </a:r>
            <a:r>
              <a:rPr dirty="0" sz="10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deep-seated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0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abatement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75011" y="3851859"/>
            <a:ext cx="1918500" cy="737235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4222165" y="3972305"/>
            <a:ext cx="134683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Fostering</a:t>
            </a:r>
            <a:r>
              <a:rPr dirty="0" sz="10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high-</a:t>
            </a:r>
            <a:r>
              <a:rPr dirty="0" sz="1000" spc="-20" b="1">
                <a:solidFill>
                  <a:srgbClr val="FFFFFF"/>
                </a:solidFill>
                <a:latin typeface="Microsoft YaHei"/>
                <a:cs typeface="Microsoft YaHei"/>
              </a:rPr>
              <a:t>value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000" spc="-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sustainable growth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75011" y="4764976"/>
            <a:ext cx="1918500" cy="737235"/>
          </a:xfrm>
          <a:prstGeom prst="rect">
            <a:avLst/>
          </a:prstGeom>
        </p:spPr>
      </p:pic>
      <p:sp>
        <p:nvSpPr>
          <p:cNvPr id="25" name="object 25" descr=""/>
          <p:cNvSpPr txBox="1"/>
          <p:nvPr/>
        </p:nvSpPr>
        <p:spPr>
          <a:xfrm>
            <a:off x="4173905" y="4885423"/>
            <a:ext cx="144399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Promoting</a:t>
            </a:r>
            <a:r>
              <a:rPr dirty="0" sz="1000" spc="1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integrated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000" spc="-1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balanced</a:t>
            </a:r>
            <a:r>
              <a:rPr dirty="0" sz="1000" spc="-1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regional expansion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83011" y="5668086"/>
            <a:ext cx="1918500" cy="747242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4298111" y="5722327"/>
            <a:ext cx="1211580" cy="634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1270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Navigating</a:t>
            </a:r>
            <a:r>
              <a:rPr dirty="0" sz="10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adapting</a:t>
            </a:r>
            <a:r>
              <a:rPr dirty="0" sz="10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0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global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0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trade frameworks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28" name="object 28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7872" y="2801594"/>
            <a:ext cx="2539225" cy="2396655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1669948" y="3152749"/>
            <a:ext cx="614045" cy="31432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82550" marR="5080" indent="-69850">
              <a:lnSpc>
                <a:spcPts val="1080"/>
              </a:lnSpc>
              <a:spcBef>
                <a:spcPts val="229"/>
              </a:spcBef>
            </a:pPr>
            <a:r>
              <a:rPr dirty="0" sz="1000" spc="-10">
                <a:solidFill>
                  <a:srgbClr val="404040"/>
                </a:solidFill>
                <a:latin typeface="Microsoft YaHei"/>
                <a:cs typeface="Microsoft YaHei"/>
              </a:rPr>
              <a:t>Economic Growth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2404046" y="4285995"/>
            <a:ext cx="654685" cy="451484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algn="ctr" marL="12700" marR="5080">
              <a:lnSpc>
                <a:spcPts val="1080"/>
              </a:lnSpc>
              <a:spcBef>
                <a:spcPts val="229"/>
              </a:spcBef>
            </a:pPr>
            <a:r>
              <a:rPr dirty="0" sz="1000" spc="-10">
                <a:solidFill>
                  <a:srgbClr val="404040"/>
                </a:solidFill>
                <a:latin typeface="Microsoft YaHei"/>
                <a:cs typeface="Microsoft YaHei"/>
              </a:rPr>
              <a:t>Environm ental Protection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947267" y="4354576"/>
            <a:ext cx="551180" cy="314325"/>
          </a:xfrm>
          <a:prstGeom prst="rect">
            <a:avLst/>
          </a:prstGeom>
        </p:spPr>
        <p:txBody>
          <a:bodyPr wrap="square" lIns="0" tIns="29209" rIns="0" bIns="0" rtlCol="0" vert="horz">
            <a:spAutoFit/>
          </a:bodyPr>
          <a:lstStyle/>
          <a:p>
            <a:pPr marL="12700" marR="5080" indent="85090">
              <a:lnSpc>
                <a:spcPts val="1080"/>
              </a:lnSpc>
              <a:spcBef>
                <a:spcPts val="229"/>
              </a:spcBef>
            </a:pPr>
            <a:r>
              <a:rPr dirty="0" sz="1000" spc="-10">
                <a:solidFill>
                  <a:srgbClr val="404040"/>
                </a:solidFill>
                <a:latin typeface="Microsoft YaHei"/>
                <a:cs typeface="Microsoft YaHei"/>
              </a:rPr>
              <a:t>Social Progress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1835848" y="4393412"/>
            <a:ext cx="4140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Social</a:t>
            </a:r>
            <a:r>
              <a:rPr dirty="0" sz="600" spc="50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Environme</a:t>
            </a:r>
            <a:r>
              <a:rPr dirty="0" sz="600" spc="50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600" spc="-25">
                <a:solidFill>
                  <a:srgbClr val="FFFFFF"/>
                </a:solidFill>
                <a:latin typeface="Microsoft YaHei"/>
                <a:cs typeface="Microsoft YaHei"/>
              </a:rPr>
              <a:t>nt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510995" y="3844518"/>
            <a:ext cx="1040130" cy="315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0400" algn="l"/>
              </a:tabLst>
            </a:pP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Socio-</a:t>
            </a:r>
            <a:r>
              <a:rPr dirty="0" sz="600">
                <a:solidFill>
                  <a:srgbClr val="FFFFFF"/>
                </a:solidFill>
                <a:latin typeface="Microsoft YaHei"/>
                <a:cs typeface="Microsoft YaHei"/>
              </a:rPr>
              <a:t>	</a:t>
            </a: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Ecological</a:t>
            </a:r>
            <a:endParaRPr sz="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tabLst>
                <a:tab pos="660400" algn="l"/>
              </a:tabLst>
            </a:pP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economic</a:t>
            </a:r>
            <a:r>
              <a:rPr dirty="0" sz="600">
                <a:solidFill>
                  <a:srgbClr val="FFFFFF"/>
                </a:solidFill>
                <a:latin typeface="Microsoft YaHei"/>
                <a:cs typeface="Microsoft YaHei"/>
              </a:rPr>
              <a:t>	</a:t>
            </a:r>
            <a:r>
              <a:rPr dirty="0" sz="600" spc="-10">
                <a:solidFill>
                  <a:srgbClr val="FFFFFF"/>
                </a:solidFill>
                <a:latin typeface="Microsoft YaHei"/>
                <a:cs typeface="Microsoft YaHei"/>
              </a:rPr>
              <a:t>Benefits</a:t>
            </a:r>
            <a:endParaRPr sz="600">
              <a:latin typeface="Microsoft YaHei"/>
              <a:cs typeface="Microsoft YaHei"/>
            </a:endParaRPr>
          </a:p>
          <a:p>
            <a:pPr marL="386715" marR="491490">
              <a:lnSpc>
                <a:spcPct val="100000"/>
              </a:lnSpc>
              <a:spcBef>
                <a:spcPts val="120"/>
              </a:spcBef>
            </a:pPr>
            <a:r>
              <a:rPr dirty="0" sz="300" spc="-10">
                <a:solidFill>
                  <a:srgbClr val="FFFFFF"/>
                </a:solidFill>
                <a:latin typeface="Microsoft YaHei"/>
                <a:cs typeface="Microsoft YaHei"/>
              </a:rPr>
              <a:t>Sustaina</a:t>
            </a:r>
            <a:r>
              <a:rPr dirty="0" sz="300" spc="50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300" spc="-10">
                <a:solidFill>
                  <a:srgbClr val="FFFFFF"/>
                </a:solidFill>
                <a:latin typeface="Microsoft YaHei"/>
                <a:cs typeface="Microsoft YaHei"/>
              </a:rPr>
              <a:t>bility</a:t>
            </a:r>
            <a:endParaRPr sz="3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Core</a:t>
            </a:r>
            <a:r>
              <a:rPr dirty="0" spc="-55"/>
              <a:t> </a:t>
            </a:r>
            <a:r>
              <a:rPr dirty="0"/>
              <a:t>Elements</a:t>
            </a:r>
            <a:r>
              <a:rPr dirty="0" spc="-50"/>
              <a:t> </a:t>
            </a:r>
            <a:r>
              <a:rPr dirty="0"/>
              <a:t>of</a:t>
            </a:r>
            <a:r>
              <a:rPr dirty="0" spc="-50"/>
              <a:t> </a:t>
            </a:r>
            <a:r>
              <a:rPr dirty="0"/>
              <a:t>Net</a:t>
            </a:r>
            <a:r>
              <a:rPr dirty="0" spc="-50"/>
              <a:t> </a:t>
            </a:r>
            <a:r>
              <a:rPr dirty="0"/>
              <a:t>Zero</a:t>
            </a:r>
            <a:r>
              <a:rPr dirty="0" spc="-50"/>
              <a:t> </a:t>
            </a:r>
            <a:r>
              <a:rPr dirty="0"/>
              <a:t>Industrial</a:t>
            </a:r>
            <a:r>
              <a:rPr dirty="0" spc="-55"/>
              <a:t> </a:t>
            </a:r>
            <a:r>
              <a:rPr dirty="0"/>
              <a:t>Park</a:t>
            </a:r>
            <a:r>
              <a:rPr dirty="0" spc="-50"/>
              <a:t> </a:t>
            </a:r>
            <a:r>
              <a:rPr dirty="0" spc="-10"/>
              <a:t>Construction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943622"/>
            <a:ext cx="112820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Six</a:t>
            </a:r>
            <a:r>
              <a:rPr dirty="0" sz="1800" spc="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Core</a:t>
            </a:r>
            <a:r>
              <a:rPr dirty="0" sz="1800" spc="1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Elements: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1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Synergy</a:t>
            </a:r>
            <a:r>
              <a:rPr dirty="0" sz="1800" spc="10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as</a:t>
            </a:r>
            <a:r>
              <a:rPr dirty="0" sz="18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Foundation,</a:t>
            </a:r>
            <a:r>
              <a:rPr dirty="0" sz="1800" spc="1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Upgrading</a:t>
            </a:r>
            <a:r>
              <a:rPr dirty="0" sz="1800" spc="1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as</a:t>
            </a:r>
            <a:r>
              <a:rPr dirty="0" sz="18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Pathway,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Innovation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as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Enduring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Momentum.</a:t>
            </a:r>
            <a:endParaRPr sz="1800">
              <a:latin typeface="Microsoft YaHei"/>
              <a:cs typeface="Microsoft YaHe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1856" y="1883664"/>
            <a:ext cx="11433048" cy="42748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437705" y="2078126"/>
            <a:ext cx="11462385" cy="4766310"/>
            <a:chOff x="437705" y="2078126"/>
            <a:chExt cx="11462385" cy="476631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9582" y="2078126"/>
              <a:ext cx="3490683" cy="476609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1812" y="2601468"/>
              <a:ext cx="3122676" cy="1734312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705" y="2078126"/>
              <a:ext cx="3490683" cy="4766094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08822" y="2078126"/>
              <a:ext cx="3490683" cy="476609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Development</a:t>
            </a:r>
            <a:r>
              <a:rPr dirty="0" spc="-65"/>
              <a:t> </a:t>
            </a:r>
            <a:r>
              <a:rPr dirty="0"/>
              <a:t>Pathway</a:t>
            </a:r>
            <a:r>
              <a:rPr dirty="0" spc="-65"/>
              <a:t> </a:t>
            </a:r>
            <a:r>
              <a:rPr dirty="0"/>
              <a:t>for</a:t>
            </a:r>
            <a:r>
              <a:rPr dirty="0" spc="-65"/>
              <a:t> </a:t>
            </a:r>
            <a:r>
              <a:rPr dirty="0"/>
              <a:t>Net</a:t>
            </a:r>
            <a:r>
              <a:rPr dirty="0" spc="-60"/>
              <a:t> </a:t>
            </a:r>
            <a:r>
              <a:rPr dirty="0"/>
              <a:t>Zero</a:t>
            </a:r>
            <a:r>
              <a:rPr dirty="0" spc="-65"/>
              <a:t> </a:t>
            </a:r>
            <a:r>
              <a:rPr dirty="0"/>
              <a:t>Industrial</a:t>
            </a:r>
            <a:r>
              <a:rPr dirty="0" spc="-65"/>
              <a:t> </a:t>
            </a:r>
            <a:r>
              <a:rPr dirty="0" spc="-10"/>
              <a:t>Parks</a:t>
            </a:r>
          </a:p>
        </p:txBody>
      </p:sp>
      <p:sp>
        <p:nvSpPr>
          <p:cNvPr id="10" name="object 10" descr=""/>
          <p:cNvSpPr txBox="1"/>
          <p:nvPr/>
        </p:nvSpPr>
        <p:spPr>
          <a:xfrm>
            <a:off x="450215" y="943622"/>
            <a:ext cx="1129220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"Triple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Jump"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from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Low-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Carbon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to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Net-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Zero: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Building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2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2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5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Park</a:t>
            </a:r>
            <a:r>
              <a:rPr dirty="0" sz="1800" spc="2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is</a:t>
            </a:r>
            <a:r>
              <a:rPr dirty="0" sz="1800" spc="2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an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evolutionary</a:t>
            </a:r>
            <a:r>
              <a:rPr dirty="0" sz="1800" spc="1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process</a:t>
            </a:r>
            <a:r>
              <a:rPr dirty="0" sz="1800" spc="1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18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progressive</a:t>
            </a:r>
            <a:r>
              <a:rPr dirty="0" sz="1800" spc="2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deepening</a:t>
            </a:r>
            <a:r>
              <a:rPr dirty="0" sz="1800" spc="2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that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necessitates</a:t>
            </a:r>
            <a:r>
              <a:rPr dirty="0" sz="1800" spc="204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unified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strategic</a:t>
            </a:r>
            <a:r>
              <a:rPr dirty="0" sz="1800" spc="1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planning</a:t>
            </a:r>
            <a:r>
              <a:rPr dirty="0" sz="1800" spc="20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and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phased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implementation.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564984" y="4514443"/>
            <a:ext cx="318198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Adhering</a:t>
            </a:r>
            <a:r>
              <a:rPr dirty="0" sz="9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principles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low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consumption,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low</a:t>
            </a:r>
            <a:r>
              <a:rPr dirty="0" sz="900" spc="1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pollution,</a:t>
            </a:r>
            <a:r>
              <a:rPr dirty="0" sz="900" spc="1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2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low</a:t>
            </a:r>
            <a:r>
              <a:rPr dirty="0" sz="900" spc="20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90">
                <a:solidFill>
                  <a:srgbClr val="404040"/>
                </a:solidFill>
                <a:latin typeface="Microsoft YaHei"/>
                <a:cs typeface="Microsoft YaHei"/>
              </a:rPr>
              <a:t>emissions,</a:t>
            </a:r>
            <a:r>
              <a:rPr dirty="0" sz="900" spc="2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20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approach </a:t>
            </a:r>
            <a:r>
              <a:rPr dirty="0" sz="900" spc="80">
                <a:solidFill>
                  <a:srgbClr val="404040"/>
                </a:solidFill>
                <a:latin typeface="Microsoft YaHei"/>
                <a:cs typeface="Microsoft YaHei"/>
              </a:rPr>
              <a:t>emphasizes</a:t>
            </a:r>
            <a:r>
              <a:rPr dirty="0" sz="900" spc="1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relative</a:t>
            </a:r>
            <a:r>
              <a:rPr dirty="0" sz="900" spc="2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decoupling,</a:t>
            </a:r>
            <a:r>
              <a:rPr dirty="0" sz="900" spc="2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0">
                <a:solidFill>
                  <a:srgbClr val="404040"/>
                </a:solidFill>
                <a:latin typeface="Microsoft YaHei"/>
                <a:cs typeface="Microsoft YaHei"/>
              </a:rPr>
              <a:t>high-</a:t>
            </a:r>
            <a:r>
              <a:rPr dirty="0" sz="900" spc="-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efficiency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utilization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resources,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enhancement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productivity,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while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ensuring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compliance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with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national</a:t>
            </a:r>
            <a:r>
              <a:rPr dirty="0" sz="900" spc="-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phased</a:t>
            </a:r>
            <a:r>
              <a:rPr dirty="0" sz="900" spc="-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-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reduction</a:t>
            </a:r>
            <a:r>
              <a:rPr dirty="0" sz="900" spc="-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requirements.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564984" y="5611723"/>
            <a:ext cx="318198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900" spc="35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indicator</a:t>
            </a:r>
            <a:r>
              <a:rPr dirty="0" sz="9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system</a:t>
            </a:r>
            <a:r>
              <a:rPr dirty="0" sz="9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typically</a:t>
            </a:r>
            <a:r>
              <a:rPr dirty="0" sz="9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evaluates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 r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g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l</a:t>
            </a:r>
            <a:r>
              <a:rPr dirty="0" sz="900" spc="2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l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w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-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b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</a:t>
            </a:r>
            <a:r>
              <a:rPr dirty="0" sz="900" spc="2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d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v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l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p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m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t</a:t>
            </a:r>
            <a:r>
              <a:rPr dirty="0" sz="900" spc="2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p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</a:t>
            </a:r>
            <a:r>
              <a:rPr dirty="0" sz="900" spc="-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g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</a:t>
            </a:r>
            <a:r>
              <a:rPr dirty="0" sz="900" spc="-1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b</a:t>
            </a:r>
            <a:r>
              <a:rPr dirty="0" sz="900" spc="-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y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calculating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ratios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total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emissions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local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 GDP,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population,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or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land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area.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These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metrics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represent</a:t>
            </a:r>
            <a:r>
              <a:rPr dirty="0" sz="9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a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distinctly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relative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concept,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focusing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on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intensity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rather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than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absolute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 volume.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3" name="object 13" descr=""/>
          <p:cNvSpPr/>
          <p:nvPr/>
        </p:nvSpPr>
        <p:spPr>
          <a:xfrm>
            <a:off x="947927" y="1897379"/>
            <a:ext cx="2441575" cy="536575"/>
          </a:xfrm>
          <a:custGeom>
            <a:avLst/>
            <a:gdLst/>
            <a:ahLst/>
            <a:cxnLst/>
            <a:rect l="l" t="t" r="r" b="b"/>
            <a:pathLst>
              <a:path w="2441575" h="536575">
                <a:moveTo>
                  <a:pt x="2351532" y="536448"/>
                </a:moveTo>
                <a:lnTo>
                  <a:pt x="89915" y="536448"/>
                </a:lnTo>
                <a:lnTo>
                  <a:pt x="55242" y="529349"/>
                </a:lnTo>
                <a:lnTo>
                  <a:pt x="26803" y="510101"/>
                </a:lnTo>
                <a:lnTo>
                  <a:pt x="7441" y="481548"/>
                </a:lnTo>
                <a:lnTo>
                  <a:pt x="0" y="446532"/>
                </a:lnTo>
                <a:lnTo>
                  <a:pt x="0" y="88392"/>
                </a:lnTo>
                <a:lnTo>
                  <a:pt x="7441" y="53792"/>
                </a:lnTo>
                <a:lnTo>
                  <a:pt x="26803" y="25536"/>
                </a:lnTo>
                <a:lnTo>
                  <a:pt x="55242" y="6610"/>
                </a:lnTo>
                <a:lnTo>
                  <a:pt x="89915" y="0"/>
                </a:lnTo>
                <a:lnTo>
                  <a:pt x="2351532" y="0"/>
                </a:lnTo>
                <a:lnTo>
                  <a:pt x="2386319" y="6610"/>
                </a:lnTo>
                <a:lnTo>
                  <a:pt x="2414797" y="25536"/>
                </a:lnTo>
                <a:lnTo>
                  <a:pt x="2434120" y="53792"/>
                </a:lnTo>
                <a:lnTo>
                  <a:pt x="2441448" y="88392"/>
                </a:lnTo>
                <a:lnTo>
                  <a:pt x="2441448" y="446532"/>
                </a:lnTo>
                <a:lnTo>
                  <a:pt x="2434120" y="481548"/>
                </a:lnTo>
                <a:lnTo>
                  <a:pt x="2414797" y="510101"/>
                </a:lnTo>
                <a:lnTo>
                  <a:pt x="2386319" y="529349"/>
                </a:lnTo>
                <a:lnTo>
                  <a:pt x="2351532" y="536448"/>
                </a:lnTo>
                <a:close/>
              </a:path>
            </a:pathLst>
          </a:custGeom>
          <a:solidFill>
            <a:srgbClr val="589B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 txBox="1"/>
          <p:nvPr/>
        </p:nvSpPr>
        <p:spPr>
          <a:xfrm>
            <a:off x="1411109" y="1896846"/>
            <a:ext cx="151447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Low-carbon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6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Microsoft YaHei"/>
                <a:cs typeface="Microsoft YaHei"/>
              </a:rPr>
              <a:t>Park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/>
          <p:nvPr/>
        </p:nvSpPr>
        <p:spPr>
          <a:xfrm>
            <a:off x="4954523" y="1897379"/>
            <a:ext cx="2440305" cy="536575"/>
          </a:xfrm>
          <a:custGeom>
            <a:avLst/>
            <a:gdLst/>
            <a:ahLst/>
            <a:cxnLst/>
            <a:rect l="l" t="t" r="r" b="b"/>
            <a:pathLst>
              <a:path w="2440304" h="536575">
                <a:moveTo>
                  <a:pt x="2351531" y="536448"/>
                </a:moveTo>
                <a:lnTo>
                  <a:pt x="89915" y="536448"/>
                </a:lnTo>
                <a:lnTo>
                  <a:pt x="54985" y="529349"/>
                </a:lnTo>
                <a:lnTo>
                  <a:pt x="26460" y="510101"/>
                </a:lnTo>
                <a:lnTo>
                  <a:pt x="7184" y="481548"/>
                </a:lnTo>
                <a:lnTo>
                  <a:pt x="0" y="446532"/>
                </a:lnTo>
                <a:lnTo>
                  <a:pt x="0" y="88392"/>
                </a:lnTo>
                <a:lnTo>
                  <a:pt x="7184" y="53792"/>
                </a:lnTo>
                <a:lnTo>
                  <a:pt x="26460" y="25536"/>
                </a:lnTo>
                <a:lnTo>
                  <a:pt x="54985" y="6610"/>
                </a:lnTo>
                <a:lnTo>
                  <a:pt x="89915" y="0"/>
                </a:lnTo>
                <a:lnTo>
                  <a:pt x="2351531" y="0"/>
                </a:lnTo>
                <a:lnTo>
                  <a:pt x="2386038" y="6610"/>
                </a:lnTo>
                <a:lnTo>
                  <a:pt x="2414263" y="25536"/>
                </a:lnTo>
                <a:lnTo>
                  <a:pt x="2433220" y="53792"/>
                </a:lnTo>
                <a:lnTo>
                  <a:pt x="2439924" y="88392"/>
                </a:lnTo>
                <a:lnTo>
                  <a:pt x="2439924" y="446532"/>
                </a:lnTo>
                <a:lnTo>
                  <a:pt x="2433220" y="481548"/>
                </a:lnTo>
                <a:lnTo>
                  <a:pt x="2414263" y="510101"/>
                </a:lnTo>
                <a:lnTo>
                  <a:pt x="2386038" y="529349"/>
                </a:lnTo>
                <a:lnTo>
                  <a:pt x="2351531" y="536448"/>
                </a:lnTo>
                <a:close/>
              </a:path>
            </a:pathLst>
          </a:custGeom>
          <a:solidFill>
            <a:srgbClr val="589B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 txBox="1"/>
          <p:nvPr/>
        </p:nvSpPr>
        <p:spPr>
          <a:xfrm>
            <a:off x="5083238" y="2018131"/>
            <a:ext cx="2183130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6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6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0" b="1">
                <a:solidFill>
                  <a:srgbClr val="FFFFFF"/>
                </a:solidFill>
                <a:latin typeface="Microsoft YaHei"/>
                <a:cs typeface="Microsoft YaHei"/>
              </a:rPr>
              <a:t>Park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/>
          <p:nvPr/>
        </p:nvSpPr>
        <p:spPr>
          <a:xfrm>
            <a:off x="8834628" y="1897379"/>
            <a:ext cx="2440305" cy="536575"/>
          </a:xfrm>
          <a:custGeom>
            <a:avLst/>
            <a:gdLst/>
            <a:ahLst/>
            <a:cxnLst/>
            <a:rect l="l" t="t" r="r" b="b"/>
            <a:pathLst>
              <a:path w="2440304" h="536575">
                <a:moveTo>
                  <a:pt x="2350007" y="536448"/>
                </a:moveTo>
                <a:lnTo>
                  <a:pt x="88392" y="536448"/>
                </a:lnTo>
                <a:lnTo>
                  <a:pt x="53963" y="529349"/>
                </a:lnTo>
                <a:lnTo>
                  <a:pt x="25765" y="510101"/>
                </a:lnTo>
                <a:lnTo>
                  <a:pt x="6781" y="481548"/>
                </a:lnTo>
                <a:lnTo>
                  <a:pt x="0" y="446532"/>
                </a:lnTo>
                <a:lnTo>
                  <a:pt x="0" y="88392"/>
                </a:lnTo>
                <a:lnTo>
                  <a:pt x="6781" y="53792"/>
                </a:lnTo>
                <a:lnTo>
                  <a:pt x="25765" y="25536"/>
                </a:lnTo>
                <a:lnTo>
                  <a:pt x="53963" y="6610"/>
                </a:lnTo>
                <a:lnTo>
                  <a:pt x="88392" y="0"/>
                </a:lnTo>
                <a:lnTo>
                  <a:pt x="2350007" y="0"/>
                </a:lnTo>
                <a:lnTo>
                  <a:pt x="2385017" y="6610"/>
                </a:lnTo>
                <a:lnTo>
                  <a:pt x="2413568" y="25536"/>
                </a:lnTo>
                <a:lnTo>
                  <a:pt x="2432818" y="53792"/>
                </a:lnTo>
                <a:lnTo>
                  <a:pt x="2439924" y="88392"/>
                </a:lnTo>
                <a:lnTo>
                  <a:pt x="2439924" y="446532"/>
                </a:lnTo>
                <a:lnTo>
                  <a:pt x="2432818" y="481548"/>
                </a:lnTo>
                <a:lnTo>
                  <a:pt x="2413568" y="510101"/>
                </a:lnTo>
                <a:lnTo>
                  <a:pt x="2385017" y="529349"/>
                </a:lnTo>
                <a:lnTo>
                  <a:pt x="2350007" y="536448"/>
                </a:lnTo>
                <a:close/>
              </a:path>
            </a:pathLst>
          </a:custGeom>
          <a:solidFill>
            <a:srgbClr val="589BD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 txBox="1"/>
          <p:nvPr/>
        </p:nvSpPr>
        <p:spPr>
          <a:xfrm>
            <a:off x="9071241" y="1896846"/>
            <a:ext cx="1965325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756285" marR="5080" indent="-743585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Net</a:t>
            </a:r>
            <a:r>
              <a:rPr dirty="0" sz="16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Zero</a:t>
            </a:r>
            <a:r>
              <a:rPr dirty="0" sz="16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Industrial </a:t>
            </a:r>
            <a:r>
              <a:rPr dirty="0" sz="1600" spc="-20" b="1">
                <a:solidFill>
                  <a:srgbClr val="FFFFFF"/>
                </a:solidFill>
                <a:latin typeface="Microsoft YaHei"/>
                <a:cs typeface="Microsoft YaHei"/>
              </a:rPr>
              <a:t>Park</a:t>
            </a:r>
            <a:endParaRPr sz="1600">
              <a:latin typeface="Microsoft YaHei"/>
              <a:cs typeface="Microsoft YaHe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614172" y="1929383"/>
            <a:ext cx="11066145" cy="2414270"/>
            <a:chOff x="614172" y="1929383"/>
            <a:chExt cx="11066145" cy="2414270"/>
          </a:xfrm>
        </p:grpSpPr>
        <p:sp>
          <p:nvSpPr>
            <p:cNvPr id="20" name="object 20" descr=""/>
            <p:cNvSpPr/>
            <p:nvPr/>
          </p:nvSpPr>
          <p:spPr>
            <a:xfrm>
              <a:off x="3916680" y="1929383"/>
              <a:ext cx="4482465" cy="523240"/>
            </a:xfrm>
            <a:custGeom>
              <a:avLst/>
              <a:gdLst/>
              <a:ahLst/>
              <a:cxnLst/>
              <a:rect l="l" t="t" r="r" b="b"/>
              <a:pathLst>
                <a:path w="4482465" h="523239">
                  <a:moveTo>
                    <a:pt x="473964" y="262128"/>
                  </a:moveTo>
                  <a:lnTo>
                    <a:pt x="236220" y="0"/>
                  </a:lnTo>
                  <a:lnTo>
                    <a:pt x="236220" y="131064"/>
                  </a:lnTo>
                  <a:lnTo>
                    <a:pt x="0" y="131064"/>
                  </a:lnTo>
                  <a:lnTo>
                    <a:pt x="0" y="393192"/>
                  </a:lnTo>
                  <a:lnTo>
                    <a:pt x="236220" y="393192"/>
                  </a:lnTo>
                  <a:lnTo>
                    <a:pt x="236220" y="522732"/>
                  </a:lnTo>
                  <a:lnTo>
                    <a:pt x="473964" y="262128"/>
                  </a:lnTo>
                  <a:close/>
                </a:path>
                <a:path w="4482465" h="523239">
                  <a:moveTo>
                    <a:pt x="4482084" y="262128"/>
                  </a:moveTo>
                  <a:lnTo>
                    <a:pt x="4245864" y="0"/>
                  </a:lnTo>
                  <a:lnTo>
                    <a:pt x="4245864" y="131064"/>
                  </a:lnTo>
                  <a:lnTo>
                    <a:pt x="4008120" y="131064"/>
                  </a:lnTo>
                  <a:lnTo>
                    <a:pt x="4008120" y="393192"/>
                  </a:lnTo>
                  <a:lnTo>
                    <a:pt x="4245864" y="393192"/>
                  </a:lnTo>
                  <a:lnTo>
                    <a:pt x="4245864" y="522732"/>
                  </a:lnTo>
                  <a:lnTo>
                    <a:pt x="4482084" y="262128"/>
                  </a:lnTo>
                  <a:close/>
                </a:path>
              </a:pathLst>
            </a:custGeom>
            <a:solidFill>
              <a:srgbClr val="B5D2E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4172" y="2593847"/>
              <a:ext cx="3084576" cy="174040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58783" y="2587751"/>
              <a:ext cx="3121152" cy="1755648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4557280" y="4514443"/>
            <a:ext cx="3181985" cy="2082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Building</a:t>
            </a:r>
            <a:r>
              <a:rPr dirty="0" sz="9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upon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1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foundation</a:t>
            </a:r>
            <a:r>
              <a:rPr dirty="0" sz="900" spc="1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1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low-carbon</a:t>
            </a:r>
            <a:r>
              <a:rPr dirty="0" sz="900" spc="1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parks,</a:t>
            </a:r>
            <a:r>
              <a:rPr dirty="0" sz="900" spc="1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this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transitional</a:t>
            </a:r>
            <a:r>
              <a:rPr dirty="0" sz="900" spc="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stage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aims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approach</a:t>
            </a:r>
            <a:r>
              <a:rPr dirty="0" sz="900" spc="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emission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threshold.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It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is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characterized</a:t>
            </a: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by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systemic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integration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technologies—such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as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renewable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substitution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3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3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capture—and</a:t>
            </a:r>
            <a:r>
              <a:rPr dirty="0" sz="900" spc="3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management</a:t>
            </a:r>
            <a:r>
              <a:rPr dirty="0" sz="900" spc="3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5">
                <a:solidFill>
                  <a:srgbClr val="404040"/>
                </a:solidFill>
                <a:latin typeface="Microsoft YaHei"/>
                <a:cs typeface="Microsoft YaHei"/>
              </a:rPr>
              <a:t>innovations,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which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further</a:t>
            </a: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drive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down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both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total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volume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the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intensity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emissions.</a:t>
            </a:r>
            <a:endParaRPr sz="9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  <a:spcBef>
                <a:spcPts val="1080"/>
              </a:spcBef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1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objective</a:t>
            </a:r>
            <a:r>
              <a:rPr dirty="0" sz="900" spc="1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is</a:t>
            </a:r>
            <a:r>
              <a:rPr dirty="0" sz="900" spc="1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1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achieve</a:t>
            </a:r>
            <a:r>
              <a:rPr dirty="0" sz="900" spc="1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9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dynamic</a:t>
            </a:r>
            <a:r>
              <a:rPr dirty="0" sz="900" spc="1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0">
                <a:solidFill>
                  <a:srgbClr val="404040"/>
                </a:solidFill>
                <a:latin typeface="Microsoft YaHei"/>
                <a:cs typeface="Microsoft YaHei"/>
              </a:rPr>
              <a:t>equilibrium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between</a:t>
            </a:r>
            <a:r>
              <a:rPr dirty="0" sz="900" spc="2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2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emissions</a:t>
            </a:r>
            <a:r>
              <a:rPr dirty="0" sz="900" spc="2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2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2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sinks.</a:t>
            </a:r>
            <a:r>
              <a:rPr dirty="0" sz="900" spc="2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900" spc="2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this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model,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economic</a:t>
            </a:r>
            <a:r>
              <a:rPr dirty="0" sz="9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growth</a:t>
            </a:r>
            <a:r>
              <a:rPr dirty="0" sz="9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is</a:t>
            </a:r>
            <a:r>
              <a:rPr dirty="0" sz="9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propelled</a:t>
            </a:r>
            <a:r>
              <a:rPr dirty="0" sz="9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by</a:t>
            </a:r>
            <a:r>
              <a:rPr dirty="0" sz="9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emerging</a:t>
            </a:r>
            <a:r>
              <a:rPr dirty="0" sz="9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low-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industries,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while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consumption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is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sustained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by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sources,</a:t>
            </a:r>
            <a:r>
              <a:rPr dirty="0" sz="900" spc="2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effectively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accumulating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operational</a:t>
            </a:r>
            <a:r>
              <a:rPr dirty="0" sz="900" spc="1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experience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for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ultimate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realization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0">
                <a:solidFill>
                  <a:srgbClr val="404040"/>
                </a:solidFill>
                <a:latin typeface="Microsoft YaHei"/>
                <a:cs typeface="Microsoft YaHei"/>
              </a:rPr>
              <a:t>a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900" spc="-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Park.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544128" y="4565243"/>
            <a:ext cx="3181985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Achieving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"</a:t>
            </a:r>
            <a:r>
              <a:rPr dirty="0" sz="900" spc="-1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Emissions"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5">
                <a:solidFill>
                  <a:srgbClr val="404040"/>
                </a:solidFill>
                <a:latin typeface="Microsoft YaHei"/>
                <a:cs typeface="Microsoft YaHei"/>
              </a:rPr>
              <a:t>by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70">
                <a:solidFill>
                  <a:srgbClr val="404040"/>
                </a:solidFill>
                <a:latin typeface="Microsoft YaHei"/>
                <a:cs typeface="Microsoft YaHei"/>
              </a:rPr>
              <a:t>maintaining</a:t>
            </a:r>
            <a:r>
              <a:rPr dirty="0" sz="9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a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dynamic</a:t>
            </a:r>
            <a:r>
              <a:rPr dirty="0" sz="9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equilibrium</a:t>
            </a:r>
            <a:r>
              <a:rPr dirty="0" sz="9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between</a:t>
            </a:r>
            <a:r>
              <a:rPr dirty="0" sz="9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emissions</a:t>
            </a:r>
            <a:r>
              <a:rPr dirty="0" sz="9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carbon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offsets.</a:t>
            </a:r>
            <a:endParaRPr sz="9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Core</a:t>
            </a:r>
            <a:r>
              <a:rPr dirty="0" sz="900" spc="2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0">
                <a:solidFill>
                  <a:srgbClr val="404040"/>
                </a:solidFill>
                <a:latin typeface="Microsoft YaHei"/>
                <a:cs typeface="Microsoft YaHei"/>
              </a:rPr>
              <a:t>Indicator: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Intensity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per</a:t>
            </a:r>
            <a:r>
              <a:rPr dirty="0" sz="900" spc="2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Unit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2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Energy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Efficiency$</a:t>
            </a:r>
            <a:endParaRPr sz="9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≤0.2$</a:t>
            </a:r>
            <a:r>
              <a:rPr dirty="0" sz="900" spc="2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t/tce</a:t>
            </a:r>
            <a:r>
              <a:rPr dirty="0" sz="900" spc="2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(for</a:t>
            </a:r>
            <a:r>
              <a:rPr dirty="0" sz="900" spc="229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parks</a:t>
            </a:r>
            <a:r>
              <a:rPr dirty="0" sz="900" spc="2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with</a:t>
            </a:r>
            <a:r>
              <a:rPr dirty="0" sz="900" spc="2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</a:t>
            </a:r>
            <a:r>
              <a:rPr dirty="0" sz="900" spc="2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annual</a:t>
            </a:r>
            <a:r>
              <a:rPr dirty="0" sz="900" spc="2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comprehensive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consumption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0.2</a:t>
            </a:r>
            <a:r>
              <a:rPr dirty="0" sz="9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1</a:t>
            </a:r>
            <a:r>
              <a:rPr dirty="0" sz="9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million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 tce)</a:t>
            </a:r>
            <a:endParaRPr sz="9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</a:pP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≤</a:t>
            </a:r>
            <a:r>
              <a:rPr dirty="0" sz="9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0.3$</a:t>
            </a:r>
            <a:r>
              <a:rPr dirty="0" sz="9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t/tce</a:t>
            </a:r>
            <a:r>
              <a:rPr dirty="0" sz="9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(for</a:t>
            </a:r>
            <a:r>
              <a:rPr dirty="0" sz="9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parks</a:t>
            </a:r>
            <a:r>
              <a:rPr dirty="0" sz="9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with</a:t>
            </a:r>
            <a:r>
              <a:rPr dirty="0" sz="9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</a:t>
            </a:r>
            <a:r>
              <a:rPr dirty="0" sz="9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annual</a:t>
            </a:r>
            <a:r>
              <a:rPr dirty="0" sz="9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comprehensive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consumption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≥1$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million</a:t>
            </a:r>
            <a:r>
              <a:rPr dirty="0" sz="9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-20">
                <a:solidFill>
                  <a:srgbClr val="404040"/>
                </a:solidFill>
                <a:latin typeface="Microsoft YaHei"/>
                <a:cs typeface="Microsoft YaHei"/>
              </a:rPr>
              <a:t>tce)</a:t>
            </a:r>
            <a:endParaRPr sz="9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  <a:spcBef>
                <a:spcPts val="1080"/>
              </a:spcBef>
            </a:pPr>
            <a:r>
              <a:rPr dirty="0" sz="900" spc="25">
                <a:solidFill>
                  <a:srgbClr val="404040"/>
                </a:solidFill>
                <a:latin typeface="Microsoft YaHei"/>
                <a:cs typeface="Microsoft YaHei"/>
              </a:rPr>
              <a:t>Direct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indirect</a:t>
            </a:r>
            <a:r>
              <a:rPr dirty="0" sz="9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5">
                <a:solidFill>
                  <a:srgbClr val="404040"/>
                </a:solidFill>
                <a:latin typeface="Microsoft YaHei"/>
                <a:cs typeface="Microsoft YaHei"/>
              </a:rPr>
              <a:t>emissions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(Scope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1</a:t>
            </a:r>
            <a:r>
              <a:rPr dirty="0" sz="9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5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9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2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)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within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park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are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be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reduced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15">
                <a:solidFill>
                  <a:srgbClr val="404040"/>
                </a:solidFill>
                <a:latin typeface="Microsoft YaHei"/>
                <a:cs typeface="Microsoft YaHei"/>
              </a:rPr>
              <a:t>"Net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Zero"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20">
                <a:solidFill>
                  <a:srgbClr val="404040"/>
                </a:solidFill>
                <a:latin typeface="Microsoft YaHei"/>
                <a:cs typeface="Microsoft YaHei"/>
              </a:rPr>
              <a:t>levels,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underpinned</a:t>
            </a:r>
            <a:r>
              <a:rPr dirty="0" sz="900" spc="1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by</a:t>
            </a:r>
            <a:r>
              <a:rPr dirty="0" sz="900" spc="1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5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900" spc="1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65">
                <a:solidFill>
                  <a:srgbClr val="404040"/>
                </a:solidFill>
                <a:latin typeface="Microsoft YaHei"/>
                <a:cs typeface="Microsoft YaHei"/>
              </a:rPr>
              <a:t>capability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3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reach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>
                <a:solidFill>
                  <a:srgbClr val="404040"/>
                </a:solidFill>
                <a:latin typeface="Microsoft YaHei"/>
                <a:cs typeface="Microsoft YaHei"/>
              </a:rPr>
              <a:t>"</a:t>
            </a:r>
            <a:r>
              <a:rPr dirty="0" sz="900" spc="-1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4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900" spc="15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900" spc="55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 Emissions" through robust carbon </a:t>
            </a:r>
            <a:r>
              <a:rPr dirty="0" sz="900" spc="-10">
                <a:solidFill>
                  <a:srgbClr val="404040"/>
                </a:solidFill>
                <a:latin typeface="Microsoft YaHei"/>
                <a:cs typeface="Microsoft YaHei"/>
              </a:rPr>
              <a:t>offsetting</a:t>
            </a:r>
            <a:r>
              <a:rPr dirty="0" sz="900" spc="-5">
                <a:solidFill>
                  <a:srgbClr val="404040"/>
                </a:solidFill>
                <a:latin typeface="Microsoft YaHei"/>
                <a:cs typeface="Microsoft YaHei"/>
              </a:rPr>
              <a:t> mechanisms</a:t>
            </a:r>
            <a:endParaRPr sz="9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/>
          <p:nvPr/>
        </p:nvSpPr>
        <p:spPr>
          <a:xfrm>
            <a:off x="2342388" y="2810255"/>
            <a:ext cx="372110" cy="231775"/>
          </a:xfrm>
          <a:custGeom>
            <a:avLst/>
            <a:gdLst/>
            <a:ahLst/>
            <a:cxnLst/>
            <a:rect l="l" t="t" r="r" b="b"/>
            <a:pathLst>
              <a:path w="372110" h="231775">
                <a:moveTo>
                  <a:pt x="297180" y="231648"/>
                </a:moveTo>
                <a:lnTo>
                  <a:pt x="74675" y="231648"/>
                </a:lnTo>
                <a:lnTo>
                  <a:pt x="74675" y="115824"/>
                </a:lnTo>
                <a:lnTo>
                  <a:pt x="0" y="115824"/>
                </a:lnTo>
                <a:lnTo>
                  <a:pt x="185928" y="0"/>
                </a:lnTo>
                <a:lnTo>
                  <a:pt x="371856" y="115824"/>
                </a:lnTo>
                <a:lnTo>
                  <a:pt x="297180" y="115824"/>
                </a:lnTo>
                <a:lnTo>
                  <a:pt x="297180" y="231648"/>
                </a:lnTo>
                <a:close/>
              </a:path>
            </a:pathLst>
          </a:custGeom>
          <a:solidFill>
            <a:srgbClr val="C00000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982723" y="1615617"/>
            <a:ext cx="1092200" cy="1092200"/>
          </a:xfrm>
          <a:custGeom>
            <a:avLst/>
            <a:gdLst/>
            <a:ahLst/>
            <a:cxnLst/>
            <a:rect l="l" t="t" r="r" b="b"/>
            <a:pathLst>
              <a:path w="1092200" h="1092200">
                <a:moveTo>
                  <a:pt x="545947" y="1092123"/>
                </a:moveTo>
                <a:lnTo>
                  <a:pt x="498830" y="1090119"/>
                </a:lnTo>
                <a:lnTo>
                  <a:pt x="452826" y="1084214"/>
                </a:lnTo>
                <a:lnTo>
                  <a:pt x="408099" y="1074573"/>
                </a:lnTo>
                <a:lnTo>
                  <a:pt x="364813" y="1061359"/>
                </a:lnTo>
                <a:lnTo>
                  <a:pt x="323132" y="1044735"/>
                </a:lnTo>
                <a:lnTo>
                  <a:pt x="283221" y="1024864"/>
                </a:lnTo>
                <a:lnTo>
                  <a:pt x="245242" y="1001910"/>
                </a:lnTo>
                <a:lnTo>
                  <a:pt x="209361" y="976035"/>
                </a:lnTo>
                <a:lnTo>
                  <a:pt x="175741" y="947405"/>
                </a:lnTo>
                <a:lnTo>
                  <a:pt x="144547" y="916180"/>
                </a:lnTo>
                <a:lnTo>
                  <a:pt x="115941" y="882526"/>
                </a:lnTo>
                <a:lnTo>
                  <a:pt x="90090" y="846606"/>
                </a:lnTo>
                <a:lnTo>
                  <a:pt x="67155" y="808581"/>
                </a:lnTo>
                <a:lnTo>
                  <a:pt x="47302" y="768617"/>
                </a:lnTo>
                <a:lnTo>
                  <a:pt x="30695" y="726877"/>
                </a:lnTo>
                <a:lnTo>
                  <a:pt x="17496" y="683522"/>
                </a:lnTo>
                <a:lnTo>
                  <a:pt x="7872" y="638718"/>
                </a:lnTo>
                <a:lnTo>
                  <a:pt x="1985" y="592628"/>
                </a:lnTo>
                <a:lnTo>
                  <a:pt x="0" y="545414"/>
                </a:lnTo>
                <a:lnTo>
                  <a:pt x="1985" y="498394"/>
                </a:lnTo>
                <a:lnTo>
                  <a:pt x="7872" y="452476"/>
                </a:lnTo>
                <a:lnTo>
                  <a:pt x="17496" y="407827"/>
                </a:lnTo>
                <a:lnTo>
                  <a:pt x="30695" y="364609"/>
                </a:lnTo>
                <a:lnTo>
                  <a:pt x="47302" y="322987"/>
                </a:lnTo>
                <a:lnTo>
                  <a:pt x="67155" y="283126"/>
                </a:lnTo>
                <a:lnTo>
                  <a:pt x="90090" y="245191"/>
                </a:lnTo>
                <a:lnTo>
                  <a:pt x="115941" y="209345"/>
                </a:lnTo>
                <a:lnTo>
                  <a:pt x="144547" y="175754"/>
                </a:lnTo>
                <a:lnTo>
                  <a:pt x="175741" y="144581"/>
                </a:lnTo>
                <a:lnTo>
                  <a:pt x="209361" y="115991"/>
                </a:lnTo>
                <a:lnTo>
                  <a:pt x="245242" y="90148"/>
                </a:lnTo>
                <a:lnTo>
                  <a:pt x="283221" y="67218"/>
                </a:lnTo>
                <a:lnTo>
                  <a:pt x="323132" y="47364"/>
                </a:lnTo>
                <a:lnTo>
                  <a:pt x="364813" y="30752"/>
                </a:lnTo>
                <a:lnTo>
                  <a:pt x="408099" y="17544"/>
                </a:lnTo>
                <a:lnTo>
                  <a:pt x="452826" y="7907"/>
                </a:lnTo>
                <a:lnTo>
                  <a:pt x="498830" y="2004"/>
                </a:lnTo>
                <a:lnTo>
                  <a:pt x="545947" y="0"/>
                </a:lnTo>
                <a:lnTo>
                  <a:pt x="593062" y="2004"/>
                </a:lnTo>
                <a:lnTo>
                  <a:pt x="639065" y="7908"/>
                </a:lnTo>
                <a:lnTo>
                  <a:pt x="683791" y="17547"/>
                </a:lnTo>
                <a:lnTo>
                  <a:pt x="727076" y="30758"/>
                </a:lnTo>
                <a:lnTo>
                  <a:pt x="768757" y="47376"/>
                </a:lnTo>
                <a:lnTo>
                  <a:pt x="808669" y="67238"/>
                </a:lnTo>
                <a:lnTo>
                  <a:pt x="846649" y="90181"/>
                </a:lnTo>
                <a:lnTo>
                  <a:pt x="882532" y="116039"/>
                </a:lnTo>
                <a:lnTo>
                  <a:pt x="916156" y="144649"/>
                </a:lnTo>
                <a:lnTo>
                  <a:pt x="947355" y="175848"/>
                </a:lnTo>
                <a:lnTo>
                  <a:pt x="975966" y="209471"/>
                </a:lnTo>
                <a:lnTo>
                  <a:pt x="1001824" y="245354"/>
                </a:lnTo>
                <a:lnTo>
                  <a:pt x="1024767" y="283334"/>
                </a:lnTo>
                <a:lnTo>
                  <a:pt x="1044630" y="323246"/>
                </a:lnTo>
                <a:lnTo>
                  <a:pt x="1061250" y="364928"/>
                </a:lnTo>
                <a:lnTo>
                  <a:pt x="1074461" y="408214"/>
                </a:lnTo>
                <a:lnTo>
                  <a:pt x="1084101" y="452940"/>
                </a:lnTo>
                <a:lnTo>
                  <a:pt x="1090005" y="498944"/>
                </a:lnTo>
                <a:lnTo>
                  <a:pt x="1092009" y="546061"/>
                </a:lnTo>
                <a:lnTo>
                  <a:pt x="1090005" y="593178"/>
                </a:lnTo>
                <a:lnTo>
                  <a:pt x="1084101" y="639182"/>
                </a:lnTo>
                <a:lnTo>
                  <a:pt x="1074461" y="683909"/>
                </a:lnTo>
                <a:lnTo>
                  <a:pt x="1061250" y="727195"/>
                </a:lnTo>
                <a:lnTo>
                  <a:pt x="1044630" y="768876"/>
                </a:lnTo>
                <a:lnTo>
                  <a:pt x="1024767" y="808789"/>
                </a:lnTo>
                <a:lnTo>
                  <a:pt x="1001824" y="846769"/>
                </a:lnTo>
                <a:lnTo>
                  <a:pt x="975966" y="882652"/>
                </a:lnTo>
                <a:lnTo>
                  <a:pt x="947355" y="916275"/>
                </a:lnTo>
                <a:lnTo>
                  <a:pt x="916156" y="947473"/>
                </a:lnTo>
                <a:lnTo>
                  <a:pt x="882532" y="976084"/>
                </a:lnTo>
                <a:lnTo>
                  <a:pt x="846649" y="1001942"/>
                </a:lnTo>
                <a:lnTo>
                  <a:pt x="808669" y="1024884"/>
                </a:lnTo>
                <a:lnTo>
                  <a:pt x="768757" y="1044747"/>
                </a:lnTo>
                <a:lnTo>
                  <a:pt x="727076" y="1061365"/>
                </a:lnTo>
                <a:lnTo>
                  <a:pt x="683791" y="1074576"/>
                </a:lnTo>
                <a:lnTo>
                  <a:pt x="639065" y="1084215"/>
                </a:lnTo>
                <a:lnTo>
                  <a:pt x="593062" y="1090119"/>
                </a:lnTo>
                <a:lnTo>
                  <a:pt x="545947" y="1092123"/>
                </a:lnTo>
                <a:close/>
              </a:path>
            </a:pathLst>
          </a:custGeom>
          <a:solidFill>
            <a:srgbClr val="92BD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 txBox="1"/>
          <p:nvPr/>
        </p:nvSpPr>
        <p:spPr>
          <a:xfrm>
            <a:off x="2147620" y="1897468"/>
            <a:ext cx="762635" cy="514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Insufficient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Capital</a:t>
            </a:r>
            <a:r>
              <a:rPr dirty="0" sz="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Supply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8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Financing </a:t>
            </a:r>
            <a:r>
              <a:rPr dirty="0" sz="800" spc="-20" b="1">
                <a:solidFill>
                  <a:srgbClr val="FFFFFF"/>
                </a:solidFill>
                <a:latin typeface="Microsoft YaHei"/>
                <a:cs typeface="Microsoft YaHei"/>
              </a:rPr>
              <a:t>Gaps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3110483" y="3278123"/>
            <a:ext cx="256540" cy="353695"/>
          </a:xfrm>
          <a:custGeom>
            <a:avLst/>
            <a:gdLst/>
            <a:ahLst/>
            <a:cxnLst/>
            <a:rect l="l" t="t" r="r" b="b"/>
            <a:pathLst>
              <a:path w="256539" h="353695">
                <a:moveTo>
                  <a:pt x="202692" y="353567"/>
                </a:moveTo>
                <a:lnTo>
                  <a:pt x="179831" y="281939"/>
                </a:lnTo>
                <a:lnTo>
                  <a:pt x="70104" y="318515"/>
                </a:lnTo>
                <a:lnTo>
                  <a:pt x="0" y="106679"/>
                </a:lnTo>
                <a:lnTo>
                  <a:pt x="111252" y="70103"/>
                </a:lnTo>
                <a:lnTo>
                  <a:pt x="88392" y="0"/>
                </a:lnTo>
                <a:lnTo>
                  <a:pt x="256031" y="140208"/>
                </a:lnTo>
                <a:lnTo>
                  <a:pt x="202692" y="353567"/>
                </a:lnTo>
                <a:close/>
              </a:path>
            </a:pathLst>
          </a:custGeom>
          <a:solidFill>
            <a:srgbClr val="C00000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3436620" y="2672118"/>
            <a:ext cx="1092835" cy="1092200"/>
          </a:xfrm>
          <a:custGeom>
            <a:avLst/>
            <a:gdLst/>
            <a:ahLst/>
            <a:cxnLst/>
            <a:rect l="l" t="t" r="r" b="b"/>
            <a:pathLst>
              <a:path w="1092835" h="1092200">
                <a:moveTo>
                  <a:pt x="546188" y="1092123"/>
                </a:moveTo>
                <a:lnTo>
                  <a:pt x="499073" y="1090119"/>
                </a:lnTo>
                <a:lnTo>
                  <a:pt x="453070" y="1084216"/>
                </a:lnTo>
                <a:lnTo>
                  <a:pt x="408344" y="1074578"/>
                </a:lnTo>
                <a:lnTo>
                  <a:pt x="365058" y="1061370"/>
                </a:lnTo>
                <a:lnTo>
                  <a:pt x="323377" y="1044756"/>
                </a:lnTo>
                <a:lnTo>
                  <a:pt x="283463" y="1024900"/>
                </a:lnTo>
                <a:lnTo>
                  <a:pt x="245480" y="1001967"/>
                </a:lnTo>
                <a:lnTo>
                  <a:pt x="209594" y="976122"/>
                </a:lnTo>
                <a:lnTo>
                  <a:pt x="175966" y="947527"/>
                </a:lnTo>
                <a:lnTo>
                  <a:pt x="144762" y="916349"/>
                </a:lnTo>
                <a:lnTo>
                  <a:pt x="116145" y="882751"/>
                </a:lnTo>
                <a:lnTo>
                  <a:pt x="90279" y="846897"/>
                </a:lnTo>
                <a:lnTo>
                  <a:pt x="67327" y="808952"/>
                </a:lnTo>
                <a:lnTo>
                  <a:pt x="47454" y="769080"/>
                </a:lnTo>
                <a:lnTo>
                  <a:pt x="30823" y="727445"/>
                </a:lnTo>
                <a:lnTo>
                  <a:pt x="17599" y="684213"/>
                </a:lnTo>
                <a:lnTo>
                  <a:pt x="7944" y="639546"/>
                </a:lnTo>
                <a:lnTo>
                  <a:pt x="2023" y="593610"/>
                </a:lnTo>
                <a:lnTo>
                  <a:pt x="0" y="546569"/>
                </a:lnTo>
                <a:lnTo>
                  <a:pt x="2023" y="499376"/>
                </a:lnTo>
                <a:lnTo>
                  <a:pt x="7944" y="453304"/>
                </a:lnTo>
                <a:lnTo>
                  <a:pt x="17599" y="408517"/>
                </a:lnTo>
                <a:lnTo>
                  <a:pt x="30823" y="365178"/>
                </a:lnTo>
                <a:lnTo>
                  <a:pt x="47454" y="323450"/>
                </a:lnTo>
                <a:lnTo>
                  <a:pt x="67327" y="283497"/>
                </a:lnTo>
                <a:lnTo>
                  <a:pt x="90279" y="245482"/>
                </a:lnTo>
                <a:lnTo>
                  <a:pt x="116145" y="209569"/>
                </a:lnTo>
                <a:lnTo>
                  <a:pt x="144762" y="175922"/>
                </a:lnTo>
                <a:lnTo>
                  <a:pt x="175966" y="144703"/>
                </a:lnTo>
                <a:lnTo>
                  <a:pt x="209594" y="116077"/>
                </a:lnTo>
                <a:lnTo>
                  <a:pt x="245480" y="90206"/>
                </a:lnTo>
                <a:lnTo>
                  <a:pt x="283463" y="67254"/>
                </a:lnTo>
                <a:lnTo>
                  <a:pt x="323377" y="47385"/>
                </a:lnTo>
                <a:lnTo>
                  <a:pt x="365058" y="30762"/>
                </a:lnTo>
                <a:lnTo>
                  <a:pt x="408344" y="17549"/>
                </a:lnTo>
                <a:lnTo>
                  <a:pt x="453070" y="7908"/>
                </a:lnTo>
                <a:lnTo>
                  <a:pt x="499073" y="2004"/>
                </a:lnTo>
                <a:lnTo>
                  <a:pt x="546188" y="0"/>
                </a:lnTo>
                <a:lnTo>
                  <a:pt x="593306" y="2004"/>
                </a:lnTo>
                <a:lnTo>
                  <a:pt x="639310" y="7908"/>
                </a:lnTo>
                <a:lnTo>
                  <a:pt x="684037" y="17547"/>
                </a:lnTo>
                <a:lnTo>
                  <a:pt x="727324" y="30758"/>
                </a:lnTo>
                <a:lnTo>
                  <a:pt x="769006" y="47376"/>
                </a:lnTo>
                <a:lnTo>
                  <a:pt x="808919" y="67238"/>
                </a:lnTo>
                <a:lnTo>
                  <a:pt x="846900" y="90181"/>
                </a:lnTo>
                <a:lnTo>
                  <a:pt x="882784" y="116039"/>
                </a:lnTo>
                <a:lnTo>
                  <a:pt x="916408" y="144649"/>
                </a:lnTo>
                <a:lnTo>
                  <a:pt x="947607" y="175848"/>
                </a:lnTo>
                <a:lnTo>
                  <a:pt x="976219" y="209471"/>
                </a:lnTo>
                <a:lnTo>
                  <a:pt x="1002078" y="245354"/>
                </a:lnTo>
                <a:lnTo>
                  <a:pt x="1025021" y="283334"/>
                </a:lnTo>
                <a:lnTo>
                  <a:pt x="1044884" y="323246"/>
                </a:lnTo>
                <a:lnTo>
                  <a:pt x="1061503" y="364928"/>
                </a:lnTo>
                <a:lnTo>
                  <a:pt x="1074715" y="408214"/>
                </a:lnTo>
                <a:lnTo>
                  <a:pt x="1084355" y="452940"/>
                </a:lnTo>
                <a:lnTo>
                  <a:pt x="1090259" y="498944"/>
                </a:lnTo>
                <a:lnTo>
                  <a:pt x="1092263" y="546061"/>
                </a:lnTo>
                <a:lnTo>
                  <a:pt x="1090259" y="593178"/>
                </a:lnTo>
                <a:lnTo>
                  <a:pt x="1084355" y="639182"/>
                </a:lnTo>
                <a:lnTo>
                  <a:pt x="1074715" y="683909"/>
                </a:lnTo>
                <a:lnTo>
                  <a:pt x="1061503" y="727195"/>
                </a:lnTo>
                <a:lnTo>
                  <a:pt x="1044884" y="768876"/>
                </a:lnTo>
                <a:lnTo>
                  <a:pt x="1025021" y="808789"/>
                </a:lnTo>
                <a:lnTo>
                  <a:pt x="1002078" y="846769"/>
                </a:lnTo>
                <a:lnTo>
                  <a:pt x="976219" y="882652"/>
                </a:lnTo>
                <a:lnTo>
                  <a:pt x="947607" y="916275"/>
                </a:lnTo>
                <a:lnTo>
                  <a:pt x="916408" y="947473"/>
                </a:lnTo>
                <a:lnTo>
                  <a:pt x="882784" y="976084"/>
                </a:lnTo>
                <a:lnTo>
                  <a:pt x="846900" y="1001942"/>
                </a:lnTo>
                <a:lnTo>
                  <a:pt x="808919" y="1024884"/>
                </a:lnTo>
                <a:lnTo>
                  <a:pt x="769006" y="1044747"/>
                </a:lnTo>
                <a:lnTo>
                  <a:pt x="727324" y="1061365"/>
                </a:lnTo>
                <a:lnTo>
                  <a:pt x="684037" y="1074576"/>
                </a:lnTo>
                <a:lnTo>
                  <a:pt x="639310" y="1084215"/>
                </a:lnTo>
                <a:lnTo>
                  <a:pt x="593306" y="1090119"/>
                </a:lnTo>
                <a:lnTo>
                  <a:pt x="546188" y="1092123"/>
                </a:lnTo>
                <a:close/>
              </a:path>
            </a:pathLst>
          </a:custGeom>
          <a:solidFill>
            <a:srgbClr val="92BD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3651935" y="2832049"/>
            <a:ext cx="662305" cy="758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Inefficient Institutional Frameworks 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Governance Mechanisms</a:t>
            </a:r>
            <a:endParaRPr sz="800">
              <a:latin typeface="Microsoft YaHei"/>
              <a:cs typeface="Microsoft YaHe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2819400" y="4149852"/>
            <a:ext cx="1154430" cy="1323975"/>
            <a:chOff x="2819400" y="4149852"/>
            <a:chExt cx="1154430" cy="1323975"/>
          </a:xfrm>
        </p:grpSpPr>
        <p:sp>
          <p:nvSpPr>
            <p:cNvPr id="11" name="object 11" descr=""/>
            <p:cNvSpPr/>
            <p:nvPr/>
          </p:nvSpPr>
          <p:spPr>
            <a:xfrm>
              <a:off x="2819400" y="4149852"/>
              <a:ext cx="309880" cy="268605"/>
            </a:xfrm>
            <a:custGeom>
              <a:avLst/>
              <a:gdLst/>
              <a:ahLst/>
              <a:cxnLst/>
              <a:rect l="l" t="t" r="r" b="b"/>
              <a:pathLst>
                <a:path w="309880" h="268604">
                  <a:moveTo>
                    <a:pt x="9143" y="268224"/>
                  </a:moveTo>
                  <a:lnTo>
                    <a:pt x="68580" y="224027"/>
                  </a:lnTo>
                  <a:lnTo>
                    <a:pt x="0" y="131063"/>
                  </a:lnTo>
                  <a:lnTo>
                    <a:pt x="181356" y="0"/>
                  </a:lnTo>
                  <a:lnTo>
                    <a:pt x="248412" y="94487"/>
                  </a:lnTo>
                  <a:lnTo>
                    <a:pt x="309372" y="50292"/>
                  </a:lnTo>
                  <a:lnTo>
                    <a:pt x="227075" y="252984"/>
                  </a:lnTo>
                  <a:lnTo>
                    <a:pt x="9143" y="268224"/>
                  </a:lnTo>
                  <a:close/>
                </a:path>
              </a:pathLst>
            </a:custGeom>
            <a:solidFill>
              <a:srgbClr val="C000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881884" y="4381576"/>
              <a:ext cx="1091565" cy="1092200"/>
            </a:xfrm>
            <a:custGeom>
              <a:avLst/>
              <a:gdLst/>
              <a:ahLst/>
              <a:cxnLst/>
              <a:rect l="l" t="t" r="r" b="b"/>
              <a:pathLst>
                <a:path w="1091564" h="1092200">
                  <a:moveTo>
                    <a:pt x="545490" y="1092123"/>
                  </a:moveTo>
                  <a:lnTo>
                    <a:pt x="498375" y="1090119"/>
                  </a:lnTo>
                  <a:lnTo>
                    <a:pt x="452373" y="1084214"/>
                  </a:lnTo>
                  <a:lnTo>
                    <a:pt x="407649" y="1074573"/>
                  </a:lnTo>
                  <a:lnTo>
                    <a:pt x="364366" y="1061359"/>
                  </a:lnTo>
                  <a:lnTo>
                    <a:pt x="322691" y="1044735"/>
                  </a:lnTo>
                  <a:lnTo>
                    <a:pt x="282786" y="1024865"/>
                  </a:lnTo>
                  <a:lnTo>
                    <a:pt x="244817" y="1001911"/>
                  </a:lnTo>
                  <a:lnTo>
                    <a:pt x="208947" y="976039"/>
                  </a:lnTo>
                  <a:lnTo>
                    <a:pt x="175342" y="947411"/>
                  </a:lnTo>
                  <a:lnTo>
                    <a:pt x="144166" y="916190"/>
                  </a:lnTo>
                  <a:lnTo>
                    <a:pt x="115582" y="882541"/>
                  </a:lnTo>
                  <a:lnTo>
                    <a:pt x="89756" y="846625"/>
                  </a:lnTo>
                  <a:lnTo>
                    <a:pt x="66853" y="808608"/>
                  </a:lnTo>
                  <a:lnTo>
                    <a:pt x="47035" y="768653"/>
                  </a:lnTo>
                  <a:lnTo>
                    <a:pt x="30469" y="726922"/>
                  </a:lnTo>
                  <a:lnTo>
                    <a:pt x="17317" y="683579"/>
                  </a:lnTo>
                  <a:lnTo>
                    <a:pt x="7746" y="638788"/>
                  </a:lnTo>
                  <a:lnTo>
                    <a:pt x="1918" y="592712"/>
                  </a:lnTo>
                  <a:lnTo>
                    <a:pt x="0" y="545515"/>
                  </a:lnTo>
                  <a:lnTo>
                    <a:pt x="1918" y="498480"/>
                  </a:lnTo>
                  <a:lnTo>
                    <a:pt x="7746" y="452549"/>
                  </a:lnTo>
                  <a:lnTo>
                    <a:pt x="17317" y="407887"/>
                  </a:lnTo>
                  <a:lnTo>
                    <a:pt x="30469" y="364659"/>
                  </a:lnTo>
                  <a:lnTo>
                    <a:pt x="47035" y="323028"/>
                  </a:lnTo>
                  <a:lnTo>
                    <a:pt x="66853" y="283159"/>
                  </a:lnTo>
                  <a:lnTo>
                    <a:pt x="89756" y="245217"/>
                  </a:lnTo>
                  <a:lnTo>
                    <a:pt x="115582" y="209365"/>
                  </a:lnTo>
                  <a:lnTo>
                    <a:pt x="144166" y="175768"/>
                  </a:lnTo>
                  <a:lnTo>
                    <a:pt x="175342" y="144591"/>
                  </a:lnTo>
                  <a:lnTo>
                    <a:pt x="208947" y="115998"/>
                  </a:lnTo>
                  <a:lnTo>
                    <a:pt x="244817" y="90153"/>
                  </a:lnTo>
                  <a:lnTo>
                    <a:pt x="282786" y="67221"/>
                  </a:lnTo>
                  <a:lnTo>
                    <a:pt x="322691" y="47366"/>
                  </a:lnTo>
                  <a:lnTo>
                    <a:pt x="364366" y="30753"/>
                  </a:lnTo>
                  <a:lnTo>
                    <a:pt x="407649" y="17545"/>
                  </a:lnTo>
                  <a:lnTo>
                    <a:pt x="452373" y="7907"/>
                  </a:lnTo>
                  <a:lnTo>
                    <a:pt x="498375" y="2004"/>
                  </a:lnTo>
                  <a:lnTo>
                    <a:pt x="545490" y="0"/>
                  </a:lnTo>
                  <a:lnTo>
                    <a:pt x="592607" y="2004"/>
                  </a:lnTo>
                  <a:lnTo>
                    <a:pt x="638611" y="7908"/>
                  </a:lnTo>
                  <a:lnTo>
                    <a:pt x="683339" y="17547"/>
                  </a:lnTo>
                  <a:lnTo>
                    <a:pt x="726625" y="30758"/>
                  </a:lnTo>
                  <a:lnTo>
                    <a:pt x="768307" y="47376"/>
                  </a:lnTo>
                  <a:lnTo>
                    <a:pt x="808220" y="67238"/>
                  </a:lnTo>
                  <a:lnTo>
                    <a:pt x="846201" y="90181"/>
                  </a:lnTo>
                  <a:lnTo>
                    <a:pt x="882085" y="116039"/>
                  </a:lnTo>
                  <a:lnTo>
                    <a:pt x="915709" y="144649"/>
                  </a:lnTo>
                  <a:lnTo>
                    <a:pt x="946909" y="175848"/>
                  </a:lnTo>
                  <a:lnTo>
                    <a:pt x="975520" y="209471"/>
                  </a:lnTo>
                  <a:lnTo>
                    <a:pt x="1001379" y="245354"/>
                  </a:lnTo>
                  <a:lnTo>
                    <a:pt x="1024323" y="283334"/>
                  </a:lnTo>
                  <a:lnTo>
                    <a:pt x="1044186" y="323246"/>
                  </a:lnTo>
                  <a:lnTo>
                    <a:pt x="1060805" y="364928"/>
                  </a:lnTo>
                  <a:lnTo>
                    <a:pt x="1074016" y="408214"/>
                  </a:lnTo>
                  <a:lnTo>
                    <a:pt x="1083656" y="452940"/>
                  </a:lnTo>
                  <a:lnTo>
                    <a:pt x="1089560" y="498944"/>
                  </a:lnTo>
                  <a:lnTo>
                    <a:pt x="1091565" y="546061"/>
                  </a:lnTo>
                  <a:lnTo>
                    <a:pt x="1089560" y="593177"/>
                  </a:lnTo>
                  <a:lnTo>
                    <a:pt x="1083656" y="639179"/>
                  </a:lnTo>
                  <a:lnTo>
                    <a:pt x="1074016" y="683905"/>
                  </a:lnTo>
                  <a:lnTo>
                    <a:pt x="1060805" y="727190"/>
                  </a:lnTo>
                  <a:lnTo>
                    <a:pt x="1044186" y="768871"/>
                  </a:lnTo>
                  <a:lnTo>
                    <a:pt x="1024323" y="808783"/>
                  </a:lnTo>
                  <a:lnTo>
                    <a:pt x="1001379" y="846763"/>
                  </a:lnTo>
                  <a:lnTo>
                    <a:pt x="975520" y="882647"/>
                  </a:lnTo>
                  <a:lnTo>
                    <a:pt x="946909" y="916270"/>
                  </a:lnTo>
                  <a:lnTo>
                    <a:pt x="915709" y="947469"/>
                  </a:lnTo>
                  <a:lnTo>
                    <a:pt x="882085" y="976080"/>
                  </a:lnTo>
                  <a:lnTo>
                    <a:pt x="846201" y="1001939"/>
                  </a:lnTo>
                  <a:lnTo>
                    <a:pt x="808220" y="1024882"/>
                  </a:lnTo>
                  <a:lnTo>
                    <a:pt x="768307" y="1044745"/>
                  </a:lnTo>
                  <a:lnTo>
                    <a:pt x="726625" y="1061364"/>
                  </a:lnTo>
                  <a:lnTo>
                    <a:pt x="683339" y="1074575"/>
                  </a:lnTo>
                  <a:lnTo>
                    <a:pt x="638611" y="1084215"/>
                  </a:lnTo>
                  <a:lnTo>
                    <a:pt x="592607" y="1090119"/>
                  </a:lnTo>
                  <a:lnTo>
                    <a:pt x="545490" y="1092123"/>
                  </a:lnTo>
                  <a:close/>
                </a:path>
              </a:pathLst>
            </a:custGeom>
            <a:solidFill>
              <a:srgbClr val="92BDE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3059036" y="4602467"/>
            <a:ext cx="736600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Shortcomings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in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Digital</a:t>
            </a:r>
            <a:r>
              <a:rPr dirty="0" sz="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Intelligent Management Infrastructure</a:t>
            </a:r>
            <a:endParaRPr sz="800">
              <a:latin typeface="Microsoft YaHei"/>
              <a:cs typeface="Microsoft YaHe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1083563" y="4149852"/>
            <a:ext cx="1153795" cy="1323975"/>
            <a:chOff x="1083563" y="4149852"/>
            <a:chExt cx="1153795" cy="1323975"/>
          </a:xfrm>
        </p:grpSpPr>
        <p:sp>
          <p:nvSpPr>
            <p:cNvPr id="15" name="object 15" descr=""/>
            <p:cNvSpPr/>
            <p:nvPr/>
          </p:nvSpPr>
          <p:spPr>
            <a:xfrm>
              <a:off x="1929383" y="4149852"/>
              <a:ext cx="307975" cy="268605"/>
            </a:xfrm>
            <a:custGeom>
              <a:avLst/>
              <a:gdLst/>
              <a:ahLst/>
              <a:cxnLst/>
              <a:rect l="l" t="t" r="r" b="b"/>
              <a:pathLst>
                <a:path w="307975" h="268604">
                  <a:moveTo>
                    <a:pt x="300228" y="268224"/>
                  </a:moveTo>
                  <a:lnTo>
                    <a:pt x="82296" y="252984"/>
                  </a:lnTo>
                  <a:lnTo>
                    <a:pt x="0" y="50292"/>
                  </a:lnTo>
                  <a:lnTo>
                    <a:pt x="59436" y="94487"/>
                  </a:lnTo>
                  <a:lnTo>
                    <a:pt x="128016" y="0"/>
                  </a:lnTo>
                  <a:lnTo>
                    <a:pt x="307848" y="131063"/>
                  </a:lnTo>
                  <a:lnTo>
                    <a:pt x="240792" y="224027"/>
                  </a:lnTo>
                  <a:lnTo>
                    <a:pt x="300228" y="268224"/>
                  </a:lnTo>
                  <a:close/>
                </a:path>
              </a:pathLst>
            </a:custGeom>
            <a:solidFill>
              <a:srgbClr val="C000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083563" y="4381576"/>
              <a:ext cx="1092835" cy="1092200"/>
            </a:xfrm>
            <a:custGeom>
              <a:avLst/>
              <a:gdLst/>
              <a:ahLst/>
              <a:cxnLst/>
              <a:rect l="l" t="t" r="r" b="b"/>
              <a:pathLst>
                <a:path w="1092835" h="1092200">
                  <a:moveTo>
                    <a:pt x="546392" y="1092123"/>
                  </a:moveTo>
                  <a:lnTo>
                    <a:pt x="499274" y="1090119"/>
                  </a:lnTo>
                  <a:lnTo>
                    <a:pt x="453270" y="1084214"/>
                  </a:lnTo>
                  <a:lnTo>
                    <a:pt x="408542" y="1074573"/>
                  </a:lnTo>
                  <a:lnTo>
                    <a:pt x="365255" y="1061359"/>
                  </a:lnTo>
                  <a:lnTo>
                    <a:pt x="323571" y="1044735"/>
                  </a:lnTo>
                  <a:lnTo>
                    <a:pt x="283654" y="1024865"/>
                  </a:lnTo>
                  <a:lnTo>
                    <a:pt x="245668" y="1001911"/>
                  </a:lnTo>
                  <a:lnTo>
                    <a:pt x="209776" y="976039"/>
                  </a:lnTo>
                  <a:lnTo>
                    <a:pt x="176143" y="947411"/>
                  </a:lnTo>
                  <a:lnTo>
                    <a:pt x="144931" y="916190"/>
                  </a:lnTo>
                  <a:lnTo>
                    <a:pt x="116305" y="882541"/>
                  </a:lnTo>
                  <a:lnTo>
                    <a:pt x="90428" y="846625"/>
                  </a:lnTo>
                  <a:lnTo>
                    <a:pt x="67463" y="808608"/>
                  </a:lnTo>
                  <a:lnTo>
                    <a:pt x="47574" y="768653"/>
                  </a:lnTo>
                  <a:lnTo>
                    <a:pt x="30925" y="726922"/>
                  </a:lnTo>
                  <a:lnTo>
                    <a:pt x="17680" y="683579"/>
                  </a:lnTo>
                  <a:lnTo>
                    <a:pt x="8001" y="638788"/>
                  </a:lnTo>
                  <a:lnTo>
                    <a:pt x="2053" y="592712"/>
                  </a:lnTo>
                  <a:lnTo>
                    <a:pt x="0" y="545515"/>
                  </a:lnTo>
                  <a:lnTo>
                    <a:pt x="2053" y="498480"/>
                  </a:lnTo>
                  <a:lnTo>
                    <a:pt x="8001" y="452549"/>
                  </a:lnTo>
                  <a:lnTo>
                    <a:pt x="17680" y="407887"/>
                  </a:lnTo>
                  <a:lnTo>
                    <a:pt x="30925" y="364659"/>
                  </a:lnTo>
                  <a:lnTo>
                    <a:pt x="47574" y="323028"/>
                  </a:lnTo>
                  <a:lnTo>
                    <a:pt x="67463" y="283159"/>
                  </a:lnTo>
                  <a:lnTo>
                    <a:pt x="90428" y="245217"/>
                  </a:lnTo>
                  <a:lnTo>
                    <a:pt x="116305" y="209365"/>
                  </a:lnTo>
                  <a:lnTo>
                    <a:pt x="144931" y="175768"/>
                  </a:lnTo>
                  <a:lnTo>
                    <a:pt x="176143" y="144591"/>
                  </a:lnTo>
                  <a:lnTo>
                    <a:pt x="209776" y="115998"/>
                  </a:lnTo>
                  <a:lnTo>
                    <a:pt x="245668" y="90153"/>
                  </a:lnTo>
                  <a:lnTo>
                    <a:pt x="283654" y="67221"/>
                  </a:lnTo>
                  <a:lnTo>
                    <a:pt x="323571" y="47366"/>
                  </a:lnTo>
                  <a:lnTo>
                    <a:pt x="365255" y="30753"/>
                  </a:lnTo>
                  <a:lnTo>
                    <a:pt x="408542" y="17545"/>
                  </a:lnTo>
                  <a:lnTo>
                    <a:pt x="453270" y="7907"/>
                  </a:lnTo>
                  <a:lnTo>
                    <a:pt x="499274" y="2004"/>
                  </a:lnTo>
                  <a:lnTo>
                    <a:pt x="546392" y="0"/>
                  </a:lnTo>
                  <a:lnTo>
                    <a:pt x="593509" y="2004"/>
                  </a:lnTo>
                  <a:lnTo>
                    <a:pt x="639513" y="7908"/>
                  </a:lnTo>
                  <a:lnTo>
                    <a:pt x="684239" y="17547"/>
                  </a:lnTo>
                  <a:lnTo>
                    <a:pt x="727525" y="30758"/>
                  </a:lnTo>
                  <a:lnTo>
                    <a:pt x="769207" y="47376"/>
                  </a:lnTo>
                  <a:lnTo>
                    <a:pt x="809119" y="67238"/>
                  </a:lnTo>
                  <a:lnTo>
                    <a:pt x="847099" y="90181"/>
                  </a:lnTo>
                  <a:lnTo>
                    <a:pt x="882982" y="116039"/>
                  </a:lnTo>
                  <a:lnTo>
                    <a:pt x="916605" y="144649"/>
                  </a:lnTo>
                  <a:lnTo>
                    <a:pt x="947804" y="175848"/>
                  </a:lnTo>
                  <a:lnTo>
                    <a:pt x="976414" y="209471"/>
                  </a:lnTo>
                  <a:lnTo>
                    <a:pt x="1002272" y="245354"/>
                  </a:lnTo>
                  <a:lnTo>
                    <a:pt x="1025215" y="283334"/>
                  </a:lnTo>
                  <a:lnTo>
                    <a:pt x="1045077" y="323246"/>
                  </a:lnTo>
                  <a:lnTo>
                    <a:pt x="1061695" y="364928"/>
                  </a:lnTo>
                  <a:lnTo>
                    <a:pt x="1074906" y="408214"/>
                  </a:lnTo>
                  <a:lnTo>
                    <a:pt x="1084545" y="452940"/>
                  </a:lnTo>
                  <a:lnTo>
                    <a:pt x="1090449" y="498944"/>
                  </a:lnTo>
                  <a:lnTo>
                    <a:pt x="1092454" y="546061"/>
                  </a:lnTo>
                  <a:lnTo>
                    <a:pt x="1090449" y="593177"/>
                  </a:lnTo>
                  <a:lnTo>
                    <a:pt x="1084545" y="639179"/>
                  </a:lnTo>
                  <a:lnTo>
                    <a:pt x="1074906" y="683905"/>
                  </a:lnTo>
                  <a:lnTo>
                    <a:pt x="1061695" y="727190"/>
                  </a:lnTo>
                  <a:lnTo>
                    <a:pt x="1045077" y="768871"/>
                  </a:lnTo>
                  <a:lnTo>
                    <a:pt x="1025215" y="808783"/>
                  </a:lnTo>
                  <a:lnTo>
                    <a:pt x="1002272" y="846763"/>
                  </a:lnTo>
                  <a:lnTo>
                    <a:pt x="976414" y="882647"/>
                  </a:lnTo>
                  <a:lnTo>
                    <a:pt x="947804" y="916270"/>
                  </a:lnTo>
                  <a:lnTo>
                    <a:pt x="916605" y="947469"/>
                  </a:lnTo>
                  <a:lnTo>
                    <a:pt x="882982" y="976080"/>
                  </a:lnTo>
                  <a:lnTo>
                    <a:pt x="847099" y="1001939"/>
                  </a:lnTo>
                  <a:lnTo>
                    <a:pt x="809119" y="1024882"/>
                  </a:lnTo>
                  <a:lnTo>
                    <a:pt x="769207" y="1044745"/>
                  </a:lnTo>
                  <a:lnTo>
                    <a:pt x="727525" y="1061364"/>
                  </a:lnTo>
                  <a:lnTo>
                    <a:pt x="684239" y="1074575"/>
                  </a:lnTo>
                  <a:lnTo>
                    <a:pt x="639513" y="1084215"/>
                  </a:lnTo>
                  <a:lnTo>
                    <a:pt x="593509" y="1090119"/>
                  </a:lnTo>
                  <a:lnTo>
                    <a:pt x="546392" y="1092123"/>
                  </a:lnTo>
                  <a:close/>
                </a:path>
              </a:pathLst>
            </a:custGeom>
            <a:solidFill>
              <a:srgbClr val="92BDE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 descr=""/>
          <p:cNvSpPr txBox="1"/>
          <p:nvPr/>
        </p:nvSpPr>
        <p:spPr>
          <a:xfrm>
            <a:off x="1248905" y="4602467"/>
            <a:ext cx="76263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Deficiencies</a:t>
            </a:r>
            <a:r>
              <a:rPr dirty="0" sz="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in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Commercial Viability</a:t>
            </a:r>
            <a:r>
              <a:rPr dirty="0" sz="800" spc="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Business Models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8" name="object 18" descr=""/>
          <p:cNvSpPr/>
          <p:nvPr/>
        </p:nvSpPr>
        <p:spPr>
          <a:xfrm>
            <a:off x="1691639" y="3278123"/>
            <a:ext cx="254635" cy="353695"/>
          </a:xfrm>
          <a:custGeom>
            <a:avLst/>
            <a:gdLst/>
            <a:ahLst/>
            <a:cxnLst/>
            <a:rect l="l" t="t" r="r" b="b"/>
            <a:pathLst>
              <a:path w="254635" h="353695">
                <a:moveTo>
                  <a:pt x="53340" y="353567"/>
                </a:moveTo>
                <a:lnTo>
                  <a:pt x="0" y="140208"/>
                </a:lnTo>
                <a:lnTo>
                  <a:pt x="167640" y="0"/>
                </a:lnTo>
                <a:lnTo>
                  <a:pt x="144780" y="70103"/>
                </a:lnTo>
                <a:lnTo>
                  <a:pt x="254508" y="106679"/>
                </a:lnTo>
                <a:lnTo>
                  <a:pt x="185928" y="318515"/>
                </a:lnTo>
                <a:lnTo>
                  <a:pt x="76200" y="281939"/>
                </a:lnTo>
                <a:lnTo>
                  <a:pt x="53340" y="353567"/>
                </a:lnTo>
                <a:close/>
              </a:path>
            </a:pathLst>
          </a:custGeom>
          <a:solidFill>
            <a:srgbClr val="C00000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528827" y="2672118"/>
            <a:ext cx="1092200" cy="1092200"/>
          </a:xfrm>
          <a:custGeom>
            <a:avLst/>
            <a:gdLst/>
            <a:ahLst/>
            <a:cxnLst/>
            <a:rect l="l" t="t" r="r" b="b"/>
            <a:pathLst>
              <a:path w="1092200" h="1092200">
                <a:moveTo>
                  <a:pt x="545693" y="1092123"/>
                </a:moveTo>
                <a:lnTo>
                  <a:pt x="498576" y="1090119"/>
                </a:lnTo>
                <a:lnTo>
                  <a:pt x="452573" y="1084216"/>
                </a:lnTo>
                <a:lnTo>
                  <a:pt x="407847" y="1074578"/>
                </a:lnTo>
                <a:lnTo>
                  <a:pt x="364563" y="1061370"/>
                </a:lnTo>
                <a:lnTo>
                  <a:pt x="322885" y="1044756"/>
                </a:lnTo>
                <a:lnTo>
                  <a:pt x="282977" y="1024900"/>
                </a:lnTo>
                <a:lnTo>
                  <a:pt x="245004" y="1001967"/>
                </a:lnTo>
                <a:lnTo>
                  <a:pt x="209130" y="976122"/>
                </a:lnTo>
                <a:lnTo>
                  <a:pt x="175519" y="947527"/>
                </a:lnTo>
                <a:lnTo>
                  <a:pt x="144335" y="916349"/>
                </a:lnTo>
                <a:lnTo>
                  <a:pt x="115742" y="882751"/>
                </a:lnTo>
                <a:lnTo>
                  <a:pt x="89905" y="846897"/>
                </a:lnTo>
                <a:lnTo>
                  <a:pt x="66988" y="808952"/>
                </a:lnTo>
                <a:lnTo>
                  <a:pt x="47155" y="769080"/>
                </a:lnTo>
                <a:lnTo>
                  <a:pt x="30571" y="727445"/>
                </a:lnTo>
                <a:lnTo>
                  <a:pt x="17398" y="684213"/>
                </a:lnTo>
                <a:lnTo>
                  <a:pt x="7803" y="639546"/>
                </a:lnTo>
                <a:lnTo>
                  <a:pt x="1949" y="593610"/>
                </a:lnTo>
                <a:lnTo>
                  <a:pt x="0" y="546569"/>
                </a:lnTo>
                <a:lnTo>
                  <a:pt x="1949" y="499376"/>
                </a:lnTo>
                <a:lnTo>
                  <a:pt x="7803" y="453304"/>
                </a:lnTo>
                <a:lnTo>
                  <a:pt x="17398" y="408517"/>
                </a:lnTo>
                <a:lnTo>
                  <a:pt x="30571" y="365178"/>
                </a:lnTo>
                <a:lnTo>
                  <a:pt x="47155" y="323450"/>
                </a:lnTo>
                <a:lnTo>
                  <a:pt x="66988" y="283497"/>
                </a:lnTo>
                <a:lnTo>
                  <a:pt x="89905" y="245482"/>
                </a:lnTo>
                <a:lnTo>
                  <a:pt x="115742" y="209569"/>
                </a:lnTo>
                <a:lnTo>
                  <a:pt x="144335" y="175922"/>
                </a:lnTo>
                <a:lnTo>
                  <a:pt x="175519" y="144703"/>
                </a:lnTo>
                <a:lnTo>
                  <a:pt x="209130" y="116077"/>
                </a:lnTo>
                <a:lnTo>
                  <a:pt x="245004" y="90206"/>
                </a:lnTo>
                <a:lnTo>
                  <a:pt x="282977" y="67254"/>
                </a:lnTo>
                <a:lnTo>
                  <a:pt x="322885" y="47385"/>
                </a:lnTo>
                <a:lnTo>
                  <a:pt x="364563" y="30762"/>
                </a:lnTo>
                <a:lnTo>
                  <a:pt x="407847" y="17549"/>
                </a:lnTo>
                <a:lnTo>
                  <a:pt x="452573" y="7908"/>
                </a:lnTo>
                <a:lnTo>
                  <a:pt x="498576" y="2004"/>
                </a:lnTo>
                <a:lnTo>
                  <a:pt x="545693" y="0"/>
                </a:lnTo>
                <a:lnTo>
                  <a:pt x="592810" y="2004"/>
                </a:lnTo>
                <a:lnTo>
                  <a:pt x="638814" y="7908"/>
                </a:lnTo>
                <a:lnTo>
                  <a:pt x="683541" y="17547"/>
                </a:lnTo>
                <a:lnTo>
                  <a:pt x="726827" y="30758"/>
                </a:lnTo>
                <a:lnTo>
                  <a:pt x="768508" y="47376"/>
                </a:lnTo>
                <a:lnTo>
                  <a:pt x="808421" y="67238"/>
                </a:lnTo>
                <a:lnTo>
                  <a:pt x="846400" y="90181"/>
                </a:lnTo>
                <a:lnTo>
                  <a:pt x="882284" y="116039"/>
                </a:lnTo>
                <a:lnTo>
                  <a:pt x="915907" y="144649"/>
                </a:lnTo>
                <a:lnTo>
                  <a:pt x="947105" y="175848"/>
                </a:lnTo>
                <a:lnTo>
                  <a:pt x="975716" y="209471"/>
                </a:lnTo>
                <a:lnTo>
                  <a:pt x="1001574" y="245354"/>
                </a:lnTo>
                <a:lnTo>
                  <a:pt x="1024516" y="283334"/>
                </a:lnTo>
                <a:lnTo>
                  <a:pt x="1044378" y="323246"/>
                </a:lnTo>
                <a:lnTo>
                  <a:pt x="1060997" y="364928"/>
                </a:lnTo>
                <a:lnTo>
                  <a:pt x="1074208" y="408214"/>
                </a:lnTo>
                <a:lnTo>
                  <a:pt x="1083847" y="452940"/>
                </a:lnTo>
                <a:lnTo>
                  <a:pt x="1089751" y="498944"/>
                </a:lnTo>
                <a:lnTo>
                  <a:pt x="1091755" y="546061"/>
                </a:lnTo>
                <a:lnTo>
                  <a:pt x="1089751" y="593178"/>
                </a:lnTo>
                <a:lnTo>
                  <a:pt x="1083847" y="639182"/>
                </a:lnTo>
                <a:lnTo>
                  <a:pt x="1074208" y="683909"/>
                </a:lnTo>
                <a:lnTo>
                  <a:pt x="1060997" y="727195"/>
                </a:lnTo>
                <a:lnTo>
                  <a:pt x="1044378" y="768876"/>
                </a:lnTo>
                <a:lnTo>
                  <a:pt x="1024516" y="808789"/>
                </a:lnTo>
                <a:lnTo>
                  <a:pt x="1001574" y="846769"/>
                </a:lnTo>
                <a:lnTo>
                  <a:pt x="975716" y="882652"/>
                </a:lnTo>
                <a:lnTo>
                  <a:pt x="947105" y="916275"/>
                </a:lnTo>
                <a:lnTo>
                  <a:pt x="915907" y="947473"/>
                </a:lnTo>
                <a:lnTo>
                  <a:pt x="882284" y="976084"/>
                </a:lnTo>
                <a:lnTo>
                  <a:pt x="846400" y="1001942"/>
                </a:lnTo>
                <a:lnTo>
                  <a:pt x="808421" y="1024884"/>
                </a:lnTo>
                <a:lnTo>
                  <a:pt x="768508" y="1044747"/>
                </a:lnTo>
                <a:lnTo>
                  <a:pt x="726827" y="1061365"/>
                </a:lnTo>
                <a:lnTo>
                  <a:pt x="683541" y="1074576"/>
                </a:lnTo>
                <a:lnTo>
                  <a:pt x="638814" y="1084215"/>
                </a:lnTo>
                <a:lnTo>
                  <a:pt x="592810" y="1090119"/>
                </a:lnTo>
                <a:lnTo>
                  <a:pt x="545693" y="1092123"/>
                </a:lnTo>
                <a:close/>
              </a:path>
            </a:pathLst>
          </a:custGeom>
          <a:solidFill>
            <a:srgbClr val="92BDE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688390" y="2893009"/>
            <a:ext cx="77279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Restricted Deployment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8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Scalability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of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Low-carbon Technologies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5023103" y="3203448"/>
            <a:ext cx="6817359" cy="946785"/>
          </a:xfrm>
          <a:custGeom>
            <a:avLst/>
            <a:gdLst/>
            <a:ahLst/>
            <a:cxnLst/>
            <a:rect l="l" t="t" r="r" b="b"/>
            <a:pathLst>
              <a:path w="6817359" h="946785">
                <a:moveTo>
                  <a:pt x="6658356" y="946403"/>
                </a:moveTo>
                <a:lnTo>
                  <a:pt x="156972" y="946403"/>
                </a:lnTo>
                <a:lnTo>
                  <a:pt x="107333" y="938082"/>
                </a:lnTo>
                <a:lnTo>
                  <a:pt x="64194" y="915521"/>
                </a:lnTo>
                <a:lnTo>
                  <a:pt x="30177" y="881271"/>
                </a:lnTo>
                <a:lnTo>
                  <a:pt x="7905" y="837883"/>
                </a:lnTo>
                <a:lnTo>
                  <a:pt x="0" y="787907"/>
                </a:lnTo>
                <a:lnTo>
                  <a:pt x="0" y="158496"/>
                </a:lnTo>
                <a:lnTo>
                  <a:pt x="7905" y="108497"/>
                </a:lnTo>
                <a:lnTo>
                  <a:pt x="30177" y="65099"/>
                </a:lnTo>
                <a:lnTo>
                  <a:pt x="64194" y="30851"/>
                </a:lnTo>
                <a:lnTo>
                  <a:pt x="107333" y="8301"/>
                </a:lnTo>
                <a:lnTo>
                  <a:pt x="156972" y="0"/>
                </a:lnTo>
                <a:lnTo>
                  <a:pt x="6658356" y="0"/>
                </a:lnTo>
                <a:lnTo>
                  <a:pt x="6708433" y="8301"/>
                </a:lnTo>
                <a:lnTo>
                  <a:pt x="6751871" y="30851"/>
                </a:lnTo>
                <a:lnTo>
                  <a:pt x="6786119" y="65099"/>
                </a:lnTo>
                <a:lnTo>
                  <a:pt x="6808629" y="108497"/>
                </a:lnTo>
                <a:lnTo>
                  <a:pt x="6816852" y="158496"/>
                </a:lnTo>
                <a:lnTo>
                  <a:pt x="6816852" y="787907"/>
                </a:lnTo>
                <a:lnTo>
                  <a:pt x="6808629" y="837883"/>
                </a:lnTo>
                <a:lnTo>
                  <a:pt x="6786119" y="881271"/>
                </a:lnTo>
                <a:lnTo>
                  <a:pt x="6751871" y="915521"/>
                </a:lnTo>
                <a:lnTo>
                  <a:pt x="6708433" y="938082"/>
                </a:lnTo>
                <a:lnTo>
                  <a:pt x="6658356" y="946403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/>
          <p:nvPr/>
        </p:nvSpPr>
        <p:spPr>
          <a:xfrm>
            <a:off x="5023103" y="4251959"/>
            <a:ext cx="6817359" cy="739140"/>
          </a:xfrm>
          <a:custGeom>
            <a:avLst/>
            <a:gdLst/>
            <a:ahLst/>
            <a:cxnLst/>
            <a:rect l="l" t="t" r="r" b="b"/>
            <a:pathLst>
              <a:path w="6817359" h="739139">
                <a:moveTo>
                  <a:pt x="6693408" y="739139"/>
                </a:moveTo>
                <a:lnTo>
                  <a:pt x="123444" y="739139"/>
                </a:lnTo>
                <a:lnTo>
                  <a:pt x="75214" y="729451"/>
                </a:lnTo>
                <a:lnTo>
                  <a:pt x="35933" y="703016"/>
                </a:lnTo>
                <a:lnTo>
                  <a:pt x="9545" y="663782"/>
                </a:lnTo>
                <a:lnTo>
                  <a:pt x="0" y="615695"/>
                </a:lnTo>
                <a:lnTo>
                  <a:pt x="0" y="123443"/>
                </a:lnTo>
                <a:lnTo>
                  <a:pt x="9545" y="75129"/>
                </a:lnTo>
                <a:lnTo>
                  <a:pt x="35933" y="35818"/>
                </a:lnTo>
                <a:lnTo>
                  <a:pt x="75214" y="9460"/>
                </a:lnTo>
                <a:lnTo>
                  <a:pt x="123444" y="0"/>
                </a:lnTo>
                <a:lnTo>
                  <a:pt x="6693408" y="0"/>
                </a:lnTo>
                <a:lnTo>
                  <a:pt x="6741274" y="9460"/>
                </a:lnTo>
                <a:lnTo>
                  <a:pt x="6780437" y="35818"/>
                </a:lnTo>
                <a:lnTo>
                  <a:pt x="6806947" y="75129"/>
                </a:lnTo>
                <a:lnTo>
                  <a:pt x="6816852" y="123443"/>
                </a:lnTo>
                <a:lnTo>
                  <a:pt x="6816852" y="615695"/>
                </a:lnTo>
                <a:lnTo>
                  <a:pt x="6806947" y="663782"/>
                </a:lnTo>
                <a:lnTo>
                  <a:pt x="6780437" y="703016"/>
                </a:lnTo>
                <a:lnTo>
                  <a:pt x="6741274" y="729451"/>
                </a:lnTo>
                <a:lnTo>
                  <a:pt x="6693408" y="739139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/>
          <p:nvPr/>
        </p:nvSpPr>
        <p:spPr>
          <a:xfrm>
            <a:off x="5023103" y="2193035"/>
            <a:ext cx="6817359" cy="894715"/>
          </a:xfrm>
          <a:custGeom>
            <a:avLst/>
            <a:gdLst/>
            <a:ahLst/>
            <a:cxnLst/>
            <a:rect l="l" t="t" r="r" b="b"/>
            <a:pathLst>
              <a:path w="6817359" h="894714">
                <a:moveTo>
                  <a:pt x="6667500" y="894588"/>
                </a:moveTo>
                <a:lnTo>
                  <a:pt x="149351" y="894588"/>
                </a:lnTo>
                <a:lnTo>
                  <a:pt x="101964" y="886720"/>
                </a:lnTo>
                <a:lnTo>
                  <a:pt x="60897" y="865413"/>
                </a:lnTo>
                <a:lnTo>
                  <a:pt x="28589" y="833105"/>
                </a:lnTo>
                <a:lnTo>
                  <a:pt x="7477" y="792233"/>
                </a:lnTo>
                <a:lnTo>
                  <a:pt x="0" y="745236"/>
                </a:lnTo>
                <a:lnTo>
                  <a:pt x="0" y="149351"/>
                </a:lnTo>
                <a:lnTo>
                  <a:pt x="7477" y="102060"/>
                </a:lnTo>
                <a:lnTo>
                  <a:pt x="28589" y="61039"/>
                </a:lnTo>
                <a:lnTo>
                  <a:pt x="60897" y="28729"/>
                </a:lnTo>
                <a:lnTo>
                  <a:pt x="101964" y="7570"/>
                </a:lnTo>
                <a:lnTo>
                  <a:pt x="149351" y="0"/>
                </a:lnTo>
                <a:lnTo>
                  <a:pt x="6667500" y="0"/>
                </a:lnTo>
                <a:lnTo>
                  <a:pt x="6714578" y="7570"/>
                </a:lnTo>
                <a:lnTo>
                  <a:pt x="6755492" y="28729"/>
                </a:lnTo>
                <a:lnTo>
                  <a:pt x="6787802" y="61039"/>
                </a:lnTo>
                <a:lnTo>
                  <a:pt x="6809068" y="102060"/>
                </a:lnTo>
                <a:lnTo>
                  <a:pt x="6816852" y="149351"/>
                </a:lnTo>
                <a:lnTo>
                  <a:pt x="6816852" y="745236"/>
                </a:lnTo>
                <a:lnTo>
                  <a:pt x="6809068" y="792233"/>
                </a:lnTo>
                <a:lnTo>
                  <a:pt x="6787802" y="833105"/>
                </a:lnTo>
                <a:lnTo>
                  <a:pt x="6755492" y="865413"/>
                </a:lnTo>
                <a:lnTo>
                  <a:pt x="6714578" y="886720"/>
                </a:lnTo>
                <a:lnTo>
                  <a:pt x="6667500" y="894588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5023103" y="5131308"/>
            <a:ext cx="6817359" cy="853440"/>
          </a:xfrm>
          <a:custGeom>
            <a:avLst/>
            <a:gdLst/>
            <a:ahLst/>
            <a:cxnLst/>
            <a:rect l="l" t="t" r="r" b="b"/>
            <a:pathLst>
              <a:path w="6817359" h="853439">
                <a:moveTo>
                  <a:pt x="6673596" y="853439"/>
                </a:moveTo>
                <a:lnTo>
                  <a:pt x="141732" y="853439"/>
                </a:lnTo>
                <a:lnTo>
                  <a:pt x="96916" y="846547"/>
                </a:lnTo>
                <a:lnTo>
                  <a:pt x="57961" y="826554"/>
                </a:lnTo>
                <a:lnTo>
                  <a:pt x="27241" y="795834"/>
                </a:lnTo>
                <a:lnTo>
                  <a:pt x="7129" y="756761"/>
                </a:lnTo>
                <a:lnTo>
                  <a:pt x="0" y="711707"/>
                </a:lnTo>
                <a:lnTo>
                  <a:pt x="0" y="141731"/>
                </a:lnTo>
                <a:lnTo>
                  <a:pt x="7129" y="97087"/>
                </a:lnTo>
                <a:lnTo>
                  <a:pt x="27241" y="58218"/>
                </a:lnTo>
                <a:lnTo>
                  <a:pt x="57961" y="27497"/>
                </a:lnTo>
                <a:lnTo>
                  <a:pt x="96916" y="7300"/>
                </a:lnTo>
                <a:lnTo>
                  <a:pt x="141732" y="0"/>
                </a:lnTo>
                <a:lnTo>
                  <a:pt x="6673596" y="0"/>
                </a:lnTo>
                <a:lnTo>
                  <a:pt x="6718845" y="7300"/>
                </a:lnTo>
                <a:lnTo>
                  <a:pt x="6758098" y="27497"/>
                </a:lnTo>
                <a:lnTo>
                  <a:pt x="6789051" y="58218"/>
                </a:lnTo>
                <a:lnTo>
                  <a:pt x="6809403" y="97087"/>
                </a:lnTo>
                <a:lnTo>
                  <a:pt x="6816852" y="141731"/>
                </a:lnTo>
                <a:lnTo>
                  <a:pt x="6816852" y="711707"/>
                </a:lnTo>
                <a:lnTo>
                  <a:pt x="6809403" y="756761"/>
                </a:lnTo>
                <a:lnTo>
                  <a:pt x="6789051" y="795834"/>
                </a:lnTo>
                <a:lnTo>
                  <a:pt x="6758098" y="826554"/>
                </a:lnTo>
                <a:lnTo>
                  <a:pt x="6718845" y="846547"/>
                </a:lnTo>
                <a:lnTo>
                  <a:pt x="6673596" y="853439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 descr=""/>
          <p:cNvSpPr/>
          <p:nvPr/>
        </p:nvSpPr>
        <p:spPr>
          <a:xfrm>
            <a:off x="5023103" y="961644"/>
            <a:ext cx="6817359" cy="1079500"/>
          </a:xfrm>
          <a:custGeom>
            <a:avLst/>
            <a:gdLst/>
            <a:ahLst/>
            <a:cxnLst/>
            <a:rect l="l" t="t" r="r" b="b"/>
            <a:pathLst>
              <a:path w="6817359" h="1079500">
                <a:moveTo>
                  <a:pt x="6637020" y="1078991"/>
                </a:moveTo>
                <a:lnTo>
                  <a:pt x="179832" y="1078991"/>
                </a:lnTo>
                <a:lnTo>
                  <a:pt x="131934" y="1072507"/>
                </a:lnTo>
                <a:lnTo>
                  <a:pt x="88916" y="1054337"/>
                </a:lnTo>
                <a:lnTo>
                  <a:pt x="52497" y="1026199"/>
                </a:lnTo>
                <a:lnTo>
                  <a:pt x="24392" y="989812"/>
                </a:lnTo>
                <a:lnTo>
                  <a:pt x="6320" y="946893"/>
                </a:lnTo>
                <a:lnTo>
                  <a:pt x="0" y="899159"/>
                </a:lnTo>
                <a:lnTo>
                  <a:pt x="0" y="179831"/>
                </a:lnTo>
                <a:lnTo>
                  <a:pt x="6320" y="131755"/>
                </a:lnTo>
                <a:lnTo>
                  <a:pt x="24392" y="88631"/>
                </a:lnTo>
                <a:lnTo>
                  <a:pt x="52497" y="52177"/>
                </a:lnTo>
                <a:lnTo>
                  <a:pt x="88916" y="24110"/>
                </a:lnTo>
                <a:lnTo>
                  <a:pt x="131934" y="6145"/>
                </a:lnTo>
                <a:lnTo>
                  <a:pt x="179832" y="0"/>
                </a:lnTo>
                <a:lnTo>
                  <a:pt x="6637020" y="0"/>
                </a:lnTo>
                <a:lnTo>
                  <a:pt x="6684652" y="6145"/>
                </a:lnTo>
                <a:lnTo>
                  <a:pt x="6727511" y="24110"/>
                </a:lnTo>
                <a:lnTo>
                  <a:pt x="6763878" y="52177"/>
                </a:lnTo>
                <a:lnTo>
                  <a:pt x="6792036" y="88631"/>
                </a:lnTo>
                <a:lnTo>
                  <a:pt x="6810266" y="131755"/>
                </a:lnTo>
                <a:lnTo>
                  <a:pt x="6816852" y="179831"/>
                </a:lnTo>
                <a:lnTo>
                  <a:pt x="6816852" y="899159"/>
                </a:lnTo>
                <a:lnTo>
                  <a:pt x="6810266" y="946893"/>
                </a:lnTo>
                <a:lnTo>
                  <a:pt x="6792036" y="989812"/>
                </a:lnTo>
                <a:lnTo>
                  <a:pt x="6763878" y="1026199"/>
                </a:lnTo>
                <a:lnTo>
                  <a:pt x="6727511" y="1054337"/>
                </a:lnTo>
                <a:lnTo>
                  <a:pt x="6684652" y="1072507"/>
                </a:lnTo>
                <a:lnTo>
                  <a:pt x="6637020" y="1078991"/>
                </a:lnTo>
                <a:close/>
              </a:path>
            </a:pathLst>
          </a:custGeom>
          <a:solidFill>
            <a:srgbClr val="D1E6F8">
              <a:alpha val="697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Core</a:t>
            </a:r>
            <a:r>
              <a:rPr dirty="0" spc="-50"/>
              <a:t> </a:t>
            </a:r>
            <a:r>
              <a:rPr dirty="0"/>
              <a:t>Challenges</a:t>
            </a:r>
            <a:r>
              <a:rPr dirty="0" spc="-55"/>
              <a:t> </a:t>
            </a:r>
            <a:r>
              <a:rPr dirty="0"/>
              <a:t>in</a:t>
            </a:r>
            <a:r>
              <a:rPr dirty="0" spc="-45"/>
              <a:t> </a:t>
            </a:r>
            <a:r>
              <a:rPr dirty="0"/>
              <a:t>Net</a:t>
            </a:r>
            <a:r>
              <a:rPr dirty="0" spc="-50"/>
              <a:t> </a:t>
            </a:r>
            <a:r>
              <a:rPr dirty="0"/>
              <a:t>Zero</a:t>
            </a:r>
            <a:r>
              <a:rPr dirty="0" spc="-50"/>
              <a:t> </a:t>
            </a:r>
            <a:r>
              <a:rPr dirty="0"/>
              <a:t>Industrial</a:t>
            </a:r>
            <a:r>
              <a:rPr dirty="0" spc="-45"/>
              <a:t> </a:t>
            </a:r>
            <a:r>
              <a:rPr dirty="0"/>
              <a:t>Park</a:t>
            </a:r>
            <a:r>
              <a:rPr dirty="0" spc="-55"/>
              <a:t> </a:t>
            </a:r>
            <a:r>
              <a:rPr dirty="0" spc="-10"/>
              <a:t>Construction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2067623" y="3262833"/>
            <a:ext cx="92265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Practical Challenges </a:t>
            </a:r>
            <a:r>
              <a:rPr dirty="0" sz="1200" spc="-25" b="1">
                <a:solidFill>
                  <a:srgbClr val="C00000"/>
                </a:solidFill>
                <a:latin typeface="Microsoft YaHei"/>
                <a:cs typeface="Microsoft YaHei"/>
              </a:rPr>
              <a:t>and </a:t>
            </a: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Bottlenecks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5205933" y="1045846"/>
            <a:ext cx="6536055" cy="83439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97815" algn="l"/>
              </a:tabLst>
            </a:pP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Insufficient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Capital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Supply: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High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Initial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CAPEX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Extended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Payback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Periods</a:t>
            </a:r>
            <a:endParaRPr sz="1200">
              <a:latin typeface="Microsoft YaHei"/>
              <a:cs typeface="Microsoft YaHei"/>
            </a:endParaRPr>
          </a:p>
          <a:p>
            <a:pPr algn="just" marL="298450" marR="5080" indent="-285750">
              <a:lnSpc>
                <a:spcPct val="119800"/>
              </a:lnSpc>
              <a:spcBef>
                <a:spcPts val="2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transition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from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planning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implementation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requires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massive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infrastructure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investment</a:t>
            </a:r>
            <a:r>
              <a:rPr dirty="0" sz="800" spc="60">
                <a:solidFill>
                  <a:srgbClr val="404040"/>
                </a:solidFill>
                <a:latin typeface="Microsoft YaHei"/>
                <a:cs typeface="Microsoft YaHei"/>
              </a:rPr>
              <a:t>,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including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PV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power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stations,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storage systems (BESS), and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thermal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networks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.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single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often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demands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multi-billion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RMB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investments,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placing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immense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pressure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on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developer’s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financial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capacity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.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Most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projects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rely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on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long-term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savings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carbon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asset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appreciation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with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payback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periods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typically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exceeding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5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years</a:t>
            </a:r>
            <a:r>
              <a:rPr dirty="0" sz="800" spc="-5">
                <a:solidFill>
                  <a:srgbClr val="404040"/>
                </a:solidFill>
                <a:latin typeface="Microsoft YaHei"/>
                <a:cs typeface="Microsoft YaHei"/>
              </a:rPr>
              <a:t>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leading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significant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short-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term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liquidity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mismatch</a:t>
            </a:r>
            <a:r>
              <a:rPr dirty="0" sz="800" spc="-30">
                <a:solidFill>
                  <a:srgbClr val="404040"/>
                </a:solidFill>
                <a:latin typeface="Microsoft YaHei"/>
                <a:cs typeface="Microsoft YaHei"/>
              </a:rPr>
              <a:t>.。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5205933" y="2287271"/>
            <a:ext cx="6536055" cy="68834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97815" algn="l"/>
              </a:tabLst>
            </a:pP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Restricted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Technology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Deployment: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Compatibility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Gaps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Conflicting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Demands</a:t>
            </a:r>
            <a:endParaRPr sz="1200">
              <a:latin typeface="Microsoft YaHei"/>
              <a:cs typeface="Microsoft YaHei"/>
            </a:endParaRPr>
          </a:p>
          <a:p>
            <a:pPr algn="just" marL="298450" marR="5080" indent="-285750">
              <a:lnSpc>
                <a:spcPct val="119800"/>
              </a:lnSpc>
              <a:spcBef>
                <a:spcPts val="2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There is an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inherent friction between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legacy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infrastructure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emerging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technologies.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Users</a:t>
            </a:r>
            <a:r>
              <a:rPr dirty="0" sz="800" spc="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face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complex</a:t>
            </a:r>
            <a:r>
              <a:rPr dirty="0" sz="800" spc="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trade-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off</a:t>
            </a:r>
            <a:r>
              <a:rPr dirty="0" sz="8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between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efficiency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enhancement,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cost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reduction,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green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transition.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Current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planning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often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fails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bridge</a:t>
            </a:r>
            <a:r>
              <a:rPr dirty="0" sz="800" spc="114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these multi-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dimensional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requirements,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leading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fragmented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technical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implementations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poor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system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integration.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5205933" y="3236596"/>
            <a:ext cx="6536055" cy="83439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97815" algn="l"/>
              </a:tabLst>
            </a:pP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Inefficient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Mechanisms: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Fragmented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Responsibilities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Low</a:t>
            </a:r>
            <a:r>
              <a:rPr dirty="0" sz="12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Coordinatio</a:t>
            </a:r>
            <a:endParaRPr sz="1200">
              <a:latin typeface="Microsoft YaHei"/>
              <a:cs typeface="Microsoft YaHei"/>
            </a:endParaRPr>
          </a:p>
          <a:p>
            <a:pPr algn="just" marL="298450" marR="5080" indent="-285750">
              <a:lnSpc>
                <a:spcPct val="119800"/>
              </a:lnSpc>
              <a:spcBef>
                <a:spcPts val="2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Parks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involve</a:t>
            </a:r>
            <a:r>
              <a:rPr dirty="0" sz="800" spc="4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diverse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stakeholders,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including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governments,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operators,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tenants,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4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residents.</a:t>
            </a:r>
            <a:r>
              <a:rPr dirty="0" sz="800" spc="5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Overlapping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yet</a:t>
            </a:r>
            <a:r>
              <a:rPr dirty="0" sz="800" spc="1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fragmented</a:t>
            </a:r>
            <a:r>
              <a:rPr dirty="0" sz="8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responsibilities,</a:t>
            </a:r>
            <a:r>
              <a:rPr dirty="0" sz="800" spc="1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coupled</a:t>
            </a:r>
            <a:r>
              <a:rPr dirty="0" sz="8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with</a:t>
            </a:r>
            <a:r>
              <a:rPr dirty="0" sz="800" spc="1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1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lack</a:t>
            </a:r>
            <a:r>
              <a:rPr dirty="0" sz="8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unified</a:t>
            </a:r>
            <a:r>
              <a:rPr dirty="0" sz="8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coordination,</a:t>
            </a:r>
            <a:r>
              <a:rPr dirty="0" sz="8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often</a:t>
            </a:r>
            <a:r>
              <a:rPr dirty="0" sz="8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lead</a:t>
            </a:r>
            <a:r>
              <a:rPr dirty="0" sz="800" spc="1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administrative</a:t>
            </a:r>
            <a:r>
              <a:rPr dirty="0" sz="800" spc="1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deadlocks.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Furthermore,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data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silos</a:t>
            </a:r>
            <a:r>
              <a:rPr dirty="0" sz="800" spc="8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inconsistent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standards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prevent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accurate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footprint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accounting</a:t>
            </a:r>
            <a:r>
              <a:rPr dirty="0" sz="800" spc="9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real-time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dispatching,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resulting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delayed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management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decisions.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5205933" y="4258946"/>
            <a:ext cx="6536055" cy="68834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97815" algn="l"/>
              </a:tabLst>
            </a:pP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Flaws</a:t>
            </a:r>
            <a:r>
              <a:rPr dirty="0" sz="1200" spc="-5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12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Commercial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Models: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Subsidy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Dependence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Scalability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Obstacles</a:t>
            </a:r>
            <a:endParaRPr sz="1200">
              <a:latin typeface="Microsoft YaHei"/>
              <a:cs typeface="Microsoft YaHei"/>
            </a:endParaRPr>
          </a:p>
          <a:p>
            <a:pPr algn="just" marL="298450" marR="5080" indent="-285750">
              <a:lnSpc>
                <a:spcPct val="119800"/>
              </a:lnSpc>
              <a:spcBef>
                <a:spcPts val="2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While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innovation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should</a:t>
            </a:r>
            <a:r>
              <a:rPr dirty="0" sz="800" spc="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drive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sector,</a:t>
            </a:r>
            <a:r>
              <a:rPr dirty="0" sz="800" spc="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current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growth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relies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heavily</a:t>
            </a:r>
            <a:r>
              <a:rPr dirty="0" sz="800" spc="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on</a:t>
            </a:r>
            <a:r>
              <a:rPr dirty="0" sz="800" spc="2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government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subsidies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policy-backed</a:t>
            </a:r>
            <a:r>
              <a:rPr dirty="0" sz="800" spc="3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loans.</a:t>
            </a:r>
            <a:r>
              <a:rPr dirty="0" sz="800" spc="3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The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core</a:t>
            </a:r>
            <a:r>
              <a:rPr dirty="0" sz="8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value</a:t>
            </a:r>
            <a:r>
              <a:rPr dirty="0" sz="8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6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low-carbon</a:t>
            </a:r>
            <a:r>
              <a:rPr dirty="0" sz="8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industries</a:t>
            </a:r>
            <a:r>
              <a:rPr dirty="0" sz="8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lacks</a:t>
            </a:r>
            <a:r>
              <a:rPr dirty="0" sz="800" spc="6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mature</a:t>
            </a:r>
            <a:r>
              <a:rPr dirty="0" sz="800" spc="7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monetization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channels,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making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it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difficult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to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attract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private</a:t>
            </a:r>
            <a:r>
              <a:rPr dirty="0" sz="800" spc="7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equity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or</a:t>
            </a:r>
            <a:r>
              <a:rPr dirty="0" sz="800" spc="8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social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capital.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Without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self-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sustaining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business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model,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large-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scale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replication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remains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significant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challenge.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205933" y="5172076"/>
            <a:ext cx="6554470" cy="688340"/>
          </a:xfrm>
          <a:prstGeom prst="rect">
            <a:avLst/>
          </a:prstGeom>
        </p:spPr>
        <p:txBody>
          <a:bodyPr wrap="square" lIns="0" tIns="51435" rIns="0" bIns="0" rtlCol="0" vert="horz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405"/>
              </a:spcBef>
              <a:buFont typeface="Microsoft Sans Serif"/>
              <a:buChar char="•"/>
              <a:tabLst>
                <a:tab pos="297815" algn="l"/>
              </a:tabLst>
            </a:pP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Shortcomings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Intelligent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Management: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Weak</a:t>
            </a:r>
            <a:r>
              <a:rPr dirty="0" sz="1200" spc="-4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Dispatching</a:t>
            </a:r>
            <a:r>
              <a:rPr dirty="0" sz="12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200" spc="28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404040"/>
                </a:solidFill>
                <a:latin typeface="Microsoft YaHei"/>
                <a:cs typeface="Microsoft YaHei"/>
              </a:rPr>
              <a:t>Incompatibility</a:t>
            </a:r>
            <a:endParaRPr sz="1200">
              <a:latin typeface="Microsoft YaHei"/>
              <a:cs typeface="Microsoft YaHei"/>
            </a:endParaRPr>
          </a:p>
          <a:p>
            <a:pPr algn="just" marL="298450" marR="5080" indent="-285750">
              <a:lnSpc>
                <a:spcPct val="119800"/>
              </a:lnSpc>
              <a:spcBef>
                <a:spcPts val="2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Achieving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net-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requires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unified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management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optimization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"Source-Grid-Load-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Storage"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(SGLS)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systems.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However,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current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digital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infrastructure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lacks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800" spc="9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robust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intelligent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dispatching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capabilities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cross-platform</a:t>
            </a:r>
            <a:r>
              <a:rPr dirty="0" sz="800" spc="10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compatibility</a:t>
            </a:r>
            <a:r>
              <a:rPr dirty="0" sz="800" spc="1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needed</a:t>
            </a:r>
            <a:r>
              <a:rPr dirty="0" sz="800" spc="10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25">
                <a:solidFill>
                  <a:srgbClr val="404040"/>
                </a:solidFill>
                <a:latin typeface="Microsoft YaHei"/>
                <a:cs typeface="Microsoft YaHei"/>
              </a:rPr>
              <a:t>to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support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such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large-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scale,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complex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energy</a:t>
            </a:r>
            <a:r>
              <a:rPr dirty="0" sz="800" spc="-10">
                <a:solidFill>
                  <a:srgbClr val="404040"/>
                </a:solidFill>
                <a:latin typeface="Microsoft YaHei"/>
                <a:cs typeface="Microsoft YaHei"/>
              </a:rPr>
              <a:t> orchestration.</a:t>
            </a:r>
            <a:endParaRPr sz="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4585" y="2437923"/>
            <a:ext cx="2383155" cy="1484630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5400" spc="-25" b="1">
                <a:solidFill>
                  <a:srgbClr val="458DCF"/>
                </a:solidFill>
                <a:latin typeface="Microsoft YaHei"/>
                <a:cs typeface="Microsoft YaHei"/>
              </a:rPr>
              <a:t>03</a:t>
            </a:r>
            <a:endParaRPr sz="5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Strategies</a:t>
            </a:r>
            <a:r>
              <a:rPr dirty="0" sz="2000" spc="-7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000" spc="-7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spc="-20" b="1">
                <a:solidFill>
                  <a:srgbClr val="1677BE"/>
                </a:solidFill>
                <a:latin typeface="Microsoft YaHei"/>
                <a:cs typeface="Microsoft YaHei"/>
              </a:rPr>
              <a:t>Paths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199388" y="518159"/>
            <a:ext cx="9121140" cy="241300"/>
            <a:chOff x="1199388" y="518159"/>
            <a:chExt cx="9121140" cy="241300"/>
          </a:xfrm>
        </p:grpSpPr>
        <p:sp>
          <p:nvSpPr>
            <p:cNvPr id="10" name="object 10" descr=""/>
            <p:cNvSpPr/>
            <p:nvPr/>
          </p:nvSpPr>
          <p:spPr>
            <a:xfrm>
              <a:off x="9756647" y="531875"/>
              <a:ext cx="563880" cy="47625"/>
            </a:xfrm>
            <a:custGeom>
              <a:avLst/>
              <a:gdLst/>
              <a:ahLst/>
              <a:cxnLst/>
              <a:rect l="l" t="t" r="r" b="b"/>
              <a:pathLst>
                <a:path w="563879" h="47625">
                  <a:moveTo>
                    <a:pt x="563879" y="47244"/>
                  </a:moveTo>
                  <a:lnTo>
                    <a:pt x="0" y="47244"/>
                  </a:lnTo>
                  <a:lnTo>
                    <a:pt x="0" y="0"/>
                  </a:lnTo>
                  <a:lnTo>
                    <a:pt x="563879" y="0"/>
                  </a:lnTo>
                  <a:lnTo>
                    <a:pt x="563879" y="47244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518159"/>
              <a:ext cx="1235964" cy="240791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1663044" y="6302017"/>
            <a:ext cx="17399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15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7665" y="3944861"/>
            <a:ext cx="11447144" cy="2418867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828840" y="4361801"/>
            <a:ext cx="15081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2245" marR="5080" indent="-170180">
              <a:lnSpc>
                <a:spcPct val="120000"/>
              </a:lnSpc>
              <a:spcBef>
                <a:spcPts val="100"/>
              </a:spcBef>
            </a:pP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Greening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the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Energy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Consumption</a:t>
            </a:r>
            <a:r>
              <a:rPr dirty="0" sz="1000" spc="-6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25" b="1">
                <a:solidFill>
                  <a:srgbClr val="404040"/>
                </a:solidFill>
                <a:latin typeface="Microsoft YaHei"/>
                <a:cs typeface="Microsoft YaHei"/>
              </a:rPr>
              <a:t>Mix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47149" y="4354029"/>
            <a:ext cx="18370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51460" marR="5080" indent="-239395">
              <a:lnSpc>
                <a:spcPct val="12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Low-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1000" spc="-2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Transformation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Industrial</a:t>
            </a:r>
            <a:r>
              <a:rPr dirty="0" sz="1000" spc="-2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Clusters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5435701" y="4361801"/>
            <a:ext cx="1406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3820">
              <a:lnSpc>
                <a:spcPct val="120000"/>
              </a:lnSpc>
              <a:spcBef>
                <a:spcPts val="100"/>
              </a:spcBef>
            </a:pP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Demonstration-</a:t>
            </a:r>
            <a:r>
              <a:rPr dirty="0" sz="1000" spc="-25" b="1">
                <a:solidFill>
                  <a:srgbClr val="404040"/>
                </a:solidFill>
                <a:latin typeface="Microsoft YaHei"/>
                <a:cs typeface="Microsoft YaHei"/>
              </a:rPr>
              <a:t>led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Application</a:t>
            </a:r>
            <a:r>
              <a:rPr dirty="0" sz="1000" spc="-5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Scenarios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7524178" y="4361801"/>
            <a:ext cx="17760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1120" marR="5080" indent="-59055">
              <a:lnSpc>
                <a:spcPct val="120000"/>
              </a:lnSpc>
              <a:spcBef>
                <a:spcPts val="100"/>
              </a:spcBef>
            </a:pP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Digital</a:t>
            </a:r>
            <a:r>
              <a:rPr dirty="0" sz="1000" spc="-3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&amp;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Intelligent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Energy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000" spc="-1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1000" spc="-1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Management</a:t>
            </a:r>
            <a:endParaRPr sz="100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499872" y="4303776"/>
            <a:ext cx="11250295" cy="1967864"/>
            <a:chOff x="499872" y="4303776"/>
            <a:chExt cx="11250295" cy="1967864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872" y="4876800"/>
              <a:ext cx="1988819" cy="135026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74636" y="4876800"/>
              <a:ext cx="1988820" cy="1350264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9553955" y="4303776"/>
              <a:ext cx="2196465" cy="1967864"/>
            </a:xfrm>
            <a:custGeom>
              <a:avLst/>
              <a:gdLst/>
              <a:ahLst/>
              <a:cxnLst/>
              <a:rect l="l" t="t" r="r" b="b"/>
              <a:pathLst>
                <a:path w="2196465" h="1967864">
                  <a:moveTo>
                    <a:pt x="2086355" y="1967484"/>
                  </a:moveTo>
                  <a:lnTo>
                    <a:pt x="111251" y="1967484"/>
                  </a:lnTo>
                  <a:lnTo>
                    <a:pt x="67940" y="1958434"/>
                  </a:lnTo>
                  <a:lnTo>
                    <a:pt x="32642" y="1934556"/>
                  </a:lnTo>
                  <a:lnTo>
                    <a:pt x="8835" y="1899329"/>
                  </a:lnTo>
                  <a:lnTo>
                    <a:pt x="0" y="1856232"/>
                  </a:lnTo>
                  <a:lnTo>
                    <a:pt x="0" y="111251"/>
                  </a:lnTo>
                  <a:lnTo>
                    <a:pt x="8835" y="68019"/>
                  </a:lnTo>
                  <a:lnTo>
                    <a:pt x="32642" y="32746"/>
                  </a:lnTo>
                  <a:lnTo>
                    <a:pt x="67940" y="8914"/>
                  </a:lnTo>
                  <a:lnTo>
                    <a:pt x="111251" y="0"/>
                  </a:lnTo>
                  <a:lnTo>
                    <a:pt x="2086355" y="0"/>
                  </a:lnTo>
                  <a:lnTo>
                    <a:pt x="2129286" y="8914"/>
                  </a:lnTo>
                  <a:lnTo>
                    <a:pt x="2164299" y="32746"/>
                  </a:lnTo>
                  <a:lnTo>
                    <a:pt x="2187772" y="68019"/>
                  </a:lnTo>
                  <a:lnTo>
                    <a:pt x="2196084" y="111251"/>
                  </a:lnTo>
                  <a:lnTo>
                    <a:pt x="2196084" y="1856232"/>
                  </a:lnTo>
                  <a:lnTo>
                    <a:pt x="2187772" y="1899329"/>
                  </a:lnTo>
                  <a:lnTo>
                    <a:pt x="2164299" y="1934556"/>
                  </a:lnTo>
                  <a:lnTo>
                    <a:pt x="2129286" y="1958434"/>
                  </a:lnTo>
                  <a:lnTo>
                    <a:pt x="2086355" y="1967484"/>
                  </a:lnTo>
                  <a:close/>
                </a:path>
              </a:pathLst>
            </a:custGeom>
            <a:solidFill>
              <a:srgbClr val="D1E6F8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9841839" y="4361801"/>
            <a:ext cx="17062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39420" marR="5080" indent="-426720">
              <a:lnSpc>
                <a:spcPct val="120000"/>
              </a:lnSpc>
              <a:spcBef>
                <a:spcPts val="100"/>
              </a:spcBef>
            </a:pP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Greening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of</a:t>
            </a:r>
            <a:r>
              <a:rPr dirty="0" sz="1000" spc="-30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Infrastructure </a:t>
            </a:r>
            <a:r>
              <a:rPr dirty="0" sz="1000" b="1">
                <a:solidFill>
                  <a:srgbClr val="404040"/>
                </a:solidFill>
                <a:latin typeface="Microsoft YaHei"/>
                <a:cs typeface="Microsoft YaHei"/>
              </a:rPr>
              <a:t>and</a:t>
            </a:r>
            <a:r>
              <a:rPr dirty="0" sz="1000" spc="-5" b="1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404040"/>
                </a:solidFill>
                <a:latin typeface="Microsoft YaHei"/>
                <a:cs typeface="Microsoft YaHei"/>
              </a:rPr>
              <a:t>Facilities</a:t>
            </a:r>
            <a:endParaRPr sz="1000">
              <a:latin typeface="Microsoft YaHei"/>
              <a:cs typeface="Microsoft YaHei"/>
            </a:endParaRPr>
          </a:p>
        </p:txBody>
      </p:sp>
      <p:grpSp>
        <p:nvGrpSpPr>
          <p:cNvPr id="14" name="object 14" descr=""/>
          <p:cNvGrpSpPr/>
          <p:nvPr/>
        </p:nvGrpSpPr>
        <p:grpSpPr>
          <a:xfrm>
            <a:off x="838200" y="3767328"/>
            <a:ext cx="10808335" cy="2461260"/>
            <a:chOff x="838200" y="3767328"/>
            <a:chExt cx="10808335" cy="2461260"/>
          </a:xfrm>
        </p:grpSpPr>
        <p:pic>
          <p:nvPicPr>
            <p:cNvPr id="15" name="object 15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57588" y="4876800"/>
              <a:ext cx="1988820" cy="135026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0828" y="4876800"/>
              <a:ext cx="1990344" cy="135026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22448" y="4876800"/>
              <a:ext cx="1982724" cy="1351788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838200" y="3767328"/>
              <a:ext cx="10351135" cy="483234"/>
            </a:xfrm>
            <a:custGeom>
              <a:avLst/>
              <a:gdLst/>
              <a:ahLst/>
              <a:cxnLst/>
              <a:rect l="l" t="t" r="r" b="b"/>
              <a:pathLst>
                <a:path w="10351135" h="483235">
                  <a:moveTo>
                    <a:pt x="10270236" y="483108"/>
                  </a:moveTo>
                  <a:lnTo>
                    <a:pt x="80772" y="483108"/>
                  </a:lnTo>
                  <a:lnTo>
                    <a:pt x="49243" y="476439"/>
                  </a:lnTo>
                  <a:lnTo>
                    <a:pt x="23579" y="459062"/>
                  </a:lnTo>
                  <a:lnTo>
                    <a:pt x="6318" y="433514"/>
                  </a:lnTo>
                  <a:lnTo>
                    <a:pt x="0" y="402336"/>
                  </a:lnTo>
                  <a:lnTo>
                    <a:pt x="0" y="80772"/>
                  </a:lnTo>
                  <a:lnTo>
                    <a:pt x="6318" y="49599"/>
                  </a:lnTo>
                  <a:lnTo>
                    <a:pt x="23579" y="24050"/>
                  </a:lnTo>
                  <a:lnTo>
                    <a:pt x="49243" y="6669"/>
                  </a:lnTo>
                  <a:lnTo>
                    <a:pt x="80772" y="0"/>
                  </a:lnTo>
                  <a:lnTo>
                    <a:pt x="10270236" y="0"/>
                  </a:lnTo>
                  <a:lnTo>
                    <a:pt x="10301478" y="6669"/>
                  </a:lnTo>
                  <a:lnTo>
                    <a:pt x="10327047" y="24050"/>
                  </a:lnTo>
                  <a:lnTo>
                    <a:pt x="10344404" y="49599"/>
                  </a:lnTo>
                  <a:lnTo>
                    <a:pt x="10351008" y="80772"/>
                  </a:lnTo>
                  <a:lnTo>
                    <a:pt x="10351008" y="402336"/>
                  </a:lnTo>
                  <a:lnTo>
                    <a:pt x="10344404" y="433514"/>
                  </a:lnTo>
                  <a:lnTo>
                    <a:pt x="10327047" y="459062"/>
                  </a:lnTo>
                  <a:lnTo>
                    <a:pt x="10301478" y="476439"/>
                  </a:lnTo>
                  <a:lnTo>
                    <a:pt x="10270236" y="483108"/>
                  </a:lnTo>
                  <a:close/>
                </a:path>
              </a:pathLst>
            </a:custGeom>
            <a:solidFill>
              <a:srgbClr val="589BD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59740" y="307632"/>
            <a:ext cx="7226934" cy="6362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Full</a:t>
            </a:r>
            <a:r>
              <a:rPr dirty="0" spc="-70"/>
              <a:t> </a:t>
            </a:r>
            <a:r>
              <a:rPr dirty="0" spc="-10"/>
              <a:t>Life-</a:t>
            </a:r>
            <a:r>
              <a:rPr dirty="0"/>
              <a:t>cycle</a:t>
            </a:r>
            <a:r>
              <a:rPr dirty="0" spc="-70"/>
              <a:t> </a:t>
            </a:r>
            <a:r>
              <a:rPr dirty="0"/>
              <a:t>Construction</a:t>
            </a:r>
            <a:r>
              <a:rPr dirty="0" spc="-65"/>
              <a:t> </a:t>
            </a:r>
            <a:r>
              <a:rPr dirty="0" spc="-10"/>
              <a:t>Strategy:</a:t>
            </a:r>
          </a:p>
          <a:p>
            <a:pPr marL="12700">
              <a:lnSpc>
                <a:spcPct val="100000"/>
              </a:lnSpc>
            </a:pPr>
            <a:r>
              <a:rPr dirty="0"/>
              <a:t>Developing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/>
              <a:t>"Playbook"</a:t>
            </a:r>
            <a:r>
              <a:rPr dirty="0" spc="-55"/>
              <a:t> </a:t>
            </a:r>
            <a:r>
              <a:rPr dirty="0"/>
              <a:t>for</a:t>
            </a:r>
            <a:r>
              <a:rPr dirty="0" spc="-55"/>
              <a:t> </a:t>
            </a:r>
            <a:r>
              <a:rPr dirty="0"/>
              <a:t>Net</a:t>
            </a:r>
            <a:r>
              <a:rPr dirty="0" spc="-50"/>
              <a:t> </a:t>
            </a:r>
            <a:r>
              <a:rPr dirty="0"/>
              <a:t>Zero</a:t>
            </a:r>
            <a:r>
              <a:rPr dirty="0" spc="-55"/>
              <a:t> </a:t>
            </a:r>
            <a:r>
              <a:rPr dirty="0"/>
              <a:t>Industrial</a:t>
            </a:r>
            <a:r>
              <a:rPr dirty="0" spc="-50"/>
              <a:t> </a:t>
            </a:r>
            <a:r>
              <a:rPr dirty="0" spc="-10"/>
              <a:t>Parks</a:t>
            </a:r>
          </a:p>
        </p:txBody>
      </p:sp>
      <p:grpSp>
        <p:nvGrpSpPr>
          <p:cNvPr id="20" name="object 20" descr=""/>
          <p:cNvGrpSpPr/>
          <p:nvPr/>
        </p:nvGrpSpPr>
        <p:grpSpPr>
          <a:xfrm>
            <a:off x="365671" y="1842274"/>
            <a:ext cx="3116580" cy="1249680"/>
            <a:chOff x="365671" y="1842274"/>
            <a:chExt cx="3116580" cy="1249680"/>
          </a:xfrm>
        </p:grpSpPr>
        <p:sp>
          <p:nvSpPr>
            <p:cNvPr id="21" name="object 21" descr=""/>
            <p:cNvSpPr/>
            <p:nvPr/>
          </p:nvSpPr>
          <p:spPr>
            <a:xfrm>
              <a:off x="380999" y="1848612"/>
              <a:ext cx="3092450" cy="1236345"/>
            </a:xfrm>
            <a:custGeom>
              <a:avLst/>
              <a:gdLst/>
              <a:ahLst/>
              <a:cxnLst/>
              <a:rect l="l" t="t" r="r" b="b"/>
              <a:pathLst>
                <a:path w="3092450" h="1236345">
                  <a:moveTo>
                    <a:pt x="2473452" y="1235964"/>
                  </a:moveTo>
                  <a:lnTo>
                    <a:pt x="0" y="1235964"/>
                  </a:lnTo>
                  <a:lnTo>
                    <a:pt x="618744" y="618744"/>
                  </a:lnTo>
                  <a:lnTo>
                    <a:pt x="0" y="0"/>
                  </a:lnTo>
                  <a:lnTo>
                    <a:pt x="2473452" y="0"/>
                  </a:lnTo>
                  <a:lnTo>
                    <a:pt x="3092196" y="618744"/>
                  </a:lnTo>
                  <a:lnTo>
                    <a:pt x="2473452" y="1235964"/>
                  </a:lnTo>
                  <a:close/>
                </a:path>
              </a:pathLst>
            </a:custGeom>
            <a:solidFill>
              <a:srgbClr val="0595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365671" y="1842274"/>
              <a:ext cx="3116580" cy="1249680"/>
            </a:xfrm>
            <a:custGeom>
              <a:avLst/>
              <a:gdLst/>
              <a:ahLst/>
              <a:cxnLst/>
              <a:rect l="l" t="t" r="r" b="b"/>
              <a:pathLst>
                <a:path w="3116579" h="1249680">
                  <a:moveTo>
                    <a:pt x="624700" y="624700"/>
                  </a:moveTo>
                  <a:lnTo>
                    <a:pt x="0" y="0"/>
                  </a:lnTo>
                  <a:lnTo>
                    <a:pt x="2491371" y="0"/>
                  </a:lnTo>
                  <a:lnTo>
                    <a:pt x="2493225" y="1854"/>
                  </a:lnTo>
                  <a:lnTo>
                    <a:pt x="19812" y="1854"/>
                  </a:lnTo>
                  <a:lnTo>
                    <a:pt x="15328" y="12699"/>
                  </a:lnTo>
                  <a:lnTo>
                    <a:pt x="30657" y="12699"/>
                  </a:lnTo>
                  <a:lnTo>
                    <a:pt x="638162" y="620204"/>
                  </a:lnTo>
                  <a:lnTo>
                    <a:pt x="629196" y="620204"/>
                  </a:lnTo>
                  <a:lnTo>
                    <a:pt x="624700" y="624700"/>
                  </a:lnTo>
                  <a:close/>
                </a:path>
                <a:path w="3116579" h="1249680">
                  <a:moveTo>
                    <a:pt x="30657" y="12699"/>
                  </a:moveTo>
                  <a:lnTo>
                    <a:pt x="15328" y="12699"/>
                  </a:lnTo>
                  <a:lnTo>
                    <a:pt x="19812" y="1854"/>
                  </a:lnTo>
                  <a:lnTo>
                    <a:pt x="30657" y="12699"/>
                  </a:lnTo>
                  <a:close/>
                </a:path>
                <a:path w="3116579" h="1249680">
                  <a:moveTo>
                    <a:pt x="2486113" y="12699"/>
                  </a:moveTo>
                  <a:lnTo>
                    <a:pt x="30657" y="12699"/>
                  </a:lnTo>
                  <a:lnTo>
                    <a:pt x="19812" y="1854"/>
                  </a:lnTo>
                  <a:lnTo>
                    <a:pt x="2493225" y="1854"/>
                  </a:lnTo>
                  <a:lnTo>
                    <a:pt x="2502204" y="10833"/>
                  </a:lnTo>
                  <a:lnTo>
                    <a:pt x="2484247" y="10833"/>
                  </a:lnTo>
                  <a:lnTo>
                    <a:pt x="2486113" y="12699"/>
                  </a:lnTo>
                  <a:close/>
                </a:path>
                <a:path w="3116579" h="1249680">
                  <a:moveTo>
                    <a:pt x="3098101" y="624700"/>
                  </a:moveTo>
                  <a:lnTo>
                    <a:pt x="2484247" y="10833"/>
                  </a:lnTo>
                  <a:lnTo>
                    <a:pt x="2488742" y="12699"/>
                  </a:lnTo>
                  <a:lnTo>
                    <a:pt x="2504071" y="12699"/>
                  </a:lnTo>
                  <a:lnTo>
                    <a:pt x="3111576" y="620204"/>
                  </a:lnTo>
                  <a:lnTo>
                    <a:pt x="3102597" y="620204"/>
                  </a:lnTo>
                  <a:lnTo>
                    <a:pt x="3098101" y="624700"/>
                  </a:lnTo>
                  <a:close/>
                </a:path>
                <a:path w="3116579" h="1249680">
                  <a:moveTo>
                    <a:pt x="2504071" y="12699"/>
                  </a:moveTo>
                  <a:lnTo>
                    <a:pt x="2488742" y="12699"/>
                  </a:lnTo>
                  <a:lnTo>
                    <a:pt x="2484247" y="10833"/>
                  </a:lnTo>
                  <a:lnTo>
                    <a:pt x="2502204" y="10833"/>
                  </a:lnTo>
                  <a:lnTo>
                    <a:pt x="2504071" y="12699"/>
                  </a:lnTo>
                  <a:close/>
                </a:path>
                <a:path w="3116579" h="1249680">
                  <a:moveTo>
                    <a:pt x="629196" y="629196"/>
                  </a:moveTo>
                  <a:lnTo>
                    <a:pt x="624700" y="624700"/>
                  </a:lnTo>
                  <a:lnTo>
                    <a:pt x="629196" y="620204"/>
                  </a:lnTo>
                  <a:lnTo>
                    <a:pt x="629196" y="629196"/>
                  </a:lnTo>
                  <a:close/>
                </a:path>
                <a:path w="3116579" h="1249680">
                  <a:moveTo>
                    <a:pt x="638162" y="629196"/>
                  </a:moveTo>
                  <a:lnTo>
                    <a:pt x="629196" y="629196"/>
                  </a:lnTo>
                  <a:lnTo>
                    <a:pt x="629196" y="620204"/>
                  </a:lnTo>
                  <a:lnTo>
                    <a:pt x="638162" y="620204"/>
                  </a:lnTo>
                  <a:lnTo>
                    <a:pt x="642658" y="624700"/>
                  </a:lnTo>
                  <a:lnTo>
                    <a:pt x="638162" y="629196"/>
                  </a:lnTo>
                  <a:close/>
                </a:path>
                <a:path w="3116579" h="1249680">
                  <a:moveTo>
                    <a:pt x="3102597" y="629196"/>
                  </a:moveTo>
                  <a:lnTo>
                    <a:pt x="3098101" y="624700"/>
                  </a:lnTo>
                  <a:lnTo>
                    <a:pt x="3102597" y="620204"/>
                  </a:lnTo>
                  <a:lnTo>
                    <a:pt x="3102597" y="629196"/>
                  </a:lnTo>
                  <a:close/>
                </a:path>
                <a:path w="3116579" h="1249680">
                  <a:moveTo>
                    <a:pt x="3111576" y="629196"/>
                  </a:moveTo>
                  <a:lnTo>
                    <a:pt x="3102597" y="629196"/>
                  </a:lnTo>
                  <a:lnTo>
                    <a:pt x="3102597" y="620204"/>
                  </a:lnTo>
                  <a:lnTo>
                    <a:pt x="3111576" y="620204"/>
                  </a:lnTo>
                  <a:lnTo>
                    <a:pt x="3116072" y="624700"/>
                  </a:lnTo>
                  <a:lnTo>
                    <a:pt x="3111576" y="629196"/>
                  </a:lnTo>
                  <a:close/>
                </a:path>
                <a:path w="3116579" h="1249680">
                  <a:moveTo>
                    <a:pt x="2491371" y="1249400"/>
                  </a:moveTo>
                  <a:lnTo>
                    <a:pt x="0" y="1249400"/>
                  </a:lnTo>
                  <a:lnTo>
                    <a:pt x="624700" y="624700"/>
                  </a:lnTo>
                  <a:lnTo>
                    <a:pt x="629196" y="629196"/>
                  </a:lnTo>
                  <a:lnTo>
                    <a:pt x="638162" y="629196"/>
                  </a:lnTo>
                  <a:lnTo>
                    <a:pt x="30657" y="1236700"/>
                  </a:lnTo>
                  <a:lnTo>
                    <a:pt x="15328" y="1236700"/>
                  </a:lnTo>
                  <a:lnTo>
                    <a:pt x="19812" y="1247546"/>
                  </a:lnTo>
                  <a:lnTo>
                    <a:pt x="2493225" y="1247546"/>
                  </a:lnTo>
                  <a:lnTo>
                    <a:pt x="2491371" y="1249400"/>
                  </a:lnTo>
                  <a:close/>
                </a:path>
                <a:path w="3116579" h="1249680">
                  <a:moveTo>
                    <a:pt x="2484247" y="1238567"/>
                  </a:moveTo>
                  <a:lnTo>
                    <a:pt x="3098101" y="624700"/>
                  </a:lnTo>
                  <a:lnTo>
                    <a:pt x="3102597" y="629196"/>
                  </a:lnTo>
                  <a:lnTo>
                    <a:pt x="3111576" y="629196"/>
                  </a:lnTo>
                  <a:lnTo>
                    <a:pt x="2504071" y="1236700"/>
                  </a:lnTo>
                  <a:lnTo>
                    <a:pt x="2488742" y="1236700"/>
                  </a:lnTo>
                  <a:lnTo>
                    <a:pt x="2484247" y="1238567"/>
                  </a:lnTo>
                  <a:close/>
                </a:path>
                <a:path w="3116579" h="1249680">
                  <a:moveTo>
                    <a:pt x="19812" y="1247546"/>
                  </a:moveTo>
                  <a:lnTo>
                    <a:pt x="15328" y="1236700"/>
                  </a:lnTo>
                  <a:lnTo>
                    <a:pt x="30657" y="1236700"/>
                  </a:lnTo>
                  <a:lnTo>
                    <a:pt x="19812" y="1247546"/>
                  </a:lnTo>
                  <a:close/>
                </a:path>
                <a:path w="3116579" h="1249680">
                  <a:moveTo>
                    <a:pt x="2493225" y="1247546"/>
                  </a:moveTo>
                  <a:lnTo>
                    <a:pt x="19812" y="1247546"/>
                  </a:lnTo>
                  <a:lnTo>
                    <a:pt x="30657" y="1236700"/>
                  </a:lnTo>
                  <a:lnTo>
                    <a:pt x="2486113" y="1236700"/>
                  </a:lnTo>
                  <a:lnTo>
                    <a:pt x="2484247" y="1238567"/>
                  </a:lnTo>
                  <a:lnTo>
                    <a:pt x="2502204" y="1238567"/>
                  </a:lnTo>
                  <a:lnTo>
                    <a:pt x="2493225" y="1247546"/>
                  </a:lnTo>
                  <a:close/>
                </a:path>
                <a:path w="3116579" h="1249680">
                  <a:moveTo>
                    <a:pt x="2502204" y="1238567"/>
                  </a:moveTo>
                  <a:lnTo>
                    <a:pt x="2484247" y="1238567"/>
                  </a:lnTo>
                  <a:lnTo>
                    <a:pt x="2488742" y="1236700"/>
                  </a:lnTo>
                  <a:lnTo>
                    <a:pt x="2504071" y="1236700"/>
                  </a:lnTo>
                  <a:lnTo>
                    <a:pt x="2502204" y="1238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1187945" y="1978799"/>
            <a:ext cx="153098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Strategic </a:t>
            </a:r>
            <a:r>
              <a:rPr dirty="0" sz="2000" b="1">
                <a:solidFill>
                  <a:srgbClr val="FFFFFF"/>
                </a:solidFill>
                <a:latin typeface="Microsoft YaHei"/>
                <a:cs typeface="Microsoft YaHei"/>
              </a:rPr>
              <a:t>Planning</a:t>
            </a:r>
            <a:r>
              <a:rPr dirty="0" sz="2000" spc="-8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2000" spc="-50" b="1">
                <a:solidFill>
                  <a:srgbClr val="FFFFFF"/>
                </a:solidFill>
                <a:latin typeface="Microsoft YaHei"/>
                <a:cs typeface="Microsoft YaHei"/>
              </a:rPr>
              <a:t>&amp; </a:t>
            </a: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Preparation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3148253" y="1842274"/>
            <a:ext cx="3116580" cy="1249680"/>
            <a:chOff x="3148253" y="1842274"/>
            <a:chExt cx="3116580" cy="1249680"/>
          </a:xfrm>
        </p:grpSpPr>
        <p:sp>
          <p:nvSpPr>
            <p:cNvPr id="25" name="object 25" descr=""/>
            <p:cNvSpPr/>
            <p:nvPr/>
          </p:nvSpPr>
          <p:spPr>
            <a:xfrm>
              <a:off x="3163823" y="1848612"/>
              <a:ext cx="3092450" cy="1236345"/>
            </a:xfrm>
            <a:custGeom>
              <a:avLst/>
              <a:gdLst/>
              <a:ahLst/>
              <a:cxnLst/>
              <a:rect l="l" t="t" r="r" b="b"/>
              <a:pathLst>
                <a:path w="3092450" h="1236345">
                  <a:moveTo>
                    <a:pt x="2473452" y="1235964"/>
                  </a:moveTo>
                  <a:lnTo>
                    <a:pt x="0" y="1235964"/>
                  </a:lnTo>
                  <a:lnTo>
                    <a:pt x="618743" y="618744"/>
                  </a:lnTo>
                  <a:lnTo>
                    <a:pt x="0" y="0"/>
                  </a:lnTo>
                  <a:lnTo>
                    <a:pt x="2473452" y="0"/>
                  </a:lnTo>
                  <a:lnTo>
                    <a:pt x="3092196" y="618744"/>
                  </a:lnTo>
                  <a:lnTo>
                    <a:pt x="2473452" y="1235964"/>
                  </a:lnTo>
                  <a:close/>
                </a:path>
              </a:pathLst>
            </a:custGeom>
            <a:solidFill>
              <a:srgbClr val="00A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3148253" y="1842274"/>
              <a:ext cx="3116580" cy="1249680"/>
            </a:xfrm>
            <a:custGeom>
              <a:avLst/>
              <a:gdLst/>
              <a:ahLst/>
              <a:cxnLst/>
              <a:rect l="l" t="t" r="r" b="b"/>
              <a:pathLst>
                <a:path w="3116579" h="1249680">
                  <a:moveTo>
                    <a:pt x="624700" y="624700"/>
                  </a:moveTo>
                  <a:lnTo>
                    <a:pt x="0" y="0"/>
                  </a:lnTo>
                  <a:lnTo>
                    <a:pt x="2491371" y="0"/>
                  </a:lnTo>
                  <a:lnTo>
                    <a:pt x="2493225" y="1854"/>
                  </a:lnTo>
                  <a:lnTo>
                    <a:pt x="19824" y="1854"/>
                  </a:lnTo>
                  <a:lnTo>
                    <a:pt x="15328" y="12699"/>
                  </a:lnTo>
                  <a:lnTo>
                    <a:pt x="30670" y="12699"/>
                  </a:lnTo>
                  <a:lnTo>
                    <a:pt x="638175" y="620204"/>
                  </a:lnTo>
                  <a:lnTo>
                    <a:pt x="629196" y="620204"/>
                  </a:lnTo>
                  <a:lnTo>
                    <a:pt x="624700" y="624700"/>
                  </a:lnTo>
                  <a:close/>
                </a:path>
                <a:path w="3116579" h="1249680">
                  <a:moveTo>
                    <a:pt x="30670" y="12699"/>
                  </a:moveTo>
                  <a:lnTo>
                    <a:pt x="15328" y="12699"/>
                  </a:lnTo>
                  <a:lnTo>
                    <a:pt x="19824" y="1854"/>
                  </a:lnTo>
                  <a:lnTo>
                    <a:pt x="30670" y="12699"/>
                  </a:lnTo>
                  <a:close/>
                </a:path>
                <a:path w="3116579" h="1249680">
                  <a:moveTo>
                    <a:pt x="2486113" y="12699"/>
                  </a:moveTo>
                  <a:lnTo>
                    <a:pt x="30670" y="12699"/>
                  </a:lnTo>
                  <a:lnTo>
                    <a:pt x="19824" y="1854"/>
                  </a:lnTo>
                  <a:lnTo>
                    <a:pt x="2493225" y="1854"/>
                  </a:lnTo>
                  <a:lnTo>
                    <a:pt x="2502204" y="10833"/>
                  </a:lnTo>
                  <a:lnTo>
                    <a:pt x="2484247" y="10833"/>
                  </a:lnTo>
                  <a:lnTo>
                    <a:pt x="2486113" y="12699"/>
                  </a:lnTo>
                  <a:close/>
                </a:path>
                <a:path w="3116579" h="1249680">
                  <a:moveTo>
                    <a:pt x="3098114" y="624700"/>
                  </a:moveTo>
                  <a:lnTo>
                    <a:pt x="2484247" y="10833"/>
                  </a:lnTo>
                  <a:lnTo>
                    <a:pt x="2488742" y="12699"/>
                  </a:lnTo>
                  <a:lnTo>
                    <a:pt x="2504071" y="12699"/>
                  </a:lnTo>
                  <a:lnTo>
                    <a:pt x="3111576" y="620204"/>
                  </a:lnTo>
                  <a:lnTo>
                    <a:pt x="3102610" y="620204"/>
                  </a:lnTo>
                  <a:lnTo>
                    <a:pt x="3098114" y="624700"/>
                  </a:lnTo>
                  <a:close/>
                </a:path>
                <a:path w="3116579" h="1249680">
                  <a:moveTo>
                    <a:pt x="2504071" y="12699"/>
                  </a:moveTo>
                  <a:lnTo>
                    <a:pt x="2488742" y="12699"/>
                  </a:lnTo>
                  <a:lnTo>
                    <a:pt x="2484247" y="10833"/>
                  </a:lnTo>
                  <a:lnTo>
                    <a:pt x="2502204" y="10833"/>
                  </a:lnTo>
                  <a:lnTo>
                    <a:pt x="2504071" y="12699"/>
                  </a:lnTo>
                  <a:close/>
                </a:path>
                <a:path w="3116579" h="1249680">
                  <a:moveTo>
                    <a:pt x="629196" y="629196"/>
                  </a:moveTo>
                  <a:lnTo>
                    <a:pt x="624700" y="624700"/>
                  </a:lnTo>
                  <a:lnTo>
                    <a:pt x="629196" y="620204"/>
                  </a:lnTo>
                  <a:lnTo>
                    <a:pt x="629196" y="629196"/>
                  </a:lnTo>
                  <a:close/>
                </a:path>
                <a:path w="3116579" h="1249680">
                  <a:moveTo>
                    <a:pt x="638175" y="629196"/>
                  </a:moveTo>
                  <a:lnTo>
                    <a:pt x="629196" y="629196"/>
                  </a:lnTo>
                  <a:lnTo>
                    <a:pt x="629196" y="620204"/>
                  </a:lnTo>
                  <a:lnTo>
                    <a:pt x="638175" y="620204"/>
                  </a:lnTo>
                  <a:lnTo>
                    <a:pt x="642670" y="624700"/>
                  </a:lnTo>
                  <a:lnTo>
                    <a:pt x="638175" y="629196"/>
                  </a:lnTo>
                  <a:close/>
                </a:path>
                <a:path w="3116579" h="1249680">
                  <a:moveTo>
                    <a:pt x="3102610" y="629196"/>
                  </a:moveTo>
                  <a:lnTo>
                    <a:pt x="3098114" y="624700"/>
                  </a:lnTo>
                  <a:lnTo>
                    <a:pt x="3102610" y="620204"/>
                  </a:lnTo>
                  <a:lnTo>
                    <a:pt x="3102610" y="629196"/>
                  </a:lnTo>
                  <a:close/>
                </a:path>
                <a:path w="3116579" h="1249680">
                  <a:moveTo>
                    <a:pt x="3111576" y="629196"/>
                  </a:moveTo>
                  <a:lnTo>
                    <a:pt x="3102610" y="629196"/>
                  </a:lnTo>
                  <a:lnTo>
                    <a:pt x="3102610" y="620204"/>
                  </a:lnTo>
                  <a:lnTo>
                    <a:pt x="3111576" y="620204"/>
                  </a:lnTo>
                  <a:lnTo>
                    <a:pt x="3116072" y="624700"/>
                  </a:lnTo>
                  <a:lnTo>
                    <a:pt x="3111576" y="629196"/>
                  </a:lnTo>
                  <a:close/>
                </a:path>
                <a:path w="3116579" h="1249680">
                  <a:moveTo>
                    <a:pt x="2491371" y="1249400"/>
                  </a:moveTo>
                  <a:lnTo>
                    <a:pt x="0" y="1249400"/>
                  </a:lnTo>
                  <a:lnTo>
                    <a:pt x="624700" y="624700"/>
                  </a:lnTo>
                  <a:lnTo>
                    <a:pt x="629196" y="629196"/>
                  </a:lnTo>
                  <a:lnTo>
                    <a:pt x="638175" y="629196"/>
                  </a:lnTo>
                  <a:lnTo>
                    <a:pt x="30670" y="1236700"/>
                  </a:lnTo>
                  <a:lnTo>
                    <a:pt x="15328" y="1236700"/>
                  </a:lnTo>
                  <a:lnTo>
                    <a:pt x="19824" y="1247546"/>
                  </a:lnTo>
                  <a:lnTo>
                    <a:pt x="2493225" y="1247546"/>
                  </a:lnTo>
                  <a:lnTo>
                    <a:pt x="2491371" y="1249400"/>
                  </a:lnTo>
                  <a:close/>
                </a:path>
                <a:path w="3116579" h="1249680">
                  <a:moveTo>
                    <a:pt x="2484247" y="1238567"/>
                  </a:moveTo>
                  <a:lnTo>
                    <a:pt x="3098114" y="624700"/>
                  </a:lnTo>
                  <a:lnTo>
                    <a:pt x="3102610" y="629196"/>
                  </a:lnTo>
                  <a:lnTo>
                    <a:pt x="3111576" y="629196"/>
                  </a:lnTo>
                  <a:lnTo>
                    <a:pt x="2504071" y="1236700"/>
                  </a:lnTo>
                  <a:lnTo>
                    <a:pt x="2488742" y="1236700"/>
                  </a:lnTo>
                  <a:lnTo>
                    <a:pt x="2484247" y="1238567"/>
                  </a:lnTo>
                  <a:close/>
                </a:path>
                <a:path w="3116579" h="1249680">
                  <a:moveTo>
                    <a:pt x="19824" y="1247546"/>
                  </a:moveTo>
                  <a:lnTo>
                    <a:pt x="15328" y="1236700"/>
                  </a:lnTo>
                  <a:lnTo>
                    <a:pt x="30670" y="1236700"/>
                  </a:lnTo>
                  <a:lnTo>
                    <a:pt x="19824" y="1247546"/>
                  </a:lnTo>
                  <a:close/>
                </a:path>
                <a:path w="3116579" h="1249680">
                  <a:moveTo>
                    <a:pt x="2493225" y="1247546"/>
                  </a:moveTo>
                  <a:lnTo>
                    <a:pt x="19824" y="1247546"/>
                  </a:lnTo>
                  <a:lnTo>
                    <a:pt x="30670" y="1236700"/>
                  </a:lnTo>
                  <a:lnTo>
                    <a:pt x="2486113" y="1236700"/>
                  </a:lnTo>
                  <a:lnTo>
                    <a:pt x="2484247" y="1238567"/>
                  </a:lnTo>
                  <a:lnTo>
                    <a:pt x="2502204" y="1238567"/>
                  </a:lnTo>
                  <a:lnTo>
                    <a:pt x="2493225" y="1247546"/>
                  </a:lnTo>
                  <a:close/>
                </a:path>
                <a:path w="3116579" h="1249680">
                  <a:moveTo>
                    <a:pt x="2502204" y="1238567"/>
                  </a:moveTo>
                  <a:lnTo>
                    <a:pt x="2484247" y="1238567"/>
                  </a:lnTo>
                  <a:lnTo>
                    <a:pt x="2488742" y="1236700"/>
                  </a:lnTo>
                  <a:lnTo>
                    <a:pt x="2504071" y="1236700"/>
                  </a:lnTo>
                  <a:lnTo>
                    <a:pt x="2502204" y="1238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4006722" y="1978799"/>
            <a:ext cx="1459230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Master </a:t>
            </a:r>
            <a:r>
              <a:rPr dirty="0" sz="2000" b="1">
                <a:solidFill>
                  <a:srgbClr val="FFFFFF"/>
                </a:solidFill>
                <a:latin typeface="Microsoft YaHei"/>
                <a:cs typeface="Microsoft YaHei"/>
              </a:rPr>
              <a:t>Planning</a:t>
            </a:r>
            <a:r>
              <a:rPr dirty="0" sz="2000" spc="-8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2000" spc="-50" b="1">
                <a:solidFill>
                  <a:srgbClr val="FFFFFF"/>
                </a:solidFill>
                <a:latin typeface="Microsoft YaHei"/>
                <a:cs typeface="Microsoft YaHei"/>
              </a:rPr>
              <a:t>&amp; </a:t>
            </a: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Design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28" name="object 28" descr=""/>
          <p:cNvGrpSpPr/>
          <p:nvPr/>
        </p:nvGrpSpPr>
        <p:grpSpPr>
          <a:xfrm>
            <a:off x="5930849" y="1842274"/>
            <a:ext cx="3116580" cy="1249680"/>
            <a:chOff x="5930849" y="1842274"/>
            <a:chExt cx="3116580" cy="1249680"/>
          </a:xfrm>
        </p:grpSpPr>
        <p:sp>
          <p:nvSpPr>
            <p:cNvPr id="29" name="object 29" descr=""/>
            <p:cNvSpPr/>
            <p:nvPr/>
          </p:nvSpPr>
          <p:spPr>
            <a:xfrm>
              <a:off x="5946648" y="1848612"/>
              <a:ext cx="3091180" cy="1236345"/>
            </a:xfrm>
            <a:custGeom>
              <a:avLst/>
              <a:gdLst/>
              <a:ahLst/>
              <a:cxnLst/>
              <a:rect l="l" t="t" r="r" b="b"/>
              <a:pathLst>
                <a:path w="3091179" h="1236345">
                  <a:moveTo>
                    <a:pt x="2473452" y="1235964"/>
                  </a:moveTo>
                  <a:lnTo>
                    <a:pt x="0" y="1235964"/>
                  </a:lnTo>
                  <a:lnTo>
                    <a:pt x="617220" y="618744"/>
                  </a:lnTo>
                  <a:lnTo>
                    <a:pt x="0" y="0"/>
                  </a:lnTo>
                  <a:lnTo>
                    <a:pt x="2473452" y="0"/>
                  </a:lnTo>
                  <a:lnTo>
                    <a:pt x="3090672" y="618744"/>
                  </a:lnTo>
                  <a:lnTo>
                    <a:pt x="2473452" y="1235964"/>
                  </a:lnTo>
                  <a:close/>
                </a:path>
              </a:pathLst>
            </a:custGeom>
            <a:solidFill>
              <a:srgbClr val="0595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5930849" y="1842274"/>
              <a:ext cx="3116580" cy="1249680"/>
            </a:xfrm>
            <a:custGeom>
              <a:avLst/>
              <a:gdLst/>
              <a:ahLst/>
              <a:cxnLst/>
              <a:rect l="l" t="t" r="r" b="b"/>
              <a:pathLst>
                <a:path w="3116579" h="1249680">
                  <a:moveTo>
                    <a:pt x="624687" y="624700"/>
                  </a:moveTo>
                  <a:lnTo>
                    <a:pt x="0" y="0"/>
                  </a:lnTo>
                  <a:lnTo>
                    <a:pt x="2491371" y="0"/>
                  </a:lnTo>
                  <a:lnTo>
                    <a:pt x="2493225" y="1854"/>
                  </a:lnTo>
                  <a:lnTo>
                    <a:pt x="19812" y="1854"/>
                  </a:lnTo>
                  <a:lnTo>
                    <a:pt x="15328" y="12699"/>
                  </a:lnTo>
                  <a:lnTo>
                    <a:pt x="30657" y="12699"/>
                  </a:lnTo>
                  <a:lnTo>
                    <a:pt x="638162" y="620204"/>
                  </a:lnTo>
                  <a:lnTo>
                    <a:pt x="629183" y="620204"/>
                  </a:lnTo>
                  <a:lnTo>
                    <a:pt x="624687" y="624700"/>
                  </a:lnTo>
                  <a:close/>
                </a:path>
                <a:path w="3116579" h="1249680">
                  <a:moveTo>
                    <a:pt x="30657" y="12699"/>
                  </a:moveTo>
                  <a:lnTo>
                    <a:pt x="15328" y="12699"/>
                  </a:lnTo>
                  <a:lnTo>
                    <a:pt x="19812" y="1854"/>
                  </a:lnTo>
                  <a:lnTo>
                    <a:pt x="30657" y="12699"/>
                  </a:lnTo>
                  <a:close/>
                </a:path>
                <a:path w="3116579" h="1249680">
                  <a:moveTo>
                    <a:pt x="2486113" y="12699"/>
                  </a:moveTo>
                  <a:lnTo>
                    <a:pt x="30657" y="12699"/>
                  </a:lnTo>
                  <a:lnTo>
                    <a:pt x="19812" y="1854"/>
                  </a:lnTo>
                  <a:lnTo>
                    <a:pt x="2493225" y="1854"/>
                  </a:lnTo>
                  <a:lnTo>
                    <a:pt x="2502204" y="10833"/>
                  </a:lnTo>
                  <a:lnTo>
                    <a:pt x="2484247" y="10833"/>
                  </a:lnTo>
                  <a:lnTo>
                    <a:pt x="2486113" y="12699"/>
                  </a:lnTo>
                  <a:close/>
                </a:path>
                <a:path w="3116579" h="1249680">
                  <a:moveTo>
                    <a:pt x="3098101" y="624700"/>
                  </a:moveTo>
                  <a:lnTo>
                    <a:pt x="2484247" y="10833"/>
                  </a:lnTo>
                  <a:lnTo>
                    <a:pt x="2488730" y="12699"/>
                  </a:lnTo>
                  <a:lnTo>
                    <a:pt x="2504071" y="12699"/>
                  </a:lnTo>
                  <a:lnTo>
                    <a:pt x="3111576" y="620204"/>
                  </a:lnTo>
                  <a:lnTo>
                    <a:pt x="3102597" y="620204"/>
                  </a:lnTo>
                  <a:lnTo>
                    <a:pt x="3098101" y="624700"/>
                  </a:lnTo>
                  <a:close/>
                </a:path>
                <a:path w="3116579" h="1249680">
                  <a:moveTo>
                    <a:pt x="2504071" y="12699"/>
                  </a:moveTo>
                  <a:lnTo>
                    <a:pt x="2488730" y="12699"/>
                  </a:lnTo>
                  <a:lnTo>
                    <a:pt x="2484247" y="10833"/>
                  </a:lnTo>
                  <a:lnTo>
                    <a:pt x="2502204" y="10833"/>
                  </a:lnTo>
                  <a:lnTo>
                    <a:pt x="2504071" y="12699"/>
                  </a:lnTo>
                  <a:close/>
                </a:path>
                <a:path w="3116579" h="1249680">
                  <a:moveTo>
                    <a:pt x="629183" y="629196"/>
                  </a:moveTo>
                  <a:lnTo>
                    <a:pt x="624687" y="624700"/>
                  </a:lnTo>
                  <a:lnTo>
                    <a:pt x="629183" y="620204"/>
                  </a:lnTo>
                  <a:lnTo>
                    <a:pt x="629183" y="629196"/>
                  </a:lnTo>
                  <a:close/>
                </a:path>
                <a:path w="3116579" h="1249680">
                  <a:moveTo>
                    <a:pt x="638162" y="629196"/>
                  </a:moveTo>
                  <a:lnTo>
                    <a:pt x="629183" y="629196"/>
                  </a:lnTo>
                  <a:lnTo>
                    <a:pt x="629183" y="620204"/>
                  </a:lnTo>
                  <a:lnTo>
                    <a:pt x="638162" y="620204"/>
                  </a:lnTo>
                  <a:lnTo>
                    <a:pt x="642658" y="624700"/>
                  </a:lnTo>
                  <a:lnTo>
                    <a:pt x="638162" y="629196"/>
                  </a:lnTo>
                  <a:close/>
                </a:path>
                <a:path w="3116579" h="1249680">
                  <a:moveTo>
                    <a:pt x="3102597" y="629196"/>
                  </a:moveTo>
                  <a:lnTo>
                    <a:pt x="3098101" y="624700"/>
                  </a:lnTo>
                  <a:lnTo>
                    <a:pt x="3102597" y="620204"/>
                  </a:lnTo>
                  <a:lnTo>
                    <a:pt x="3102597" y="629196"/>
                  </a:lnTo>
                  <a:close/>
                </a:path>
                <a:path w="3116579" h="1249680">
                  <a:moveTo>
                    <a:pt x="3111576" y="629196"/>
                  </a:moveTo>
                  <a:lnTo>
                    <a:pt x="3102597" y="629196"/>
                  </a:lnTo>
                  <a:lnTo>
                    <a:pt x="3102597" y="620204"/>
                  </a:lnTo>
                  <a:lnTo>
                    <a:pt x="3111576" y="620204"/>
                  </a:lnTo>
                  <a:lnTo>
                    <a:pt x="3116072" y="624700"/>
                  </a:lnTo>
                  <a:lnTo>
                    <a:pt x="3111576" y="629196"/>
                  </a:lnTo>
                  <a:close/>
                </a:path>
                <a:path w="3116579" h="1249680">
                  <a:moveTo>
                    <a:pt x="2491371" y="1249400"/>
                  </a:moveTo>
                  <a:lnTo>
                    <a:pt x="0" y="1249400"/>
                  </a:lnTo>
                  <a:lnTo>
                    <a:pt x="624687" y="624700"/>
                  </a:lnTo>
                  <a:lnTo>
                    <a:pt x="629183" y="629196"/>
                  </a:lnTo>
                  <a:lnTo>
                    <a:pt x="638162" y="629196"/>
                  </a:lnTo>
                  <a:lnTo>
                    <a:pt x="30657" y="1236700"/>
                  </a:lnTo>
                  <a:lnTo>
                    <a:pt x="15328" y="1236700"/>
                  </a:lnTo>
                  <a:lnTo>
                    <a:pt x="19812" y="1247546"/>
                  </a:lnTo>
                  <a:lnTo>
                    <a:pt x="2493225" y="1247546"/>
                  </a:lnTo>
                  <a:lnTo>
                    <a:pt x="2491371" y="1249400"/>
                  </a:lnTo>
                  <a:close/>
                </a:path>
                <a:path w="3116579" h="1249680">
                  <a:moveTo>
                    <a:pt x="2484247" y="1238567"/>
                  </a:moveTo>
                  <a:lnTo>
                    <a:pt x="3098101" y="624700"/>
                  </a:lnTo>
                  <a:lnTo>
                    <a:pt x="3102597" y="629196"/>
                  </a:lnTo>
                  <a:lnTo>
                    <a:pt x="3111576" y="629196"/>
                  </a:lnTo>
                  <a:lnTo>
                    <a:pt x="2504071" y="1236700"/>
                  </a:lnTo>
                  <a:lnTo>
                    <a:pt x="2488730" y="1236700"/>
                  </a:lnTo>
                  <a:lnTo>
                    <a:pt x="2484247" y="1238567"/>
                  </a:lnTo>
                  <a:close/>
                </a:path>
                <a:path w="3116579" h="1249680">
                  <a:moveTo>
                    <a:pt x="19812" y="1247546"/>
                  </a:moveTo>
                  <a:lnTo>
                    <a:pt x="15328" y="1236700"/>
                  </a:lnTo>
                  <a:lnTo>
                    <a:pt x="30657" y="1236700"/>
                  </a:lnTo>
                  <a:lnTo>
                    <a:pt x="19812" y="1247546"/>
                  </a:lnTo>
                  <a:close/>
                </a:path>
                <a:path w="3116579" h="1249680">
                  <a:moveTo>
                    <a:pt x="2493225" y="1247546"/>
                  </a:moveTo>
                  <a:lnTo>
                    <a:pt x="19812" y="1247546"/>
                  </a:lnTo>
                  <a:lnTo>
                    <a:pt x="30657" y="1236700"/>
                  </a:lnTo>
                  <a:lnTo>
                    <a:pt x="2486113" y="1236700"/>
                  </a:lnTo>
                  <a:lnTo>
                    <a:pt x="2484247" y="1238567"/>
                  </a:lnTo>
                  <a:lnTo>
                    <a:pt x="2502204" y="1238567"/>
                  </a:lnTo>
                  <a:lnTo>
                    <a:pt x="2493225" y="1247546"/>
                  </a:lnTo>
                  <a:close/>
                </a:path>
                <a:path w="3116579" h="1249680">
                  <a:moveTo>
                    <a:pt x="2502204" y="1238567"/>
                  </a:moveTo>
                  <a:lnTo>
                    <a:pt x="2484247" y="1238567"/>
                  </a:lnTo>
                  <a:lnTo>
                    <a:pt x="2488730" y="1236700"/>
                  </a:lnTo>
                  <a:lnTo>
                    <a:pt x="2504071" y="1236700"/>
                  </a:lnTo>
                  <a:lnTo>
                    <a:pt x="2502204" y="1238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1" name="object 31" descr=""/>
          <p:cNvSpPr txBox="1"/>
          <p:nvPr/>
        </p:nvSpPr>
        <p:spPr>
          <a:xfrm>
            <a:off x="6681368" y="1978799"/>
            <a:ext cx="1674495" cy="94106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Investment </a:t>
            </a:r>
            <a:r>
              <a:rPr dirty="0" sz="2000" spc="-50" b="1">
                <a:solidFill>
                  <a:srgbClr val="FFFFFF"/>
                </a:solidFill>
                <a:latin typeface="Microsoft YaHei"/>
                <a:cs typeface="Microsoft YaHei"/>
              </a:rPr>
              <a:t>&amp; </a:t>
            </a: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Construction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32" name="object 32" descr=""/>
          <p:cNvGrpSpPr/>
          <p:nvPr/>
        </p:nvGrpSpPr>
        <p:grpSpPr>
          <a:xfrm>
            <a:off x="8713431" y="1842274"/>
            <a:ext cx="3116580" cy="1249680"/>
            <a:chOff x="8713431" y="1842274"/>
            <a:chExt cx="3116580" cy="1249680"/>
          </a:xfrm>
        </p:grpSpPr>
        <p:sp>
          <p:nvSpPr>
            <p:cNvPr id="33" name="object 33" descr=""/>
            <p:cNvSpPr/>
            <p:nvPr/>
          </p:nvSpPr>
          <p:spPr>
            <a:xfrm>
              <a:off x="8729471" y="1848612"/>
              <a:ext cx="3091180" cy="1236345"/>
            </a:xfrm>
            <a:custGeom>
              <a:avLst/>
              <a:gdLst/>
              <a:ahLst/>
              <a:cxnLst/>
              <a:rect l="l" t="t" r="r" b="b"/>
              <a:pathLst>
                <a:path w="3091179" h="1236345">
                  <a:moveTo>
                    <a:pt x="2473452" y="1235964"/>
                  </a:moveTo>
                  <a:lnTo>
                    <a:pt x="0" y="1235964"/>
                  </a:lnTo>
                  <a:lnTo>
                    <a:pt x="617220" y="618744"/>
                  </a:lnTo>
                  <a:lnTo>
                    <a:pt x="0" y="0"/>
                  </a:lnTo>
                  <a:lnTo>
                    <a:pt x="2473452" y="0"/>
                  </a:lnTo>
                  <a:lnTo>
                    <a:pt x="3090672" y="618744"/>
                  </a:lnTo>
                  <a:lnTo>
                    <a:pt x="2473452" y="1235964"/>
                  </a:lnTo>
                  <a:close/>
                </a:path>
              </a:pathLst>
            </a:custGeom>
            <a:solidFill>
              <a:srgbClr val="00A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 descr=""/>
            <p:cNvSpPr/>
            <p:nvPr/>
          </p:nvSpPr>
          <p:spPr>
            <a:xfrm>
              <a:off x="8713431" y="1842274"/>
              <a:ext cx="3116580" cy="1249680"/>
            </a:xfrm>
            <a:custGeom>
              <a:avLst/>
              <a:gdLst/>
              <a:ahLst/>
              <a:cxnLst/>
              <a:rect l="l" t="t" r="r" b="b"/>
              <a:pathLst>
                <a:path w="3116579" h="1249680">
                  <a:moveTo>
                    <a:pt x="624700" y="624700"/>
                  </a:moveTo>
                  <a:lnTo>
                    <a:pt x="0" y="0"/>
                  </a:lnTo>
                  <a:lnTo>
                    <a:pt x="2491371" y="0"/>
                  </a:lnTo>
                  <a:lnTo>
                    <a:pt x="2493225" y="1854"/>
                  </a:lnTo>
                  <a:lnTo>
                    <a:pt x="19824" y="1854"/>
                  </a:lnTo>
                  <a:lnTo>
                    <a:pt x="15328" y="12699"/>
                  </a:lnTo>
                  <a:lnTo>
                    <a:pt x="30670" y="12699"/>
                  </a:lnTo>
                  <a:lnTo>
                    <a:pt x="638162" y="620204"/>
                  </a:lnTo>
                  <a:lnTo>
                    <a:pt x="629196" y="620204"/>
                  </a:lnTo>
                  <a:lnTo>
                    <a:pt x="624700" y="624700"/>
                  </a:lnTo>
                  <a:close/>
                </a:path>
                <a:path w="3116579" h="1249680">
                  <a:moveTo>
                    <a:pt x="30670" y="12699"/>
                  </a:moveTo>
                  <a:lnTo>
                    <a:pt x="15328" y="12699"/>
                  </a:lnTo>
                  <a:lnTo>
                    <a:pt x="19824" y="1854"/>
                  </a:lnTo>
                  <a:lnTo>
                    <a:pt x="30670" y="12699"/>
                  </a:lnTo>
                  <a:close/>
                </a:path>
                <a:path w="3116579" h="1249680">
                  <a:moveTo>
                    <a:pt x="2486113" y="12699"/>
                  </a:moveTo>
                  <a:lnTo>
                    <a:pt x="30670" y="12699"/>
                  </a:lnTo>
                  <a:lnTo>
                    <a:pt x="19824" y="1854"/>
                  </a:lnTo>
                  <a:lnTo>
                    <a:pt x="2493225" y="1854"/>
                  </a:lnTo>
                  <a:lnTo>
                    <a:pt x="2502204" y="10833"/>
                  </a:lnTo>
                  <a:lnTo>
                    <a:pt x="2484247" y="10833"/>
                  </a:lnTo>
                  <a:lnTo>
                    <a:pt x="2486113" y="12699"/>
                  </a:lnTo>
                  <a:close/>
                </a:path>
                <a:path w="3116579" h="1249680">
                  <a:moveTo>
                    <a:pt x="3098101" y="624700"/>
                  </a:moveTo>
                  <a:lnTo>
                    <a:pt x="2484247" y="10833"/>
                  </a:lnTo>
                  <a:lnTo>
                    <a:pt x="2488742" y="12699"/>
                  </a:lnTo>
                  <a:lnTo>
                    <a:pt x="2504071" y="12699"/>
                  </a:lnTo>
                  <a:lnTo>
                    <a:pt x="3111576" y="620204"/>
                  </a:lnTo>
                  <a:lnTo>
                    <a:pt x="3102597" y="620204"/>
                  </a:lnTo>
                  <a:lnTo>
                    <a:pt x="3098101" y="624700"/>
                  </a:lnTo>
                  <a:close/>
                </a:path>
                <a:path w="3116579" h="1249680">
                  <a:moveTo>
                    <a:pt x="2504071" y="12699"/>
                  </a:moveTo>
                  <a:lnTo>
                    <a:pt x="2488742" y="12699"/>
                  </a:lnTo>
                  <a:lnTo>
                    <a:pt x="2484247" y="10833"/>
                  </a:lnTo>
                  <a:lnTo>
                    <a:pt x="2502204" y="10833"/>
                  </a:lnTo>
                  <a:lnTo>
                    <a:pt x="2504071" y="12699"/>
                  </a:lnTo>
                  <a:close/>
                </a:path>
                <a:path w="3116579" h="1249680">
                  <a:moveTo>
                    <a:pt x="629196" y="629196"/>
                  </a:moveTo>
                  <a:lnTo>
                    <a:pt x="624700" y="624700"/>
                  </a:lnTo>
                  <a:lnTo>
                    <a:pt x="629196" y="620204"/>
                  </a:lnTo>
                  <a:lnTo>
                    <a:pt x="629196" y="629196"/>
                  </a:lnTo>
                  <a:close/>
                </a:path>
                <a:path w="3116579" h="1249680">
                  <a:moveTo>
                    <a:pt x="638162" y="629196"/>
                  </a:moveTo>
                  <a:lnTo>
                    <a:pt x="629196" y="629196"/>
                  </a:lnTo>
                  <a:lnTo>
                    <a:pt x="629196" y="620204"/>
                  </a:lnTo>
                  <a:lnTo>
                    <a:pt x="638162" y="620204"/>
                  </a:lnTo>
                  <a:lnTo>
                    <a:pt x="642658" y="624700"/>
                  </a:lnTo>
                  <a:lnTo>
                    <a:pt x="638162" y="629196"/>
                  </a:lnTo>
                  <a:close/>
                </a:path>
                <a:path w="3116579" h="1249680">
                  <a:moveTo>
                    <a:pt x="3102597" y="629196"/>
                  </a:moveTo>
                  <a:lnTo>
                    <a:pt x="3098101" y="624700"/>
                  </a:lnTo>
                  <a:lnTo>
                    <a:pt x="3102597" y="620204"/>
                  </a:lnTo>
                  <a:lnTo>
                    <a:pt x="3102597" y="629196"/>
                  </a:lnTo>
                  <a:close/>
                </a:path>
                <a:path w="3116579" h="1249680">
                  <a:moveTo>
                    <a:pt x="3111576" y="629196"/>
                  </a:moveTo>
                  <a:lnTo>
                    <a:pt x="3102597" y="629196"/>
                  </a:lnTo>
                  <a:lnTo>
                    <a:pt x="3102597" y="620204"/>
                  </a:lnTo>
                  <a:lnTo>
                    <a:pt x="3111576" y="620204"/>
                  </a:lnTo>
                  <a:lnTo>
                    <a:pt x="3116072" y="624700"/>
                  </a:lnTo>
                  <a:lnTo>
                    <a:pt x="3111576" y="629196"/>
                  </a:lnTo>
                  <a:close/>
                </a:path>
                <a:path w="3116579" h="1249680">
                  <a:moveTo>
                    <a:pt x="2491371" y="1249400"/>
                  </a:moveTo>
                  <a:lnTo>
                    <a:pt x="0" y="1249400"/>
                  </a:lnTo>
                  <a:lnTo>
                    <a:pt x="624700" y="624700"/>
                  </a:lnTo>
                  <a:lnTo>
                    <a:pt x="629196" y="629196"/>
                  </a:lnTo>
                  <a:lnTo>
                    <a:pt x="638162" y="629196"/>
                  </a:lnTo>
                  <a:lnTo>
                    <a:pt x="30670" y="1236700"/>
                  </a:lnTo>
                  <a:lnTo>
                    <a:pt x="15328" y="1236700"/>
                  </a:lnTo>
                  <a:lnTo>
                    <a:pt x="19824" y="1247546"/>
                  </a:lnTo>
                  <a:lnTo>
                    <a:pt x="2493225" y="1247546"/>
                  </a:lnTo>
                  <a:lnTo>
                    <a:pt x="2491371" y="1249400"/>
                  </a:lnTo>
                  <a:close/>
                </a:path>
                <a:path w="3116579" h="1249680">
                  <a:moveTo>
                    <a:pt x="2484247" y="1238567"/>
                  </a:moveTo>
                  <a:lnTo>
                    <a:pt x="3098101" y="624700"/>
                  </a:lnTo>
                  <a:lnTo>
                    <a:pt x="3102597" y="629196"/>
                  </a:lnTo>
                  <a:lnTo>
                    <a:pt x="3111576" y="629196"/>
                  </a:lnTo>
                  <a:lnTo>
                    <a:pt x="2504071" y="1236700"/>
                  </a:lnTo>
                  <a:lnTo>
                    <a:pt x="2488742" y="1236700"/>
                  </a:lnTo>
                  <a:lnTo>
                    <a:pt x="2484247" y="1238567"/>
                  </a:lnTo>
                  <a:close/>
                </a:path>
                <a:path w="3116579" h="1249680">
                  <a:moveTo>
                    <a:pt x="19824" y="1247546"/>
                  </a:moveTo>
                  <a:lnTo>
                    <a:pt x="15328" y="1236700"/>
                  </a:lnTo>
                  <a:lnTo>
                    <a:pt x="30670" y="1236700"/>
                  </a:lnTo>
                  <a:lnTo>
                    <a:pt x="19824" y="1247546"/>
                  </a:lnTo>
                  <a:close/>
                </a:path>
                <a:path w="3116579" h="1249680">
                  <a:moveTo>
                    <a:pt x="2493225" y="1247546"/>
                  </a:moveTo>
                  <a:lnTo>
                    <a:pt x="19824" y="1247546"/>
                  </a:lnTo>
                  <a:lnTo>
                    <a:pt x="30670" y="1236700"/>
                  </a:lnTo>
                  <a:lnTo>
                    <a:pt x="2486113" y="1236700"/>
                  </a:lnTo>
                  <a:lnTo>
                    <a:pt x="2484247" y="1238567"/>
                  </a:lnTo>
                  <a:lnTo>
                    <a:pt x="2502204" y="1238567"/>
                  </a:lnTo>
                  <a:lnTo>
                    <a:pt x="2493225" y="1247546"/>
                  </a:lnTo>
                  <a:close/>
                </a:path>
                <a:path w="3116579" h="1249680">
                  <a:moveTo>
                    <a:pt x="2502204" y="1238567"/>
                  </a:moveTo>
                  <a:lnTo>
                    <a:pt x="2484247" y="1238567"/>
                  </a:lnTo>
                  <a:lnTo>
                    <a:pt x="2488742" y="1236700"/>
                  </a:lnTo>
                  <a:lnTo>
                    <a:pt x="2504071" y="1236700"/>
                  </a:lnTo>
                  <a:lnTo>
                    <a:pt x="2502204" y="1238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5" name="object 35" descr=""/>
          <p:cNvSpPr txBox="1"/>
          <p:nvPr/>
        </p:nvSpPr>
        <p:spPr>
          <a:xfrm>
            <a:off x="9427121" y="2131199"/>
            <a:ext cx="1749425" cy="6362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20675" marR="5080" indent="-30861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FFFFFF"/>
                </a:solidFill>
                <a:latin typeface="Microsoft YaHei"/>
                <a:cs typeface="Microsoft YaHei"/>
              </a:rPr>
              <a:t>Operations</a:t>
            </a:r>
            <a:r>
              <a:rPr dirty="0" sz="2000" spc="-9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2000" spc="-50" b="1">
                <a:solidFill>
                  <a:srgbClr val="FFFFFF"/>
                </a:solidFill>
                <a:latin typeface="Microsoft YaHei"/>
                <a:cs typeface="Microsoft YaHei"/>
              </a:rPr>
              <a:t>&amp; </a:t>
            </a:r>
            <a:r>
              <a:rPr dirty="0" sz="2000" spc="-10" b="1">
                <a:solidFill>
                  <a:srgbClr val="FFFFFF"/>
                </a:solidFill>
                <a:latin typeface="Microsoft YaHei"/>
                <a:cs typeface="Microsoft YaHei"/>
              </a:rPr>
              <a:t>Iteration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827189" y="3207994"/>
            <a:ext cx="189039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Microsoft YaHei"/>
                <a:cs typeface="Microsoft YaHei"/>
              </a:rPr>
              <a:t>Setting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Strategic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Compass, </a:t>
            </a:r>
            <a:r>
              <a:rPr dirty="0" sz="1000">
                <a:latin typeface="Microsoft YaHei"/>
                <a:cs typeface="Microsoft YaHei"/>
              </a:rPr>
              <a:t>Goal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Anchoring</a:t>
            </a:r>
            <a:r>
              <a:rPr dirty="0" sz="1000" spc="-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-10">
                <a:latin typeface="Microsoft YaHei"/>
                <a:cs typeface="Microsoft YaHei"/>
              </a:rPr>
              <a:t> Target Setting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3638968" y="3207994"/>
            <a:ext cx="172783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Microsoft YaHei"/>
                <a:cs typeface="Microsoft YaHei"/>
              </a:rPr>
              <a:t>Blueprinting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Future,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20">
                <a:latin typeface="Microsoft YaHei"/>
                <a:cs typeface="Microsoft YaHei"/>
              </a:rPr>
              <a:t>Site </a:t>
            </a:r>
            <a:r>
              <a:rPr dirty="0" sz="1000">
                <a:latin typeface="Microsoft YaHei"/>
                <a:cs typeface="Microsoft YaHei"/>
              </a:rPr>
              <a:t>Selection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Spatial Optimization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6068580" y="3216236"/>
            <a:ext cx="2263775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Microsoft YaHei"/>
                <a:cs typeface="Microsoft YaHei"/>
              </a:rPr>
              <a:t>Building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Low-</a:t>
            </a:r>
            <a:r>
              <a:rPr dirty="0" sz="1000">
                <a:latin typeface="Microsoft YaHei"/>
                <a:cs typeface="Microsoft YaHei"/>
              </a:rPr>
              <a:t>carbon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Framework, </a:t>
            </a:r>
            <a:r>
              <a:rPr dirty="0" sz="1000">
                <a:latin typeface="Microsoft YaHei"/>
                <a:cs typeface="Microsoft YaHei"/>
              </a:rPr>
              <a:t>Green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Supply</a:t>
            </a:r>
            <a:r>
              <a:rPr dirty="0" sz="1000" spc="-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Chain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Management (GSCM)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8860790" y="3207994"/>
            <a:ext cx="2265680" cy="481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latin typeface="Microsoft YaHei"/>
                <a:cs typeface="Microsoft YaHei"/>
              </a:rPr>
              <a:t>Refining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Operational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Excellence, </a:t>
            </a:r>
            <a:r>
              <a:rPr dirty="0" sz="1000">
                <a:latin typeface="Microsoft YaHei"/>
                <a:cs typeface="Microsoft YaHei"/>
              </a:rPr>
              <a:t>Intelligent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Operation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&amp;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Maintenance (O&amp;M)</a:t>
            </a:r>
            <a:endParaRPr sz="1000">
              <a:latin typeface="Microsoft YaHei"/>
              <a:cs typeface="Microsoft YaHei"/>
            </a:endParaRPr>
          </a:p>
        </p:txBody>
      </p:sp>
      <p:grpSp>
        <p:nvGrpSpPr>
          <p:cNvPr id="40" name="object 40" descr=""/>
          <p:cNvGrpSpPr/>
          <p:nvPr/>
        </p:nvGrpSpPr>
        <p:grpSpPr>
          <a:xfrm>
            <a:off x="1467967" y="1164170"/>
            <a:ext cx="9096375" cy="653415"/>
            <a:chOff x="1467967" y="1164170"/>
            <a:chExt cx="9096375" cy="653415"/>
          </a:xfrm>
        </p:grpSpPr>
        <p:sp>
          <p:nvSpPr>
            <p:cNvPr id="41" name="object 41" descr=""/>
            <p:cNvSpPr/>
            <p:nvPr/>
          </p:nvSpPr>
          <p:spPr>
            <a:xfrm>
              <a:off x="1467967" y="1167256"/>
              <a:ext cx="666115" cy="650240"/>
            </a:xfrm>
            <a:custGeom>
              <a:avLst/>
              <a:gdLst/>
              <a:ahLst/>
              <a:cxnLst/>
              <a:rect l="l" t="t" r="r" b="b"/>
              <a:pathLst>
                <a:path w="666114" h="650239">
                  <a:moveTo>
                    <a:pt x="221259" y="331304"/>
                  </a:moveTo>
                  <a:lnTo>
                    <a:pt x="221331" y="317334"/>
                  </a:lnTo>
                  <a:lnTo>
                    <a:pt x="221448" y="294474"/>
                  </a:lnTo>
                  <a:lnTo>
                    <a:pt x="221572" y="270344"/>
                  </a:lnTo>
                  <a:lnTo>
                    <a:pt x="221689" y="247484"/>
                  </a:lnTo>
                  <a:lnTo>
                    <a:pt x="221812" y="223354"/>
                  </a:lnTo>
                  <a:lnTo>
                    <a:pt x="221904" y="205574"/>
                  </a:lnTo>
                  <a:lnTo>
                    <a:pt x="226866" y="158584"/>
                  </a:lnTo>
                  <a:lnTo>
                    <a:pt x="259183" y="126834"/>
                  </a:lnTo>
                  <a:lnTo>
                    <a:pt x="282702" y="123024"/>
                  </a:lnTo>
                  <a:lnTo>
                    <a:pt x="310070" y="123024"/>
                  </a:lnTo>
                  <a:lnTo>
                    <a:pt x="315845" y="138264"/>
                  </a:lnTo>
                  <a:lnTo>
                    <a:pt x="330025" y="177634"/>
                  </a:lnTo>
                  <a:lnTo>
                    <a:pt x="275551" y="177634"/>
                  </a:lnTo>
                  <a:lnTo>
                    <a:pt x="273253" y="180174"/>
                  </a:lnTo>
                  <a:lnTo>
                    <a:pt x="273136" y="205574"/>
                  </a:lnTo>
                  <a:lnTo>
                    <a:pt x="273044" y="223354"/>
                  </a:lnTo>
                  <a:lnTo>
                    <a:pt x="272921" y="247484"/>
                  </a:lnTo>
                  <a:lnTo>
                    <a:pt x="272804" y="270344"/>
                  </a:lnTo>
                  <a:lnTo>
                    <a:pt x="272680" y="294474"/>
                  </a:lnTo>
                  <a:lnTo>
                    <a:pt x="272563" y="317334"/>
                  </a:lnTo>
                  <a:lnTo>
                    <a:pt x="272504" y="328764"/>
                  </a:lnTo>
                  <a:lnTo>
                    <a:pt x="257962" y="328764"/>
                  </a:lnTo>
                  <a:lnTo>
                    <a:pt x="249834" y="330034"/>
                  </a:lnTo>
                  <a:lnTo>
                    <a:pt x="221259" y="331304"/>
                  </a:lnTo>
                  <a:close/>
                </a:path>
                <a:path w="666114" h="650239">
                  <a:moveTo>
                    <a:pt x="362165" y="205574"/>
                  </a:moveTo>
                  <a:lnTo>
                    <a:pt x="340182" y="205574"/>
                  </a:lnTo>
                  <a:lnTo>
                    <a:pt x="333146" y="167474"/>
                  </a:lnTo>
                  <a:lnTo>
                    <a:pt x="333476" y="164934"/>
                  </a:lnTo>
                  <a:lnTo>
                    <a:pt x="345020" y="144614"/>
                  </a:lnTo>
                  <a:lnTo>
                    <a:pt x="335902" y="128104"/>
                  </a:lnTo>
                  <a:lnTo>
                    <a:pt x="335241" y="126834"/>
                  </a:lnTo>
                  <a:lnTo>
                    <a:pt x="335241" y="125564"/>
                  </a:lnTo>
                  <a:lnTo>
                    <a:pt x="336562" y="123024"/>
                  </a:lnTo>
                  <a:lnTo>
                    <a:pt x="366788" y="123024"/>
                  </a:lnTo>
                  <a:lnTo>
                    <a:pt x="368109" y="125564"/>
                  </a:lnTo>
                  <a:lnTo>
                    <a:pt x="368109" y="126834"/>
                  </a:lnTo>
                  <a:lnTo>
                    <a:pt x="367449" y="128104"/>
                  </a:lnTo>
                  <a:lnTo>
                    <a:pt x="358317" y="144614"/>
                  </a:lnTo>
                  <a:lnTo>
                    <a:pt x="369862" y="164934"/>
                  </a:lnTo>
                  <a:lnTo>
                    <a:pt x="370192" y="167474"/>
                  </a:lnTo>
                  <a:lnTo>
                    <a:pt x="369760" y="170014"/>
                  </a:lnTo>
                  <a:lnTo>
                    <a:pt x="362165" y="205574"/>
                  </a:lnTo>
                  <a:close/>
                </a:path>
                <a:path w="666114" h="650239">
                  <a:moveTo>
                    <a:pt x="418922" y="205574"/>
                  </a:moveTo>
                  <a:lnTo>
                    <a:pt x="362165" y="205574"/>
                  </a:lnTo>
                  <a:lnTo>
                    <a:pt x="368079" y="189064"/>
                  </a:lnTo>
                  <a:lnTo>
                    <a:pt x="387488" y="138264"/>
                  </a:lnTo>
                  <a:lnTo>
                    <a:pt x="393280" y="123024"/>
                  </a:lnTo>
                  <a:lnTo>
                    <a:pt x="420204" y="123024"/>
                  </a:lnTo>
                  <a:lnTo>
                    <a:pt x="443723" y="126834"/>
                  </a:lnTo>
                  <a:lnTo>
                    <a:pt x="462994" y="139534"/>
                  </a:lnTo>
                  <a:lnTo>
                    <a:pt x="476040" y="158584"/>
                  </a:lnTo>
                  <a:lnTo>
                    <a:pt x="479865" y="177634"/>
                  </a:lnTo>
                  <a:lnTo>
                    <a:pt x="421309" y="177634"/>
                  </a:lnTo>
                  <a:lnTo>
                    <a:pt x="418884" y="180174"/>
                  </a:lnTo>
                  <a:lnTo>
                    <a:pt x="418922" y="205574"/>
                  </a:lnTo>
                  <a:close/>
                </a:path>
                <a:path w="666114" h="650239">
                  <a:moveTo>
                    <a:pt x="106438" y="251294"/>
                  </a:moveTo>
                  <a:lnTo>
                    <a:pt x="86647" y="247484"/>
                  </a:lnTo>
                  <a:lnTo>
                    <a:pt x="70483" y="236054"/>
                  </a:lnTo>
                  <a:lnTo>
                    <a:pt x="59584" y="219544"/>
                  </a:lnTo>
                  <a:lnTo>
                    <a:pt x="55587" y="200494"/>
                  </a:lnTo>
                  <a:lnTo>
                    <a:pt x="59584" y="180174"/>
                  </a:lnTo>
                  <a:lnTo>
                    <a:pt x="70483" y="164934"/>
                  </a:lnTo>
                  <a:lnTo>
                    <a:pt x="86647" y="153504"/>
                  </a:lnTo>
                  <a:lnTo>
                    <a:pt x="106438" y="149694"/>
                  </a:lnTo>
                  <a:lnTo>
                    <a:pt x="126237" y="153504"/>
                  </a:lnTo>
                  <a:lnTo>
                    <a:pt x="142405" y="164934"/>
                  </a:lnTo>
                  <a:lnTo>
                    <a:pt x="153305" y="180174"/>
                  </a:lnTo>
                  <a:lnTo>
                    <a:pt x="157302" y="200494"/>
                  </a:lnTo>
                  <a:lnTo>
                    <a:pt x="153305" y="219544"/>
                  </a:lnTo>
                  <a:lnTo>
                    <a:pt x="142405" y="236054"/>
                  </a:lnTo>
                  <a:lnTo>
                    <a:pt x="126237" y="247484"/>
                  </a:lnTo>
                  <a:lnTo>
                    <a:pt x="106438" y="251294"/>
                  </a:lnTo>
                  <a:close/>
                </a:path>
                <a:path w="666114" h="650239">
                  <a:moveTo>
                    <a:pt x="559307" y="253834"/>
                  </a:moveTo>
                  <a:lnTo>
                    <a:pt x="540162" y="250024"/>
                  </a:lnTo>
                  <a:lnTo>
                    <a:pt x="524527" y="238594"/>
                  </a:lnTo>
                  <a:lnTo>
                    <a:pt x="513986" y="223354"/>
                  </a:lnTo>
                  <a:lnTo>
                    <a:pt x="510120" y="204304"/>
                  </a:lnTo>
                  <a:lnTo>
                    <a:pt x="513986" y="185254"/>
                  </a:lnTo>
                  <a:lnTo>
                    <a:pt x="524527" y="170014"/>
                  </a:lnTo>
                  <a:lnTo>
                    <a:pt x="540162" y="158584"/>
                  </a:lnTo>
                  <a:lnTo>
                    <a:pt x="559307" y="154774"/>
                  </a:lnTo>
                  <a:lnTo>
                    <a:pt x="578453" y="158584"/>
                  </a:lnTo>
                  <a:lnTo>
                    <a:pt x="594088" y="170014"/>
                  </a:lnTo>
                  <a:lnTo>
                    <a:pt x="604629" y="185254"/>
                  </a:lnTo>
                  <a:lnTo>
                    <a:pt x="608495" y="204304"/>
                  </a:lnTo>
                  <a:lnTo>
                    <a:pt x="604629" y="223354"/>
                  </a:lnTo>
                  <a:lnTo>
                    <a:pt x="594088" y="238594"/>
                  </a:lnTo>
                  <a:lnTo>
                    <a:pt x="578453" y="250024"/>
                  </a:lnTo>
                  <a:lnTo>
                    <a:pt x="559307" y="253834"/>
                  </a:lnTo>
                  <a:close/>
                </a:path>
                <a:path w="666114" h="650239">
                  <a:moveTo>
                    <a:pt x="419442" y="370674"/>
                  </a:moveTo>
                  <a:lnTo>
                    <a:pt x="295008" y="370674"/>
                  </a:lnTo>
                  <a:lnTo>
                    <a:pt x="293976" y="363054"/>
                  </a:lnTo>
                  <a:lnTo>
                    <a:pt x="291590" y="355434"/>
                  </a:lnTo>
                  <a:lnTo>
                    <a:pt x="287944" y="349084"/>
                  </a:lnTo>
                  <a:lnTo>
                    <a:pt x="283133" y="342734"/>
                  </a:lnTo>
                  <a:lnTo>
                    <a:pt x="283133" y="180174"/>
                  </a:lnTo>
                  <a:lnTo>
                    <a:pt x="280936" y="177634"/>
                  </a:lnTo>
                  <a:lnTo>
                    <a:pt x="330025" y="177634"/>
                  </a:lnTo>
                  <a:lnTo>
                    <a:pt x="334600" y="190334"/>
                  </a:lnTo>
                  <a:lnTo>
                    <a:pt x="340182" y="205574"/>
                  </a:lnTo>
                  <a:lnTo>
                    <a:pt x="418922" y="205574"/>
                  </a:lnTo>
                  <a:lnTo>
                    <a:pt x="418998" y="255104"/>
                  </a:lnTo>
                  <a:lnTo>
                    <a:pt x="405704" y="255104"/>
                  </a:lnTo>
                  <a:lnTo>
                    <a:pt x="392864" y="257644"/>
                  </a:lnTo>
                  <a:lnTo>
                    <a:pt x="381468" y="263994"/>
                  </a:lnTo>
                  <a:lnTo>
                    <a:pt x="372503" y="275424"/>
                  </a:lnTo>
                  <a:lnTo>
                    <a:pt x="366756" y="290664"/>
                  </a:lnTo>
                  <a:lnTo>
                    <a:pt x="366872" y="293204"/>
                  </a:lnTo>
                  <a:lnTo>
                    <a:pt x="366989" y="295744"/>
                  </a:lnTo>
                  <a:lnTo>
                    <a:pt x="367105" y="298284"/>
                  </a:lnTo>
                  <a:lnTo>
                    <a:pt x="367221" y="300824"/>
                  </a:lnTo>
                  <a:lnTo>
                    <a:pt x="367338" y="303364"/>
                  </a:lnTo>
                  <a:lnTo>
                    <a:pt x="367454" y="305904"/>
                  </a:lnTo>
                  <a:lnTo>
                    <a:pt x="367512" y="307174"/>
                  </a:lnTo>
                  <a:lnTo>
                    <a:pt x="374307" y="322414"/>
                  </a:lnTo>
                  <a:lnTo>
                    <a:pt x="386676" y="333844"/>
                  </a:lnTo>
                  <a:lnTo>
                    <a:pt x="419214" y="352894"/>
                  </a:lnTo>
                  <a:lnTo>
                    <a:pt x="419328" y="360514"/>
                  </a:lnTo>
                  <a:lnTo>
                    <a:pt x="419442" y="370674"/>
                  </a:lnTo>
                  <a:close/>
                </a:path>
                <a:path w="666114" h="650239">
                  <a:moveTo>
                    <a:pt x="481431" y="291934"/>
                  </a:moveTo>
                  <a:lnTo>
                    <a:pt x="430793" y="260184"/>
                  </a:lnTo>
                  <a:lnTo>
                    <a:pt x="429983" y="260184"/>
                  </a:lnTo>
                  <a:lnTo>
                    <a:pt x="429946" y="251294"/>
                  </a:lnTo>
                  <a:lnTo>
                    <a:pt x="429826" y="223354"/>
                  </a:lnTo>
                  <a:lnTo>
                    <a:pt x="429751" y="205574"/>
                  </a:lnTo>
                  <a:lnTo>
                    <a:pt x="429664" y="185254"/>
                  </a:lnTo>
                  <a:lnTo>
                    <a:pt x="429552" y="180174"/>
                  </a:lnTo>
                  <a:lnTo>
                    <a:pt x="427126" y="177634"/>
                  </a:lnTo>
                  <a:lnTo>
                    <a:pt x="479865" y="177634"/>
                  </a:lnTo>
                  <a:lnTo>
                    <a:pt x="480885" y="182714"/>
                  </a:lnTo>
                  <a:lnTo>
                    <a:pt x="480999" y="205574"/>
                  </a:lnTo>
                  <a:lnTo>
                    <a:pt x="481088" y="223354"/>
                  </a:lnTo>
                  <a:lnTo>
                    <a:pt x="481209" y="247484"/>
                  </a:lnTo>
                  <a:lnTo>
                    <a:pt x="481323" y="270344"/>
                  </a:lnTo>
                  <a:lnTo>
                    <a:pt x="481431" y="291934"/>
                  </a:lnTo>
                  <a:close/>
                </a:path>
                <a:path w="666114" h="650239">
                  <a:moveTo>
                    <a:pt x="208704" y="479894"/>
                  </a:moveTo>
                  <a:lnTo>
                    <a:pt x="73533" y="479894"/>
                  </a:lnTo>
                  <a:lnTo>
                    <a:pt x="66104" y="474814"/>
                  </a:lnTo>
                  <a:lnTo>
                    <a:pt x="47670" y="307174"/>
                  </a:lnTo>
                  <a:lnTo>
                    <a:pt x="47586" y="305904"/>
                  </a:lnTo>
                  <a:lnTo>
                    <a:pt x="49240" y="293204"/>
                  </a:lnTo>
                  <a:lnTo>
                    <a:pt x="55365" y="283044"/>
                  </a:lnTo>
                  <a:lnTo>
                    <a:pt x="64996" y="275424"/>
                  </a:lnTo>
                  <a:lnTo>
                    <a:pt x="77165" y="272884"/>
                  </a:lnTo>
                  <a:lnTo>
                    <a:pt x="133654" y="269074"/>
                  </a:lnTo>
                  <a:lnTo>
                    <a:pt x="146129" y="270344"/>
                  </a:lnTo>
                  <a:lnTo>
                    <a:pt x="135966" y="300824"/>
                  </a:lnTo>
                  <a:lnTo>
                    <a:pt x="155341" y="326224"/>
                  </a:lnTo>
                  <a:lnTo>
                    <a:pt x="101993" y="326224"/>
                  </a:lnTo>
                  <a:lnTo>
                    <a:pt x="133654" y="402424"/>
                  </a:lnTo>
                  <a:lnTo>
                    <a:pt x="138105" y="410044"/>
                  </a:lnTo>
                  <a:lnTo>
                    <a:pt x="144537" y="416394"/>
                  </a:lnTo>
                  <a:lnTo>
                    <a:pt x="152451" y="418934"/>
                  </a:lnTo>
                  <a:lnTo>
                    <a:pt x="161353" y="420204"/>
                  </a:lnTo>
                  <a:lnTo>
                    <a:pt x="175509" y="420204"/>
                  </a:lnTo>
                  <a:lnTo>
                    <a:pt x="176187" y="430364"/>
                  </a:lnTo>
                  <a:lnTo>
                    <a:pt x="217741" y="430364"/>
                  </a:lnTo>
                  <a:lnTo>
                    <a:pt x="226352" y="431634"/>
                  </a:lnTo>
                  <a:lnTo>
                    <a:pt x="233705" y="436714"/>
                  </a:lnTo>
                  <a:lnTo>
                    <a:pt x="239287" y="443064"/>
                  </a:lnTo>
                  <a:lnTo>
                    <a:pt x="240934" y="446874"/>
                  </a:lnTo>
                  <a:lnTo>
                    <a:pt x="127609" y="446874"/>
                  </a:lnTo>
                  <a:lnTo>
                    <a:pt x="208704" y="479894"/>
                  </a:lnTo>
                  <a:close/>
                </a:path>
                <a:path w="666114" h="650239">
                  <a:moveTo>
                    <a:pt x="499237" y="295744"/>
                  </a:moveTo>
                  <a:lnTo>
                    <a:pt x="503815" y="286854"/>
                  </a:lnTo>
                  <a:lnTo>
                    <a:pt x="511297" y="277964"/>
                  </a:lnTo>
                  <a:lnTo>
                    <a:pt x="520962" y="274154"/>
                  </a:lnTo>
                  <a:lnTo>
                    <a:pt x="532091" y="272884"/>
                  </a:lnTo>
                  <a:lnTo>
                    <a:pt x="588594" y="276694"/>
                  </a:lnTo>
                  <a:lnTo>
                    <a:pt x="600739" y="279234"/>
                  </a:lnTo>
                  <a:lnTo>
                    <a:pt x="610339" y="286854"/>
                  </a:lnTo>
                  <a:lnTo>
                    <a:pt x="611104" y="288124"/>
                  </a:lnTo>
                  <a:lnTo>
                    <a:pt x="545287" y="288124"/>
                  </a:lnTo>
                  <a:lnTo>
                    <a:pt x="499237" y="295744"/>
                  </a:lnTo>
                  <a:close/>
                </a:path>
                <a:path w="666114" h="650239">
                  <a:moveTo>
                    <a:pt x="484505" y="363054"/>
                  </a:moveTo>
                  <a:lnTo>
                    <a:pt x="477583" y="363054"/>
                  </a:lnTo>
                  <a:lnTo>
                    <a:pt x="473735" y="361784"/>
                  </a:lnTo>
                  <a:lnTo>
                    <a:pt x="470433" y="359244"/>
                  </a:lnTo>
                  <a:lnTo>
                    <a:pt x="397789" y="314794"/>
                  </a:lnTo>
                  <a:lnTo>
                    <a:pt x="391607" y="309714"/>
                  </a:lnTo>
                  <a:lnTo>
                    <a:pt x="388205" y="302094"/>
                  </a:lnTo>
                  <a:lnTo>
                    <a:pt x="388008" y="298284"/>
                  </a:lnTo>
                  <a:lnTo>
                    <a:pt x="387942" y="297014"/>
                  </a:lnTo>
                  <a:lnTo>
                    <a:pt x="387877" y="295744"/>
                  </a:lnTo>
                  <a:lnTo>
                    <a:pt x="412004" y="275424"/>
                  </a:lnTo>
                  <a:lnTo>
                    <a:pt x="419988" y="279234"/>
                  </a:lnTo>
                  <a:lnTo>
                    <a:pt x="482752" y="317334"/>
                  </a:lnTo>
                  <a:lnTo>
                    <a:pt x="617656" y="317334"/>
                  </a:lnTo>
                  <a:lnTo>
                    <a:pt x="617068" y="326224"/>
                  </a:lnTo>
                  <a:lnTo>
                    <a:pt x="563308" y="326224"/>
                  </a:lnTo>
                  <a:lnTo>
                    <a:pt x="490448" y="360514"/>
                  </a:lnTo>
                  <a:lnTo>
                    <a:pt x="487591" y="361784"/>
                  </a:lnTo>
                  <a:lnTo>
                    <a:pt x="484505" y="363054"/>
                  </a:lnTo>
                  <a:close/>
                </a:path>
                <a:path w="666114" h="650239">
                  <a:moveTo>
                    <a:pt x="617656" y="317334"/>
                  </a:moveTo>
                  <a:lnTo>
                    <a:pt x="482752" y="317334"/>
                  </a:lnTo>
                  <a:lnTo>
                    <a:pt x="545287" y="288124"/>
                  </a:lnTo>
                  <a:lnTo>
                    <a:pt x="611104" y="288124"/>
                  </a:lnTo>
                  <a:lnTo>
                    <a:pt x="616458" y="297014"/>
                  </a:lnTo>
                  <a:lnTo>
                    <a:pt x="618159" y="309714"/>
                  </a:lnTo>
                  <a:lnTo>
                    <a:pt x="617656" y="317334"/>
                  </a:lnTo>
                  <a:close/>
                </a:path>
                <a:path w="666114" h="650239">
                  <a:moveTo>
                    <a:pt x="169265" y="326224"/>
                  </a:moveTo>
                  <a:lnTo>
                    <a:pt x="135966" y="300824"/>
                  </a:lnTo>
                  <a:lnTo>
                    <a:pt x="167568" y="300824"/>
                  </a:lnTo>
                  <a:lnTo>
                    <a:pt x="169265" y="326224"/>
                  </a:lnTo>
                  <a:close/>
                </a:path>
                <a:path w="666114" h="650239">
                  <a:moveTo>
                    <a:pt x="25057" y="641184"/>
                  </a:moveTo>
                  <a:lnTo>
                    <a:pt x="7251" y="641184"/>
                  </a:lnTo>
                  <a:lnTo>
                    <a:pt x="0" y="633564"/>
                  </a:lnTo>
                  <a:lnTo>
                    <a:pt x="0" y="309714"/>
                  </a:lnTo>
                  <a:lnTo>
                    <a:pt x="7251" y="303364"/>
                  </a:lnTo>
                  <a:lnTo>
                    <a:pt x="25057" y="303364"/>
                  </a:lnTo>
                  <a:lnTo>
                    <a:pt x="32308" y="309714"/>
                  </a:lnTo>
                  <a:lnTo>
                    <a:pt x="32308" y="479894"/>
                  </a:lnTo>
                  <a:lnTo>
                    <a:pt x="208704" y="479894"/>
                  </a:lnTo>
                  <a:lnTo>
                    <a:pt x="227418" y="487514"/>
                  </a:lnTo>
                  <a:lnTo>
                    <a:pt x="235102" y="491324"/>
                  </a:lnTo>
                  <a:lnTo>
                    <a:pt x="240715" y="497674"/>
                  </a:lnTo>
                  <a:lnTo>
                    <a:pt x="242582" y="506564"/>
                  </a:lnTo>
                  <a:lnTo>
                    <a:pt x="243827" y="511644"/>
                  </a:lnTo>
                  <a:lnTo>
                    <a:pt x="32308" y="511644"/>
                  </a:lnTo>
                  <a:lnTo>
                    <a:pt x="32308" y="544664"/>
                  </a:lnTo>
                  <a:lnTo>
                    <a:pt x="125857" y="544664"/>
                  </a:lnTo>
                  <a:lnTo>
                    <a:pt x="96507" y="576414"/>
                  </a:lnTo>
                  <a:lnTo>
                    <a:pt x="32308" y="576414"/>
                  </a:lnTo>
                  <a:lnTo>
                    <a:pt x="32308" y="633564"/>
                  </a:lnTo>
                  <a:lnTo>
                    <a:pt x="25057" y="641184"/>
                  </a:lnTo>
                  <a:close/>
                </a:path>
                <a:path w="666114" h="650239">
                  <a:moveTo>
                    <a:pt x="665632" y="481164"/>
                  </a:moveTo>
                  <a:lnTo>
                    <a:pt x="633323" y="481164"/>
                  </a:lnTo>
                  <a:lnTo>
                    <a:pt x="633323" y="310984"/>
                  </a:lnTo>
                  <a:lnTo>
                    <a:pt x="640575" y="303364"/>
                  </a:lnTo>
                  <a:lnTo>
                    <a:pt x="658494" y="303364"/>
                  </a:lnTo>
                  <a:lnTo>
                    <a:pt x="665632" y="310984"/>
                  </a:lnTo>
                  <a:lnTo>
                    <a:pt x="665632" y="481164"/>
                  </a:lnTo>
                  <a:close/>
                </a:path>
                <a:path w="666114" h="650239">
                  <a:moveTo>
                    <a:pt x="454164" y="421474"/>
                  </a:moveTo>
                  <a:lnTo>
                    <a:pt x="217855" y="421474"/>
                  </a:lnTo>
                  <a:lnTo>
                    <a:pt x="214109" y="420204"/>
                  </a:lnTo>
                  <a:lnTo>
                    <a:pt x="211480" y="417664"/>
                  </a:lnTo>
                  <a:lnTo>
                    <a:pt x="208953" y="413854"/>
                  </a:lnTo>
                  <a:lnTo>
                    <a:pt x="207403" y="411314"/>
                  </a:lnTo>
                  <a:lnTo>
                    <a:pt x="207403" y="402424"/>
                  </a:lnTo>
                  <a:lnTo>
                    <a:pt x="209499" y="398614"/>
                  </a:lnTo>
                  <a:lnTo>
                    <a:pt x="212801" y="396074"/>
                  </a:lnTo>
                  <a:lnTo>
                    <a:pt x="154978" y="396074"/>
                  </a:lnTo>
                  <a:lnTo>
                    <a:pt x="150583" y="389724"/>
                  </a:lnTo>
                  <a:lnTo>
                    <a:pt x="101993" y="326224"/>
                  </a:lnTo>
                  <a:lnTo>
                    <a:pt x="155341" y="326224"/>
                  </a:lnTo>
                  <a:lnTo>
                    <a:pt x="177622" y="355434"/>
                  </a:lnTo>
                  <a:lnTo>
                    <a:pt x="266501" y="355434"/>
                  </a:lnTo>
                  <a:lnTo>
                    <a:pt x="271480" y="363054"/>
                  </a:lnTo>
                  <a:lnTo>
                    <a:pt x="273685" y="370674"/>
                  </a:lnTo>
                  <a:lnTo>
                    <a:pt x="272871" y="378294"/>
                  </a:lnTo>
                  <a:lnTo>
                    <a:pt x="269728" y="384644"/>
                  </a:lnTo>
                  <a:lnTo>
                    <a:pt x="264691" y="389724"/>
                  </a:lnTo>
                  <a:lnTo>
                    <a:pt x="258191" y="392264"/>
                  </a:lnTo>
                  <a:lnTo>
                    <a:pt x="454164" y="392264"/>
                  </a:lnTo>
                  <a:lnTo>
                    <a:pt x="458058" y="396074"/>
                  </a:lnTo>
                  <a:lnTo>
                    <a:pt x="212801" y="396074"/>
                  </a:lnTo>
                  <a:lnTo>
                    <a:pt x="161899" y="398614"/>
                  </a:lnTo>
                  <a:lnTo>
                    <a:pt x="460654" y="398614"/>
                  </a:lnTo>
                  <a:lnTo>
                    <a:pt x="460654" y="415124"/>
                  </a:lnTo>
                  <a:lnTo>
                    <a:pt x="454164" y="421474"/>
                  </a:lnTo>
                  <a:close/>
                </a:path>
                <a:path w="666114" h="650239">
                  <a:moveTo>
                    <a:pt x="495716" y="650074"/>
                  </a:moveTo>
                  <a:lnTo>
                    <a:pt x="486059" y="648804"/>
                  </a:lnTo>
                  <a:lnTo>
                    <a:pt x="477742" y="643724"/>
                  </a:lnTo>
                  <a:lnTo>
                    <a:pt x="471868" y="636104"/>
                  </a:lnTo>
                  <a:lnTo>
                    <a:pt x="408889" y="496404"/>
                  </a:lnTo>
                  <a:lnTo>
                    <a:pt x="409333" y="487514"/>
                  </a:lnTo>
                  <a:lnTo>
                    <a:pt x="417906" y="472274"/>
                  </a:lnTo>
                  <a:lnTo>
                    <a:pt x="425272" y="468464"/>
                  </a:lnTo>
                  <a:lnTo>
                    <a:pt x="433616" y="467194"/>
                  </a:lnTo>
                  <a:lnTo>
                    <a:pt x="541223" y="459574"/>
                  </a:lnTo>
                  <a:lnTo>
                    <a:pt x="488238" y="453224"/>
                  </a:lnTo>
                  <a:lnTo>
                    <a:pt x="492777" y="384644"/>
                  </a:lnTo>
                  <a:lnTo>
                    <a:pt x="492861" y="383374"/>
                  </a:lnTo>
                  <a:lnTo>
                    <a:pt x="496280" y="382104"/>
                  </a:lnTo>
                  <a:lnTo>
                    <a:pt x="504058" y="375754"/>
                  </a:lnTo>
                  <a:lnTo>
                    <a:pt x="563308" y="326224"/>
                  </a:lnTo>
                  <a:lnTo>
                    <a:pt x="617068" y="326224"/>
                  </a:lnTo>
                  <a:lnTo>
                    <a:pt x="606915" y="479894"/>
                  </a:lnTo>
                  <a:lnTo>
                    <a:pt x="606831" y="481164"/>
                  </a:lnTo>
                  <a:lnTo>
                    <a:pt x="665632" y="481164"/>
                  </a:lnTo>
                  <a:lnTo>
                    <a:pt x="665632" y="512914"/>
                  </a:lnTo>
                  <a:lnTo>
                    <a:pt x="502813" y="512914"/>
                  </a:lnTo>
                  <a:lnTo>
                    <a:pt x="490953" y="514184"/>
                  </a:lnTo>
                  <a:lnTo>
                    <a:pt x="473735" y="515454"/>
                  </a:lnTo>
                  <a:lnTo>
                    <a:pt x="518363" y="614514"/>
                  </a:lnTo>
                  <a:lnTo>
                    <a:pt x="520632" y="624674"/>
                  </a:lnTo>
                  <a:lnTo>
                    <a:pt x="518988" y="634834"/>
                  </a:lnTo>
                  <a:lnTo>
                    <a:pt x="513844" y="642454"/>
                  </a:lnTo>
                  <a:lnTo>
                    <a:pt x="505612" y="648804"/>
                  </a:lnTo>
                  <a:lnTo>
                    <a:pt x="495716" y="650074"/>
                  </a:lnTo>
                  <a:close/>
                </a:path>
                <a:path w="666114" h="650239">
                  <a:moveTo>
                    <a:pt x="272478" y="333844"/>
                  </a:moveTo>
                  <a:lnTo>
                    <a:pt x="265772" y="331304"/>
                  </a:lnTo>
                  <a:lnTo>
                    <a:pt x="257962" y="328764"/>
                  </a:lnTo>
                  <a:lnTo>
                    <a:pt x="272504" y="328764"/>
                  </a:lnTo>
                  <a:lnTo>
                    <a:pt x="272478" y="333844"/>
                  </a:lnTo>
                  <a:close/>
                </a:path>
                <a:path w="666114" h="650239">
                  <a:moveTo>
                    <a:pt x="266501" y="355434"/>
                  </a:moveTo>
                  <a:lnTo>
                    <a:pt x="177622" y="355434"/>
                  </a:lnTo>
                  <a:lnTo>
                    <a:pt x="251155" y="350354"/>
                  </a:lnTo>
                  <a:lnTo>
                    <a:pt x="259481" y="351624"/>
                  </a:lnTo>
                  <a:lnTo>
                    <a:pt x="266501" y="355434"/>
                  </a:lnTo>
                  <a:close/>
                </a:path>
                <a:path w="666114" h="650239">
                  <a:moveTo>
                    <a:pt x="447865" y="370674"/>
                  </a:moveTo>
                  <a:lnTo>
                    <a:pt x="430606" y="370674"/>
                  </a:lnTo>
                  <a:lnTo>
                    <a:pt x="430491" y="360514"/>
                  </a:lnTo>
                  <a:lnTo>
                    <a:pt x="447865" y="370674"/>
                  </a:lnTo>
                  <a:close/>
                </a:path>
                <a:path w="666114" h="650239">
                  <a:moveTo>
                    <a:pt x="486702" y="453224"/>
                  </a:moveTo>
                  <a:lnTo>
                    <a:pt x="432092" y="446874"/>
                  </a:lnTo>
                  <a:lnTo>
                    <a:pt x="426935" y="446874"/>
                  </a:lnTo>
                  <a:lnTo>
                    <a:pt x="426935" y="443064"/>
                  </a:lnTo>
                  <a:lnTo>
                    <a:pt x="446049" y="443064"/>
                  </a:lnTo>
                  <a:lnTo>
                    <a:pt x="458289" y="441794"/>
                  </a:lnTo>
                  <a:lnTo>
                    <a:pt x="468796" y="435444"/>
                  </a:lnTo>
                  <a:lnTo>
                    <a:pt x="476830" y="426554"/>
                  </a:lnTo>
                  <a:lnTo>
                    <a:pt x="481647" y="415124"/>
                  </a:lnTo>
                  <a:lnTo>
                    <a:pt x="484619" y="417664"/>
                  </a:lnTo>
                  <a:lnTo>
                    <a:pt x="486702" y="421474"/>
                  </a:lnTo>
                  <a:lnTo>
                    <a:pt x="486702" y="453224"/>
                  </a:lnTo>
                  <a:close/>
                </a:path>
                <a:path w="666114" h="650239">
                  <a:moveTo>
                    <a:pt x="169595" y="420204"/>
                  </a:moveTo>
                  <a:lnTo>
                    <a:pt x="161353" y="420204"/>
                  </a:lnTo>
                  <a:lnTo>
                    <a:pt x="172351" y="418934"/>
                  </a:lnTo>
                  <a:lnTo>
                    <a:pt x="169595" y="420204"/>
                  </a:lnTo>
                  <a:close/>
                </a:path>
                <a:path w="666114" h="650239">
                  <a:moveTo>
                    <a:pt x="175509" y="420204"/>
                  </a:moveTo>
                  <a:lnTo>
                    <a:pt x="169595" y="420204"/>
                  </a:lnTo>
                  <a:lnTo>
                    <a:pt x="175425" y="418934"/>
                  </a:lnTo>
                  <a:lnTo>
                    <a:pt x="175509" y="420204"/>
                  </a:lnTo>
                  <a:close/>
                </a:path>
                <a:path w="666114" h="650239">
                  <a:moveTo>
                    <a:pt x="347548" y="610704"/>
                  </a:moveTo>
                  <a:lnTo>
                    <a:pt x="318198" y="610704"/>
                  </a:lnTo>
                  <a:lnTo>
                    <a:pt x="318198" y="421474"/>
                  </a:lnTo>
                  <a:lnTo>
                    <a:pt x="347548" y="421474"/>
                  </a:lnTo>
                  <a:lnTo>
                    <a:pt x="347548" y="610704"/>
                  </a:lnTo>
                  <a:close/>
                </a:path>
                <a:path w="666114" h="650239">
                  <a:moveTo>
                    <a:pt x="296227" y="587844"/>
                  </a:moveTo>
                  <a:lnTo>
                    <a:pt x="283121" y="587844"/>
                  </a:lnTo>
                  <a:lnTo>
                    <a:pt x="283121" y="443064"/>
                  </a:lnTo>
                  <a:lnTo>
                    <a:pt x="296227" y="443064"/>
                  </a:lnTo>
                  <a:lnTo>
                    <a:pt x="296227" y="587844"/>
                  </a:lnTo>
                  <a:close/>
                </a:path>
                <a:path w="666114" h="650239">
                  <a:moveTo>
                    <a:pt x="419404" y="598004"/>
                  </a:moveTo>
                  <a:lnTo>
                    <a:pt x="414116" y="594194"/>
                  </a:lnTo>
                  <a:lnTo>
                    <a:pt x="408070" y="591654"/>
                  </a:lnTo>
                  <a:lnTo>
                    <a:pt x="401423" y="589114"/>
                  </a:lnTo>
                  <a:lnTo>
                    <a:pt x="394335" y="587844"/>
                  </a:lnTo>
                  <a:lnTo>
                    <a:pt x="369481" y="587844"/>
                  </a:lnTo>
                  <a:lnTo>
                    <a:pt x="369481" y="443064"/>
                  </a:lnTo>
                  <a:lnTo>
                    <a:pt x="398843" y="443064"/>
                  </a:lnTo>
                  <a:lnTo>
                    <a:pt x="398843" y="458304"/>
                  </a:lnTo>
                  <a:lnTo>
                    <a:pt x="391597" y="468464"/>
                  </a:lnTo>
                  <a:lnTo>
                    <a:pt x="387561" y="479894"/>
                  </a:lnTo>
                  <a:lnTo>
                    <a:pt x="387101" y="491324"/>
                  </a:lnTo>
                  <a:lnTo>
                    <a:pt x="387050" y="492594"/>
                  </a:lnTo>
                  <a:lnTo>
                    <a:pt x="390385" y="504024"/>
                  </a:lnTo>
                  <a:lnTo>
                    <a:pt x="395793" y="516724"/>
                  </a:lnTo>
                  <a:lnTo>
                    <a:pt x="398843" y="523074"/>
                  </a:lnTo>
                  <a:lnTo>
                    <a:pt x="398843" y="526884"/>
                  </a:lnTo>
                  <a:lnTo>
                    <a:pt x="399935" y="535774"/>
                  </a:lnTo>
                  <a:lnTo>
                    <a:pt x="403048" y="544664"/>
                  </a:lnTo>
                  <a:lnTo>
                    <a:pt x="407935" y="551014"/>
                  </a:lnTo>
                  <a:lnTo>
                    <a:pt x="414350" y="557364"/>
                  </a:lnTo>
                  <a:lnTo>
                    <a:pt x="419404" y="568794"/>
                  </a:lnTo>
                  <a:lnTo>
                    <a:pt x="419404" y="598004"/>
                  </a:lnTo>
                  <a:close/>
                </a:path>
                <a:path w="666114" h="650239">
                  <a:moveTo>
                    <a:pt x="248297" y="474814"/>
                  </a:moveTo>
                  <a:lnTo>
                    <a:pt x="244335" y="472274"/>
                  </a:lnTo>
                  <a:lnTo>
                    <a:pt x="239941" y="469734"/>
                  </a:lnTo>
                  <a:lnTo>
                    <a:pt x="235102" y="469734"/>
                  </a:lnTo>
                  <a:lnTo>
                    <a:pt x="127609" y="446874"/>
                  </a:lnTo>
                  <a:lnTo>
                    <a:pt x="240934" y="446874"/>
                  </a:lnTo>
                  <a:lnTo>
                    <a:pt x="242582" y="450684"/>
                  </a:lnTo>
                  <a:lnTo>
                    <a:pt x="248297" y="474814"/>
                  </a:lnTo>
                  <a:close/>
                </a:path>
                <a:path w="666114" h="650239">
                  <a:moveTo>
                    <a:pt x="121277" y="644994"/>
                  </a:moveTo>
                  <a:lnTo>
                    <a:pt x="111589" y="643724"/>
                  </a:lnTo>
                  <a:lnTo>
                    <a:pt x="102882" y="637374"/>
                  </a:lnTo>
                  <a:lnTo>
                    <a:pt x="96874" y="629754"/>
                  </a:lnTo>
                  <a:lnTo>
                    <a:pt x="94541" y="620864"/>
                  </a:lnTo>
                  <a:lnTo>
                    <a:pt x="95938" y="610704"/>
                  </a:lnTo>
                  <a:lnTo>
                    <a:pt x="101117" y="601814"/>
                  </a:lnTo>
                  <a:lnTo>
                    <a:pt x="174320" y="521804"/>
                  </a:lnTo>
                  <a:lnTo>
                    <a:pt x="152120" y="511644"/>
                  </a:lnTo>
                  <a:lnTo>
                    <a:pt x="243827" y="511644"/>
                  </a:lnTo>
                  <a:lnTo>
                    <a:pt x="244449" y="514184"/>
                  </a:lnTo>
                  <a:lnTo>
                    <a:pt x="242138" y="523074"/>
                  </a:lnTo>
                  <a:lnTo>
                    <a:pt x="138938" y="636104"/>
                  </a:lnTo>
                  <a:lnTo>
                    <a:pt x="130780" y="642454"/>
                  </a:lnTo>
                  <a:lnTo>
                    <a:pt x="121277" y="644994"/>
                  </a:lnTo>
                  <a:close/>
                </a:path>
                <a:path w="666114" h="650239">
                  <a:moveTo>
                    <a:pt x="665632" y="544664"/>
                  </a:moveTo>
                  <a:lnTo>
                    <a:pt x="633323" y="544664"/>
                  </a:lnTo>
                  <a:lnTo>
                    <a:pt x="633323" y="512914"/>
                  </a:lnTo>
                  <a:lnTo>
                    <a:pt x="665632" y="512914"/>
                  </a:lnTo>
                  <a:lnTo>
                    <a:pt x="665632" y="544664"/>
                  </a:lnTo>
                  <a:close/>
                </a:path>
                <a:path w="666114" h="650239">
                  <a:moveTo>
                    <a:pt x="528472" y="587844"/>
                  </a:moveTo>
                  <a:lnTo>
                    <a:pt x="499122" y="523074"/>
                  </a:lnTo>
                  <a:lnTo>
                    <a:pt x="528472" y="514184"/>
                  </a:lnTo>
                  <a:lnTo>
                    <a:pt x="528472" y="544664"/>
                  </a:lnTo>
                  <a:lnTo>
                    <a:pt x="665632" y="544664"/>
                  </a:lnTo>
                  <a:lnTo>
                    <a:pt x="665632" y="576414"/>
                  </a:lnTo>
                  <a:lnTo>
                    <a:pt x="528472" y="576414"/>
                  </a:lnTo>
                  <a:lnTo>
                    <a:pt x="528472" y="587844"/>
                  </a:lnTo>
                  <a:close/>
                </a:path>
                <a:path w="666114" h="650239">
                  <a:moveTo>
                    <a:pt x="261924" y="643724"/>
                  </a:moveTo>
                  <a:lnTo>
                    <a:pt x="251767" y="643724"/>
                  </a:lnTo>
                  <a:lnTo>
                    <a:pt x="242581" y="641184"/>
                  </a:lnTo>
                  <a:lnTo>
                    <a:pt x="235373" y="633564"/>
                  </a:lnTo>
                  <a:lnTo>
                    <a:pt x="231152" y="624674"/>
                  </a:lnTo>
                  <a:lnTo>
                    <a:pt x="219938" y="577684"/>
                  </a:lnTo>
                  <a:lnTo>
                    <a:pt x="243247" y="551014"/>
                  </a:lnTo>
                  <a:lnTo>
                    <a:pt x="254974" y="538314"/>
                  </a:lnTo>
                  <a:lnTo>
                    <a:pt x="259572" y="533234"/>
                  </a:lnTo>
                  <a:lnTo>
                    <a:pt x="261493" y="530694"/>
                  </a:lnTo>
                  <a:lnTo>
                    <a:pt x="275005" y="587844"/>
                  </a:lnTo>
                  <a:lnTo>
                    <a:pt x="280174" y="610704"/>
                  </a:lnTo>
                  <a:lnTo>
                    <a:pt x="402513" y="610704"/>
                  </a:lnTo>
                  <a:lnTo>
                    <a:pt x="409105" y="617054"/>
                  </a:lnTo>
                  <a:lnTo>
                    <a:pt x="409105" y="633564"/>
                  </a:lnTo>
                  <a:lnTo>
                    <a:pt x="403832" y="638644"/>
                  </a:lnTo>
                  <a:lnTo>
                    <a:pt x="271716" y="638644"/>
                  </a:lnTo>
                  <a:lnTo>
                    <a:pt x="268846" y="641184"/>
                  </a:lnTo>
                  <a:lnTo>
                    <a:pt x="265556" y="642454"/>
                  </a:lnTo>
                  <a:lnTo>
                    <a:pt x="261924" y="643724"/>
                  </a:lnTo>
                  <a:close/>
                </a:path>
                <a:path w="666114" h="650239">
                  <a:moveTo>
                    <a:pt x="658494" y="641184"/>
                  </a:moveTo>
                  <a:lnTo>
                    <a:pt x="640575" y="641184"/>
                  </a:lnTo>
                  <a:lnTo>
                    <a:pt x="633323" y="633564"/>
                  </a:lnTo>
                  <a:lnTo>
                    <a:pt x="633323" y="576414"/>
                  </a:lnTo>
                  <a:lnTo>
                    <a:pt x="665632" y="576414"/>
                  </a:lnTo>
                  <a:lnTo>
                    <a:pt x="665632" y="633564"/>
                  </a:lnTo>
                  <a:lnTo>
                    <a:pt x="658494" y="641184"/>
                  </a:lnTo>
                  <a:close/>
                </a:path>
                <a:path w="666114" h="650239">
                  <a:moveTo>
                    <a:pt x="402513" y="639914"/>
                  </a:moveTo>
                  <a:lnTo>
                    <a:pt x="273674" y="639914"/>
                  </a:lnTo>
                  <a:lnTo>
                    <a:pt x="271716" y="638644"/>
                  </a:lnTo>
                  <a:lnTo>
                    <a:pt x="403832" y="638644"/>
                  </a:lnTo>
                  <a:lnTo>
                    <a:pt x="402513" y="639914"/>
                  </a:lnTo>
                  <a:close/>
                </a:path>
                <a:path w="666114" h="650239">
                  <a:moveTo>
                    <a:pt x="351688" y="106133"/>
                  </a:moveTo>
                  <a:lnTo>
                    <a:pt x="331003" y="101963"/>
                  </a:lnTo>
                  <a:lnTo>
                    <a:pt x="314113" y="90589"/>
                  </a:lnTo>
                  <a:lnTo>
                    <a:pt x="302726" y="73719"/>
                  </a:lnTo>
                  <a:lnTo>
                    <a:pt x="298551" y="53060"/>
                  </a:lnTo>
                  <a:lnTo>
                    <a:pt x="302726" y="32409"/>
                  </a:lnTo>
                  <a:lnTo>
                    <a:pt x="314113" y="15543"/>
                  </a:lnTo>
                  <a:lnTo>
                    <a:pt x="331003" y="4170"/>
                  </a:lnTo>
                  <a:lnTo>
                    <a:pt x="351688" y="0"/>
                  </a:lnTo>
                  <a:lnTo>
                    <a:pt x="372374" y="4170"/>
                  </a:lnTo>
                  <a:lnTo>
                    <a:pt x="389269" y="15543"/>
                  </a:lnTo>
                  <a:lnTo>
                    <a:pt x="400660" y="32409"/>
                  </a:lnTo>
                  <a:lnTo>
                    <a:pt x="404837" y="53060"/>
                  </a:lnTo>
                  <a:lnTo>
                    <a:pt x="400660" y="73719"/>
                  </a:lnTo>
                  <a:lnTo>
                    <a:pt x="389269" y="90589"/>
                  </a:lnTo>
                  <a:lnTo>
                    <a:pt x="372374" y="101963"/>
                  </a:lnTo>
                  <a:lnTo>
                    <a:pt x="351688" y="106133"/>
                  </a:lnTo>
                  <a:close/>
                </a:path>
              </a:pathLst>
            </a:custGeom>
            <a:solidFill>
              <a:srgbClr val="0595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 descr=""/>
            <p:cNvSpPr/>
            <p:nvPr/>
          </p:nvSpPr>
          <p:spPr>
            <a:xfrm>
              <a:off x="4274667" y="1164170"/>
              <a:ext cx="666115" cy="652780"/>
            </a:xfrm>
            <a:custGeom>
              <a:avLst/>
              <a:gdLst/>
              <a:ahLst/>
              <a:cxnLst/>
              <a:rect l="l" t="t" r="r" b="b"/>
              <a:pathLst>
                <a:path w="666114" h="652780">
                  <a:moveTo>
                    <a:pt x="660958" y="652779"/>
                  </a:moveTo>
                  <a:lnTo>
                    <a:pt x="4673" y="652779"/>
                  </a:lnTo>
                  <a:lnTo>
                    <a:pt x="0" y="647699"/>
                  </a:lnTo>
                  <a:lnTo>
                    <a:pt x="0" y="3809"/>
                  </a:lnTo>
                  <a:lnTo>
                    <a:pt x="4673" y="0"/>
                  </a:lnTo>
                  <a:lnTo>
                    <a:pt x="660958" y="0"/>
                  </a:lnTo>
                  <a:lnTo>
                    <a:pt x="665632" y="3809"/>
                  </a:lnTo>
                  <a:lnTo>
                    <a:pt x="665632" y="20319"/>
                  </a:lnTo>
                  <a:lnTo>
                    <a:pt x="20866" y="20319"/>
                  </a:lnTo>
                  <a:lnTo>
                    <a:pt x="20866" y="132079"/>
                  </a:lnTo>
                  <a:lnTo>
                    <a:pt x="665632" y="132079"/>
                  </a:lnTo>
                  <a:lnTo>
                    <a:pt x="665632" y="153669"/>
                  </a:lnTo>
                  <a:lnTo>
                    <a:pt x="20866" y="153669"/>
                  </a:lnTo>
                  <a:lnTo>
                    <a:pt x="20866" y="632459"/>
                  </a:lnTo>
                  <a:lnTo>
                    <a:pt x="665632" y="632459"/>
                  </a:lnTo>
                  <a:lnTo>
                    <a:pt x="665632" y="647699"/>
                  </a:lnTo>
                  <a:lnTo>
                    <a:pt x="660958" y="652779"/>
                  </a:lnTo>
                  <a:close/>
                </a:path>
                <a:path w="666114" h="652780">
                  <a:moveTo>
                    <a:pt x="665632" y="132079"/>
                  </a:moveTo>
                  <a:lnTo>
                    <a:pt x="644766" y="132079"/>
                  </a:lnTo>
                  <a:lnTo>
                    <a:pt x="644766" y="20319"/>
                  </a:lnTo>
                  <a:lnTo>
                    <a:pt x="665632" y="20319"/>
                  </a:lnTo>
                  <a:lnTo>
                    <a:pt x="665632" y="132079"/>
                  </a:lnTo>
                  <a:close/>
                </a:path>
                <a:path w="666114" h="652780">
                  <a:moveTo>
                    <a:pt x="99364" y="120649"/>
                  </a:moveTo>
                  <a:lnTo>
                    <a:pt x="82321" y="116839"/>
                  </a:lnTo>
                  <a:lnTo>
                    <a:pt x="68402" y="106679"/>
                  </a:lnTo>
                  <a:lnTo>
                    <a:pt x="59016" y="93979"/>
                  </a:lnTo>
                  <a:lnTo>
                    <a:pt x="55575" y="76199"/>
                  </a:lnTo>
                  <a:lnTo>
                    <a:pt x="59016" y="59689"/>
                  </a:lnTo>
                  <a:lnTo>
                    <a:pt x="68402" y="45719"/>
                  </a:lnTo>
                  <a:lnTo>
                    <a:pt x="82321" y="35559"/>
                  </a:lnTo>
                  <a:lnTo>
                    <a:pt x="99364" y="33019"/>
                  </a:lnTo>
                  <a:lnTo>
                    <a:pt x="116413" y="35559"/>
                  </a:lnTo>
                  <a:lnTo>
                    <a:pt x="130332" y="45719"/>
                  </a:lnTo>
                  <a:lnTo>
                    <a:pt x="135449" y="53339"/>
                  </a:lnTo>
                  <a:lnTo>
                    <a:pt x="99364" y="53339"/>
                  </a:lnTo>
                  <a:lnTo>
                    <a:pt x="90437" y="55879"/>
                  </a:lnTo>
                  <a:lnTo>
                    <a:pt x="83156" y="59689"/>
                  </a:lnTo>
                  <a:lnTo>
                    <a:pt x="78251" y="67309"/>
                  </a:lnTo>
                  <a:lnTo>
                    <a:pt x="76453" y="76199"/>
                  </a:lnTo>
                  <a:lnTo>
                    <a:pt x="78251" y="85089"/>
                  </a:lnTo>
                  <a:lnTo>
                    <a:pt x="83156" y="92709"/>
                  </a:lnTo>
                  <a:lnTo>
                    <a:pt x="90437" y="97789"/>
                  </a:lnTo>
                  <a:lnTo>
                    <a:pt x="99364" y="99059"/>
                  </a:lnTo>
                  <a:lnTo>
                    <a:pt x="135961" y="99059"/>
                  </a:lnTo>
                  <a:lnTo>
                    <a:pt x="130332" y="106679"/>
                  </a:lnTo>
                  <a:lnTo>
                    <a:pt x="116413" y="116839"/>
                  </a:lnTo>
                  <a:lnTo>
                    <a:pt x="99364" y="120649"/>
                  </a:lnTo>
                  <a:close/>
                </a:path>
                <a:path w="666114" h="652780">
                  <a:moveTo>
                    <a:pt x="221614" y="120649"/>
                  </a:moveTo>
                  <a:lnTo>
                    <a:pt x="204625" y="116839"/>
                  </a:lnTo>
                  <a:lnTo>
                    <a:pt x="190714" y="106679"/>
                  </a:lnTo>
                  <a:lnTo>
                    <a:pt x="181315" y="93979"/>
                  </a:lnTo>
                  <a:lnTo>
                    <a:pt x="177863" y="76199"/>
                  </a:lnTo>
                  <a:lnTo>
                    <a:pt x="181315" y="59689"/>
                  </a:lnTo>
                  <a:lnTo>
                    <a:pt x="190714" y="45719"/>
                  </a:lnTo>
                  <a:lnTo>
                    <a:pt x="204625" y="35559"/>
                  </a:lnTo>
                  <a:lnTo>
                    <a:pt x="221614" y="33019"/>
                  </a:lnTo>
                  <a:lnTo>
                    <a:pt x="238647" y="35559"/>
                  </a:lnTo>
                  <a:lnTo>
                    <a:pt x="252553" y="45719"/>
                  </a:lnTo>
                  <a:lnTo>
                    <a:pt x="257667" y="53339"/>
                  </a:lnTo>
                  <a:lnTo>
                    <a:pt x="221614" y="53339"/>
                  </a:lnTo>
                  <a:lnTo>
                    <a:pt x="212732" y="55879"/>
                  </a:lnTo>
                  <a:lnTo>
                    <a:pt x="205451" y="59689"/>
                  </a:lnTo>
                  <a:lnTo>
                    <a:pt x="200526" y="67309"/>
                  </a:lnTo>
                  <a:lnTo>
                    <a:pt x="198716" y="76199"/>
                  </a:lnTo>
                  <a:lnTo>
                    <a:pt x="200526" y="85089"/>
                  </a:lnTo>
                  <a:lnTo>
                    <a:pt x="205451" y="92709"/>
                  </a:lnTo>
                  <a:lnTo>
                    <a:pt x="212732" y="97789"/>
                  </a:lnTo>
                  <a:lnTo>
                    <a:pt x="221614" y="99059"/>
                  </a:lnTo>
                  <a:lnTo>
                    <a:pt x="258178" y="99059"/>
                  </a:lnTo>
                  <a:lnTo>
                    <a:pt x="252553" y="106679"/>
                  </a:lnTo>
                  <a:lnTo>
                    <a:pt x="238647" y="116839"/>
                  </a:lnTo>
                  <a:lnTo>
                    <a:pt x="221614" y="120649"/>
                  </a:lnTo>
                  <a:close/>
                </a:path>
                <a:path w="666114" h="652780">
                  <a:moveTo>
                    <a:pt x="343865" y="120649"/>
                  </a:moveTo>
                  <a:lnTo>
                    <a:pt x="338899" y="120649"/>
                  </a:lnTo>
                  <a:lnTo>
                    <a:pt x="334022" y="119379"/>
                  </a:lnTo>
                  <a:lnTo>
                    <a:pt x="302190" y="90169"/>
                  </a:lnTo>
                  <a:lnTo>
                    <a:pt x="300075" y="76199"/>
                  </a:lnTo>
                  <a:lnTo>
                    <a:pt x="302190" y="63499"/>
                  </a:lnTo>
                  <a:lnTo>
                    <a:pt x="308144" y="50799"/>
                  </a:lnTo>
                  <a:lnTo>
                    <a:pt x="317354" y="41909"/>
                  </a:lnTo>
                  <a:lnTo>
                    <a:pt x="334022" y="33019"/>
                  </a:lnTo>
                  <a:lnTo>
                    <a:pt x="343865" y="33019"/>
                  </a:lnTo>
                  <a:lnTo>
                    <a:pt x="360913" y="35559"/>
                  </a:lnTo>
                  <a:lnTo>
                    <a:pt x="374832" y="45719"/>
                  </a:lnTo>
                  <a:lnTo>
                    <a:pt x="379950" y="53339"/>
                  </a:lnTo>
                  <a:lnTo>
                    <a:pt x="338696" y="53339"/>
                  </a:lnTo>
                  <a:lnTo>
                    <a:pt x="336257" y="54609"/>
                  </a:lnTo>
                  <a:lnTo>
                    <a:pt x="329998" y="58419"/>
                  </a:lnTo>
                  <a:lnTo>
                    <a:pt x="325167" y="63499"/>
                  </a:lnTo>
                  <a:lnTo>
                    <a:pt x="322056" y="69849"/>
                  </a:lnTo>
                  <a:lnTo>
                    <a:pt x="320954" y="76199"/>
                  </a:lnTo>
                  <a:lnTo>
                    <a:pt x="322056" y="83819"/>
                  </a:lnTo>
                  <a:lnTo>
                    <a:pt x="325167" y="90169"/>
                  </a:lnTo>
                  <a:lnTo>
                    <a:pt x="329998" y="93979"/>
                  </a:lnTo>
                  <a:lnTo>
                    <a:pt x="336257" y="97789"/>
                  </a:lnTo>
                  <a:lnTo>
                    <a:pt x="338696" y="99059"/>
                  </a:lnTo>
                  <a:lnTo>
                    <a:pt x="380461" y="99059"/>
                  </a:lnTo>
                  <a:lnTo>
                    <a:pt x="374832" y="106679"/>
                  </a:lnTo>
                  <a:lnTo>
                    <a:pt x="360913" y="116839"/>
                  </a:lnTo>
                  <a:lnTo>
                    <a:pt x="343865" y="120649"/>
                  </a:lnTo>
                  <a:close/>
                </a:path>
                <a:path w="666114" h="652780">
                  <a:moveTo>
                    <a:pt x="560920" y="64769"/>
                  </a:moveTo>
                  <a:lnTo>
                    <a:pt x="427024" y="64769"/>
                  </a:lnTo>
                  <a:lnTo>
                    <a:pt x="422440" y="59689"/>
                  </a:lnTo>
                  <a:lnTo>
                    <a:pt x="422440" y="48259"/>
                  </a:lnTo>
                  <a:lnTo>
                    <a:pt x="427024" y="43179"/>
                  </a:lnTo>
                  <a:lnTo>
                    <a:pt x="560920" y="43179"/>
                  </a:lnTo>
                  <a:lnTo>
                    <a:pt x="565607" y="48259"/>
                  </a:lnTo>
                  <a:lnTo>
                    <a:pt x="565607" y="59689"/>
                  </a:lnTo>
                  <a:lnTo>
                    <a:pt x="560920" y="64769"/>
                  </a:lnTo>
                  <a:close/>
                </a:path>
                <a:path w="666114" h="652780">
                  <a:moveTo>
                    <a:pt x="616496" y="64769"/>
                  </a:moveTo>
                  <a:lnTo>
                    <a:pt x="582739" y="64769"/>
                  </a:lnTo>
                  <a:lnTo>
                    <a:pt x="578053" y="59689"/>
                  </a:lnTo>
                  <a:lnTo>
                    <a:pt x="578053" y="48259"/>
                  </a:lnTo>
                  <a:lnTo>
                    <a:pt x="582739" y="43179"/>
                  </a:lnTo>
                  <a:lnTo>
                    <a:pt x="616496" y="43179"/>
                  </a:lnTo>
                  <a:lnTo>
                    <a:pt x="621182" y="48259"/>
                  </a:lnTo>
                  <a:lnTo>
                    <a:pt x="621182" y="59689"/>
                  </a:lnTo>
                  <a:lnTo>
                    <a:pt x="616496" y="64769"/>
                  </a:lnTo>
                  <a:close/>
                </a:path>
                <a:path w="666114" h="652780">
                  <a:moveTo>
                    <a:pt x="135961" y="99059"/>
                  </a:moveTo>
                  <a:lnTo>
                    <a:pt x="99364" y="99059"/>
                  </a:lnTo>
                  <a:lnTo>
                    <a:pt x="108299" y="97789"/>
                  </a:lnTo>
                  <a:lnTo>
                    <a:pt x="115584" y="92709"/>
                  </a:lnTo>
                  <a:lnTo>
                    <a:pt x="120490" y="85089"/>
                  </a:lnTo>
                  <a:lnTo>
                    <a:pt x="122288" y="76199"/>
                  </a:lnTo>
                  <a:lnTo>
                    <a:pt x="120490" y="67309"/>
                  </a:lnTo>
                  <a:lnTo>
                    <a:pt x="115584" y="59689"/>
                  </a:lnTo>
                  <a:lnTo>
                    <a:pt x="108299" y="55879"/>
                  </a:lnTo>
                  <a:lnTo>
                    <a:pt x="99364" y="53339"/>
                  </a:lnTo>
                  <a:lnTo>
                    <a:pt x="135449" y="53339"/>
                  </a:lnTo>
                  <a:lnTo>
                    <a:pt x="139714" y="59689"/>
                  </a:lnTo>
                  <a:lnTo>
                    <a:pt x="143154" y="76199"/>
                  </a:lnTo>
                  <a:lnTo>
                    <a:pt x="139714" y="93979"/>
                  </a:lnTo>
                  <a:lnTo>
                    <a:pt x="135961" y="99059"/>
                  </a:lnTo>
                  <a:close/>
                </a:path>
                <a:path w="666114" h="652780">
                  <a:moveTo>
                    <a:pt x="258178" y="99059"/>
                  </a:moveTo>
                  <a:lnTo>
                    <a:pt x="221614" y="99059"/>
                  </a:lnTo>
                  <a:lnTo>
                    <a:pt x="230539" y="97789"/>
                  </a:lnTo>
                  <a:lnTo>
                    <a:pt x="237817" y="92709"/>
                  </a:lnTo>
                  <a:lnTo>
                    <a:pt x="242717" y="85089"/>
                  </a:lnTo>
                  <a:lnTo>
                    <a:pt x="244513" y="76199"/>
                  </a:lnTo>
                  <a:lnTo>
                    <a:pt x="242717" y="67309"/>
                  </a:lnTo>
                  <a:lnTo>
                    <a:pt x="237817" y="59689"/>
                  </a:lnTo>
                  <a:lnTo>
                    <a:pt x="230539" y="55879"/>
                  </a:lnTo>
                  <a:lnTo>
                    <a:pt x="221614" y="53339"/>
                  </a:lnTo>
                  <a:lnTo>
                    <a:pt x="257667" y="53339"/>
                  </a:lnTo>
                  <a:lnTo>
                    <a:pt x="261928" y="59689"/>
                  </a:lnTo>
                  <a:lnTo>
                    <a:pt x="265366" y="76199"/>
                  </a:lnTo>
                  <a:lnTo>
                    <a:pt x="261928" y="93979"/>
                  </a:lnTo>
                  <a:lnTo>
                    <a:pt x="258178" y="99059"/>
                  </a:lnTo>
                  <a:close/>
                </a:path>
                <a:path w="666114" h="652780">
                  <a:moveTo>
                    <a:pt x="380461" y="99059"/>
                  </a:moveTo>
                  <a:lnTo>
                    <a:pt x="343865" y="99059"/>
                  </a:lnTo>
                  <a:lnTo>
                    <a:pt x="352815" y="97789"/>
                  </a:lnTo>
                  <a:lnTo>
                    <a:pt x="360135" y="92709"/>
                  </a:lnTo>
                  <a:lnTo>
                    <a:pt x="365076" y="85089"/>
                  </a:lnTo>
                  <a:lnTo>
                    <a:pt x="366890" y="76199"/>
                  </a:lnTo>
                  <a:lnTo>
                    <a:pt x="365076" y="67309"/>
                  </a:lnTo>
                  <a:lnTo>
                    <a:pt x="360135" y="59689"/>
                  </a:lnTo>
                  <a:lnTo>
                    <a:pt x="352815" y="55879"/>
                  </a:lnTo>
                  <a:lnTo>
                    <a:pt x="343865" y="53339"/>
                  </a:lnTo>
                  <a:lnTo>
                    <a:pt x="379950" y="53339"/>
                  </a:lnTo>
                  <a:lnTo>
                    <a:pt x="384214" y="59689"/>
                  </a:lnTo>
                  <a:lnTo>
                    <a:pt x="387654" y="76199"/>
                  </a:lnTo>
                  <a:lnTo>
                    <a:pt x="384214" y="93979"/>
                  </a:lnTo>
                  <a:lnTo>
                    <a:pt x="380461" y="99059"/>
                  </a:lnTo>
                  <a:close/>
                </a:path>
                <a:path w="666114" h="652780">
                  <a:moveTo>
                    <a:pt x="665632" y="632459"/>
                  </a:moveTo>
                  <a:lnTo>
                    <a:pt x="644766" y="632459"/>
                  </a:lnTo>
                  <a:lnTo>
                    <a:pt x="644766" y="153669"/>
                  </a:lnTo>
                  <a:lnTo>
                    <a:pt x="665632" y="153669"/>
                  </a:lnTo>
                  <a:lnTo>
                    <a:pt x="665632" y="632459"/>
                  </a:lnTo>
                  <a:close/>
                </a:path>
                <a:path w="666114" h="652780">
                  <a:moveTo>
                    <a:pt x="199262" y="608329"/>
                  </a:moveTo>
                  <a:lnTo>
                    <a:pt x="88010" y="608329"/>
                  </a:lnTo>
                  <a:lnTo>
                    <a:pt x="83324" y="603249"/>
                  </a:lnTo>
                  <a:lnTo>
                    <a:pt x="83324" y="591819"/>
                  </a:lnTo>
                  <a:lnTo>
                    <a:pt x="88010" y="588009"/>
                  </a:lnTo>
                  <a:lnTo>
                    <a:pt x="179768" y="588009"/>
                  </a:lnTo>
                  <a:lnTo>
                    <a:pt x="205701" y="458469"/>
                  </a:lnTo>
                  <a:lnTo>
                    <a:pt x="206095" y="457199"/>
                  </a:lnTo>
                  <a:lnTo>
                    <a:pt x="206184" y="455929"/>
                  </a:lnTo>
                  <a:lnTo>
                    <a:pt x="206768" y="455929"/>
                  </a:lnTo>
                  <a:lnTo>
                    <a:pt x="207060" y="454659"/>
                  </a:lnTo>
                  <a:lnTo>
                    <a:pt x="207644" y="454659"/>
                  </a:lnTo>
                  <a:lnTo>
                    <a:pt x="208140" y="453389"/>
                  </a:lnTo>
                  <a:lnTo>
                    <a:pt x="208330" y="453389"/>
                  </a:lnTo>
                  <a:lnTo>
                    <a:pt x="230949" y="430529"/>
                  </a:lnTo>
                  <a:lnTo>
                    <a:pt x="88010" y="430529"/>
                  </a:lnTo>
                  <a:lnTo>
                    <a:pt x="83324" y="426719"/>
                  </a:lnTo>
                  <a:lnTo>
                    <a:pt x="83324" y="415289"/>
                  </a:lnTo>
                  <a:lnTo>
                    <a:pt x="88010" y="410209"/>
                  </a:lnTo>
                  <a:lnTo>
                    <a:pt x="251726" y="410209"/>
                  </a:lnTo>
                  <a:lnTo>
                    <a:pt x="408800" y="252729"/>
                  </a:lnTo>
                  <a:lnTo>
                    <a:pt x="88010" y="252729"/>
                  </a:lnTo>
                  <a:lnTo>
                    <a:pt x="83324" y="248919"/>
                  </a:lnTo>
                  <a:lnTo>
                    <a:pt x="83324" y="237489"/>
                  </a:lnTo>
                  <a:lnTo>
                    <a:pt x="88010" y="232409"/>
                  </a:lnTo>
                  <a:lnTo>
                    <a:pt x="429666" y="232409"/>
                  </a:lnTo>
                  <a:lnTo>
                    <a:pt x="499783" y="162559"/>
                  </a:lnTo>
                  <a:lnTo>
                    <a:pt x="503872" y="158749"/>
                  </a:lnTo>
                  <a:lnTo>
                    <a:pt x="510501" y="158749"/>
                  </a:lnTo>
                  <a:lnTo>
                    <a:pt x="514502" y="162559"/>
                  </a:lnTo>
                  <a:lnTo>
                    <a:pt x="536070" y="184149"/>
                  </a:lnTo>
                  <a:lnTo>
                    <a:pt x="507187" y="184149"/>
                  </a:lnTo>
                  <a:lnTo>
                    <a:pt x="443318" y="247649"/>
                  </a:lnTo>
                  <a:lnTo>
                    <a:pt x="458560" y="262889"/>
                  </a:lnTo>
                  <a:lnTo>
                    <a:pt x="428599" y="262889"/>
                  </a:lnTo>
                  <a:lnTo>
                    <a:pt x="230466" y="461009"/>
                  </a:lnTo>
                  <a:lnTo>
                    <a:pt x="251142" y="481329"/>
                  </a:lnTo>
                  <a:lnTo>
                    <a:pt x="222173" y="481329"/>
                  </a:lnTo>
                  <a:lnTo>
                    <a:pt x="211353" y="535939"/>
                  </a:lnTo>
                  <a:lnTo>
                    <a:pt x="235436" y="560069"/>
                  </a:lnTo>
                  <a:lnTo>
                    <a:pt x="206476" y="560069"/>
                  </a:lnTo>
                  <a:lnTo>
                    <a:pt x="201510" y="584199"/>
                  </a:lnTo>
                  <a:lnTo>
                    <a:pt x="310492" y="584199"/>
                  </a:lnTo>
                  <a:lnTo>
                    <a:pt x="249288" y="596899"/>
                  </a:lnTo>
                  <a:lnTo>
                    <a:pt x="203657" y="605789"/>
                  </a:lnTo>
                  <a:lnTo>
                    <a:pt x="201802" y="607059"/>
                  </a:lnTo>
                  <a:lnTo>
                    <a:pt x="199262" y="608329"/>
                  </a:lnTo>
                  <a:close/>
                </a:path>
                <a:path w="666114" h="652780">
                  <a:moveTo>
                    <a:pt x="568833" y="342899"/>
                  </a:moveTo>
                  <a:lnTo>
                    <a:pt x="538581" y="342899"/>
                  </a:lnTo>
                  <a:lnTo>
                    <a:pt x="602449" y="279399"/>
                  </a:lnTo>
                  <a:lnTo>
                    <a:pt x="507187" y="184149"/>
                  </a:lnTo>
                  <a:lnTo>
                    <a:pt x="536070" y="184149"/>
                  </a:lnTo>
                  <a:lnTo>
                    <a:pt x="628688" y="276859"/>
                  </a:lnTo>
                  <a:lnTo>
                    <a:pt x="628688" y="283209"/>
                  </a:lnTo>
                  <a:lnTo>
                    <a:pt x="568833" y="342899"/>
                  </a:lnTo>
                  <a:close/>
                </a:path>
                <a:path w="666114" h="652780">
                  <a:moveTo>
                    <a:pt x="482701" y="256539"/>
                  </a:moveTo>
                  <a:lnTo>
                    <a:pt x="477443" y="256539"/>
                  </a:lnTo>
                  <a:lnTo>
                    <a:pt x="474713" y="255269"/>
                  </a:lnTo>
                  <a:lnTo>
                    <a:pt x="468668" y="248919"/>
                  </a:lnTo>
                  <a:lnTo>
                    <a:pt x="468668" y="242569"/>
                  </a:lnTo>
                  <a:lnTo>
                    <a:pt x="472668" y="238759"/>
                  </a:lnTo>
                  <a:lnTo>
                    <a:pt x="497713" y="213359"/>
                  </a:lnTo>
                  <a:lnTo>
                    <a:pt x="501802" y="209549"/>
                  </a:lnTo>
                  <a:lnTo>
                    <a:pt x="508330" y="209549"/>
                  </a:lnTo>
                  <a:lnTo>
                    <a:pt x="516521" y="217169"/>
                  </a:lnTo>
                  <a:lnTo>
                    <a:pt x="516521" y="223519"/>
                  </a:lnTo>
                  <a:lnTo>
                    <a:pt x="485432" y="255269"/>
                  </a:lnTo>
                  <a:lnTo>
                    <a:pt x="482701" y="256539"/>
                  </a:lnTo>
                  <a:close/>
                </a:path>
                <a:path w="666114" h="652780">
                  <a:moveTo>
                    <a:pt x="335782" y="575309"/>
                  </a:moveTo>
                  <a:lnTo>
                    <a:pt x="250647" y="575309"/>
                  </a:lnTo>
                  <a:lnTo>
                    <a:pt x="304672" y="563879"/>
                  </a:lnTo>
                  <a:lnTo>
                    <a:pt x="222173" y="481329"/>
                  </a:lnTo>
                  <a:lnTo>
                    <a:pt x="251142" y="481329"/>
                  </a:lnTo>
                  <a:lnTo>
                    <a:pt x="449173" y="283209"/>
                  </a:lnTo>
                  <a:lnTo>
                    <a:pt x="428599" y="262889"/>
                  </a:lnTo>
                  <a:lnTo>
                    <a:pt x="458560" y="262889"/>
                  </a:lnTo>
                  <a:lnTo>
                    <a:pt x="494125" y="298449"/>
                  </a:lnTo>
                  <a:lnTo>
                    <a:pt x="463892" y="298449"/>
                  </a:lnTo>
                  <a:lnTo>
                    <a:pt x="265861" y="496569"/>
                  </a:lnTo>
                  <a:lnTo>
                    <a:pt x="290436" y="520699"/>
                  </a:lnTo>
                  <a:lnTo>
                    <a:pt x="319209" y="520699"/>
                  </a:lnTo>
                  <a:lnTo>
                    <a:pt x="305155" y="534669"/>
                  </a:lnTo>
                  <a:lnTo>
                    <a:pt x="325831" y="556259"/>
                  </a:lnTo>
                  <a:lnTo>
                    <a:pt x="354884" y="556259"/>
                  </a:lnTo>
                  <a:lnTo>
                    <a:pt x="335782" y="575309"/>
                  </a:lnTo>
                  <a:close/>
                </a:path>
                <a:path w="666114" h="652780">
                  <a:moveTo>
                    <a:pt x="319209" y="520699"/>
                  </a:moveTo>
                  <a:lnTo>
                    <a:pt x="290436" y="520699"/>
                  </a:lnTo>
                  <a:lnTo>
                    <a:pt x="488467" y="322579"/>
                  </a:lnTo>
                  <a:lnTo>
                    <a:pt x="463892" y="298449"/>
                  </a:lnTo>
                  <a:lnTo>
                    <a:pt x="494125" y="298449"/>
                  </a:lnTo>
                  <a:lnTo>
                    <a:pt x="533500" y="337819"/>
                  </a:lnTo>
                  <a:lnTo>
                    <a:pt x="503186" y="337819"/>
                  </a:lnTo>
                  <a:lnTo>
                    <a:pt x="319209" y="520699"/>
                  </a:lnTo>
                  <a:close/>
                </a:path>
                <a:path w="666114" h="652780">
                  <a:moveTo>
                    <a:pt x="354884" y="556259"/>
                  </a:moveTo>
                  <a:lnTo>
                    <a:pt x="325831" y="556259"/>
                  </a:lnTo>
                  <a:lnTo>
                    <a:pt x="523862" y="358139"/>
                  </a:lnTo>
                  <a:lnTo>
                    <a:pt x="503186" y="337819"/>
                  </a:lnTo>
                  <a:lnTo>
                    <a:pt x="533500" y="337819"/>
                  </a:lnTo>
                  <a:lnTo>
                    <a:pt x="538581" y="342899"/>
                  </a:lnTo>
                  <a:lnTo>
                    <a:pt x="568833" y="342899"/>
                  </a:lnTo>
                  <a:lnTo>
                    <a:pt x="354884" y="556259"/>
                  </a:lnTo>
                  <a:close/>
                </a:path>
                <a:path w="666114" h="652780">
                  <a:moveTo>
                    <a:pt x="310492" y="584199"/>
                  </a:moveTo>
                  <a:lnTo>
                    <a:pt x="201510" y="584199"/>
                  </a:lnTo>
                  <a:lnTo>
                    <a:pt x="226072" y="580389"/>
                  </a:lnTo>
                  <a:lnTo>
                    <a:pt x="206476" y="560069"/>
                  </a:lnTo>
                  <a:lnTo>
                    <a:pt x="235436" y="560069"/>
                  </a:lnTo>
                  <a:lnTo>
                    <a:pt x="250647" y="575309"/>
                  </a:lnTo>
                  <a:lnTo>
                    <a:pt x="335782" y="575309"/>
                  </a:lnTo>
                  <a:lnTo>
                    <a:pt x="333235" y="577849"/>
                  </a:lnTo>
                  <a:lnTo>
                    <a:pt x="333044" y="577849"/>
                  </a:lnTo>
                  <a:lnTo>
                    <a:pt x="332257" y="579119"/>
                  </a:lnTo>
                  <a:lnTo>
                    <a:pt x="330898" y="579119"/>
                  </a:lnTo>
                  <a:lnTo>
                    <a:pt x="330707" y="580389"/>
                  </a:lnTo>
                  <a:lnTo>
                    <a:pt x="328853" y="580389"/>
                  </a:lnTo>
                  <a:lnTo>
                    <a:pt x="310492" y="584199"/>
                  </a:lnTo>
                  <a:close/>
                </a:path>
              </a:pathLst>
            </a:custGeom>
            <a:solidFill>
              <a:srgbClr val="00A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7098705" y="1174104"/>
              <a:ext cx="651510" cy="636270"/>
            </a:xfrm>
            <a:custGeom>
              <a:avLst/>
              <a:gdLst/>
              <a:ahLst/>
              <a:cxnLst/>
              <a:rect l="l" t="t" r="r" b="b"/>
              <a:pathLst>
                <a:path w="651509" h="636269">
                  <a:moveTo>
                    <a:pt x="220934" y="139139"/>
                  </a:moveTo>
                  <a:lnTo>
                    <a:pt x="91068" y="139139"/>
                  </a:lnTo>
                  <a:lnTo>
                    <a:pt x="108824" y="135412"/>
                  </a:lnTo>
                  <a:lnTo>
                    <a:pt x="124647" y="124800"/>
                  </a:lnTo>
                  <a:lnTo>
                    <a:pt x="135616" y="108802"/>
                  </a:lnTo>
                  <a:lnTo>
                    <a:pt x="139468" y="90725"/>
                  </a:lnTo>
                  <a:lnTo>
                    <a:pt x="136258" y="72856"/>
                  </a:lnTo>
                  <a:lnTo>
                    <a:pt x="126006" y="57249"/>
                  </a:lnTo>
                  <a:lnTo>
                    <a:pt x="74330" y="5649"/>
                  </a:lnTo>
                  <a:lnTo>
                    <a:pt x="103865" y="0"/>
                  </a:lnTo>
                  <a:lnTo>
                    <a:pt x="161910" y="13009"/>
                  </a:lnTo>
                  <a:lnTo>
                    <a:pt x="204323" y="54344"/>
                  </a:lnTo>
                  <a:lnTo>
                    <a:pt x="218745" y="106831"/>
                  </a:lnTo>
                  <a:lnTo>
                    <a:pt x="215813" y="133458"/>
                  </a:lnTo>
                  <a:lnTo>
                    <a:pt x="215757" y="133970"/>
                  </a:lnTo>
                  <a:lnTo>
                    <a:pt x="220934" y="139139"/>
                  </a:lnTo>
                  <a:close/>
                </a:path>
                <a:path w="651509" h="636269">
                  <a:moveTo>
                    <a:pt x="489325" y="243609"/>
                  </a:moveTo>
                  <a:lnTo>
                    <a:pt x="325561" y="243609"/>
                  </a:lnTo>
                  <a:lnTo>
                    <a:pt x="435365" y="133970"/>
                  </a:lnTo>
                  <a:lnTo>
                    <a:pt x="432568" y="106831"/>
                  </a:lnTo>
                  <a:lnTo>
                    <a:pt x="446981" y="54344"/>
                  </a:lnTo>
                  <a:lnTo>
                    <a:pt x="489394" y="13009"/>
                  </a:lnTo>
                  <a:lnTo>
                    <a:pt x="547449" y="0"/>
                  </a:lnTo>
                  <a:lnTo>
                    <a:pt x="576793" y="5649"/>
                  </a:lnTo>
                  <a:lnTo>
                    <a:pt x="525116" y="57249"/>
                  </a:lnTo>
                  <a:lnTo>
                    <a:pt x="514904" y="72856"/>
                  </a:lnTo>
                  <a:lnTo>
                    <a:pt x="526475" y="124457"/>
                  </a:lnTo>
                  <a:lnTo>
                    <a:pt x="560511" y="139139"/>
                  </a:lnTo>
                  <a:lnTo>
                    <a:pt x="646746" y="139139"/>
                  </a:lnTo>
                  <a:lnTo>
                    <a:pt x="638378" y="161672"/>
                  </a:lnTo>
                  <a:lnTo>
                    <a:pt x="619617" y="186573"/>
                  </a:lnTo>
                  <a:lnTo>
                    <a:pt x="596848" y="204019"/>
                  </a:lnTo>
                  <a:lnTo>
                    <a:pt x="571363" y="214621"/>
                  </a:lnTo>
                  <a:lnTo>
                    <a:pt x="571557" y="214621"/>
                  </a:lnTo>
                  <a:lnTo>
                    <a:pt x="563592" y="215770"/>
                  </a:lnTo>
                  <a:lnTo>
                    <a:pt x="517293" y="215770"/>
                  </a:lnTo>
                  <a:lnTo>
                    <a:pt x="489325" y="243609"/>
                  </a:lnTo>
                  <a:close/>
                </a:path>
                <a:path w="651509" h="636269">
                  <a:moveTo>
                    <a:pt x="106988" y="218413"/>
                  </a:moveTo>
                  <a:lnTo>
                    <a:pt x="54421" y="204019"/>
                  </a:lnTo>
                  <a:lnTo>
                    <a:pt x="13023" y="161672"/>
                  </a:lnTo>
                  <a:lnTo>
                    <a:pt x="0" y="103716"/>
                  </a:lnTo>
                  <a:lnTo>
                    <a:pt x="5661" y="74229"/>
                  </a:lnTo>
                  <a:lnTo>
                    <a:pt x="57337" y="125816"/>
                  </a:lnTo>
                  <a:lnTo>
                    <a:pt x="72959" y="136009"/>
                  </a:lnTo>
                  <a:lnTo>
                    <a:pt x="90621" y="139139"/>
                  </a:lnTo>
                  <a:lnTo>
                    <a:pt x="220934" y="139139"/>
                  </a:lnTo>
                  <a:lnTo>
                    <a:pt x="297337" y="215427"/>
                  </a:lnTo>
                  <a:lnTo>
                    <a:pt x="134160" y="215427"/>
                  </a:lnTo>
                  <a:lnTo>
                    <a:pt x="106988" y="218413"/>
                  </a:lnTo>
                  <a:close/>
                </a:path>
                <a:path w="651509" h="636269">
                  <a:moveTo>
                    <a:pt x="646746" y="139139"/>
                  </a:moveTo>
                  <a:lnTo>
                    <a:pt x="560511" y="139139"/>
                  </a:lnTo>
                  <a:lnTo>
                    <a:pt x="578342" y="136009"/>
                  </a:lnTo>
                  <a:lnTo>
                    <a:pt x="593785" y="125816"/>
                  </a:lnTo>
                  <a:lnTo>
                    <a:pt x="645462" y="74229"/>
                  </a:lnTo>
                  <a:lnTo>
                    <a:pt x="651175" y="103716"/>
                  </a:lnTo>
                  <a:lnTo>
                    <a:pt x="648856" y="133458"/>
                  </a:lnTo>
                  <a:lnTo>
                    <a:pt x="646746" y="139139"/>
                  </a:lnTo>
                  <a:close/>
                </a:path>
                <a:path w="651509" h="636269">
                  <a:moveTo>
                    <a:pt x="102678" y="636172"/>
                  </a:moveTo>
                  <a:lnTo>
                    <a:pt x="69347" y="629681"/>
                  </a:lnTo>
                  <a:lnTo>
                    <a:pt x="40002" y="610207"/>
                  </a:lnTo>
                  <a:lnTo>
                    <a:pt x="20685" y="581091"/>
                  </a:lnTo>
                  <a:lnTo>
                    <a:pt x="14246" y="547872"/>
                  </a:lnTo>
                  <a:lnTo>
                    <a:pt x="20575" y="515160"/>
                  </a:lnTo>
                  <a:lnTo>
                    <a:pt x="55319" y="473249"/>
                  </a:lnTo>
                  <a:lnTo>
                    <a:pt x="108671" y="460169"/>
                  </a:lnTo>
                  <a:lnTo>
                    <a:pt x="243964" y="325067"/>
                  </a:lnTo>
                  <a:lnTo>
                    <a:pt x="134160" y="215427"/>
                  </a:lnTo>
                  <a:lnTo>
                    <a:pt x="297337" y="215427"/>
                  </a:lnTo>
                  <a:lnTo>
                    <a:pt x="325561" y="243609"/>
                  </a:lnTo>
                  <a:lnTo>
                    <a:pt x="489325" y="243609"/>
                  </a:lnTo>
                  <a:lnTo>
                    <a:pt x="407489" y="325067"/>
                  </a:lnTo>
                  <a:lnTo>
                    <a:pt x="489425" y="406880"/>
                  </a:lnTo>
                  <a:lnTo>
                    <a:pt x="325561" y="406880"/>
                  </a:lnTo>
                  <a:lnTo>
                    <a:pt x="229354" y="502943"/>
                  </a:lnTo>
                  <a:lnTo>
                    <a:pt x="90649" y="502943"/>
                  </a:lnTo>
                  <a:lnTo>
                    <a:pt x="57680" y="535861"/>
                  </a:lnTo>
                  <a:lnTo>
                    <a:pt x="69567" y="580667"/>
                  </a:lnTo>
                  <a:lnTo>
                    <a:pt x="114449" y="592554"/>
                  </a:lnTo>
                  <a:lnTo>
                    <a:pt x="178397" y="592554"/>
                  </a:lnTo>
                  <a:lnTo>
                    <a:pt x="177159" y="595102"/>
                  </a:lnTo>
                  <a:lnTo>
                    <a:pt x="165097" y="610207"/>
                  </a:lnTo>
                  <a:lnTo>
                    <a:pt x="135944" y="629681"/>
                  </a:lnTo>
                  <a:lnTo>
                    <a:pt x="102678" y="636172"/>
                  </a:lnTo>
                  <a:close/>
                </a:path>
                <a:path w="651509" h="636269">
                  <a:moveTo>
                    <a:pt x="544277" y="218557"/>
                  </a:moveTo>
                  <a:lnTo>
                    <a:pt x="517293" y="215770"/>
                  </a:lnTo>
                  <a:lnTo>
                    <a:pt x="563592" y="215770"/>
                  </a:lnTo>
                  <a:lnTo>
                    <a:pt x="544277" y="218557"/>
                  </a:lnTo>
                  <a:close/>
                </a:path>
                <a:path w="651509" h="636269">
                  <a:moveTo>
                    <a:pt x="548743" y="636172"/>
                  </a:moveTo>
                  <a:lnTo>
                    <a:pt x="486356" y="610207"/>
                  </a:lnTo>
                  <a:lnTo>
                    <a:pt x="461455" y="560326"/>
                  </a:lnTo>
                  <a:lnTo>
                    <a:pt x="460867" y="541983"/>
                  </a:lnTo>
                  <a:lnTo>
                    <a:pt x="325561" y="406880"/>
                  </a:lnTo>
                  <a:lnTo>
                    <a:pt x="489425" y="406880"/>
                  </a:lnTo>
                  <a:lnTo>
                    <a:pt x="542795" y="460169"/>
                  </a:lnTo>
                  <a:lnTo>
                    <a:pt x="560999" y="460751"/>
                  </a:lnTo>
                  <a:lnTo>
                    <a:pt x="561144" y="460751"/>
                  </a:lnTo>
                  <a:lnTo>
                    <a:pt x="578949" y="465090"/>
                  </a:lnTo>
                  <a:lnTo>
                    <a:pt x="596000" y="473394"/>
                  </a:lnTo>
                  <a:lnTo>
                    <a:pt x="611121" y="485633"/>
                  </a:lnTo>
                  <a:lnTo>
                    <a:pt x="622720" y="502943"/>
                  </a:lnTo>
                  <a:lnTo>
                    <a:pt x="560803" y="502943"/>
                  </a:lnTo>
                  <a:lnTo>
                    <a:pt x="515591" y="515160"/>
                  </a:lnTo>
                  <a:lnTo>
                    <a:pt x="503691" y="559966"/>
                  </a:lnTo>
                  <a:lnTo>
                    <a:pt x="536673" y="592897"/>
                  </a:lnTo>
                  <a:lnTo>
                    <a:pt x="622718" y="592897"/>
                  </a:lnTo>
                  <a:lnTo>
                    <a:pt x="611121" y="610207"/>
                  </a:lnTo>
                  <a:lnTo>
                    <a:pt x="581973" y="629681"/>
                  </a:lnTo>
                  <a:lnTo>
                    <a:pt x="548743" y="636172"/>
                  </a:lnTo>
                  <a:close/>
                </a:path>
                <a:path w="651509" h="636269">
                  <a:moveTo>
                    <a:pt x="178397" y="592554"/>
                  </a:moveTo>
                  <a:lnTo>
                    <a:pt x="114449" y="592554"/>
                  </a:lnTo>
                  <a:lnTo>
                    <a:pt x="147418" y="559966"/>
                  </a:lnTo>
                  <a:lnTo>
                    <a:pt x="135609" y="515160"/>
                  </a:lnTo>
                  <a:lnTo>
                    <a:pt x="135497" y="514736"/>
                  </a:lnTo>
                  <a:lnTo>
                    <a:pt x="135212" y="514736"/>
                  </a:lnTo>
                  <a:lnTo>
                    <a:pt x="90649" y="502943"/>
                  </a:lnTo>
                  <a:lnTo>
                    <a:pt x="229354" y="502943"/>
                  </a:lnTo>
                  <a:lnTo>
                    <a:pt x="190598" y="541640"/>
                  </a:lnTo>
                  <a:lnTo>
                    <a:pt x="189825" y="559966"/>
                  </a:lnTo>
                  <a:lnTo>
                    <a:pt x="189780" y="560326"/>
                  </a:lnTo>
                  <a:lnTo>
                    <a:pt x="185368" y="578214"/>
                  </a:lnTo>
                  <a:lnTo>
                    <a:pt x="178397" y="592554"/>
                  </a:lnTo>
                  <a:close/>
                </a:path>
                <a:path w="651509" h="636269">
                  <a:moveTo>
                    <a:pt x="622718" y="592897"/>
                  </a:moveTo>
                  <a:lnTo>
                    <a:pt x="536673" y="592897"/>
                  </a:lnTo>
                  <a:lnTo>
                    <a:pt x="581542" y="580667"/>
                  </a:lnTo>
                  <a:lnTo>
                    <a:pt x="593785" y="535861"/>
                  </a:lnTo>
                  <a:lnTo>
                    <a:pt x="560803" y="502943"/>
                  </a:lnTo>
                  <a:lnTo>
                    <a:pt x="622720" y="502943"/>
                  </a:lnTo>
                  <a:lnTo>
                    <a:pt x="630526" y="514591"/>
                  </a:lnTo>
                  <a:lnTo>
                    <a:pt x="630623" y="514736"/>
                  </a:lnTo>
                  <a:lnTo>
                    <a:pt x="637116" y="547872"/>
                  </a:lnTo>
                  <a:lnTo>
                    <a:pt x="630707" y="580667"/>
                  </a:lnTo>
                  <a:lnTo>
                    <a:pt x="630624" y="581091"/>
                  </a:lnTo>
                  <a:lnTo>
                    <a:pt x="622718" y="592897"/>
                  </a:lnTo>
                  <a:close/>
                </a:path>
              </a:pathLst>
            </a:custGeom>
            <a:solidFill>
              <a:srgbClr val="0595C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 descr=""/>
            <p:cNvSpPr/>
            <p:nvPr/>
          </p:nvSpPr>
          <p:spPr>
            <a:xfrm>
              <a:off x="9898151" y="1180439"/>
              <a:ext cx="666115" cy="621030"/>
            </a:xfrm>
            <a:custGeom>
              <a:avLst/>
              <a:gdLst/>
              <a:ahLst/>
              <a:cxnLst/>
              <a:rect l="l" t="t" r="r" b="b"/>
              <a:pathLst>
                <a:path w="666115" h="621030">
                  <a:moveTo>
                    <a:pt x="555256" y="548386"/>
                  </a:moveTo>
                  <a:lnTo>
                    <a:pt x="552234" y="548386"/>
                  </a:lnTo>
                  <a:lnTo>
                    <a:pt x="551395" y="546201"/>
                  </a:lnTo>
                  <a:lnTo>
                    <a:pt x="543344" y="524573"/>
                  </a:lnTo>
                  <a:lnTo>
                    <a:pt x="547370" y="489864"/>
                  </a:lnTo>
                  <a:lnTo>
                    <a:pt x="538645" y="476631"/>
                  </a:lnTo>
                  <a:lnTo>
                    <a:pt x="536968" y="473773"/>
                  </a:lnTo>
                  <a:lnTo>
                    <a:pt x="537220" y="471093"/>
                  </a:lnTo>
                  <a:lnTo>
                    <a:pt x="537298" y="470255"/>
                  </a:lnTo>
                  <a:lnTo>
                    <a:pt x="539648" y="467741"/>
                  </a:lnTo>
                  <a:lnTo>
                    <a:pt x="541159" y="466064"/>
                  </a:lnTo>
                  <a:lnTo>
                    <a:pt x="543344" y="465226"/>
                  </a:lnTo>
                  <a:lnTo>
                    <a:pt x="564146" y="465226"/>
                  </a:lnTo>
                  <a:lnTo>
                    <a:pt x="566331" y="466064"/>
                  </a:lnTo>
                  <a:lnTo>
                    <a:pt x="567842" y="467741"/>
                  </a:lnTo>
                  <a:lnTo>
                    <a:pt x="570179" y="470255"/>
                  </a:lnTo>
                  <a:lnTo>
                    <a:pt x="570441" y="472948"/>
                  </a:lnTo>
                  <a:lnTo>
                    <a:pt x="570522" y="473773"/>
                  </a:lnTo>
                  <a:lnTo>
                    <a:pt x="568845" y="476631"/>
                  </a:lnTo>
                  <a:lnTo>
                    <a:pt x="560120" y="489864"/>
                  </a:lnTo>
                  <a:lnTo>
                    <a:pt x="564146" y="524573"/>
                  </a:lnTo>
                  <a:lnTo>
                    <a:pt x="556094" y="546201"/>
                  </a:lnTo>
                  <a:lnTo>
                    <a:pt x="555256" y="548386"/>
                  </a:lnTo>
                  <a:close/>
                </a:path>
                <a:path w="666115" h="621030">
                  <a:moveTo>
                    <a:pt x="665632" y="570839"/>
                  </a:moveTo>
                  <a:lnTo>
                    <a:pt x="557644" y="570839"/>
                  </a:lnTo>
                  <a:lnTo>
                    <a:pt x="559663" y="565480"/>
                  </a:lnTo>
                  <a:lnTo>
                    <a:pt x="594093" y="471093"/>
                  </a:lnTo>
                  <a:lnTo>
                    <a:pt x="595096" y="468414"/>
                  </a:lnTo>
                  <a:lnTo>
                    <a:pt x="597776" y="467080"/>
                  </a:lnTo>
                  <a:lnTo>
                    <a:pt x="600303" y="467918"/>
                  </a:lnTo>
                  <a:lnTo>
                    <a:pt x="630694" y="472948"/>
                  </a:lnTo>
                  <a:lnTo>
                    <a:pt x="630872" y="472948"/>
                  </a:lnTo>
                  <a:lnTo>
                    <a:pt x="645015" y="480272"/>
                  </a:lnTo>
                  <a:lnTo>
                    <a:pt x="655996" y="491323"/>
                  </a:lnTo>
                  <a:lnTo>
                    <a:pt x="663105" y="505171"/>
                  </a:lnTo>
                  <a:lnTo>
                    <a:pt x="665632" y="520890"/>
                  </a:lnTo>
                  <a:lnTo>
                    <a:pt x="665632" y="570839"/>
                  </a:lnTo>
                  <a:close/>
                </a:path>
                <a:path w="666115" h="621030">
                  <a:moveTo>
                    <a:pt x="644309" y="620966"/>
                  </a:moveTo>
                  <a:lnTo>
                    <a:pt x="463257" y="620966"/>
                  </a:lnTo>
                  <a:lnTo>
                    <a:pt x="454964" y="619290"/>
                  </a:lnTo>
                  <a:lnTo>
                    <a:pt x="448186" y="614724"/>
                  </a:lnTo>
                  <a:lnTo>
                    <a:pt x="443612" y="607957"/>
                  </a:lnTo>
                  <a:lnTo>
                    <a:pt x="441934" y="599681"/>
                  </a:lnTo>
                  <a:lnTo>
                    <a:pt x="441986" y="520890"/>
                  </a:lnTo>
                  <a:lnTo>
                    <a:pt x="462601" y="480272"/>
                  </a:lnTo>
                  <a:lnTo>
                    <a:pt x="507263" y="467918"/>
                  </a:lnTo>
                  <a:lnTo>
                    <a:pt x="507796" y="467741"/>
                  </a:lnTo>
                  <a:lnTo>
                    <a:pt x="510759" y="467741"/>
                  </a:lnTo>
                  <a:lnTo>
                    <a:pt x="512800" y="468922"/>
                  </a:lnTo>
                  <a:lnTo>
                    <a:pt x="513473" y="471093"/>
                  </a:lnTo>
                  <a:lnTo>
                    <a:pt x="547903" y="565480"/>
                  </a:lnTo>
                  <a:lnTo>
                    <a:pt x="549922" y="570839"/>
                  </a:lnTo>
                  <a:lnTo>
                    <a:pt x="665632" y="570839"/>
                  </a:lnTo>
                  <a:lnTo>
                    <a:pt x="665632" y="599681"/>
                  </a:lnTo>
                  <a:lnTo>
                    <a:pt x="663952" y="607957"/>
                  </a:lnTo>
                  <a:lnTo>
                    <a:pt x="659376" y="614724"/>
                  </a:lnTo>
                  <a:lnTo>
                    <a:pt x="652596" y="619290"/>
                  </a:lnTo>
                  <a:lnTo>
                    <a:pt x="644309" y="620966"/>
                  </a:lnTo>
                  <a:close/>
                </a:path>
                <a:path w="666115" h="621030">
                  <a:moveTo>
                    <a:pt x="113360" y="548386"/>
                  </a:moveTo>
                  <a:lnTo>
                    <a:pt x="110337" y="548386"/>
                  </a:lnTo>
                  <a:lnTo>
                    <a:pt x="109499" y="546201"/>
                  </a:lnTo>
                  <a:lnTo>
                    <a:pt x="101422" y="524573"/>
                  </a:lnTo>
                  <a:lnTo>
                    <a:pt x="105460" y="489864"/>
                  </a:lnTo>
                  <a:lnTo>
                    <a:pt x="96710" y="476631"/>
                  </a:lnTo>
                  <a:lnTo>
                    <a:pt x="95034" y="473773"/>
                  </a:lnTo>
                  <a:lnTo>
                    <a:pt x="95285" y="471093"/>
                  </a:lnTo>
                  <a:lnTo>
                    <a:pt x="95364" y="470255"/>
                  </a:lnTo>
                  <a:lnTo>
                    <a:pt x="97726" y="467741"/>
                  </a:lnTo>
                  <a:lnTo>
                    <a:pt x="99237" y="466064"/>
                  </a:lnTo>
                  <a:lnTo>
                    <a:pt x="101422" y="465226"/>
                  </a:lnTo>
                  <a:lnTo>
                    <a:pt x="122275" y="465226"/>
                  </a:lnTo>
                  <a:lnTo>
                    <a:pt x="124460" y="466064"/>
                  </a:lnTo>
                  <a:lnTo>
                    <a:pt x="125971" y="467741"/>
                  </a:lnTo>
                  <a:lnTo>
                    <a:pt x="128333" y="470255"/>
                  </a:lnTo>
                  <a:lnTo>
                    <a:pt x="128586" y="472948"/>
                  </a:lnTo>
                  <a:lnTo>
                    <a:pt x="128663" y="473773"/>
                  </a:lnTo>
                  <a:lnTo>
                    <a:pt x="126987" y="476631"/>
                  </a:lnTo>
                  <a:lnTo>
                    <a:pt x="118237" y="489864"/>
                  </a:lnTo>
                  <a:lnTo>
                    <a:pt x="122275" y="524573"/>
                  </a:lnTo>
                  <a:lnTo>
                    <a:pt x="114211" y="546201"/>
                  </a:lnTo>
                  <a:lnTo>
                    <a:pt x="113360" y="548386"/>
                  </a:lnTo>
                  <a:close/>
                </a:path>
                <a:path w="666115" h="621030">
                  <a:moveTo>
                    <a:pt x="223697" y="570839"/>
                  </a:moveTo>
                  <a:lnTo>
                    <a:pt x="115709" y="570839"/>
                  </a:lnTo>
                  <a:lnTo>
                    <a:pt x="117729" y="565480"/>
                  </a:lnTo>
                  <a:lnTo>
                    <a:pt x="152158" y="471093"/>
                  </a:lnTo>
                  <a:lnTo>
                    <a:pt x="153162" y="468414"/>
                  </a:lnTo>
                  <a:lnTo>
                    <a:pt x="155854" y="467080"/>
                  </a:lnTo>
                  <a:lnTo>
                    <a:pt x="158369" y="467918"/>
                  </a:lnTo>
                  <a:lnTo>
                    <a:pt x="188772" y="472948"/>
                  </a:lnTo>
                  <a:lnTo>
                    <a:pt x="188937" y="472948"/>
                  </a:lnTo>
                  <a:lnTo>
                    <a:pt x="203155" y="480272"/>
                  </a:lnTo>
                  <a:lnTo>
                    <a:pt x="214128" y="491323"/>
                  </a:lnTo>
                  <a:lnTo>
                    <a:pt x="221195" y="505171"/>
                  </a:lnTo>
                  <a:lnTo>
                    <a:pt x="223697" y="520890"/>
                  </a:lnTo>
                  <a:lnTo>
                    <a:pt x="223697" y="570839"/>
                  </a:lnTo>
                  <a:close/>
                </a:path>
                <a:path w="666115" h="621030">
                  <a:moveTo>
                    <a:pt x="202374" y="620966"/>
                  </a:moveTo>
                  <a:lnTo>
                    <a:pt x="21323" y="620966"/>
                  </a:lnTo>
                  <a:lnTo>
                    <a:pt x="13035" y="619290"/>
                  </a:lnTo>
                  <a:lnTo>
                    <a:pt x="6256" y="614724"/>
                  </a:lnTo>
                  <a:lnTo>
                    <a:pt x="1679" y="607957"/>
                  </a:lnTo>
                  <a:lnTo>
                    <a:pt x="0" y="599681"/>
                  </a:lnTo>
                  <a:lnTo>
                    <a:pt x="52" y="520890"/>
                  </a:lnTo>
                  <a:lnTo>
                    <a:pt x="20666" y="480272"/>
                  </a:lnTo>
                  <a:lnTo>
                    <a:pt x="65328" y="467918"/>
                  </a:lnTo>
                  <a:lnTo>
                    <a:pt x="65875" y="467741"/>
                  </a:lnTo>
                  <a:lnTo>
                    <a:pt x="68837" y="467741"/>
                  </a:lnTo>
                  <a:lnTo>
                    <a:pt x="70866" y="468922"/>
                  </a:lnTo>
                  <a:lnTo>
                    <a:pt x="71539" y="471093"/>
                  </a:lnTo>
                  <a:lnTo>
                    <a:pt x="105968" y="565480"/>
                  </a:lnTo>
                  <a:lnTo>
                    <a:pt x="107988" y="570839"/>
                  </a:lnTo>
                  <a:lnTo>
                    <a:pt x="223697" y="570839"/>
                  </a:lnTo>
                  <a:lnTo>
                    <a:pt x="223697" y="599681"/>
                  </a:lnTo>
                  <a:lnTo>
                    <a:pt x="222019" y="607957"/>
                  </a:lnTo>
                  <a:lnTo>
                    <a:pt x="217446" y="614724"/>
                  </a:lnTo>
                  <a:lnTo>
                    <a:pt x="210667" y="619290"/>
                  </a:lnTo>
                  <a:lnTo>
                    <a:pt x="202374" y="620966"/>
                  </a:lnTo>
                  <a:close/>
                </a:path>
                <a:path w="666115" h="621030">
                  <a:moveTo>
                    <a:pt x="553745" y="445096"/>
                  </a:moveTo>
                  <a:lnTo>
                    <a:pt x="531382" y="440593"/>
                  </a:lnTo>
                  <a:lnTo>
                    <a:pt x="513129" y="428321"/>
                  </a:lnTo>
                  <a:lnTo>
                    <a:pt x="500826" y="410137"/>
                  </a:lnTo>
                  <a:lnTo>
                    <a:pt x="496316" y="387896"/>
                  </a:lnTo>
                  <a:lnTo>
                    <a:pt x="500849" y="365561"/>
                  </a:lnTo>
                  <a:lnTo>
                    <a:pt x="513191" y="347332"/>
                  </a:lnTo>
                  <a:lnTo>
                    <a:pt x="531452" y="335046"/>
                  </a:lnTo>
                  <a:lnTo>
                    <a:pt x="553745" y="330542"/>
                  </a:lnTo>
                  <a:lnTo>
                    <a:pt x="576107" y="335046"/>
                  </a:lnTo>
                  <a:lnTo>
                    <a:pt x="594361" y="347332"/>
                  </a:lnTo>
                  <a:lnTo>
                    <a:pt x="606664" y="365561"/>
                  </a:lnTo>
                  <a:lnTo>
                    <a:pt x="611174" y="387896"/>
                  </a:lnTo>
                  <a:lnTo>
                    <a:pt x="606664" y="410137"/>
                  </a:lnTo>
                  <a:lnTo>
                    <a:pt x="594361" y="428321"/>
                  </a:lnTo>
                  <a:lnTo>
                    <a:pt x="576107" y="440593"/>
                  </a:lnTo>
                  <a:lnTo>
                    <a:pt x="553745" y="445096"/>
                  </a:lnTo>
                  <a:close/>
                </a:path>
                <a:path w="666115" h="621030">
                  <a:moveTo>
                    <a:pt x="112356" y="445096"/>
                  </a:moveTo>
                  <a:lnTo>
                    <a:pt x="89999" y="440596"/>
                  </a:lnTo>
                  <a:lnTo>
                    <a:pt x="71745" y="428321"/>
                  </a:lnTo>
                  <a:lnTo>
                    <a:pt x="59439" y="410115"/>
                  </a:lnTo>
                  <a:lnTo>
                    <a:pt x="54927" y="387819"/>
                  </a:lnTo>
                  <a:lnTo>
                    <a:pt x="59439" y="365524"/>
                  </a:lnTo>
                  <a:lnTo>
                    <a:pt x="71745" y="347318"/>
                  </a:lnTo>
                  <a:lnTo>
                    <a:pt x="89999" y="335043"/>
                  </a:lnTo>
                  <a:lnTo>
                    <a:pt x="112356" y="330542"/>
                  </a:lnTo>
                  <a:lnTo>
                    <a:pt x="134708" y="335043"/>
                  </a:lnTo>
                  <a:lnTo>
                    <a:pt x="152963" y="347318"/>
                  </a:lnTo>
                  <a:lnTo>
                    <a:pt x="165272" y="365524"/>
                  </a:lnTo>
                  <a:lnTo>
                    <a:pt x="169786" y="387819"/>
                  </a:lnTo>
                  <a:lnTo>
                    <a:pt x="165272" y="410115"/>
                  </a:lnTo>
                  <a:lnTo>
                    <a:pt x="152963" y="428321"/>
                  </a:lnTo>
                  <a:lnTo>
                    <a:pt x="134708" y="440596"/>
                  </a:lnTo>
                  <a:lnTo>
                    <a:pt x="112356" y="445096"/>
                  </a:lnTo>
                  <a:close/>
                </a:path>
                <a:path w="666115" h="621030">
                  <a:moveTo>
                    <a:pt x="239166" y="522693"/>
                  </a:moveTo>
                  <a:lnTo>
                    <a:pt x="239166" y="520852"/>
                  </a:lnTo>
                  <a:lnTo>
                    <a:pt x="238306" y="510243"/>
                  </a:lnTo>
                  <a:lnTo>
                    <a:pt x="235808" y="500138"/>
                  </a:lnTo>
                  <a:lnTo>
                    <a:pt x="231799" y="490662"/>
                  </a:lnTo>
                  <a:lnTo>
                    <a:pt x="226402" y="481939"/>
                  </a:lnTo>
                  <a:lnTo>
                    <a:pt x="315582" y="392899"/>
                  </a:lnTo>
                  <a:lnTo>
                    <a:pt x="315582" y="306705"/>
                  </a:lnTo>
                  <a:lnTo>
                    <a:pt x="353529" y="306705"/>
                  </a:lnTo>
                  <a:lnTo>
                    <a:pt x="353529" y="392899"/>
                  </a:lnTo>
                  <a:lnTo>
                    <a:pt x="388124" y="427443"/>
                  </a:lnTo>
                  <a:lnTo>
                    <a:pt x="334556" y="427443"/>
                  </a:lnTo>
                  <a:lnTo>
                    <a:pt x="239166" y="522693"/>
                  </a:lnTo>
                  <a:close/>
                </a:path>
                <a:path w="666115" h="621030">
                  <a:moveTo>
                    <a:pt x="426250" y="518998"/>
                  </a:moveTo>
                  <a:lnTo>
                    <a:pt x="334556" y="427443"/>
                  </a:lnTo>
                  <a:lnTo>
                    <a:pt x="388124" y="427443"/>
                  </a:lnTo>
                  <a:lnTo>
                    <a:pt x="440690" y="479933"/>
                  </a:lnTo>
                  <a:lnTo>
                    <a:pt x="434824" y="488583"/>
                  </a:lnTo>
                  <a:lnTo>
                    <a:pt x="430388" y="498084"/>
                  </a:lnTo>
                  <a:lnTo>
                    <a:pt x="427493" y="508275"/>
                  </a:lnTo>
                  <a:lnTo>
                    <a:pt x="426250" y="518998"/>
                  </a:lnTo>
                  <a:close/>
                </a:path>
                <a:path w="666115" h="621030">
                  <a:moveTo>
                    <a:pt x="335749" y="217690"/>
                  </a:moveTo>
                  <a:lnTo>
                    <a:pt x="332727" y="217690"/>
                  </a:lnTo>
                  <a:lnTo>
                    <a:pt x="331889" y="215506"/>
                  </a:lnTo>
                  <a:lnTo>
                    <a:pt x="323811" y="194017"/>
                  </a:lnTo>
                  <a:lnTo>
                    <a:pt x="327850" y="159283"/>
                  </a:lnTo>
                  <a:lnTo>
                    <a:pt x="319112" y="146024"/>
                  </a:lnTo>
                  <a:lnTo>
                    <a:pt x="317423" y="143167"/>
                  </a:lnTo>
                  <a:lnTo>
                    <a:pt x="317672" y="140487"/>
                  </a:lnTo>
                  <a:lnTo>
                    <a:pt x="317766" y="139471"/>
                  </a:lnTo>
                  <a:lnTo>
                    <a:pt x="320116" y="136956"/>
                  </a:lnTo>
                  <a:lnTo>
                    <a:pt x="321627" y="135445"/>
                  </a:lnTo>
                  <a:lnTo>
                    <a:pt x="323811" y="134607"/>
                  </a:lnTo>
                  <a:lnTo>
                    <a:pt x="344665" y="134607"/>
                  </a:lnTo>
                  <a:lnTo>
                    <a:pt x="346849" y="135445"/>
                  </a:lnTo>
                  <a:lnTo>
                    <a:pt x="348373" y="136956"/>
                  </a:lnTo>
                  <a:lnTo>
                    <a:pt x="350723" y="139471"/>
                  </a:lnTo>
                  <a:lnTo>
                    <a:pt x="350978" y="142328"/>
                  </a:lnTo>
                  <a:lnTo>
                    <a:pt x="351053" y="143167"/>
                  </a:lnTo>
                  <a:lnTo>
                    <a:pt x="349377" y="146024"/>
                  </a:lnTo>
                  <a:lnTo>
                    <a:pt x="340461" y="159283"/>
                  </a:lnTo>
                  <a:lnTo>
                    <a:pt x="344665" y="194017"/>
                  </a:lnTo>
                  <a:lnTo>
                    <a:pt x="336600" y="215506"/>
                  </a:lnTo>
                  <a:lnTo>
                    <a:pt x="335749" y="217690"/>
                  </a:lnTo>
                  <a:close/>
                </a:path>
                <a:path w="666115" h="621030">
                  <a:moveTo>
                    <a:pt x="446100" y="240284"/>
                  </a:moveTo>
                  <a:lnTo>
                    <a:pt x="338099" y="240284"/>
                  </a:lnTo>
                  <a:lnTo>
                    <a:pt x="340118" y="234911"/>
                  </a:lnTo>
                  <a:lnTo>
                    <a:pt x="374548" y="140487"/>
                  </a:lnTo>
                  <a:lnTo>
                    <a:pt x="375276" y="138303"/>
                  </a:lnTo>
                  <a:lnTo>
                    <a:pt x="375386" y="137972"/>
                  </a:lnTo>
                  <a:lnTo>
                    <a:pt x="378244" y="136461"/>
                  </a:lnTo>
                  <a:lnTo>
                    <a:pt x="380758" y="137299"/>
                  </a:lnTo>
                  <a:lnTo>
                    <a:pt x="411162" y="142328"/>
                  </a:lnTo>
                  <a:lnTo>
                    <a:pt x="411327" y="142328"/>
                  </a:lnTo>
                  <a:lnTo>
                    <a:pt x="425477" y="149661"/>
                  </a:lnTo>
                  <a:lnTo>
                    <a:pt x="436462" y="160716"/>
                  </a:lnTo>
                  <a:lnTo>
                    <a:pt x="443572" y="174570"/>
                  </a:lnTo>
                  <a:lnTo>
                    <a:pt x="446100" y="190296"/>
                  </a:lnTo>
                  <a:lnTo>
                    <a:pt x="446100" y="240284"/>
                  </a:lnTo>
                  <a:close/>
                </a:path>
                <a:path w="666115" h="621030">
                  <a:moveTo>
                    <a:pt x="424764" y="290423"/>
                  </a:moveTo>
                  <a:lnTo>
                    <a:pt x="243713" y="290423"/>
                  </a:lnTo>
                  <a:lnTo>
                    <a:pt x="235425" y="288747"/>
                  </a:lnTo>
                  <a:lnTo>
                    <a:pt x="228646" y="284179"/>
                  </a:lnTo>
                  <a:lnTo>
                    <a:pt x="224069" y="277409"/>
                  </a:lnTo>
                  <a:lnTo>
                    <a:pt x="222389" y="269125"/>
                  </a:lnTo>
                  <a:lnTo>
                    <a:pt x="222443" y="190296"/>
                  </a:lnTo>
                  <a:lnTo>
                    <a:pt x="243201" y="149661"/>
                  </a:lnTo>
                  <a:lnTo>
                    <a:pt x="287718" y="137299"/>
                  </a:lnTo>
                  <a:lnTo>
                    <a:pt x="288061" y="137134"/>
                  </a:lnTo>
                  <a:lnTo>
                    <a:pt x="291249" y="137134"/>
                  </a:lnTo>
                  <a:lnTo>
                    <a:pt x="293090" y="138303"/>
                  </a:lnTo>
                  <a:lnTo>
                    <a:pt x="293928" y="140487"/>
                  </a:lnTo>
                  <a:lnTo>
                    <a:pt x="328358" y="234911"/>
                  </a:lnTo>
                  <a:lnTo>
                    <a:pt x="330377" y="240284"/>
                  </a:lnTo>
                  <a:lnTo>
                    <a:pt x="446100" y="240284"/>
                  </a:lnTo>
                  <a:lnTo>
                    <a:pt x="446100" y="269125"/>
                  </a:lnTo>
                  <a:lnTo>
                    <a:pt x="444420" y="277409"/>
                  </a:lnTo>
                  <a:lnTo>
                    <a:pt x="439842" y="284179"/>
                  </a:lnTo>
                  <a:lnTo>
                    <a:pt x="433059" y="288747"/>
                  </a:lnTo>
                  <a:lnTo>
                    <a:pt x="424764" y="290423"/>
                  </a:lnTo>
                  <a:close/>
                </a:path>
                <a:path w="666115" h="621030">
                  <a:moveTo>
                    <a:pt x="334594" y="114706"/>
                  </a:moveTo>
                  <a:lnTo>
                    <a:pt x="312237" y="110199"/>
                  </a:lnTo>
                  <a:lnTo>
                    <a:pt x="293982" y="97907"/>
                  </a:lnTo>
                  <a:lnTo>
                    <a:pt x="281676" y="79677"/>
                  </a:lnTo>
                  <a:lnTo>
                    <a:pt x="277164" y="57353"/>
                  </a:lnTo>
                  <a:lnTo>
                    <a:pt x="281676" y="35029"/>
                  </a:lnTo>
                  <a:lnTo>
                    <a:pt x="293982" y="16798"/>
                  </a:lnTo>
                  <a:lnTo>
                    <a:pt x="312237" y="4507"/>
                  </a:lnTo>
                  <a:lnTo>
                    <a:pt x="334594" y="0"/>
                  </a:lnTo>
                  <a:lnTo>
                    <a:pt x="356946" y="4507"/>
                  </a:lnTo>
                  <a:lnTo>
                    <a:pt x="375200" y="16798"/>
                  </a:lnTo>
                  <a:lnTo>
                    <a:pt x="387509" y="35029"/>
                  </a:lnTo>
                  <a:lnTo>
                    <a:pt x="392023" y="57353"/>
                  </a:lnTo>
                  <a:lnTo>
                    <a:pt x="387509" y="79677"/>
                  </a:lnTo>
                  <a:lnTo>
                    <a:pt x="375200" y="97907"/>
                  </a:lnTo>
                  <a:lnTo>
                    <a:pt x="356946" y="110199"/>
                  </a:lnTo>
                  <a:lnTo>
                    <a:pt x="334594" y="114706"/>
                  </a:lnTo>
                  <a:close/>
                </a:path>
              </a:pathLst>
            </a:custGeom>
            <a:solidFill>
              <a:srgbClr val="00ACC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 descr=""/>
          <p:cNvSpPr txBox="1"/>
          <p:nvPr/>
        </p:nvSpPr>
        <p:spPr>
          <a:xfrm>
            <a:off x="940460" y="3771150"/>
            <a:ext cx="1013904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synergy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serves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as</a:t>
            </a:r>
            <a:r>
              <a:rPr dirty="0" sz="14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Microsoft YaHei"/>
                <a:cs typeface="Microsoft YaHei"/>
              </a:rPr>
              <a:t>foundational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Microsoft YaHei"/>
                <a:cs typeface="Microsoft YaHei"/>
              </a:rPr>
              <a:t>pillar,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upgrading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constitutes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core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strategic</a:t>
            </a:r>
            <a:r>
              <a:rPr dirty="0" sz="14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20" b="1">
                <a:solidFill>
                  <a:srgbClr val="FFFFFF"/>
                </a:solidFill>
                <a:latin typeface="Microsoft YaHei"/>
                <a:cs typeface="Microsoft YaHei"/>
              </a:rPr>
              <a:t>pathway,</a:t>
            </a:r>
            <a:r>
              <a:rPr dirty="0" sz="14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400" spc="-20" b="1">
                <a:solidFill>
                  <a:srgbClr val="FFFFFF"/>
                </a:solidFill>
                <a:latin typeface="Microsoft YaHei"/>
                <a:cs typeface="Microsoft YaHei"/>
              </a:rPr>
              <a:t>innovation-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led</a:t>
            </a:r>
            <a:r>
              <a:rPr dirty="0" sz="14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Microsoft YaHei"/>
                <a:cs typeface="Microsoft YaHei"/>
              </a:rPr>
              <a:t>development</a:t>
            </a:r>
            <a:r>
              <a:rPr dirty="0" sz="14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provides</a:t>
            </a:r>
            <a:r>
              <a:rPr dirty="0" sz="14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4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sustained</a:t>
            </a:r>
            <a:r>
              <a:rPr dirty="0" sz="14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impetus</a:t>
            </a:r>
            <a:r>
              <a:rPr dirty="0" sz="14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for</a:t>
            </a:r>
            <a:r>
              <a:rPr dirty="0" sz="14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Microsoft YaHei"/>
                <a:cs typeface="Microsoft YaHei"/>
              </a:rPr>
              <a:t>long-</a:t>
            </a:r>
            <a:r>
              <a:rPr dirty="0" sz="1400" b="1">
                <a:solidFill>
                  <a:srgbClr val="FFFFFF"/>
                </a:solidFill>
                <a:latin typeface="Microsoft YaHei"/>
                <a:cs typeface="Microsoft YaHei"/>
              </a:rPr>
              <a:t>term</a:t>
            </a:r>
            <a:r>
              <a:rPr dirty="0" sz="14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FFFFFF"/>
                </a:solidFill>
                <a:latin typeface="Microsoft YaHei"/>
                <a:cs typeface="Microsoft YaHei"/>
              </a:rPr>
              <a:t>growth</a:t>
            </a:r>
            <a:endParaRPr sz="14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85560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62955" y="1261872"/>
              <a:ext cx="105410" cy="3823970"/>
            </a:xfrm>
            <a:custGeom>
              <a:avLst/>
              <a:gdLst/>
              <a:ahLst/>
              <a:cxnLst/>
              <a:rect l="l" t="t" r="r" b="b"/>
              <a:pathLst>
                <a:path w="105410" h="3823970">
                  <a:moveTo>
                    <a:pt x="105155" y="3823716"/>
                  </a:moveTo>
                  <a:lnTo>
                    <a:pt x="0" y="3823716"/>
                  </a:lnTo>
                  <a:lnTo>
                    <a:pt x="0" y="0"/>
                  </a:lnTo>
                  <a:lnTo>
                    <a:pt x="105155" y="0"/>
                  </a:lnTo>
                  <a:lnTo>
                    <a:pt x="105155" y="3823716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8111" y="1261872"/>
              <a:ext cx="6724015" cy="3823970"/>
            </a:xfrm>
            <a:custGeom>
              <a:avLst/>
              <a:gdLst/>
              <a:ahLst/>
              <a:cxnLst/>
              <a:rect l="l" t="t" r="r" b="b"/>
              <a:pathLst>
                <a:path w="6724015" h="3823970">
                  <a:moveTo>
                    <a:pt x="6723888" y="3823716"/>
                  </a:moveTo>
                  <a:lnTo>
                    <a:pt x="0" y="3823716"/>
                  </a:lnTo>
                  <a:lnTo>
                    <a:pt x="0" y="0"/>
                  </a:lnTo>
                  <a:lnTo>
                    <a:pt x="6723888" y="0"/>
                  </a:lnTo>
                  <a:lnTo>
                    <a:pt x="6723888" y="3823716"/>
                  </a:lnTo>
                  <a:close/>
                </a:path>
              </a:pathLst>
            </a:custGeom>
            <a:solidFill>
              <a:srgbClr val="465B6C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40718" y="1716277"/>
              <a:ext cx="666750" cy="1873885"/>
            </a:xfrm>
            <a:custGeom>
              <a:avLst/>
              <a:gdLst/>
              <a:ahLst/>
              <a:cxnLst/>
              <a:rect l="l" t="t" r="r" b="b"/>
              <a:pathLst>
                <a:path w="666750" h="1873885">
                  <a:moveTo>
                    <a:pt x="303720" y="217792"/>
                  </a:moveTo>
                  <a:lnTo>
                    <a:pt x="256590" y="225729"/>
                  </a:lnTo>
                  <a:lnTo>
                    <a:pt x="215633" y="247142"/>
                  </a:lnTo>
                  <a:lnTo>
                    <a:pt x="183324" y="279590"/>
                  </a:lnTo>
                  <a:lnTo>
                    <a:pt x="162128" y="320636"/>
                  </a:lnTo>
                  <a:lnTo>
                    <a:pt x="162026" y="321297"/>
                  </a:lnTo>
                  <a:lnTo>
                    <a:pt x="154520" y="367830"/>
                  </a:lnTo>
                  <a:lnTo>
                    <a:pt x="162128" y="415048"/>
                  </a:lnTo>
                  <a:lnTo>
                    <a:pt x="183324" y="456120"/>
                  </a:lnTo>
                  <a:lnTo>
                    <a:pt x="215633" y="488607"/>
                  </a:lnTo>
                  <a:lnTo>
                    <a:pt x="256590" y="510044"/>
                  </a:lnTo>
                  <a:lnTo>
                    <a:pt x="303720" y="517969"/>
                  </a:lnTo>
                  <a:lnTo>
                    <a:pt x="303720" y="217792"/>
                  </a:lnTo>
                  <a:close/>
                </a:path>
                <a:path w="666750" h="1873885">
                  <a:moveTo>
                    <a:pt x="303720" y="58966"/>
                  </a:moveTo>
                  <a:lnTo>
                    <a:pt x="231038" y="190411"/>
                  </a:lnTo>
                  <a:lnTo>
                    <a:pt x="93408" y="153568"/>
                  </a:lnTo>
                  <a:lnTo>
                    <a:pt x="130111" y="290588"/>
                  </a:lnTo>
                  <a:lnTo>
                    <a:pt x="0" y="365696"/>
                  </a:lnTo>
                  <a:lnTo>
                    <a:pt x="130721" y="441007"/>
                  </a:lnTo>
                  <a:lnTo>
                    <a:pt x="94932" y="574382"/>
                  </a:lnTo>
                  <a:lnTo>
                    <a:pt x="229108" y="538454"/>
                  </a:lnTo>
                  <a:lnTo>
                    <a:pt x="303212" y="665734"/>
                  </a:lnTo>
                  <a:lnTo>
                    <a:pt x="303212" y="543839"/>
                  </a:lnTo>
                  <a:lnTo>
                    <a:pt x="264871" y="538454"/>
                  </a:lnTo>
                  <a:lnTo>
                    <a:pt x="256705" y="537311"/>
                  </a:lnTo>
                  <a:lnTo>
                    <a:pt x="214972" y="519442"/>
                  </a:lnTo>
                  <a:lnTo>
                    <a:pt x="179641" y="491883"/>
                  </a:lnTo>
                  <a:lnTo>
                    <a:pt x="152374" y="456323"/>
                  </a:lnTo>
                  <a:lnTo>
                    <a:pt x="134797" y="414426"/>
                  </a:lnTo>
                  <a:lnTo>
                    <a:pt x="128587" y="367830"/>
                  </a:lnTo>
                  <a:lnTo>
                    <a:pt x="134835" y="321297"/>
                  </a:lnTo>
                  <a:lnTo>
                    <a:pt x="152501" y="279425"/>
                  </a:lnTo>
                  <a:lnTo>
                    <a:pt x="179895" y="243878"/>
                  </a:lnTo>
                  <a:lnTo>
                    <a:pt x="215341" y="216344"/>
                  </a:lnTo>
                  <a:lnTo>
                    <a:pt x="257175" y="198475"/>
                  </a:lnTo>
                  <a:lnTo>
                    <a:pt x="303720" y="191935"/>
                  </a:lnTo>
                  <a:lnTo>
                    <a:pt x="303720" y="190411"/>
                  </a:lnTo>
                  <a:lnTo>
                    <a:pt x="303720" y="58966"/>
                  </a:lnTo>
                  <a:close/>
                </a:path>
                <a:path w="666750" h="1873885">
                  <a:moveTo>
                    <a:pt x="588860" y="57988"/>
                  </a:moveTo>
                  <a:lnTo>
                    <a:pt x="586105" y="45529"/>
                  </a:lnTo>
                  <a:lnTo>
                    <a:pt x="578599" y="35318"/>
                  </a:lnTo>
                  <a:lnTo>
                    <a:pt x="567461" y="28435"/>
                  </a:lnTo>
                  <a:lnTo>
                    <a:pt x="553796" y="25895"/>
                  </a:lnTo>
                  <a:lnTo>
                    <a:pt x="537032" y="25895"/>
                  </a:lnTo>
                  <a:lnTo>
                    <a:pt x="537032" y="0"/>
                  </a:lnTo>
                  <a:lnTo>
                    <a:pt x="472300" y="0"/>
                  </a:lnTo>
                  <a:lnTo>
                    <a:pt x="472300" y="25895"/>
                  </a:lnTo>
                  <a:lnTo>
                    <a:pt x="454317" y="25895"/>
                  </a:lnTo>
                  <a:lnTo>
                    <a:pt x="440880" y="28435"/>
                  </a:lnTo>
                  <a:lnTo>
                    <a:pt x="430149" y="35318"/>
                  </a:lnTo>
                  <a:lnTo>
                    <a:pt x="423037" y="45529"/>
                  </a:lnTo>
                  <a:lnTo>
                    <a:pt x="420471" y="57988"/>
                  </a:lnTo>
                  <a:lnTo>
                    <a:pt x="420471" y="60629"/>
                  </a:lnTo>
                  <a:lnTo>
                    <a:pt x="420687" y="62763"/>
                  </a:lnTo>
                  <a:lnTo>
                    <a:pt x="421055" y="64693"/>
                  </a:lnTo>
                  <a:lnTo>
                    <a:pt x="588251" y="64693"/>
                  </a:lnTo>
                  <a:lnTo>
                    <a:pt x="588657" y="62763"/>
                  </a:lnTo>
                  <a:lnTo>
                    <a:pt x="588860" y="60629"/>
                  </a:lnTo>
                  <a:lnTo>
                    <a:pt x="588860" y="57988"/>
                  </a:lnTo>
                  <a:close/>
                </a:path>
                <a:path w="666750" h="1873885">
                  <a:moveTo>
                    <a:pt x="605574" y="1737410"/>
                  </a:moveTo>
                  <a:lnTo>
                    <a:pt x="598627" y="1694383"/>
                  </a:lnTo>
                  <a:lnTo>
                    <a:pt x="579310" y="1657007"/>
                  </a:lnTo>
                  <a:lnTo>
                    <a:pt x="549846" y="1627543"/>
                  </a:lnTo>
                  <a:lnTo>
                    <a:pt x="539127" y="1622005"/>
                  </a:lnTo>
                  <a:lnTo>
                    <a:pt x="539127" y="1690903"/>
                  </a:lnTo>
                  <a:lnTo>
                    <a:pt x="539127" y="1696288"/>
                  </a:lnTo>
                  <a:lnTo>
                    <a:pt x="451116" y="1784845"/>
                  </a:lnTo>
                  <a:lnTo>
                    <a:pt x="450811" y="1785289"/>
                  </a:lnTo>
                  <a:lnTo>
                    <a:pt x="450456" y="1785734"/>
                  </a:lnTo>
                  <a:lnTo>
                    <a:pt x="446735" y="1789468"/>
                  </a:lnTo>
                  <a:lnTo>
                    <a:pt x="441337" y="1789468"/>
                  </a:lnTo>
                  <a:lnTo>
                    <a:pt x="438035" y="1786128"/>
                  </a:lnTo>
                  <a:lnTo>
                    <a:pt x="392595" y="1740712"/>
                  </a:lnTo>
                  <a:lnTo>
                    <a:pt x="392595" y="1735328"/>
                  </a:lnTo>
                  <a:lnTo>
                    <a:pt x="395897" y="1731987"/>
                  </a:lnTo>
                  <a:lnTo>
                    <a:pt x="399237" y="1728647"/>
                  </a:lnTo>
                  <a:lnTo>
                    <a:pt x="404634" y="1728647"/>
                  </a:lnTo>
                  <a:lnTo>
                    <a:pt x="407936" y="1731987"/>
                  </a:lnTo>
                  <a:lnTo>
                    <a:pt x="443903" y="1767954"/>
                  </a:lnTo>
                  <a:lnTo>
                    <a:pt x="482968" y="1728647"/>
                  </a:lnTo>
                  <a:lnTo>
                    <a:pt x="527126" y="1684261"/>
                  </a:lnTo>
                  <a:lnTo>
                    <a:pt x="532485" y="1684261"/>
                  </a:lnTo>
                  <a:lnTo>
                    <a:pt x="539127" y="1690903"/>
                  </a:lnTo>
                  <a:lnTo>
                    <a:pt x="539127" y="1622005"/>
                  </a:lnTo>
                  <a:lnTo>
                    <a:pt x="512483" y="1608226"/>
                  </a:lnTo>
                  <a:lnTo>
                    <a:pt x="469468" y="1601279"/>
                  </a:lnTo>
                  <a:lnTo>
                    <a:pt x="426440" y="1608226"/>
                  </a:lnTo>
                  <a:lnTo>
                    <a:pt x="389064" y="1627543"/>
                  </a:lnTo>
                  <a:lnTo>
                    <a:pt x="359600" y="1657007"/>
                  </a:lnTo>
                  <a:lnTo>
                    <a:pt x="340271" y="1694383"/>
                  </a:lnTo>
                  <a:lnTo>
                    <a:pt x="333336" y="1737410"/>
                  </a:lnTo>
                  <a:lnTo>
                    <a:pt x="340271" y="1780438"/>
                  </a:lnTo>
                  <a:lnTo>
                    <a:pt x="359600" y="1817801"/>
                  </a:lnTo>
                  <a:lnTo>
                    <a:pt x="389064" y="1847265"/>
                  </a:lnTo>
                  <a:lnTo>
                    <a:pt x="426440" y="1866582"/>
                  </a:lnTo>
                  <a:lnTo>
                    <a:pt x="469468" y="1873516"/>
                  </a:lnTo>
                  <a:lnTo>
                    <a:pt x="512483" y="1866582"/>
                  </a:lnTo>
                  <a:lnTo>
                    <a:pt x="549846" y="1847265"/>
                  </a:lnTo>
                  <a:lnTo>
                    <a:pt x="579310" y="1817801"/>
                  </a:lnTo>
                  <a:lnTo>
                    <a:pt x="593953" y="1789468"/>
                  </a:lnTo>
                  <a:lnTo>
                    <a:pt x="598627" y="1780438"/>
                  </a:lnTo>
                  <a:lnTo>
                    <a:pt x="605574" y="1737410"/>
                  </a:lnTo>
                  <a:close/>
                </a:path>
                <a:path w="666750" h="1873885">
                  <a:moveTo>
                    <a:pt x="605574" y="1312557"/>
                  </a:moveTo>
                  <a:lnTo>
                    <a:pt x="598627" y="1269530"/>
                  </a:lnTo>
                  <a:lnTo>
                    <a:pt x="579310" y="1232154"/>
                  </a:lnTo>
                  <a:lnTo>
                    <a:pt x="549846" y="1202690"/>
                  </a:lnTo>
                  <a:lnTo>
                    <a:pt x="539127" y="1197152"/>
                  </a:lnTo>
                  <a:lnTo>
                    <a:pt x="539127" y="1266050"/>
                  </a:lnTo>
                  <a:lnTo>
                    <a:pt x="539127" y="1271435"/>
                  </a:lnTo>
                  <a:lnTo>
                    <a:pt x="451116" y="1359992"/>
                  </a:lnTo>
                  <a:lnTo>
                    <a:pt x="450811" y="1360436"/>
                  </a:lnTo>
                  <a:lnTo>
                    <a:pt x="450456" y="1360881"/>
                  </a:lnTo>
                  <a:lnTo>
                    <a:pt x="446735" y="1364602"/>
                  </a:lnTo>
                  <a:lnTo>
                    <a:pt x="441337" y="1364602"/>
                  </a:lnTo>
                  <a:lnTo>
                    <a:pt x="392595" y="1315859"/>
                  </a:lnTo>
                  <a:lnTo>
                    <a:pt x="392595" y="1310474"/>
                  </a:lnTo>
                  <a:lnTo>
                    <a:pt x="395897" y="1307134"/>
                  </a:lnTo>
                  <a:lnTo>
                    <a:pt x="399237" y="1303794"/>
                  </a:lnTo>
                  <a:lnTo>
                    <a:pt x="404634" y="1303794"/>
                  </a:lnTo>
                  <a:lnTo>
                    <a:pt x="407936" y="1307134"/>
                  </a:lnTo>
                  <a:lnTo>
                    <a:pt x="443903" y="1343101"/>
                  </a:lnTo>
                  <a:lnTo>
                    <a:pt x="482968" y="1303794"/>
                  </a:lnTo>
                  <a:lnTo>
                    <a:pt x="527126" y="1259395"/>
                  </a:lnTo>
                  <a:lnTo>
                    <a:pt x="532485" y="1259395"/>
                  </a:lnTo>
                  <a:lnTo>
                    <a:pt x="539127" y="1266050"/>
                  </a:lnTo>
                  <a:lnTo>
                    <a:pt x="539127" y="1197152"/>
                  </a:lnTo>
                  <a:lnTo>
                    <a:pt x="512483" y="1183373"/>
                  </a:lnTo>
                  <a:lnTo>
                    <a:pt x="469468" y="1176426"/>
                  </a:lnTo>
                  <a:lnTo>
                    <a:pt x="426440" y="1183373"/>
                  </a:lnTo>
                  <a:lnTo>
                    <a:pt x="389064" y="1202690"/>
                  </a:lnTo>
                  <a:lnTo>
                    <a:pt x="359600" y="1232154"/>
                  </a:lnTo>
                  <a:lnTo>
                    <a:pt x="340271" y="1269530"/>
                  </a:lnTo>
                  <a:lnTo>
                    <a:pt x="333336" y="1312557"/>
                  </a:lnTo>
                  <a:lnTo>
                    <a:pt x="340271" y="1355585"/>
                  </a:lnTo>
                  <a:lnTo>
                    <a:pt x="359600" y="1392948"/>
                  </a:lnTo>
                  <a:lnTo>
                    <a:pt x="389064" y="1422412"/>
                  </a:lnTo>
                  <a:lnTo>
                    <a:pt x="426440" y="1441729"/>
                  </a:lnTo>
                  <a:lnTo>
                    <a:pt x="469468" y="1448663"/>
                  </a:lnTo>
                  <a:lnTo>
                    <a:pt x="512483" y="1441729"/>
                  </a:lnTo>
                  <a:lnTo>
                    <a:pt x="549846" y="1422412"/>
                  </a:lnTo>
                  <a:lnTo>
                    <a:pt x="579310" y="1392948"/>
                  </a:lnTo>
                  <a:lnTo>
                    <a:pt x="593966" y="1364602"/>
                  </a:lnTo>
                  <a:lnTo>
                    <a:pt x="598627" y="1355585"/>
                  </a:lnTo>
                  <a:lnTo>
                    <a:pt x="605574" y="1312557"/>
                  </a:lnTo>
                  <a:close/>
                </a:path>
                <a:path w="666750" h="1873885">
                  <a:moveTo>
                    <a:pt x="614794" y="685838"/>
                  </a:moveTo>
                  <a:lnTo>
                    <a:pt x="394538" y="685838"/>
                  </a:lnTo>
                  <a:lnTo>
                    <a:pt x="394538" y="705319"/>
                  </a:lnTo>
                  <a:lnTo>
                    <a:pt x="396062" y="712851"/>
                  </a:lnTo>
                  <a:lnTo>
                    <a:pt x="400240" y="719010"/>
                  </a:lnTo>
                  <a:lnTo>
                    <a:pt x="406412" y="723176"/>
                  </a:lnTo>
                  <a:lnTo>
                    <a:pt x="413956" y="724700"/>
                  </a:lnTo>
                  <a:lnTo>
                    <a:pt x="595376" y="724700"/>
                  </a:lnTo>
                  <a:lnTo>
                    <a:pt x="602957" y="723176"/>
                  </a:lnTo>
                  <a:lnTo>
                    <a:pt x="609117" y="719010"/>
                  </a:lnTo>
                  <a:lnTo>
                    <a:pt x="613270" y="712851"/>
                  </a:lnTo>
                  <a:lnTo>
                    <a:pt x="614794" y="705319"/>
                  </a:lnTo>
                  <a:lnTo>
                    <a:pt x="614794" y="685838"/>
                  </a:lnTo>
                  <a:close/>
                </a:path>
                <a:path w="666750" h="1873885">
                  <a:moveTo>
                    <a:pt x="666661" y="126987"/>
                  </a:moveTo>
                  <a:lnTo>
                    <a:pt x="664298" y="111340"/>
                  </a:lnTo>
                  <a:lnTo>
                    <a:pt x="657339" y="99961"/>
                  </a:lnTo>
                  <a:lnTo>
                    <a:pt x="645947" y="93014"/>
                  </a:lnTo>
                  <a:lnTo>
                    <a:pt x="630275" y="90652"/>
                  </a:lnTo>
                  <a:lnTo>
                    <a:pt x="578624" y="90652"/>
                  </a:lnTo>
                  <a:lnTo>
                    <a:pt x="578624" y="323494"/>
                  </a:lnTo>
                  <a:lnTo>
                    <a:pt x="460705" y="474738"/>
                  </a:lnTo>
                  <a:lnTo>
                    <a:pt x="492518" y="362369"/>
                  </a:lnTo>
                  <a:lnTo>
                    <a:pt x="417804" y="362369"/>
                  </a:lnTo>
                  <a:lnTo>
                    <a:pt x="535724" y="211124"/>
                  </a:lnTo>
                  <a:lnTo>
                    <a:pt x="507060" y="312127"/>
                  </a:lnTo>
                  <a:lnTo>
                    <a:pt x="503809" y="323494"/>
                  </a:lnTo>
                  <a:lnTo>
                    <a:pt x="578624" y="323494"/>
                  </a:lnTo>
                  <a:lnTo>
                    <a:pt x="578624" y="90652"/>
                  </a:lnTo>
                  <a:lnTo>
                    <a:pt x="379069" y="90652"/>
                  </a:lnTo>
                  <a:lnTo>
                    <a:pt x="335965" y="108915"/>
                  </a:lnTo>
                  <a:lnTo>
                    <a:pt x="329653" y="119875"/>
                  </a:lnTo>
                  <a:lnTo>
                    <a:pt x="329653" y="612978"/>
                  </a:lnTo>
                  <a:lnTo>
                    <a:pt x="330161" y="615213"/>
                  </a:lnTo>
                  <a:lnTo>
                    <a:pt x="330568" y="617550"/>
                  </a:lnTo>
                  <a:lnTo>
                    <a:pt x="336880" y="633234"/>
                  </a:lnTo>
                  <a:lnTo>
                    <a:pt x="348335" y="646849"/>
                  </a:lnTo>
                  <a:lnTo>
                    <a:pt x="363016" y="656437"/>
                  </a:lnTo>
                  <a:lnTo>
                    <a:pt x="379069" y="660069"/>
                  </a:lnTo>
                  <a:lnTo>
                    <a:pt x="630275" y="660069"/>
                  </a:lnTo>
                  <a:lnTo>
                    <a:pt x="645947" y="655688"/>
                  </a:lnTo>
                  <a:lnTo>
                    <a:pt x="657339" y="644283"/>
                  </a:lnTo>
                  <a:lnTo>
                    <a:pt x="664298" y="628434"/>
                  </a:lnTo>
                  <a:lnTo>
                    <a:pt x="666661" y="610743"/>
                  </a:lnTo>
                  <a:lnTo>
                    <a:pt x="666661" y="474738"/>
                  </a:lnTo>
                  <a:lnTo>
                    <a:pt x="666661" y="211124"/>
                  </a:lnTo>
                  <a:lnTo>
                    <a:pt x="666661" y="126987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36690" y="1600835"/>
            <a:ext cx="4759325" cy="1002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Greening</a:t>
            </a:r>
            <a:r>
              <a:rPr dirty="0" sz="3200" spc="-6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of</a:t>
            </a:r>
            <a:r>
              <a:rPr dirty="0" sz="3200" spc="-6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the</a:t>
            </a:r>
            <a:r>
              <a:rPr dirty="0" sz="3200" spc="-55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Energy </a:t>
            </a:r>
            <a:r>
              <a:rPr dirty="0" sz="3200">
                <a:solidFill>
                  <a:srgbClr val="FFFFFF"/>
                </a:solidFill>
              </a:rPr>
              <a:t>Consumption</a:t>
            </a:r>
            <a:r>
              <a:rPr dirty="0" sz="3200" spc="-90">
                <a:solidFill>
                  <a:srgbClr val="FFFFFF"/>
                </a:solidFill>
              </a:rPr>
              <a:t> </a:t>
            </a:r>
            <a:r>
              <a:rPr dirty="0" sz="3200" spc="-25">
                <a:solidFill>
                  <a:srgbClr val="FFFFFF"/>
                </a:solidFill>
              </a:rPr>
              <a:t>Mix</a:t>
            </a:r>
            <a:endParaRPr sz="3200"/>
          </a:p>
        </p:txBody>
      </p:sp>
      <p:sp>
        <p:nvSpPr>
          <p:cNvPr id="10" name="object 10" descr=""/>
          <p:cNvSpPr txBox="1"/>
          <p:nvPr/>
        </p:nvSpPr>
        <p:spPr>
          <a:xfrm>
            <a:off x="6536690" y="2733039"/>
            <a:ext cx="5272405" cy="2035175"/>
          </a:xfrm>
          <a:prstGeom prst="rect">
            <a:avLst/>
          </a:prstGeom>
        </p:spPr>
        <p:txBody>
          <a:bodyPr wrap="square" lIns="0" tIns="1708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Increase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share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renewable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endParaRPr sz="1800">
              <a:latin typeface="Microsoft YaHei"/>
              <a:cs typeface="Microsoft YaHei"/>
            </a:endParaRPr>
          </a:p>
          <a:p>
            <a:pPr marL="12700" marR="5080">
              <a:lnSpc>
                <a:spcPct val="1299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Optimize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configuration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8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Storage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Systems</a:t>
            </a:r>
            <a:r>
              <a:rPr dirty="0" sz="1800" spc="-11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Microsoft YaHei"/>
                <a:cs typeface="Microsoft YaHei"/>
              </a:rPr>
              <a:t>(ESS)</a:t>
            </a:r>
            <a:endParaRPr sz="1800">
              <a:latin typeface="Microsoft YaHei"/>
              <a:cs typeface="Microsoft YaHei"/>
            </a:endParaRPr>
          </a:p>
          <a:p>
            <a:pPr marL="12700" marR="420370">
              <a:lnSpc>
                <a:spcPct val="129900"/>
              </a:lnSpc>
              <a:spcBef>
                <a:spcPts val="595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Direct</a:t>
            </a:r>
            <a:r>
              <a:rPr dirty="0" sz="1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power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connection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multi-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8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synergy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874054" y="4102557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4">
                <a:moveTo>
                  <a:pt x="136131" y="272249"/>
                </a:moveTo>
                <a:lnTo>
                  <a:pt x="93107" y="265311"/>
                </a:lnTo>
                <a:lnTo>
                  <a:pt x="55739" y="245989"/>
                </a:lnTo>
                <a:lnTo>
                  <a:pt x="26268" y="216527"/>
                </a:lnTo>
                <a:lnTo>
                  <a:pt x="6941" y="179164"/>
                </a:lnTo>
                <a:lnTo>
                  <a:pt x="0" y="136143"/>
                </a:lnTo>
                <a:lnTo>
                  <a:pt x="6941" y="93104"/>
                </a:lnTo>
                <a:lnTo>
                  <a:pt x="26268" y="55730"/>
                </a:lnTo>
                <a:lnTo>
                  <a:pt x="55739" y="26262"/>
                </a:lnTo>
                <a:lnTo>
                  <a:pt x="93107" y="6938"/>
                </a:lnTo>
                <a:lnTo>
                  <a:pt x="136131" y="0"/>
                </a:lnTo>
                <a:lnTo>
                  <a:pt x="179152" y="6938"/>
                </a:lnTo>
                <a:lnTo>
                  <a:pt x="216514" y="26262"/>
                </a:lnTo>
                <a:lnTo>
                  <a:pt x="245977" y="55730"/>
                </a:lnTo>
                <a:lnTo>
                  <a:pt x="260065" y="82981"/>
                </a:lnTo>
                <a:lnTo>
                  <a:pt x="193789" y="82981"/>
                </a:lnTo>
                <a:lnTo>
                  <a:pt x="149630" y="127380"/>
                </a:lnTo>
                <a:lnTo>
                  <a:pt x="65900" y="127380"/>
                </a:lnTo>
                <a:lnTo>
                  <a:pt x="59258" y="134048"/>
                </a:lnTo>
                <a:lnTo>
                  <a:pt x="59258" y="139446"/>
                </a:lnTo>
                <a:lnTo>
                  <a:pt x="104698" y="184848"/>
                </a:lnTo>
                <a:lnTo>
                  <a:pt x="108000" y="188188"/>
                </a:lnTo>
                <a:lnTo>
                  <a:pt x="260632" y="188188"/>
                </a:lnTo>
                <a:lnTo>
                  <a:pt x="245977" y="216527"/>
                </a:lnTo>
                <a:lnTo>
                  <a:pt x="216514" y="245989"/>
                </a:lnTo>
                <a:lnTo>
                  <a:pt x="179152" y="265311"/>
                </a:lnTo>
                <a:lnTo>
                  <a:pt x="136131" y="272249"/>
                </a:lnTo>
                <a:close/>
              </a:path>
              <a:path w="272414" h="272414">
                <a:moveTo>
                  <a:pt x="260632" y="188188"/>
                </a:moveTo>
                <a:lnTo>
                  <a:pt x="113398" y="188188"/>
                </a:lnTo>
                <a:lnTo>
                  <a:pt x="117119" y="184467"/>
                </a:lnTo>
                <a:lnTo>
                  <a:pt x="117475" y="184023"/>
                </a:lnTo>
                <a:lnTo>
                  <a:pt x="117779" y="183578"/>
                </a:lnTo>
                <a:lnTo>
                  <a:pt x="205790" y="95021"/>
                </a:lnTo>
                <a:lnTo>
                  <a:pt x="205790" y="89623"/>
                </a:lnTo>
                <a:lnTo>
                  <a:pt x="199148" y="82981"/>
                </a:lnTo>
                <a:lnTo>
                  <a:pt x="260065" y="82981"/>
                </a:lnTo>
                <a:lnTo>
                  <a:pt x="265298" y="93104"/>
                </a:lnTo>
                <a:lnTo>
                  <a:pt x="272237" y="136143"/>
                </a:lnTo>
                <a:lnTo>
                  <a:pt x="265298" y="179164"/>
                </a:lnTo>
                <a:lnTo>
                  <a:pt x="260632" y="188188"/>
                </a:lnTo>
                <a:close/>
              </a:path>
              <a:path w="272414" h="272414">
                <a:moveTo>
                  <a:pt x="110566" y="166674"/>
                </a:moveTo>
                <a:lnTo>
                  <a:pt x="74599" y="130721"/>
                </a:lnTo>
                <a:lnTo>
                  <a:pt x="71297" y="127380"/>
                </a:lnTo>
                <a:lnTo>
                  <a:pt x="149630" y="127380"/>
                </a:lnTo>
                <a:lnTo>
                  <a:pt x="110566" y="16667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/>
          <p:nvPr/>
        </p:nvSpPr>
        <p:spPr>
          <a:xfrm>
            <a:off x="11663044" y="6302017"/>
            <a:ext cx="17399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17</a:t>
            </a:r>
            <a:endParaRPr sz="10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44623" y="2302764"/>
            <a:ext cx="9866376" cy="418185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Energy</a:t>
            </a:r>
            <a:r>
              <a:rPr dirty="0" spc="-65"/>
              <a:t> </a:t>
            </a:r>
            <a:r>
              <a:rPr dirty="0"/>
              <a:t>Consumption</a:t>
            </a:r>
            <a:r>
              <a:rPr dirty="0" spc="-60"/>
              <a:t> </a:t>
            </a:r>
            <a:r>
              <a:rPr dirty="0" spc="-25"/>
              <a:t>Mix</a:t>
            </a:r>
          </a:p>
        </p:txBody>
      </p: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2668" y="3095244"/>
            <a:ext cx="780288" cy="2552700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657009" y="2442654"/>
            <a:ext cx="1152525" cy="408305"/>
            <a:chOff x="657009" y="2442654"/>
            <a:chExt cx="1152525" cy="408305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7009" y="2450909"/>
              <a:ext cx="109855" cy="15367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7184" y="2492184"/>
              <a:ext cx="195579" cy="11493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5624" y="2492184"/>
              <a:ext cx="112390" cy="16319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4529" y="2492184"/>
              <a:ext cx="116840" cy="11493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74229" y="2461704"/>
              <a:ext cx="156209" cy="145414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7584" y="2442654"/>
              <a:ext cx="173990" cy="164464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44434" y="2492184"/>
              <a:ext cx="104139" cy="112395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71434" y="2493454"/>
              <a:ext cx="38100" cy="11366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66254" y="2691574"/>
              <a:ext cx="66675" cy="156844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9919" y="2692209"/>
              <a:ext cx="109855" cy="158750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05014" y="2692209"/>
              <a:ext cx="109855" cy="158750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2179" y="2692209"/>
              <a:ext cx="169875" cy="158750"/>
            </a:xfrm>
            <a:prstGeom prst="rect">
              <a:avLst/>
            </a:prstGeom>
          </p:spPr>
        </p:pic>
      </p:grpSp>
      <p:grpSp>
        <p:nvGrpSpPr>
          <p:cNvPr id="20" name="object 20" descr=""/>
          <p:cNvGrpSpPr/>
          <p:nvPr/>
        </p:nvGrpSpPr>
        <p:grpSpPr>
          <a:xfrm>
            <a:off x="590550" y="5729427"/>
            <a:ext cx="1152525" cy="408305"/>
            <a:chOff x="590550" y="5729427"/>
            <a:chExt cx="1152525" cy="408305"/>
          </a:xfrm>
        </p:grpSpPr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550" y="5737682"/>
              <a:ext cx="109854" cy="153670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0725" y="5778957"/>
              <a:ext cx="195580" cy="114935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9165" y="5778957"/>
              <a:ext cx="112390" cy="163195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68069" y="5778957"/>
              <a:ext cx="116840" cy="114935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07769" y="5748477"/>
              <a:ext cx="156210" cy="14541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381125" y="5729427"/>
              <a:ext cx="173990" cy="16446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77975" y="5778957"/>
              <a:ext cx="104139" cy="112395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04975" y="5780227"/>
              <a:ext cx="38100" cy="113664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13459" y="5978982"/>
              <a:ext cx="109855" cy="158750"/>
            </a:xfrm>
            <a:prstGeom prst="rect">
              <a:avLst/>
            </a:prstGeom>
          </p:spPr>
        </p:pic>
        <p:pic>
          <p:nvPicPr>
            <p:cNvPr id="30" name="object 30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40612" y="5978982"/>
              <a:ext cx="169875" cy="158750"/>
            </a:xfrm>
            <a:prstGeom prst="rect">
              <a:avLst/>
            </a:prstGeom>
          </p:spPr>
        </p:pic>
      </p:grpSp>
      <p:sp>
        <p:nvSpPr>
          <p:cNvPr id="31" name="object 31" descr=""/>
          <p:cNvSpPr txBox="1"/>
          <p:nvPr/>
        </p:nvSpPr>
        <p:spPr>
          <a:xfrm>
            <a:off x="302709" y="3865245"/>
            <a:ext cx="592455" cy="1582420"/>
          </a:xfrm>
          <a:prstGeom prst="rect">
            <a:avLst/>
          </a:prstGeom>
        </p:spPr>
        <p:txBody>
          <a:bodyPr wrap="square" lIns="0" tIns="21590" rIns="0" bIns="0" rtlCol="0" vert="vert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70"/>
              </a:spcBef>
            </a:pPr>
            <a:r>
              <a:rPr dirty="0" sz="1200" b="1">
                <a:solidFill>
                  <a:srgbClr val="767070"/>
                </a:solidFill>
                <a:latin typeface="Microsoft YaHei"/>
                <a:cs typeface="Microsoft YaHei"/>
              </a:rPr>
              <a:t>Utilization</a:t>
            </a:r>
            <a:r>
              <a:rPr dirty="0" sz="1200" spc="-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200" spc="-25" b="1">
                <a:solidFill>
                  <a:srgbClr val="767070"/>
                </a:solidFill>
                <a:latin typeface="Microsoft YaHei"/>
                <a:cs typeface="Microsoft YaHei"/>
              </a:rPr>
              <a:t>of </a:t>
            </a:r>
            <a:r>
              <a:rPr dirty="0" sz="1200" b="1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200" spc="-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200" spc="-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200" spc="-25" b="1">
                <a:solidFill>
                  <a:srgbClr val="767070"/>
                </a:solidFill>
                <a:latin typeface="Microsoft YaHei"/>
                <a:cs typeface="Microsoft YaHei"/>
              </a:rPr>
              <a:t>in </a:t>
            </a:r>
            <a:r>
              <a:rPr dirty="0" sz="120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20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200" spc="-2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459740" y="1007757"/>
            <a:ext cx="11282680" cy="101091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Increase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share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renewable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Most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electricity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production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daily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life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traditional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comes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fossil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fuels.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acts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key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intermediate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primary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carrier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emissions.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298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Park,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necessary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restructure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toward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low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carbonization,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new-type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power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system,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fully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replace carbon-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containing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clean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sources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such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solar,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wind,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nuclear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power.</a:t>
            </a:r>
            <a:endParaRPr sz="10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1152144" y="2683764"/>
            <a:ext cx="5660390" cy="2833370"/>
            <a:chOff x="1152144" y="2683764"/>
            <a:chExt cx="5660390" cy="283337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6464" y="3857244"/>
              <a:ext cx="1575815" cy="165963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2144" y="2683764"/>
              <a:ext cx="3390900" cy="36880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Energy</a:t>
            </a:r>
            <a:r>
              <a:rPr dirty="0" spc="-65"/>
              <a:t> </a:t>
            </a:r>
            <a:r>
              <a:rPr dirty="0"/>
              <a:t>Consumption</a:t>
            </a:r>
            <a:r>
              <a:rPr dirty="0" spc="-60"/>
              <a:t> </a:t>
            </a:r>
            <a:r>
              <a:rPr dirty="0" spc="-25"/>
              <a:t>Mix</a:t>
            </a:r>
          </a:p>
        </p:txBody>
      </p:sp>
      <p:sp>
        <p:nvSpPr>
          <p:cNvPr id="8" name="object 8" descr=""/>
          <p:cNvSpPr txBox="1"/>
          <p:nvPr/>
        </p:nvSpPr>
        <p:spPr>
          <a:xfrm>
            <a:off x="1152144" y="2683764"/>
            <a:ext cx="3390900" cy="36893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242570">
              <a:lnSpc>
                <a:spcPct val="100000"/>
              </a:lnSpc>
              <a:spcBef>
                <a:spcPts val="320"/>
              </a:spcBef>
            </a:pPr>
            <a:r>
              <a:rPr dirty="0" sz="1800" spc="-10" b="1">
                <a:latin typeface="Microsoft YaHei"/>
                <a:cs typeface="Microsoft YaHei"/>
              </a:rPr>
              <a:t>Traditional</a:t>
            </a:r>
            <a:r>
              <a:rPr dirty="0" sz="1800" spc="-85" b="1">
                <a:latin typeface="Microsoft YaHei"/>
                <a:cs typeface="Microsoft YaHei"/>
              </a:rPr>
              <a:t> </a:t>
            </a:r>
            <a:r>
              <a:rPr dirty="0" sz="1800" b="1">
                <a:latin typeface="Microsoft YaHei"/>
                <a:cs typeface="Microsoft YaHei"/>
              </a:rPr>
              <a:t>power</a:t>
            </a:r>
            <a:r>
              <a:rPr dirty="0" sz="1800" spc="-85" b="1">
                <a:latin typeface="Microsoft YaHei"/>
                <a:cs typeface="Microsoft YaHei"/>
              </a:rPr>
              <a:t> </a:t>
            </a:r>
            <a:r>
              <a:rPr dirty="0" sz="1800" spc="-10" b="1">
                <a:latin typeface="Microsoft YaHei"/>
                <a:cs typeface="Microsoft YaHei"/>
              </a:rPr>
              <a:t>system</a:t>
            </a:r>
            <a:endParaRPr sz="1800">
              <a:latin typeface="Microsoft YaHei"/>
              <a:cs typeface="Microsoft YaHei"/>
            </a:endParaRPr>
          </a:p>
        </p:txBody>
      </p:sp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16368" y="2685288"/>
            <a:ext cx="3130296" cy="368808"/>
          </a:xfrm>
          <a:prstGeom prst="rect">
            <a:avLst/>
          </a:prstGeom>
        </p:spPr>
      </p:pic>
      <p:sp>
        <p:nvSpPr>
          <p:cNvPr id="10" name="object 10" descr=""/>
          <p:cNvSpPr txBox="1"/>
          <p:nvPr/>
        </p:nvSpPr>
        <p:spPr>
          <a:xfrm>
            <a:off x="7516368" y="2685288"/>
            <a:ext cx="3130550" cy="36893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62560">
              <a:lnSpc>
                <a:spcPct val="100000"/>
              </a:lnSpc>
              <a:spcBef>
                <a:spcPts val="320"/>
              </a:spcBef>
            </a:pPr>
            <a:r>
              <a:rPr dirty="0" sz="1800" spc="-20" b="1">
                <a:latin typeface="Microsoft YaHei"/>
                <a:cs typeface="Microsoft YaHei"/>
              </a:rPr>
              <a:t>New-</a:t>
            </a:r>
            <a:r>
              <a:rPr dirty="0" sz="1800" b="1">
                <a:latin typeface="Microsoft YaHei"/>
                <a:cs typeface="Microsoft YaHei"/>
              </a:rPr>
              <a:t>type</a:t>
            </a:r>
            <a:r>
              <a:rPr dirty="0" sz="1800" spc="-35" b="1">
                <a:latin typeface="Microsoft YaHei"/>
                <a:cs typeface="Microsoft YaHei"/>
              </a:rPr>
              <a:t> </a:t>
            </a:r>
            <a:r>
              <a:rPr dirty="0" sz="1800" b="1">
                <a:latin typeface="Microsoft YaHei"/>
                <a:cs typeface="Microsoft YaHei"/>
              </a:rPr>
              <a:t>power</a:t>
            </a:r>
            <a:r>
              <a:rPr dirty="0" sz="1800" spc="-35" b="1">
                <a:latin typeface="Microsoft YaHei"/>
                <a:cs typeface="Microsoft YaHei"/>
              </a:rPr>
              <a:t> </a:t>
            </a:r>
            <a:r>
              <a:rPr dirty="0" sz="1800" spc="-10" b="1">
                <a:latin typeface="Microsoft YaHei"/>
                <a:cs typeface="Microsoft YaHei"/>
              </a:rPr>
              <a:t>system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11" name="object 11" descr=""/>
          <p:cNvGrpSpPr/>
          <p:nvPr/>
        </p:nvGrpSpPr>
        <p:grpSpPr>
          <a:xfrm>
            <a:off x="462915" y="3048635"/>
            <a:ext cx="4789170" cy="3259454"/>
            <a:chOff x="462915" y="3048635"/>
            <a:chExt cx="4789170" cy="3259454"/>
          </a:xfrm>
        </p:grpSpPr>
        <p:sp>
          <p:nvSpPr>
            <p:cNvPr id="12" name="object 12" descr=""/>
            <p:cNvSpPr/>
            <p:nvPr/>
          </p:nvSpPr>
          <p:spPr>
            <a:xfrm>
              <a:off x="462915" y="3048635"/>
              <a:ext cx="4789170" cy="3259454"/>
            </a:xfrm>
            <a:custGeom>
              <a:avLst/>
              <a:gdLst/>
              <a:ahLst/>
              <a:cxnLst/>
              <a:rect l="l" t="t" r="r" b="b"/>
              <a:pathLst>
                <a:path w="4789170" h="3259454">
                  <a:moveTo>
                    <a:pt x="4789170" y="3259454"/>
                  </a:moveTo>
                  <a:lnTo>
                    <a:pt x="0" y="3259454"/>
                  </a:lnTo>
                  <a:lnTo>
                    <a:pt x="0" y="0"/>
                  </a:lnTo>
                  <a:lnTo>
                    <a:pt x="4789170" y="0"/>
                  </a:lnTo>
                  <a:lnTo>
                    <a:pt x="4789170" y="3809"/>
                  </a:lnTo>
                  <a:lnTo>
                    <a:pt x="7619" y="3809"/>
                  </a:lnTo>
                  <a:lnTo>
                    <a:pt x="3809" y="7619"/>
                  </a:lnTo>
                  <a:lnTo>
                    <a:pt x="7619" y="7619"/>
                  </a:lnTo>
                  <a:lnTo>
                    <a:pt x="7619" y="3251835"/>
                  </a:lnTo>
                  <a:lnTo>
                    <a:pt x="3809" y="3251835"/>
                  </a:lnTo>
                  <a:lnTo>
                    <a:pt x="7619" y="3255644"/>
                  </a:lnTo>
                  <a:lnTo>
                    <a:pt x="4789170" y="3255644"/>
                  </a:lnTo>
                  <a:lnTo>
                    <a:pt x="4789170" y="3259454"/>
                  </a:lnTo>
                  <a:close/>
                </a:path>
                <a:path w="4789170" h="3259454">
                  <a:moveTo>
                    <a:pt x="7619" y="7619"/>
                  </a:moveTo>
                  <a:lnTo>
                    <a:pt x="3809" y="7619"/>
                  </a:lnTo>
                  <a:lnTo>
                    <a:pt x="7619" y="3809"/>
                  </a:lnTo>
                  <a:lnTo>
                    <a:pt x="7619" y="7619"/>
                  </a:lnTo>
                  <a:close/>
                </a:path>
                <a:path w="4789170" h="3259454">
                  <a:moveTo>
                    <a:pt x="4781550" y="7619"/>
                  </a:moveTo>
                  <a:lnTo>
                    <a:pt x="7619" y="7619"/>
                  </a:lnTo>
                  <a:lnTo>
                    <a:pt x="7619" y="3809"/>
                  </a:lnTo>
                  <a:lnTo>
                    <a:pt x="4781550" y="3809"/>
                  </a:lnTo>
                  <a:lnTo>
                    <a:pt x="4781550" y="7619"/>
                  </a:lnTo>
                  <a:close/>
                </a:path>
                <a:path w="4789170" h="3259454">
                  <a:moveTo>
                    <a:pt x="4781550" y="3255644"/>
                  </a:moveTo>
                  <a:lnTo>
                    <a:pt x="4781550" y="3809"/>
                  </a:lnTo>
                  <a:lnTo>
                    <a:pt x="4785360" y="7619"/>
                  </a:lnTo>
                  <a:lnTo>
                    <a:pt x="4789170" y="7619"/>
                  </a:lnTo>
                  <a:lnTo>
                    <a:pt x="4789170" y="3251835"/>
                  </a:lnTo>
                  <a:lnTo>
                    <a:pt x="4785360" y="3251835"/>
                  </a:lnTo>
                  <a:lnTo>
                    <a:pt x="4781550" y="3255644"/>
                  </a:lnTo>
                  <a:close/>
                </a:path>
                <a:path w="4789170" h="3259454">
                  <a:moveTo>
                    <a:pt x="4789170" y="7619"/>
                  </a:moveTo>
                  <a:lnTo>
                    <a:pt x="4785360" y="7619"/>
                  </a:lnTo>
                  <a:lnTo>
                    <a:pt x="4781550" y="3809"/>
                  </a:lnTo>
                  <a:lnTo>
                    <a:pt x="4789170" y="3809"/>
                  </a:lnTo>
                  <a:lnTo>
                    <a:pt x="4789170" y="7619"/>
                  </a:lnTo>
                  <a:close/>
                </a:path>
                <a:path w="4789170" h="3259454">
                  <a:moveTo>
                    <a:pt x="7619" y="3255644"/>
                  </a:moveTo>
                  <a:lnTo>
                    <a:pt x="3809" y="3251835"/>
                  </a:lnTo>
                  <a:lnTo>
                    <a:pt x="7619" y="3251835"/>
                  </a:lnTo>
                  <a:lnTo>
                    <a:pt x="7619" y="3255644"/>
                  </a:lnTo>
                  <a:close/>
                </a:path>
                <a:path w="4789170" h="3259454">
                  <a:moveTo>
                    <a:pt x="4781550" y="3255644"/>
                  </a:moveTo>
                  <a:lnTo>
                    <a:pt x="7619" y="3255644"/>
                  </a:lnTo>
                  <a:lnTo>
                    <a:pt x="7619" y="3251835"/>
                  </a:lnTo>
                  <a:lnTo>
                    <a:pt x="4781550" y="3251835"/>
                  </a:lnTo>
                  <a:lnTo>
                    <a:pt x="4781550" y="3255644"/>
                  </a:lnTo>
                  <a:close/>
                </a:path>
                <a:path w="4789170" h="3259454">
                  <a:moveTo>
                    <a:pt x="4789170" y="3255644"/>
                  </a:moveTo>
                  <a:lnTo>
                    <a:pt x="4781550" y="3255644"/>
                  </a:lnTo>
                  <a:lnTo>
                    <a:pt x="4785360" y="3251835"/>
                  </a:lnTo>
                  <a:lnTo>
                    <a:pt x="4789170" y="3251835"/>
                  </a:lnTo>
                  <a:lnTo>
                    <a:pt x="4789170" y="3255644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7032" y="5225795"/>
              <a:ext cx="844296" cy="93726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9996" y="4174236"/>
              <a:ext cx="597408" cy="94945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6176" y="3113532"/>
              <a:ext cx="792480" cy="96012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33358" y="4127868"/>
              <a:ext cx="880071" cy="1112824"/>
            </a:xfrm>
            <a:prstGeom prst="rect">
              <a:avLst/>
            </a:prstGeom>
          </p:spPr>
        </p:pic>
      </p:grpSp>
      <p:sp>
        <p:nvSpPr>
          <p:cNvPr id="17" name="object 17" descr=""/>
          <p:cNvSpPr txBox="1"/>
          <p:nvPr/>
        </p:nvSpPr>
        <p:spPr>
          <a:xfrm>
            <a:off x="1585137" y="3443986"/>
            <a:ext cx="28702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20">
                <a:latin typeface="Microsoft YaHei"/>
                <a:cs typeface="Microsoft YaHei"/>
              </a:rPr>
              <a:t>coal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424305" y="4611370"/>
            <a:ext cx="68199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YaHei"/>
                <a:cs typeface="Microsoft YaHei"/>
              </a:rPr>
              <a:t>natual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 spc="-25">
                <a:latin typeface="Microsoft YaHei"/>
                <a:cs typeface="Microsoft YaHei"/>
              </a:rPr>
              <a:t>gas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584960" y="5643879"/>
            <a:ext cx="58166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YaHei"/>
                <a:cs typeface="Microsoft YaHei"/>
              </a:rPr>
              <a:t>crude</a:t>
            </a:r>
            <a:r>
              <a:rPr dirty="0" sz="1050" spc="-45">
                <a:latin typeface="Microsoft YaHei"/>
                <a:cs typeface="Microsoft YaHei"/>
              </a:rPr>
              <a:t> </a:t>
            </a:r>
            <a:r>
              <a:rPr dirty="0" sz="1050" spc="-25">
                <a:latin typeface="Microsoft YaHei"/>
                <a:cs typeface="Microsoft YaHei"/>
              </a:rPr>
              <a:t>oil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427604" y="5254625"/>
            <a:ext cx="65405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generator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21" name="object 21" descr=""/>
          <p:cNvSpPr/>
          <p:nvPr/>
        </p:nvSpPr>
        <p:spPr>
          <a:xfrm>
            <a:off x="6818630" y="3048635"/>
            <a:ext cx="5005070" cy="3259454"/>
          </a:xfrm>
          <a:custGeom>
            <a:avLst/>
            <a:gdLst/>
            <a:ahLst/>
            <a:cxnLst/>
            <a:rect l="l" t="t" r="r" b="b"/>
            <a:pathLst>
              <a:path w="5005070" h="3259454">
                <a:moveTo>
                  <a:pt x="5005070" y="3259454"/>
                </a:moveTo>
                <a:lnTo>
                  <a:pt x="0" y="3259454"/>
                </a:lnTo>
                <a:lnTo>
                  <a:pt x="0" y="0"/>
                </a:lnTo>
                <a:lnTo>
                  <a:pt x="5005070" y="0"/>
                </a:lnTo>
                <a:lnTo>
                  <a:pt x="5005070" y="3809"/>
                </a:lnTo>
                <a:lnTo>
                  <a:pt x="7620" y="3809"/>
                </a:lnTo>
                <a:lnTo>
                  <a:pt x="3810" y="7619"/>
                </a:lnTo>
                <a:lnTo>
                  <a:pt x="7620" y="7619"/>
                </a:lnTo>
                <a:lnTo>
                  <a:pt x="7620" y="3251835"/>
                </a:lnTo>
                <a:lnTo>
                  <a:pt x="3810" y="3251835"/>
                </a:lnTo>
                <a:lnTo>
                  <a:pt x="7620" y="3255644"/>
                </a:lnTo>
                <a:lnTo>
                  <a:pt x="5005070" y="3255644"/>
                </a:lnTo>
                <a:lnTo>
                  <a:pt x="5005070" y="3259454"/>
                </a:lnTo>
                <a:close/>
              </a:path>
              <a:path w="5005070" h="3259454">
                <a:moveTo>
                  <a:pt x="7620" y="7619"/>
                </a:moveTo>
                <a:lnTo>
                  <a:pt x="3810" y="7619"/>
                </a:lnTo>
                <a:lnTo>
                  <a:pt x="7620" y="3809"/>
                </a:lnTo>
                <a:lnTo>
                  <a:pt x="7620" y="7619"/>
                </a:lnTo>
                <a:close/>
              </a:path>
              <a:path w="5005070" h="3259454">
                <a:moveTo>
                  <a:pt x="4997450" y="7619"/>
                </a:moveTo>
                <a:lnTo>
                  <a:pt x="7620" y="7619"/>
                </a:lnTo>
                <a:lnTo>
                  <a:pt x="7620" y="3809"/>
                </a:lnTo>
                <a:lnTo>
                  <a:pt x="4997450" y="3809"/>
                </a:lnTo>
                <a:lnTo>
                  <a:pt x="4997450" y="7619"/>
                </a:lnTo>
                <a:close/>
              </a:path>
              <a:path w="5005070" h="3259454">
                <a:moveTo>
                  <a:pt x="4997450" y="3255644"/>
                </a:moveTo>
                <a:lnTo>
                  <a:pt x="4997450" y="3809"/>
                </a:lnTo>
                <a:lnTo>
                  <a:pt x="5001260" y="7619"/>
                </a:lnTo>
                <a:lnTo>
                  <a:pt x="5005070" y="7619"/>
                </a:lnTo>
                <a:lnTo>
                  <a:pt x="5005070" y="3251835"/>
                </a:lnTo>
                <a:lnTo>
                  <a:pt x="5001260" y="3251835"/>
                </a:lnTo>
                <a:lnTo>
                  <a:pt x="4997450" y="3255644"/>
                </a:lnTo>
                <a:close/>
              </a:path>
              <a:path w="5005070" h="3259454">
                <a:moveTo>
                  <a:pt x="5005070" y="7619"/>
                </a:moveTo>
                <a:lnTo>
                  <a:pt x="5001260" y="7619"/>
                </a:lnTo>
                <a:lnTo>
                  <a:pt x="4997450" y="3809"/>
                </a:lnTo>
                <a:lnTo>
                  <a:pt x="5005070" y="3809"/>
                </a:lnTo>
                <a:lnTo>
                  <a:pt x="5005070" y="7619"/>
                </a:lnTo>
                <a:close/>
              </a:path>
              <a:path w="5005070" h="3259454">
                <a:moveTo>
                  <a:pt x="7620" y="3255644"/>
                </a:moveTo>
                <a:lnTo>
                  <a:pt x="3810" y="3251835"/>
                </a:lnTo>
                <a:lnTo>
                  <a:pt x="7620" y="3251835"/>
                </a:lnTo>
                <a:lnTo>
                  <a:pt x="7620" y="3255644"/>
                </a:lnTo>
                <a:close/>
              </a:path>
              <a:path w="5005070" h="3259454">
                <a:moveTo>
                  <a:pt x="4997450" y="3255644"/>
                </a:moveTo>
                <a:lnTo>
                  <a:pt x="7620" y="3255644"/>
                </a:lnTo>
                <a:lnTo>
                  <a:pt x="7620" y="3251835"/>
                </a:lnTo>
                <a:lnTo>
                  <a:pt x="4997450" y="3251835"/>
                </a:lnTo>
                <a:lnTo>
                  <a:pt x="4997450" y="3255644"/>
                </a:lnTo>
                <a:close/>
              </a:path>
              <a:path w="5005070" h="3259454">
                <a:moveTo>
                  <a:pt x="5005070" y="3255644"/>
                </a:moveTo>
                <a:lnTo>
                  <a:pt x="4997450" y="3255644"/>
                </a:lnTo>
                <a:lnTo>
                  <a:pt x="5001260" y="3251835"/>
                </a:lnTo>
                <a:lnTo>
                  <a:pt x="5005070" y="3251835"/>
                </a:lnTo>
                <a:lnTo>
                  <a:pt x="5005070" y="3255644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 descr=""/>
          <p:cNvSpPr txBox="1"/>
          <p:nvPr/>
        </p:nvSpPr>
        <p:spPr>
          <a:xfrm>
            <a:off x="7755890" y="3444240"/>
            <a:ext cx="82486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Photovoltaic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7755890" y="4159250"/>
            <a:ext cx="77533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YaHei"/>
                <a:cs typeface="Microsoft YaHei"/>
              </a:rPr>
              <a:t>wind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power</a:t>
            </a:r>
            <a:endParaRPr sz="1050">
              <a:latin typeface="Microsoft YaHei"/>
              <a:cs typeface="Microsoft YaHei"/>
            </a:endParaRPr>
          </a:p>
        </p:txBody>
      </p:sp>
      <p:grpSp>
        <p:nvGrpSpPr>
          <p:cNvPr id="24" name="object 24" descr=""/>
          <p:cNvGrpSpPr/>
          <p:nvPr/>
        </p:nvGrpSpPr>
        <p:grpSpPr>
          <a:xfrm>
            <a:off x="7095743" y="3145535"/>
            <a:ext cx="647700" cy="2948940"/>
            <a:chOff x="7095743" y="3145535"/>
            <a:chExt cx="647700" cy="2948940"/>
          </a:xfrm>
        </p:grpSpPr>
        <p:pic>
          <p:nvPicPr>
            <p:cNvPr id="25" name="object 25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95743" y="3145535"/>
              <a:ext cx="519683" cy="646176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33843" y="3965447"/>
              <a:ext cx="461772" cy="627888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5743" y="5507735"/>
              <a:ext cx="647700" cy="58674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18552" y="4750981"/>
              <a:ext cx="523722" cy="658837"/>
            </a:xfrm>
            <a:prstGeom prst="rect">
              <a:avLst/>
            </a:prstGeom>
          </p:spPr>
        </p:pic>
      </p:grpSp>
      <p:sp>
        <p:nvSpPr>
          <p:cNvPr id="29" name="object 29" descr=""/>
          <p:cNvSpPr txBox="1"/>
          <p:nvPr/>
        </p:nvSpPr>
        <p:spPr>
          <a:xfrm>
            <a:off x="7673975" y="4925060"/>
            <a:ext cx="97091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YaHei"/>
                <a:cs typeface="Microsoft YaHei"/>
              </a:rPr>
              <a:t>nuclear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energy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7755890" y="5643879"/>
            <a:ext cx="80137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hydropower</a:t>
            </a:r>
            <a:endParaRPr sz="1050">
              <a:latin typeface="Microsoft YaHei"/>
              <a:cs typeface="Microsoft YaHei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3189147" y="3252215"/>
            <a:ext cx="8413115" cy="2047875"/>
            <a:chOff x="3189147" y="3252215"/>
            <a:chExt cx="8413115" cy="2047875"/>
          </a:xfrm>
        </p:grpSpPr>
        <p:sp>
          <p:nvSpPr>
            <p:cNvPr id="32" name="object 32" descr=""/>
            <p:cNvSpPr/>
            <p:nvPr/>
          </p:nvSpPr>
          <p:spPr>
            <a:xfrm>
              <a:off x="3189147" y="4604486"/>
              <a:ext cx="317500" cy="142875"/>
            </a:xfrm>
            <a:custGeom>
              <a:avLst/>
              <a:gdLst/>
              <a:ahLst/>
              <a:cxnLst/>
              <a:rect l="l" t="t" r="r" b="b"/>
              <a:pathLst>
                <a:path w="317500" h="142875">
                  <a:moveTo>
                    <a:pt x="226807" y="54682"/>
                  </a:moveTo>
                  <a:lnTo>
                    <a:pt x="181698" y="29705"/>
                  </a:lnTo>
                  <a:lnTo>
                    <a:pt x="173570" y="17145"/>
                  </a:lnTo>
                  <a:lnTo>
                    <a:pt x="173621" y="14033"/>
                  </a:lnTo>
                  <a:lnTo>
                    <a:pt x="188074" y="0"/>
                  </a:lnTo>
                  <a:lnTo>
                    <a:pt x="190947" y="0"/>
                  </a:lnTo>
                  <a:lnTo>
                    <a:pt x="194221" y="698"/>
                  </a:lnTo>
                  <a:lnTo>
                    <a:pt x="197078" y="1930"/>
                  </a:lnTo>
                  <a:lnTo>
                    <a:pt x="289973" y="53365"/>
                  </a:lnTo>
                  <a:lnTo>
                    <a:pt x="285508" y="53365"/>
                  </a:lnTo>
                  <a:lnTo>
                    <a:pt x="226807" y="54682"/>
                  </a:lnTo>
                  <a:close/>
                </a:path>
                <a:path w="317500" h="142875">
                  <a:moveTo>
                    <a:pt x="254362" y="69939"/>
                  </a:moveTo>
                  <a:lnTo>
                    <a:pt x="226807" y="54682"/>
                  </a:lnTo>
                  <a:lnTo>
                    <a:pt x="285508" y="53365"/>
                  </a:lnTo>
                  <a:lnTo>
                    <a:pt x="285561" y="55702"/>
                  </a:lnTo>
                  <a:lnTo>
                    <a:pt x="277558" y="55702"/>
                  </a:lnTo>
                  <a:lnTo>
                    <a:pt x="254362" y="69939"/>
                  </a:lnTo>
                  <a:close/>
                </a:path>
                <a:path w="317500" h="142875">
                  <a:moveTo>
                    <a:pt x="191274" y="142773"/>
                  </a:moveTo>
                  <a:lnTo>
                    <a:pt x="176021" y="126301"/>
                  </a:lnTo>
                  <a:lnTo>
                    <a:pt x="176441" y="123215"/>
                  </a:lnTo>
                  <a:lnTo>
                    <a:pt x="227511" y="86419"/>
                  </a:lnTo>
                  <a:lnTo>
                    <a:pt x="286219" y="85102"/>
                  </a:lnTo>
                  <a:lnTo>
                    <a:pt x="286204" y="84404"/>
                  </a:lnTo>
                  <a:lnTo>
                    <a:pt x="286077" y="78739"/>
                  </a:lnTo>
                  <a:lnTo>
                    <a:pt x="286007" y="75641"/>
                  </a:lnTo>
                  <a:lnTo>
                    <a:pt x="285938" y="72542"/>
                  </a:lnTo>
                  <a:lnTo>
                    <a:pt x="285880" y="69939"/>
                  </a:lnTo>
                  <a:lnTo>
                    <a:pt x="285754" y="64312"/>
                  </a:lnTo>
                  <a:lnTo>
                    <a:pt x="285674" y="60756"/>
                  </a:lnTo>
                  <a:lnTo>
                    <a:pt x="285561" y="55702"/>
                  </a:lnTo>
                  <a:lnTo>
                    <a:pt x="285508" y="53365"/>
                  </a:lnTo>
                  <a:lnTo>
                    <a:pt x="289973" y="53365"/>
                  </a:lnTo>
                  <a:lnTo>
                    <a:pt x="317360" y="68529"/>
                  </a:lnTo>
                  <a:lnTo>
                    <a:pt x="200190" y="140449"/>
                  </a:lnTo>
                  <a:lnTo>
                    <a:pt x="197383" y="141808"/>
                  </a:lnTo>
                  <a:lnTo>
                    <a:pt x="194373" y="142595"/>
                  </a:lnTo>
                  <a:lnTo>
                    <a:pt x="191274" y="142773"/>
                  </a:lnTo>
                  <a:close/>
                </a:path>
                <a:path w="317500" h="142875">
                  <a:moveTo>
                    <a:pt x="16230" y="91160"/>
                  </a:moveTo>
                  <a:lnTo>
                    <a:pt x="0" y="75641"/>
                  </a:lnTo>
                  <a:lnTo>
                    <a:pt x="241" y="72542"/>
                  </a:lnTo>
                  <a:lnTo>
                    <a:pt x="969" y="69939"/>
                  </a:lnTo>
                  <a:lnTo>
                    <a:pt x="1079" y="69545"/>
                  </a:lnTo>
                  <a:lnTo>
                    <a:pt x="226807" y="54682"/>
                  </a:lnTo>
                  <a:lnTo>
                    <a:pt x="254362" y="69939"/>
                  </a:lnTo>
                  <a:lnTo>
                    <a:pt x="227511" y="86419"/>
                  </a:lnTo>
                  <a:lnTo>
                    <a:pt x="16230" y="91160"/>
                  </a:lnTo>
                  <a:close/>
                </a:path>
                <a:path w="317500" h="142875">
                  <a:moveTo>
                    <a:pt x="278168" y="83121"/>
                  </a:moveTo>
                  <a:lnTo>
                    <a:pt x="254362" y="69939"/>
                  </a:lnTo>
                  <a:lnTo>
                    <a:pt x="277558" y="55702"/>
                  </a:lnTo>
                  <a:lnTo>
                    <a:pt x="277670" y="60756"/>
                  </a:lnTo>
                  <a:lnTo>
                    <a:pt x="277749" y="64312"/>
                  </a:lnTo>
                  <a:lnTo>
                    <a:pt x="277875" y="69939"/>
                  </a:lnTo>
                  <a:lnTo>
                    <a:pt x="278001" y="75641"/>
                  </a:lnTo>
                  <a:lnTo>
                    <a:pt x="278070" y="78739"/>
                  </a:lnTo>
                  <a:lnTo>
                    <a:pt x="278168" y="83121"/>
                  </a:lnTo>
                  <a:close/>
                </a:path>
                <a:path w="317500" h="142875">
                  <a:moveTo>
                    <a:pt x="286175" y="83121"/>
                  </a:moveTo>
                  <a:lnTo>
                    <a:pt x="278168" y="83121"/>
                  </a:lnTo>
                  <a:lnTo>
                    <a:pt x="278070" y="78739"/>
                  </a:lnTo>
                  <a:lnTo>
                    <a:pt x="278001" y="75641"/>
                  </a:lnTo>
                  <a:lnTo>
                    <a:pt x="277875" y="69939"/>
                  </a:lnTo>
                  <a:lnTo>
                    <a:pt x="277749" y="64312"/>
                  </a:lnTo>
                  <a:lnTo>
                    <a:pt x="277670" y="60756"/>
                  </a:lnTo>
                  <a:lnTo>
                    <a:pt x="277558" y="55702"/>
                  </a:lnTo>
                  <a:lnTo>
                    <a:pt x="285561" y="55702"/>
                  </a:lnTo>
                  <a:lnTo>
                    <a:pt x="285674" y="60756"/>
                  </a:lnTo>
                  <a:lnTo>
                    <a:pt x="285754" y="64312"/>
                  </a:lnTo>
                  <a:lnTo>
                    <a:pt x="285880" y="69939"/>
                  </a:lnTo>
                  <a:lnTo>
                    <a:pt x="285938" y="72542"/>
                  </a:lnTo>
                  <a:lnTo>
                    <a:pt x="286007" y="75641"/>
                  </a:lnTo>
                  <a:lnTo>
                    <a:pt x="286077" y="78739"/>
                  </a:lnTo>
                  <a:lnTo>
                    <a:pt x="286175" y="83121"/>
                  </a:lnTo>
                  <a:close/>
                </a:path>
                <a:path w="317500" h="142875">
                  <a:moveTo>
                    <a:pt x="227511" y="86419"/>
                  </a:moveTo>
                  <a:lnTo>
                    <a:pt x="254362" y="69939"/>
                  </a:lnTo>
                  <a:lnTo>
                    <a:pt x="278168" y="83121"/>
                  </a:lnTo>
                  <a:lnTo>
                    <a:pt x="286175" y="83121"/>
                  </a:lnTo>
                  <a:lnTo>
                    <a:pt x="286219" y="85102"/>
                  </a:lnTo>
                  <a:lnTo>
                    <a:pt x="227511" y="86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64051" y="4174235"/>
              <a:ext cx="672084" cy="912876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60163" y="4251959"/>
              <a:ext cx="853439" cy="702563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4063504" y="4611255"/>
              <a:ext cx="317500" cy="142875"/>
            </a:xfrm>
            <a:custGeom>
              <a:avLst/>
              <a:gdLst/>
              <a:ahLst/>
              <a:cxnLst/>
              <a:rect l="l" t="t" r="r" b="b"/>
              <a:pathLst>
                <a:path w="317500" h="142875">
                  <a:moveTo>
                    <a:pt x="226795" y="54670"/>
                  </a:moveTo>
                  <a:lnTo>
                    <a:pt x="181698" y="29705"/>
                  </a:lnTo>
                  <a:lnTo>
                    <a:pt x="173570" y="17132"/>
                  </a:lnTo>
                  <a:lnTo>
                    <a:pt x="173608" y="14020"/>
                  </a:lnTo>
                  <a:lnTo>
                    <a:pt x="188061" y="0"/>
                  </a:lnTo>
                  <a:lnTo>
                    <a:pt x="190997" y="0"/>
                  </a:lnTo>
                  <a:lnTo>
                    <a:pt x="194221" y="698"/>
                  </a:lnTo>
                  <a:lnTo>
                    <a:pt x="197078" y="1930"/>
                  </a:lnTo>
                  <a:lnTo>
                    <a:pt x="289968" y="53352"/>
                  </a:lnTo>
                  <a:lnTo>
                    <a:pt x="285508" y="53352"/>
                  </a:lnTo>
                  <a:lnTo>
                    <a:pt x="226795" y="54670"/>
                  </a:lnTo>
                  <a:close/>
                </a:path>
                <a:path w="317500" h="142875">
                  <a:moveTo>
                    <a:pt x="254370" y="69934"/>
                  </a:moveTo>
                  <a:lnTo>
                    <a:pt x="226795" y="54670"/>
                  </a:lnTo>
                  <a:lnTo>
                    <a:pt x="285508" y="53352"/>
                  </a:lnTo>
                  <a:lnTo>
                    <a:pt x="285561" y="55702"/>
                  </a:lnTo>
                  <a:lnTo>
                    <a:pt x="277558" y="55702"/>
                  </a:lnTo>
                  <a:lnTo>
                    <a:pt x="254370" y="69934"/>
                  </a:lnTo>
                  <a:close/>
                </a:path>
                <a:path w="317500" h="142875">
                  <a:moveTo>
                    <a:pt x="191274" y="142773"/>
                  </a:moveTo>
                  <a:lnTo>
                    <a:pt x="176022" y="126301"/>
                  </a:lnTo>
                  <a:lnTo>
                    <a:pt x="176441" y="123215"/>
                  </a:lnTo>
                  <a:lnTo>
                    <a:pt x="227511" y="86419"/>
                  </a:lnTo>
                  <a:lnTo>
                    <a:pt x="286219" y="85102"/>
                  </a:lnTo>
                  <a:lnTo>
                    <a:pt x="286203" y="84391"/>
                  </a:lnTo>
                  <a:lnTo>
                    <a:pt x="286077" y="78727"/>
                  </a:lnTo>
                  <a:lnTo>
                    <a:pt x="286007" y="75641"/>
                  </a:lnTo>
                  <a:lnTo>
                    <a:pt x="285938" y="72542"/>
                  </a:lnTo>
                  <a:lnTo>
                    <a:pt x="285880" y="69934"/>
                  </a:lnTo>
                  <a:lnTo>
                    <a:pt x="285754" y="64312"/>
                  </a:lnTo>
                  <a:lnTo>
                    <a:pt x="285674" y="60756"/>
                  </a:lnTo>
                  <a:lnTo>
                    <a:pt x="285561" y="55702"/>
                  </a:lnTo>
                  <a:lnTo>
                    <a:pt x="285508" y="53352"/>
                  </a:lnTo>
                  <a:lnTo>
                    <a:pt x="289968" y="53352"/>
                  </a:lnTo>
                  <a:lnTo>
                    <a:pt x="317360" y="68516"/>
                  </a:lnTo>
                  <a:lnTo>
                    <a:pt x="200190" y="140436"/>
                  </a:lnTo>
                  <a:lnTo>
                    <a:pt x="197383" y="141795"/>
                  </a:lnTo>
                  <a:lnTo>
                    <a:pt x="194373" y="142582"/>
                  </a:lnTo>
                  <a:lnTo>
                    <a:pt x="191274" y="142773"/>
                  </a:lnTo>
                  <a:close/>
                </a:path>
                <a:path w="317500" h="142875">
                  <a:moveTo>
                    <a:pt x="16230" y="91160"/>
                  </a:moveTo>
                  <a:lnTo>
                    <a:pt x="0" y="75641"/>
                  </a:lnTo>
                  <a:lnTo>
                    <a:pt x="241" y="72542"/>
                  </a:lnTo>
                  <a:lnTo>
                    <a:pt x="226795" y="54670"/>
                  </a:lnTo>
                  <a:lnTo>
                    <a:pt x="254370" y="69934"/>
                  </a:lnTo>
                  <a:lnTo>
                    <a:pt x="227511" y="86419"/>
                  </a:lnTo>
                  <a:lnTo>
                    <a:pt x="16230" y="91160"/>
                  </a:lnTo>
                  <a:close/>
                </a:path>
                <a:path w="317500" h="142875">
                  <a:moveTo>
                    <a:pt x="278168" y="83108"/>
                  </a:moveTo>
                  <a:lnTo>
                    <a:pt x="254370" y="69934"/>
                  </a:lnTo>
                  <a:lnTo>
                    <a:pt x="277558" y="55702"/>
                  </a:lnTo>
                  <a:lnTo>
                    <a:pt x="277670" y="60756"/>
                  </a:lnTo>
                  <a:lnTo>
                    <a:pt x="277750" y="64312"/>
                  </a:lnTo>
                  <a:lnTo>
                    <a:pt x="277875" y="69934"/>
                  </a:lnTo>
                  <a:lnTo>
                    <a:pt x="278001" y="75641"/>
                  </a:lnTo>
                  <a:lnTo>
                    <a:pt x="278070" y="78727"/>
                  </a:lnTo>
                  <a:lnTo>
                    <a:pt x="278168" y="83108"/>
                  </a:lnTo>
                  <a:close/>
                </a:path>
                <a:path w="317500" h="142875">
                  <a:moveTo>
                    <a:pt x="286175" y="83108"/>
                  </a:moveTo>
                  <a:lnTo>
                    <a:pt x="278168" y="83108"/>
                  </a:lnTo>
                  <a:lnTo>
                    <a:pt x="278070" y="78727"/>
                  </a:lnTo>
                  <a:lnTo>
                    <a:pt x="278001" y="75641"/>
                  </a:lnTo>
                  <a:lnTo>
                    <a:pt x="277875" y="69934"/>
                  </a:lnTo>
                  <a:lnTo>
                    <a:pt x="277750" y="64312"/>
                  </a:lnTo>
                  <a:lnTo>
                    <a:pt x="277670" y="60756"/>
                  </a:lnTo>
                  <a:lnTo>
                    <a:pt x="277558" y="55702"/>
                  </a:lnTo>
                  <a:lnTo>
                    <a:pt x="285561" y="55702"/>
                  </a:lnTo>
                  <a:lnTo>
                    <a:pt x="285674" y="60756"/>
                  </a:lnTo>
                  <a:lnTo>
                    <a:pt x="285754" y="64312"/>
                  </a:lnTo>
                  <a:lnTo>
                    <a:pt x="285880" y="69934"/>
                  </a:lnTo>
                  <a:lnTo>
                    <a:pt x="285938" y="72542"/>
                  </a:lnTo>
                  <a:lnTo>
                    <a:pt x="286007" y="75641"/>
                  </a:lnTo>
                  <a:lnTo>
                    <a:pt x="286077" y="78727"/>
                  </a:lnTo>
                  <a:lnTo>
                    <a:pt x="286175" y="83108"/>
                  </a:lnTo>
                  <a:close/>
                </a:path>
                <a:path w="317500" h="142875">
                  <a:moveTo>
                    <a:pt x="227511" y="86419"/>
                  </a:moveTo>
                  <a:lnTo>
                    <a:pt x="254370" y="69934"/>
                  </a:lnTo>
                  <a:lnTo>
                    <a:pt x="278168" y="83108"/>
                  </a:lnTo>
                  <a:lnTo>
                    <a:pt x="286175" y="83108"/>
                  </a:lnTo>
                  <a:lnTo>
                    <a:pt x="286219" y="85102"/>
                  </a:lnTo>
                  <a:lnTo>
                    <a:pt x="227511" y="86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06356" y="4305299"/>
              <a:ext cx="672083" cy="912876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748771" y="4384547"/>
              <a:ext cx="853440" cy="702563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524493" y="4186935"/>
              <a:ext cx="880071" cy="1112824"/>
            </a:xfrm>
            <a:prstGeom prst="rect">
              <a:avLst/>
            </a:prstGeom>
          </p:spPr>
        </p:pic>
        <p:sp>
          <p:nvSpPr>
            <p:cNvPr id="39" name="object 39" descr=""/>
            <p:cNvSpPr/>
            <p:nvPr/>
          </p:nvSpPr>
          <p:spPr>
            <a:xfrm>
              <a:off x="9400540" y="4694592"/>
              <a:ext cx="1311275" cy="146050"/>
            </a:xfrm>
            <a:custGeom>
              <a:avLst/>
              <a:gdLst/>
              <a:ahLst/>
              <a:cxnLst/>
              <a:rect l="l" t="t" r="r" b="b"/>
              <a:pathLst>
                <a:path w="1311275" h="146050">
                  <a:moveTo>
                    <a:pt x="339839" y="75069"/>
                  </a:moveTo>
                  <a:lnTo>
                    <a:pt x="221538" y="5003"/>
                  </a:lnTo>
                  <a:lnTo>
                    <a:pt x="218719" y="3683"/>
                  </a:lnTo>
                  <a:lnTo>
                    <a:pt x="215696" y="2946"/>
                  </a:lnTo>
                  <a:lnTo>
                    <a:pt x="212572" y="2819"/>
                  </a:lnTo>
                  <a:lnTo>
                    <a:pt x="209511" y="3289"/>
                  </a:lnTo>
                  <a:lnTo>
                    <a:pt x="197599" y="19519"/>
                  </a:lnTo>
                  <a:lnTo>
                    <a:pt x="198069" y="22606"/>
                  </a:lnTo>
                  <a:lnTo>
                    <a:pt x="249707" y="58597"/>
                  </a:lnTo>
                  <a:lnTo>
                    <a:pt x="90309" y="57543"/>
                  </a:lnTo>
                  <a:lnTo>
                    <a:pt x="90982" y="57150"/>
                  </a:lnTo>
                  <a:lnTo>
                    <a:pt x="135026" y="31851"/>
                  </a:lnTo>
                  <a:lnTo>
                    <a:pt x="137566" y="30048"/>
                  </a:lnTo>
                  <a:lnTo>
                    <a:pt x="139687" y="27787"/>
                  </a:lnTo>
                  <a:lnTo>
                    <a:pt x="141338" y="25146"/>
                  </a:lnTo>
                  <a:lnTo>
                    <a:pt x="142443" y="22237"/>
                  </a:lnTo>
                  <a:lnTo>
                    <a:pt x="142900" y="19519"/>
                  </a:lnTo>
                  <a:lnTo>
                    <a:pt x="142862" y="16052"/>
                  </a:lnTo>
                  <a:lnTo>
                    <a:pt x="128193" y="2247"/>
                  </a:lnTo>
                  <a:lnTo>
                    <a:pt x="125514" y="2247"/>
                  </a:lnTo>
                  <a:lnTo>
                    <a:pt x="122478" y="2946"/>
                  </a:lnTo>
                  <a:lnTo>
                    <a:pt x="122262" y="2946"/>
                  </a:lnTo>
                  <a:lnTo>
                    <a:pt x="119214" y="4330"/>
                  </a:lnTo>
                  <a:lnTo>
                    <a:pt x="0" y="72809"/>
                  </a:lnTo>
                  <a:lnTo>
                    <a:pt x="118287" y="142875"/>
                  </a:lnTo>
                  <a:lnTo>
                    <a:pt x="121107" y="144183"/>
                  </a:lnTo>
                  <a:lnTo>
                    <a:pt x="123710" y="144830"/>
                  </a:lnTo>
                  <a:lnTo>
                    <a:pt x="128727" y="144830"/>
                  </a:lnTo>
                  <a:lnTo>
                    <a:pt x="142214" y="128714"/>
                  </a:lnTo>
                  <a:lnTo>
                    <a:pt x="142240" y="128346"/>
                  </a:lnTo>
                  <a:lnTo>
                    <a:pt x="90119" y="89293"/>
                  </a:lnTo>
                  <a:lnTo>
                    <a:pt x="249491" y="90347"/>
                  </a:lnTo>
                  <a:lnTo>
                    <a:pt x="204800" y="116014"/>
                  </a:lnTo>
                  <a:lnTo>
                    <a:pt x="196926" y="128346"/>
                  </a:lnTo>
                  <a:lnTo>
                    <a:pt x="196964" y="131826"/>
                  </a:lnTo>
                  <a:lnTo>
                    <a:pt x="207835" y="144830"/>
                  </a:lnTo>
                  <a:lnTo>
                    <a:pt x="206921" y="144830"/>
                  </a:lnTo>
                  <a:lnTo>
                    <a:pt x="211035" y="145529"/>
                  </a:lnTo>
                  <a:lnTo>
                    <a:pt x="214757" y="145529"/>
                  </a:lnTo>
                  <a:lnTo>
                    <a:pt x="217779" y="144830"/>
                  </a:lnTo>
                  <a:lnTo>
                    <a:pt x="220662" y="143522"/>
                  </a:lnTo>
                  <a:lnTo>
                    <a:pt x="312572" y="90728"/>
                  </a:lnTo>
                  <a:lnTo>
                    <a:pt x="339839" y="75069"/>
                  </a:lnTo>
                  <a:close/>
                </a:path>
                <a:path w="1311275" h="146050">
                  <a:moveTo>
                    <a:pt x="1310970" y="72809"/>
                  </a:moveTo>
                  <a:lnTo>
                    <a:pt x="1192669" y="2755"/>
                  </a:lnTo>
                  <a:lnTo>
                    <a:pt x="1189850" y="1435"/>
                  </a:lnTo>
                  <a:lnTo>
                    <a:pt x="1186827" y="698"/>
                  </a:lnTo>
                  <a:lnTo>
                    <a:pt x="1183703" y="571"/>
                  </a:lnTo>
                  <a:lnTo>
                    <a:pt x="1180642" y="1028"/>
                  </a:lnTo>
                  <a:lnTo>
                    <a:pt x="1168730" y="17272"/>
                  </a:lnTo>
                  <a:lnTo>
                    <a:pt x="1169200" y="20345"/>
                  </a:lnTo>
                  <a:lnTo>
                    <a:pt x="1220838" y="56349"/>
                  </a:lnTo>
                  <a:lnTo>
                    <a:pt x="1061453" y="55283"/>
                  </a:lnTo>
                  <a:lnTo>
                    <a:pt x="1106157" y="29603"/>
                  </a:lnTo>
                  <a:lnTo>
                    <a:pt x="1114031" y="17272"/>
                  </a:lnTo>
                  <a:lnTo>
                    <a:pt x="1113993" y="13792"/>
                  </a:lnTo>
                  <a:lnTo>
                    <a:pt x="1099324" y="0"/>
                  </a:lnTo>
                  <a:lnTo>
                    <a:pt x="1096594" y="0"/>
                  </a:lnTo>
                  <a:lnTo>
                    <a:pt x="1093558" y="698"/>
                  </a:lnTo>
                  <a:lnTo>
                    <a:pt x="1093368" y="698"/>
                  </a:lnTo>
                  <a:lnTo>
                    <a:pt x="1090345" y="2070"/>
                  </a:lnTo>
                  <a:lnTo>
                    <a:pt x="971130" y="70561"/>
                  </a:lnTo>
                  <a:lnTo>
                    <a:pt x="1089431" y="140614"/>
                  </a:lnTo>
                  <a:lnTo>
                    <a:pt x="1092250" y="141935"/>
                  </a:lnTo>
                  <a:lnTo>
                    <a:pt x="1094854" y="142570"/>
                  </a:lnTo>
                  <a:lnTo>
                    <a:pt x="1093012" y="142570"/>
                  </a:lnTo>
                  <a:lnTo>
                    <a:pt x="1113345" y="126453"/>
                  </a:lnTo>
                  <a:lnTo>
                    <a:pt x="1113370" y="126098"/>
                  </a:lnTo>
                  <a:lnTo>
                    <a:pt x="1061250" y="87033"/>
                  </a:lnTo>
                  <a:lnTo>
                    <a:pt x="1220635" y="88099"/>
                  </a:lnTo>
                  <a:lnTo>
                    <a:pt x="1175943" y="113766"/>
                  </a:lnTo>
                  <a:lnTo>
                    <a:pt x="1168057" y="126098"/>
                  </a:lnTo>
                  <a:lnTo>
                    <a:pt x="1168107" y="129565"/>
                  </a:lnTo>
                  <a:lnTo>
                    <a:pt x="1179563" y="142811"/>
                  </a:lnTo>
                  <a:lnTo>
                    <a:pt x="1179385" y="142811"/>
                  </a:lnTo>
                  <a:lnTo>
                    <a:pt x="1182154" y="143268"/>
                  </a:lnTo>
                  <a:lnTo>
                    <a:pt x="1185887" y="143268"/>
                  </a:lnTo>
                  <a:lnTo>
                    <a:pt x="1188923" y="142570"/>
                  </a:lnTo>
                  <a:lnTo>
                    <a:pt x="1191793" y="141274"/>
                  </a:lnTo>
                  <a:lnTo>
                    <a:pt x="1283690" y="88480"/>
                  </a:lnTo>
                  <a:lnTo>
                    <a:pt x="1310970" y="728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122408" y="3252215"/>
              <a:ext cx="710183" cy="49834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331451" y="3262883"/>
              <a:ext cx="710183" cy="498348"/>
            </a:xfrm>
            <a:prstGeom prst="rect">
              <a:avLst/>
            </a:prstGeom>
          </p:spPr>
        </p:pic>
      </p:grpSp>
      <p:sp>
        <p:nvSpPr>
          <p:cNvPr id="42" name="object 42" descr=""/>
          <p:cNvSpPr txBox="1"/>
          <p:nvPr/>
        </p:nvSpPr>
        <p:spPr>
          <a:xfrm>
            <a:off x="3383279" y="5242559"/>
            <a:ext cx="857250" cy="5067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Transmission </a:t>
            </a:r>
            <a:r>
              <a:rPr dirty="0" sz="1050" spc="-25">
                <a:latin typeface="Microsoft YaHei"/>
                <a:cs typeface="Microsoft YaHei"/>
              </a:rPr>
              <a:t>and </a:t>
            </a:r>
            <a:r>
              <a:rPr dirty="0" sz="1050" spc="-10">
                <a:latin typeface="Microsoft YaHei"/>
                <a:cs typeface="Microsoft YaHei"/>
              </a:rPr>
              <a:t>Distribution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4556569" y="5242648"/>
            <a:ext cx="46863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factory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44" name="object 44" descr=""/>
          <p:cNvSpPr txBox="1"/>
          <p:nvPr/>
        </p:nvSpPr>
        <p:spPr>
          <a:xfrm>
            <a:off x="9521190" y="5423534"/>
            <a:ext cx="1272540" cy="3467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18110" marR="5080" indent="-106045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latin typeface="Microsoft YaHei"/>
                <a:cs typeface="Microsoft YaHei"/>
              </a:rPr>
              <a:t>Smart</a:t>
            </a:r>
            <a:r>
              <a:rPr dirty="0" sz="1050" spc="-10">
                <a:latin typeface="Microsoft YaHei"/>
                <a:cs typeface="Microsoft YaHei"/>
              </a:rPr>
              <a:t> Transmission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Distribution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45" name="object 45" descr=""/>
          <p:cNvSpPr txBox="1"/>
          <p:nvPr/>
        </p:nvSpPr>
        <p:spPr>
          <a:xfrm>
            <a:off x="10971745" y="5411330"/>
            <a:ext cx="46863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factory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46" name="object 46" descr=""/>
          <p:cNvSpPr txBox="1"/>
          <p:nvPr/>
        </p:nvSpPr>
        <p:spPr>
          <a:xfrm>
            <a:off x="8837282" y="5423357"/>
            <a:ext cx="51879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10">
                <a:latin typeface="Microsoft YaHei"/>
                <a:cs typeface="Microsoft YaHei"/>
              </a:rPr>
              <a:t>booster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47" name="object 47" descr=""/>
          <p:cNvSpPr txBox="1"/>
          <p:nvPr/>
        </p:nvSpPr>
        <p:spPr>
          <a:xfrm>
            <a:off x="1976754" y="5991225"/>
            <a:ext cx="27501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Microsoft YaHei"/>
                <a:cs typeface="Microsoft YaHei"/>
              </a:rPr>
              <a:t>Unidirectional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output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/</a:t>
            </a:r>
            <a:r>
              <a:rPr dirty="0" sz="1200" spc="-35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energy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spc="-20" b="1">
                <a:latin typeface="Microsoft YaHei"/>
                <a:cs typeface="Microsoft YaHei"/>
              </a:rPr>
              <a:t>flow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8" name="object 48" descr=""/>
          <p:cNvSpPr txBox="1"/>
          <p:nvPr/>
        </p:nvSpPr>
        <p:spPr>
          <a:xfrm>
            <a:off x="8653144" y="5956300"/>
            <a:ext cx="2637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latin typeface="Microsoft YaHei"/>
                <a:cs typeface="Microsoft YaHei"/>
              </a:rPr>
              <a:t>Bidirectional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output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/</a:t>
            </a:r>
            <a:r>
              <a:rPr dirty="0" sz="1200" spc="-35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energy</a:t>
            </a:r>
            <a:r>
              <a:rPr dirty="0" sz="1200" spc="-40" b="1">
                <a:latin typeface="Microsoft YaHei"/>
                <a:cs typeface="Microsoft YaHei"/>
              </a:rPr>
              <a:t> </a:t>
            </a:r>
            <a:r>
              <a:rPr dirty="0" sz="1200" spc="-20" b="1">
                <a:latin typeface="Microsoft YaHei"/>
                <a:cs typeface="Microsoft YaHei"/>
              </a:rPr>
              <a:t>flow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9" name="object 49" descr=""/>
          <p:cNvSpPr txBox="1"/>
          <p:nvPr/>
        </p:nvSpPr>
        <p:spPr>
          <a:xfrm>
            <a:off x="9326244" y="3780154"/>
            <a:ext cx="157797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C00000"/>
                </a:solidFill>
                <a:latin typeface="Microsoft YaHei"/>
                <a:cs typeface="Microsoft YaHei"/>
              </a:rPr>
              <a:t>Storage</a:t>
            </a:r>
            <a:r>
              <a:rPr dirty="0" sz="105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C00000"/>
                </a:solidFill>
                <a:latin typeface="Microsoft YaHei"/>
                <a:cs typeface="Microsoft YaHei"/>
              </a:rPr>
              <a:t>System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50" name="object 50" descr=""/>
          <p:cNvSpPr/>
          <p:nvPr/>
        </p:nvSpPr>
        <p:spPr>
          <a:xfrm>
            <a:off x="9974848" y="4006697"/>
            <a:ext cx="153035" cy="288290"/>
          </a:xfrm>
          <a:custGeom>
            <a:avLst/>
            <a:gdLst/>
            <a:ahLst/>
            <a:cxnLst/>
            <a:rect l="l" t="t" r="r" b="b"/>
            <a:pathLst>
              <a:path w="153034" h="288289">
                <a:moveTo>
                  <a:pt x="13244" y="79895"/>
                </a:moveTo>
                <a:lnTo>
                  <a:pt x="11149" y="79895"/>
                </a:lnTo>
                <a:lnTo>
                  <a:pt x="8024" y="79044"/>
                </a:lnTo>
                <a:lnTo>
                  <a:pt x="0" y="66166"/>
                </a:lnTo>
                <a:lnTo>
                  <a:pt x="366" y="63880"/>
                </a:lnTo>
                <a:lnTo>
                  <a:pt x="1331" y="61404"/>
                </a:lnTo>
                <a:lnTo>
                  <a:pt x="2779" y="59182"/>
                </a:lnTo>
                <a:lnTo>
                  <a:pt x="4671" y="57315"/>
                </a:lnTo>
                <a:lnTo>
                  <a:pt x="75969" y="0"/>
                </a:lnTo>
                <a:lnTo>
                  <a:pt x="96363" y="16243"/>
                </a:lnTo>
                <a:lnTo>
                  <a:pt x="63307" y="16243"/>
                </a:lnTo>
                <a:lnTo>
                  <a:pt x="63366" y="42661"/>
                </a:lnTo>
                <a:lnTo>
                  <a:pt x="20584" y="77114"/>
                </a:lnTo>
                <a:lnTo>
                  <a:pt x="18349" y="78549"/>
                </a:lnTo>
                <a:lnTo>
                  <a:pt x="15961" y="79451"/>
                </a:lnTo>
                <a:lnTo>
                  <a:pt x="16105" y="79451"/>
                </a:lnTo>
                <a:lnTo>
                  <a:pt x="13244" y="79895"/>
                </a:lnTo>
                <a:close/>
              </a:path>
              <a:path w="153034" h="288289">
                <a:moveTo>
                  <a:pt x="63454" y="42661"/>
                </a:moveTo>
                <a:lnTo>
                  <a:pt x="63343" y="32537"/>
                </a:lnTo>
                <a:lnTo>
                  <a:pt x="63307" y="16243"/>
                </a:lnTo>
                <a:lnTo>
                  <a:pt x="88707" y="16243"/>
                </a:lnTo>
                <a:lnTo>
                  <a:pt x="88729" y="26174"/>
                </a:lnTo>
                <a:lnTo>
                  <a:pt x="68063" y="26174"/>
                </a:lnTo>
                <a:lnTo>
                  <a:pt x="76053" y="32537"/>
                </a:lnTo>
                <a:lnTo>
                  <a:pt x="63454" y="42661"/>
                </a:lnTo>
                <a:close/>
              </a:path>
              <a:path w="153034" h="288289">
                <a:moveTo>
                  <a:pt x="141717" y="79451"/>
                </a:moveTo>
                <a:lnTo>
                  <a:pt x="137960" y="79451"/>
                </a:lnTo>
                <a:lnTo>
                  <a:pt x="136434" y="79222"/>
                </a:lnTo>
                <a:lnTo>
                  <a:pt x="133944" y="78295"/>
                </a:lnTo>
                <a:lnTo>
                  <a:pt x="131709" y="76860"/>
                </a:lnTo>
                <a:lnTo>
                  <a:pt x="88766" y="42661"/>
                </a:lnTo>
                <a:lnTo>
                  <a:pt x="88707" y="16243"/>
                </a:lnTo>
                <a:lnTo>
                  <a:pt x="96363" y="16243"/>
                </a:lnTo>
                <a:lnTo>
                  <a:pt x="147533" y="56997"/>
                </a:lnTo>
                <a:lnTo>
                  <a:pt x="152296" y="66166"/>
                </a:lnTo>
                <a:lnTo>
                  <a:pt x="152182" y="68808"/>
                </a:lnTo>
                <a:lnTo>
                  <a:pt x="141717" y="79451"/>
                </a:lnTo>
                <a:close/>
              </a:path>
              <a:path w="153034" h="288289">
                <a:moveTo>
                  <a:pt x="76053" y="32537"/>
                </a:moveTo>
                <a:lnTo>
                  <a:pt x="68063" y="26174"/>
                </a:lnTo>
                <a:lnTo>
                  <a:pt x="83970" y="26174"/>
                </a:lnTo>
                <a:lnTo>
                  <a:pt x="76053" y="32537"/>
                </a:lnTo>
                <a:close/>
              </a:path>
              <a:path w="153034" h="288289">
                <a:moveTo>
                  <a:pt x="88766" y="42661"/>
                </a:moveTo>
                <a:lnTo>
                  <a:pt x="76053" y="32537"/>
                </a:lnTo>
                <a:lnTo>
                  <a:pt x="83970" y="26174"/>
                </a:lnTo>
                <a:lnTo>
                  <a:pt x="88729" y="26174"/>
                </a:lnTo>
                <a:lnTo>
                  <a:pt x="88766" y="42661"/>
                </a:lnTo>
                <a:close/>
              </a:path>
              <a:path w="153034" h="288289">
                <a:moveTo>
                  <a:pt x="76533" y="255765"/>
                </a:moveTo>
                <a:lnTo>
                  <a:pt x="63819" y="245569"/>
                </a:lnTo>
                <a:lnTo>
                  <a:pt x="63449" y="79895"/>
                </a:lnTo>
                <a:lnTo>
                  <a:pt x="63454" y="42661"/>
                </a:lnTo>
                <a:lnTo>
                  <a:pt x="76053" y="32537"/>
                </a:lnTo>
                <a:lnTo>
                  <a:pt x="88766" y="42661"/>
                </a:lnTo>
                <a:lnTo>
                  <a:pt x="89136" y="208407"/>
                </a:lnTo>
                <a:lnTo>
                  <a:pt x="89219" y="245569"/>
                </a:lnTo>
                <a:lnTo>
                  <a:pt x="76533" y="255765"/>
                </a:lnTo>
                <a:close/>
              </a:path>
              <a:path w="153034" h="288289">
                <a:moveTo>
                  <a:pt x="96865" y="272008"/>
                </a:moveTo>
                <a:lnTo>
                  <a:pt x="89278" y="272008"/>
                </a:lnTo>
                <a:lnTo>
                  <a:pt x="89219" y="245569"/>
                </a:lnTo>
                <a:lnTo>
                  <a:pt x="132001" y="211188"/>
                </a:lnTo>
                <a:lnTo>
                  <a:pt x="134236" y="209753"/>
                </a:lnTo>
                <a:lnTo>
                  <a:pt x="137398" y="208559"/>
                </a:lnTo>
                <a:lnTo>
                  <a:pt x="138361" y="208559"/>
                </a:lnTo>
                <a:lnTo>
                  <a:pt x="139342" y="208407"/>
                </a:lnTo>
                <a:lnTo>
                  <a:pt x="152586" y="222135"/>
                </a:lnTo>
                <a:lnTo>
                  <a:pt x="152220" y="224421"/>
                </a:lnTo>
                <a:lnTo>
                  <a:pt x="151254" y="226898"/>
                </a:lnTo>
                <a:lnTo>
                  <a:pt x="149807" y="229120"/>
                </a:lnTo>
                <a:lnTo>
                  <a:pt x="147914" y="230987"/>
                </a:lnTo>
                <a:lnTo>
                  <a:pt x="96865" y="272008"/>
                </a:lnTo>
                <a:close/>
              </a:path>
              <a:path w="153034" h="288289">
                <a:moveTo>
                  <a:pt x="76604" y="288289"/>
                </a:moveTo>
                <a:lnTo>
                  <a:pt x="5052" y="231305"/>
                </a:lnTo>
                <a:lnTo>
                  <a:pt x="290" y="222135"/>
                </a:lnTo>
                <a:lnTo>
                  <a:pt x="404" y="219481"/>
                </a:lnTo>
                <a:lnTo>
                  <a:pt x="10003" y="209080"/>
                </a:lnTo>
                <a:lnTo>
                  <a:pt x="6666" y="209080"/>
                </a:lnTo>
                <a:lnTo>
                  <a:pt x="15735" y="208559"/>
                </a:lnTo>
                <a:lnTo>
                  <a:pt x="12675" y="208559"/>
                </a:lnTo>
                <a:lnTo>
                  <a:pt x="16152" y="209080"/>
                </a:lnTo>
                <a:lnTo>
                  <a:pt x="18641" y="210007"/>
                </a:lnTo>
                <a:lnTo>
                  <a:pt x="20876" y="211442"/>
                </a:lnTo>
                <a:lnTo>
                  <a:pt x="63730" y="245569"/>
                </a:lnTo>
                <a:lnTo>
                  <a:pt x="63856" y="262102"/>
                </a:lnTo>
                <a:lnTo>
                  <a:pt x="63878" y="272008"/>
                </a:lnTo>
                <a:lnTo>
                  <a:pt x="96865" y="272008"/>
                </a:lnTo>
                <a:lnTo>
                  <a:pt x="76604" y="288289"/>
                </a:lnTo>
                <a:close/>
              </a:path>
              <a:path w="153034" h="288289">
                <a:moveTo>
                  <a:pt x="89278" y="272008"/>
                </a:moveTo>
                <a:lnTo>
                  <a:pt x="63878" y="272008"/>
                </a:lnTo>
                <a:lnTo>
                  <a:pt x="63819" y="245569"/>
                </a:lnTo>
                <a:lnTo>
                  <a:pt x="76533" y="255765"/>
                </a:lnTo>
                <a:lnTo>
                  <a:pt x="68647" y="262102"/>
                </a:lnTo>
                <a:lnTo>
                  <a:pt x="89256" y="262102"/>
                </a:lnTo>
                <a:lnTo>
                  <a:pt x="89278" y="272008"/>
                </a:lnTo>
                <a:close/>
              </a:path>
              <a:path w="153034" h="288289">
                <a:moveTo>
                  <a:pt x="89256" y="262102"/>
                </a:moveTo>
                <a:lnTo>
                  <a:pt x="84491" y="262102"/>
                </a:lnTo>
                <a:lnTo>
                  <a:pt x="76533" y="255765"/>
                </a:lnTo>
                <a:lnTo>
                  <a:pt x="89219" y="245569"/>
                </a:lnTo>
                <a:lnTo>
                  <a:pt x="89256" y="262102"/>
                </a:lnTo>
                <a:close/>
              </a:path>
              <a:path w="153034" h="288289">
                <a:moveTo>
                  <a:pt x="84491" y="262102"/>
                </a:moveTo>
                <a:lnTo>
                  <a:pt x="68647" y="262102"/>
                </a:lnTo>
                <a:lnTo>
                  <a:pt x="76533" y="255765"/>
                </a:lnTo>
                <a:lnTo>
                  <a:pt x="84491" y="26210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 descr=""/>
          <p:cNvSpPr txBox="1"/>
          <p:nvPr/>
        </p:nvSpPr>
        <p:spPr>
          <a:xfrm>
            <a:off x="459740" y="1007122"/>
            <a:ext cx="11282680" cy="1431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Optimize</a:t>
            </a:r>
            <a:r>
              <a:rPr dirty="0" sz="1800" spc="-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configuration</a:t>
            </a:r>
            <a:r>
              <a:rPr dirty="0" sz="1800" spc="-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-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Storage</a:t>
            </a:r>
            <a:r>
              <a:rPr dirty="0" sz="1800" spc="-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Systems</a:t>
            </a:r>
            <a:r>
              <a:rPr dirty="0" sz="1800" spc="-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(ESS)</a:t>
            </a:r>
            <a:endParaRPr sz="18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Adding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storage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fundamental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element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new-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type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power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system.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298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storage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matched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new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can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effectively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balance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grid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instability,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improve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accommodation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rate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energy,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reduce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wind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solar curtailment.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298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storage</a:t>
            </a:r>
            <a:r>
              <a:rPr dirty="0" sz="1050" spc="1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systems</a:t>
            </a:r>
            <a:r>
              <a:rPr dirty="0" sz="1050" spc="1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operate</a:t>
            </a:r>
            <a:r>
              <a:rPr dirty="0" sz="1050" spc="1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1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coordination</a:t>
            </a:r>
            <a:r>
              <a:rPr dirty="0" sz="1050" spc="1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distributed</a:t>
            </a:r>
            <a:r>
              <a:rPr dirty="0" sz="1050" spc="1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PV,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wind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power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other</a:t>
            </a:r>
            <a:r>
              <a:rPr dirty="0" sz="1050" spc="1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050" spc="1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sources,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improving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park’s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power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self-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sufficiency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rate,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reliance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traditional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fossil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fuels,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advancing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toward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goal.</a:t>
            </a:r>
            <a:endParaRPr sz="10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ABOUT</a:t>
            </a:r>
            <a:r>
              <a:rPr dirty="0" spc="-35"/>
              <a:t> </a:t>
            </a:r>
            <a:r>
              <a:rPr dirty="0" spc="-10"/>
              <a:t>SAMAS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520065" y="808355"/>
            <a:ext cx="3387090" cy="2673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4800"/>
              </a:lnSpc>
              <a:spcBef>
                <a:spcPts val="100"/>
              </a:spcBef>
            </a:pP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SAMAS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Technology</a:t>
            </a:r>
            <a:r>
              <a:rPr dirty="0" sz="12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is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 a</a:t>
            </a:r>
            <a:r>
              <a:rPr dirty="0" sz="12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high-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tech</a:t>
            </a:r>
            <a:r>
              <a:rPr dirty="0" sz="12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enterprise specializing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in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Tahoma"/>
                <a:cs typeface="Tahoma"/>
              </a:rPr>
              <a:t>innovative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Tahoma"/>
                <a:cs typeface="Tahoma"/>
              </a:rPr>
              <a:t>energy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storage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systems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and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Net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Zero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Tahoma"/>
                <a:cs typeface="Tahoma"/>
              </a:rPr>
              <a:t>solutions.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Our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portfolio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includes mobile,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Tahoma"/>
                <a:cs typeface="Tahoma"/>
              </a:rPr>
              <a:t>residential,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Tahoma"/>
                <a:cs typeface="Tahoma"/>
              </a:rPr>
              <a:t>commercial,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and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industrial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storage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applications.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We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provide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integrated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carbon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management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and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Tahoma"/>
                <a:cs typeface="Tahoma"/>
              </a:rPr>
              <a:t>renewable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5">
                <a:solidFill>
                  <a:srgbClr val="767070"/>
                </a:solidFill>
                <a:latin typeface="Tahoma"/>
                <a:cs typeface="Tahoma"/>
              </a:rPr>
              <a:t>energy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design </a:t>
            </a:r>
            <a:r>
              <a:rPr dirty="0" sz="1200" spc="-45">
                <a:solidFill>
                  <a:srgbClr val="767070"/>
                </a:solidFill>
                <a:latin typeface="Tahoma"/>
                <a:cs typeface="Tahoma"/>
              </a:rPr>
              <a:t>services.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Visit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us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to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explore</a:t>
            </a:r>
            <a:r>
              <a:rPr dirty="0" sz="12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30">
                <a:solidFill>
                  <a:srgbClr val="767070"/>
                </a:solidFill>
                <a:latin typeface="Tahoma"/>
                <a:cs typeface="Tahoma"/>
              </a:rPr>
              <a:t>reliable,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sustainable power</a:t>
            </a:r>
            <a:r>
              <a:rPr dirty="0" sz="1200" spc="-6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solutions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tailored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for</a:t>
            </a:r>
            <a:r>
              <a:rPr dirty="0" sz="1200" spc="-6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the</a:t>
            </a:r>
            <a:r>
              <a:rPr dirty="0" sz="1200" spc="-6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Nigerian</a:t>
            </a:r>
            <a:r>
              <a:rPr dirty="0" sz="1200" spc="-6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market.</a:t>
            </a:r>
            <a:endParaRPr sz="1200">
              <a:latin typeface="Tahoma"/>
              <a:cs typeface="Tahoma"/>
            </a:endParaRPr>
          </a:p>
          <a:p>
            <a:pPr marL="12700" marR="233679">
              <a:lnSpc>
                <a:spcPct val="144800"/>
              </a:lnSpc>
            </a:pPr>
            <a:r>
              <a:rPr dirty="0" sz="1200" spc="-30">
                <a:solidFill>
                  <a:srgbClr val="767070"/>
                </a:solidFill>
                <a:latin typeface="Tahoma"/>
                <a:cs typeface="Tahoma"/>
              </a:rPr>
              <a:t>Let's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work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together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to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build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a</a:t>
            </a:r>
            <a:r>
              <a:rPr dirty="0" sz="12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35">
                <a:solidFill>
                  <a:srgbClr val="767070"/>
                </a:solidFill>
                <a:latin typeface="Tahoma"/>
                <a:cs typeface="Tahoma"/>
              </a:rPr>
              <a:t>greener,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>
                <a:solidFill>
                  <a:srgbClr val="767070"/>
                </a:solidFill>
                <a:latin typeface="Tahoma"/>
                <a:cs typeface="Tahoma"/>
              </a:rPr>
              <a:t>Net</a:t>
            </a:r>
            <a:r>
              <a:rPr dirty="0" sz="12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200" spc="-20">
                <a:solidFill>
                  <a:srgbClr val="767070"/>
                </a:solidFill>
                <a:latin typeface="Tahoma"/>
                <a:cs typeface="Tahoma"/>
              </a:rPr>
              <a:t>Zero </a:t>
            </a:r>
            <a:r>
              <a:rPr dirty="0" sz="1200" spc="-10">
                <a:solidFill>
                  <a:srgbClr val="767070"/>
                </a:solidFill>
                <a:latin typeface="Tahoma"/>
                <a:cs typeface="Tahoma"/>
              </a:rPr>
              <a:t>future.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985475" y="1094092"/>
            <a:ext cx="3996054" cy="2557780"/>
            <a:chOff x="3985475" y="1094092"/>
            <a:chExt cx="3996054" cy="2557780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91825" y="1100442"/>
              <a:ext cx="3982999" cy="254496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3985475" y="1094092"/>
              <a:ext cx="3996054" cy="2557780"/>
            </a:xfrm>
            <a:custGeom>
              <a:avLst/>
              <a:gdLst/>
              <a:ahLst/>
              <a:cxnLst/>
              <a:rect l="l" t="t" r="r" b="b"/>
              <a:pathLst>
                <a:path w="3996054" h="2557779">
                  <a:moveTo>
                    <a:pt x="3995699" y="2557716"/>
                  </a:moveTo>
                  <a:lnTo>
                    <a:pt x="0" y="2557716"/>
                  </a:lnTo>
                  <a:lnTo>
                    <a:pt x="0" y="0"/>
                  </a:lnTo>
                  <a:lnTo>
                    <a:pt x="3995699" y="0"/>
                  </a:lnTo>
                  <a:lnTo>
                    <a:pt x="399569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545016"/>
                  </a:lnTo>
                  <a:lnTo>
                    <a:pt x="6350" y="2545016"/>
                  </a:lnTo>
                  <a:lnTo>
                    <a:pt x="12700" y="2551366"/>
                  </a:lnTo>
                  <a:lnTo>
                    <a:pt x="3995699" y="2551366"/>
                  </a:lnTo>
                  <a:lnTo>
                    <a:pt x="3995699" y="2557716"/>
                  </a:lnTo>
                  <a:close/>
                </a:path>
                <a:path w="3996054" h="255777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996054" h="2557779">
                  <a:moveTo>
                    <a:pt x="398299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982999" y="6350"/>
                  </a:lnTo>
                  <a:lnTo>
                    <a:pt x="3982999" y="12700"/>
                  </a:lnTo>
                  <a:close/>
                </a:path>
                <a:path w="3996054" h="2557779">
                  <a:moveTo>
                    <a:pt x="3982999" y="2551366"/>
                  </a:moveTo>
                  <a:lnTo>
                    <a:pt x="3982999" y="6350"/>
                  </a:lnTo>
                  <a:lnTo>
                    <a:pt x="3989349" y="12700"/>
                  </a:lnTo>
                  <a:lnTo>
                    <a:pt x="3995699" y="12700"/>
                  </a:lnTo>
                  <a:lnTo>
                    <a:pt x="3995699" y="2545016"/>
                  </a:lnTo>
                  <a:lnTo>
                    <a:pt x="3989349" y="2545016"/>
                  </a:lnTo>
                  <a:lnTo>
                    <a:pt x="3982999" y="2551366"/>
                  </a:lnTo>
                  <a:close/>
                </a:path>
                <a:path w="3996054" h="2557779">
                  <a:moveTo>
                    <a:pt x="3995699" y="12700"/>
                  </a:moveTo>
                  <a:lnTo>
                    <a:pt x="3989349" y="12700"/>
                  </a:lnTo>
                  <a:lnTo>
                    <a:pt x="3982999" y="6350"/>
                  </a:lnTo>
                  <a:lnTo>
                    <a:pt x="3995699" y="6350"/>
                  </a:lnTo>
                  <a:lnTo>
                    <a:pt x="3995699" y="12700"/>
                  </a:lnTo>
                  <a:close/>
                </a:path>
                <a:path w="3996054" h="2557779">
                  <a:moveTo>
                    <a:pt x="12700" y="2551366"/>
                  </a:moveTo>
                  <a:lnTo>
                    <a:pt x="6350" y="2545016"/>
                  </a:lnTo>
                  <a:lnTo>
                    <a:pt x="12700" y="2545016"/>
                  </a:lnTo>
                  <a:lnTo>
                    <a:pt x="12700" y="2551366"/>
                  </a:lnTo>
                  <a:close/>
                </a:path>
                <a:path w="3996054" h="2557779">
                  <a:moveTo>
                    <a:pt x="3982999" y="2551366"/>
                  </a:moveTo>
                  <a:lnTo>
                    <a:pt x="12700" y="2551366"/>
                  </a:lnTo>
                  <a:lnTo>
                    <a:pt x="12700" y="2545016"/>
                  </a:lnTo>
                  <a:lnTo>
                    <a:pt x="3982999" y="2545016"/>
                  </a:lnTo>
                  <a:lnTo>
                    <a:pt x="3982999" y="2551366"/>
                  </a:lnTo>
                  <a:close/>
                </a:path>
                <a:path w="3996054" h="2557779">
                  <a:moveTo>
                    <a:pt x="3995699" y="2551366"/>
                  </a:moveTo>
                  <a:lnTo>
                    <a:pt x="3982999" y="2551366"/>
                  </a:lnTo>
                  <a:lnTo>
                    <a:pt x="3989349" y="2545016"/>
                  </a:lnTo>
                  <a:lnTo>
                    <a:pt x="3995699" y="2545016"/>
                  </a:lnTo>
                  <a:lnTo>
                    <a:pt x="3995699" y="2551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8092757" y="1094092"/>
            <a:ext cx="3984625" cy="2557780"/>
            <a:chOff x="8092757" y="1094092"/>
            <a:chExt cx="3984625" cy="2557780"/>
          </a:xfrm>
        </p:grpSpPr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9107" y="1100442"/>
              <a:ext cx="3971925" cy="2544965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8092757" y="1094092"/>
              <a:ext cx="3984625" cy="2557780"/>
            </a:xfrm>
            <a:custGeom>
              <a:avLst/>
              <a:gdLst/>
              <a:ahLst/>
              <a:cxnLst/>
              <a:rect l="l" t="t" r="r" b="b"/>
              <a:pathLst>
                <a:path w="3984625" h="2557779">
                  <a:moveTo>
                    <a:pt x="3984625" y="2557716"/>
                  </a:moveTo>
                  <a:lnTo>
                    <a:pt x="0" y="2557716"/>
                  </a:lnTo>
                  <a:lnTo>
                    <a:pt x="0" y="0"/>
                  </a:lnTo>
                  <a:lnTo>
                    <a:pt x="3984625" y="0"/>
                  </a:lnTo>
                  <a:lnTo>
                    <a:pt x="3984625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2545016"/>
                  </a:lnTo>
                  <a:lnTo>
                    <a:pt x="6350" y="2545016"/>
                  </a:lnTo>
                  <a:lnTo>
                    <a:pt x="12700" y="2551366"/>
                  </a:lnTo>
                  <a:lnTo>
                    <a:pt x="3984625" y="2551366"/>
                  </a:lnTo>
                  <a:lnTo>
                    <a:pt x="3984625" y="2557716"/>
                  </a:lnTo>
                  <a:close/>
                </a:path>
                <a:path w="3984625" h="255777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3984625" h="2557779">
                  <a:moveTo>
                    <a:pt x="3971925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3971925" y="6350"/>
                  </a:lnTo>
                  <a:lnTo>
                    <a:pt x="3971925" y="12700"/>
                  </a:lnTo>
                  <a:close/>
                </a:path>
                <a:path w="3984625" h="2557779">
                  <a:moveTo>
                    <a:pt x="3971925" y="2551366"/>
                  </a:moveTo>
                  <a:lnTo>
                    <a:pt x="3971925" y="6350"/>
                  </a:lnTo>
                  <a:lnTo>
                    <a:pt x="3978275" y="12700"/>
                  </a:lnTo>
                  <a:lnTo>
                    <a:pt x="3984625" y="12700"/>
                  </a:lnTo>
                  <a:lnTo>
                    <a:pt x="3984625" y="2545016"/>
                  </a:lnTo>
                  <a:lnTo>
                    <a:pt x="3978275" y="2545016"/>
                  </a:lnTo>
                  <a:lnTo>
                    <a:pt x="3971925" y="2551366"/>
                  </a:lnTo>
                  <a:close/>
                </a:path>
                <a:path w="3984625" h="2557779">
                  <a:moveTo>
                    <a:pt x="3984625" y="12700"/>
                  </a:moveTo>
                  <a:lnTo>
                    <a:pt x="3978275" y="12700"/>
                  </a:lnTo>
                  <a:lnTo>
                    <a:pt x="3971925" y="6350"/>
                  </a:lnTo>
                  <a:lnTo>
                    <a:pt x="3984625" y="6350"/>
                  </a:lnTo>
                  <a:lnTo>
                    <a:pt x="3984625" y="12700"/>
                  </a:lnTo>
                  <a:close/>
                </a:path>
                <a:path w="3984625" h="2557779">
                  <a:moveTo>
                    <a:pt x="12700" y="2551366"/>
                  </a:moveTo>
                  <a:lnTo>
                    <a:pt x="6350" y="2545016"/>
                  </a:lnTo>
                  <a:lnTo>
                    <a:pt x="12700" y="2545016"/>
                  </a:lnTo>
                  <a:lnTo>
                    <a:pt x="12700" y="2551366"/>
                  </a:lnTo>
                  <a:close/>
                </a:path>
                <a:path w="3984625" h="2557779">
                  <a:moveTo>
                    <a:pt x="3971925" y="2551366"/>
                  </a:moveTo>
                  <a:lnTo>
                    <a:pt x="12700" y="2551366"/>
                  </a:lnTo>
                  <a:lnTo>
                    <a:pt x="12700" y="2545016"/>
                  </a:lnTo>
                  <a:lnTo>
                    <a:pt x="3971925" y="2545016"/>
                  </a:lnTo>
                  <a:lnTo>
                    <a:pt x="3971925" y="2551366"/>
                  </a:lnTo>
                  <a:close/>
                </a:path>
                <a:path w="3984625" h="2557779">
                  <a:moveTo>
                    <a:pt x="3984625" y="2551366"/>
                  </a:moveTo>
                  <a:lnTo>
                    <a:pt x="3971925" y="2551366"/>
                  </a:lnTo>
                  <a:lnTo>
                    <a:pt x="3978275" y="2545016"/>
                  </a:lnTo>
                  <a:lnTo>
                    <a:pt x="3984625" y="2545016"/>
                  </a:lnTo>
                  <a:lnTo>
                    <a:pt x="3984625" y="25513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 descr=""/>
          <p:cNvGrpSpPr/>
          <p:nvPr/>
        </p:nvGrpSpPr>
        <p:grpSpPr>
          <a:xfrm>
            <a:off x="3985475" y="4066463"/>
            <a:ext cx="2011680" cy="1951989"/>
            <a:chOff x="3985475" y="4066463"/>
            <a:chExt cx="2011680" cy="1951989"/>
          </a:xfrm>
        </p:grpSpPr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91825" y="4072813"/>
              <a:ext cx="1998459" cy="1938858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3985475" y="4066463"/>
              <a:ext cx="2011680" cy="1951989"/>
            </a:xfrm>
            <a:custGeom>
              <a:avLst/>
              <a:gdLst/>
              <a:ahLst/>
              <a:cxnLst/>
              <a:rect l="l" t="t" r="r" b="b"/>
              <a:pathLst>
                <a:path w="2011679" h="1951989">
                  <a:moveTo>
                    <a:pt x="2011159" y="1951558"/>
                  </a:moveTo>
                  <a:lnTo>
                    <a:pt x="0" y="1951558"/>
                  </a:lnTo>
                  <a:lnTo>
                    <a:pt x="0" y="0"/>
                  </a:lnTo>
                  <a:lnTo>
                    <a:pt x="2011159" y="0"/>
                  </a:lnTo>
                  <a:lnTo>
                    <a:pt x="2011159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938858"/>
                  </a:lnTo>
                  <a:lnTo>
                    <a:pt x="6350" y="1938858"/>
                  </a:lnTo>
                  <a:lnTo>
                    <a:pt x="12700" y="1945208"/>
                  </a:lnTo>
                  <a:lnTo>
                    <a:pt x="2011159" y="1945208"/>
                  </a:lnTo>
                  <a:lnTo>
                    <a:pt x="2011159" y="1951558"/>
                  </a:lnTo>
                  <a:close/>
                </a:path>
                <a:path w="2011679" h="195198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2011679" h="1951989">
                  <a:moveTo>
                    <a:pt x="1998459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998459" y="6350"/>
                  </a:lnTo>
                  <a:lnTo>
                    <a:pt x="1998459" y="12700"/>
                  </a:lnTo>
                  <a:close/>
                </a:path>
                <a:path w="2011679" h="1951989">
                  <a:moveTo>
                    <a:pt x="1998459" y="1945208"/>
                  </a:moveTo>
                  <a:lnTo>
                    <a:pt x="1998459" y="6350"/>
                  </a:lnTo>
                  <a:lnTo>
                    <a:pt x="2004809" y="12700"/>
                  </a:lnTo>
                  <a:lnTo>
                    <a:pt x="2011159" y="12700"/>
                  </a:lnTo>
                  <a:lnTo>
                    <a:pt x="2011159" y="1938858"/>
                  </a:lnTo>
                  <a:lnTo>
                    <a:pt x="2004809" y="1938858"/>
                  </a:lnTo>
                  <a:lnTo>
                    <a:pt x="1998459" y="1945208"/>
                  </a:lnTo>
                  <a:close/>
                </a:path>
                <a:path w="2011679" h="1951989">
                  <a:moveTo>
                    <a:pt x="2011159" y="12700"/>
                  </a:moveTo>
                  <a:lnTo>
                    <a:pt x="2004809" y="12700"/>
                  </a:lnTo>
                  <a:lnTo>
                    <a:pt x="1998459" y="6350"/>
                  </a:lnTo>
                  <a:lnTo>
                    <a:pt x="2011159" y="6350"/>
                  </a:lnTo>
                  <a:lnTo>
                    <a:pt x="2011159" y="12700"/>
                  </a:lnTo>
                  <a:close/>
                </a:path>
                <a:path w="2011679" h="1951989">
                  <a:moveTo>
                    <a:pt x="12700" y="1945208"/>
                  </a:moveTo>
                  <a:lnTo>
                    <a:pt x="6350" y="1938858"/>
                  </a:lnTo>
                  <a:lnTo>
                    <a:pt x="12700" y="1938858"/>
                  </a:lnTo>
                  <a:lnTo>
                    <a:pt x="12700" y="1945208"/>
                  </a:lnTo>
                  <a:close/>
                </a:path>
                <a:path w="2011679" h="1951989">
                  <a:moveTo>
                    <a:pt x="1998459" y="1945208"/>
                  </a:moveTo>
                  <a:lnTo>
                    <a:pt x="12700" y="1945208"/>
                  </a:lnTo>
                  <a:lnTo>
                    <a:pt x="12700" y="1938858"/>
                  </a:lnTo>
                  <a:lnTo>
                    <a:pt x="1998459" y="1938858"/>
                  </a:lnTo>
                  <a:lnTo>
                    <a:pt x="1998459" y="1945208"/>
                  </a:lnTo>
                  <a:close/>
                </a:path>
                <a:path w="2011679" h="1951989">
                  <a:moveTo>
                    <a:pt x="2011159" y="1945208"/>
                  </a:moveTo>
                  <a:lnTo>
                    <a:pt x="1998459" y="1945208"/>
                  </a:lnTo>
                  <a:lnTo>
                    <a:pt x="2004809" y="1938858"/>
                  </a:lnTo>
                  <a:lnTo>
                    <a:pt x="2011159" y="1938858"/>
                  </a:lnTo>
                  <a:lnTo>
                    <a:pt x="2011159" y="1945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6125324" y="4066463"/>
            <a:ext cx="1856105" cy="1951989"/>
            <a:chOff x="6125324" y="4066463"/>
            <a:chExt cx="1856105" cy="1951989"/>
          </a:xfrm>
        </p:grpSpPr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1674" y="4072813"/>
              <a:ext cx="1843163" cy="193885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6125324" y="4066463"/>
              <a:ext cx="1856105" cy="1951989"/>
            </a:xfrm>
            <a:custGeom>
              <a:avLst/>
              <a:gdLst/>
              <a:ahLst/>
              <a:cxnLst/>
              <a:rect l="l" t="t" r="r" b="b"/>
              <a:pathLst>
                <a:path w="1856104" h="1951989">
                  <a:moveTo>
                    <a:pt x="1855850" y="1951558"/>
                  </a:moveTo>
                  <a:lnTo>
                    <a:pt x="0" y="1951558"/>
                  </a:lnTo>
                  <a:lnTo>
                    <a:pt x="0" y="0"/>
                  </a:lnTo>
                  <a:lnTo>
                    <a:pt x="1855850" y="0"/>
                  </a:lnTo>
                  <a:lnTo>
                    <a:pt x="185585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938858"/>
                  </a:lnTo>
                  <a:lnTo>
                    <a:pt x="6350" y="1938858"/>
                  </a:lnTo>
                  <a:lnTo>
                    <a:pt x="12700" y="1945208"/>
                  </a:lnTo>
                  <a:lnTo>
                    <a:pt x="1855850" y="1945208"/>
                  </a:lnTo>
                  <a:lnTo>
                    <a:pt x="1855850" y="1951558"/>
                  </a:lnTo>
                  <a:close/>
                </a:path>
                <a:path w="1856104" h="195198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856104" h="1951989">
                  <a:moveTo>
                    <a:pt x="184315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843150" y="6350"/>
                  </a:lnTo>
                  <a:lnTo>
                    <a:pt x="1843150" y="12700"/>
                  </a:lnTo>
                  <a:close/>
                </a:path>
                <a:path w="1856104" h="1951989">
                  <a:moveTo>
                    <a:pt x="1843150" y="1945208"/>
                  </a:moveTo>
                  <a:lnTo>
                    <a:pt x="1843150" y="6350"/>
                  </a:lnTo>
                  <a:lnTo>
                    <a:pt x="1849500" y="12700"/>
                  </a:lnTo>
                  <a:lnTo>
                    <a:pt x="1855850" y="12700"/>
                  </a:lnTo>
                  <a:lnTo>
                    <a:pt x="1855850" y="1938858"/>
                  </a:lnTo>
                  <a:lnTo>
                    <a:pt x="1849500" y="1938858"/>
                  </a:lnTo>
                  <a:lnTo>
                    <a:pt x="1843150" y="1945208"/>
                  </a:lnTo>
                  <a:close/>
                </a:path>
                <a:path w="1856104" h="1951989">
                  <a:moveTo>
                    <a:pt x="1855850" y="12700"/>
                  </a:moveTo>
                  <a:lnTo>
                    <a:pt x="1849500" y="12700"/>
                  </a:lnTo>
                  <a:lnTo>
                    <a:pt x="1843150" y="6350"/>
                  </a:lnTo>
                  <a:lnTo>
                    <a:pt x="1855850" y="6350"/>
                  </a:lnTo>
                  <a:lnTo>
                    <a:pt x="1855850" y="12700"/>
                  </a:lnTo>
                  <a:close/>
                </a:path>
                <a:path w="1856104" h="1951989">
                  <a:moveTo>
                    <a:pt x="12700" y="1945208"/>
                  </a:moveTo>
                  <a:lnTo>
                    <a:pt x="6350" y="1938858"/>
                  </a:lnTo>
                  <a:lnTo>
                    <a:pt x="12700" y="1938858"/>
                  </a:lnTo>
                  <a:lnTo>
                    <a:pt x="12700" y="1945208"/>
                  </a:lnTo>
                  <a:close/>
                </a:path>
                <a:path w="1856104" h="1951989">
                  <a:moveTo>
                    <a:pt x="1843150" y="1945208"/>
                  </a:moveTo>
                  <a:lnTo>
                    <a:pt x="12700" y="1945208"/>
                  </a:lnTo>
                  <a:lnTo>
                    <a:pt x="12700" y="1938858"/>
                  </a:lnTo>
                  <a:lnTo>
                    <a:pt x="1843150" y="1938858"/>
                  </a:lnTo>
                  <a:lnTo>
                    <a:pt x="1843150" y="1945208"/>
                  </a:lnTo>
                  <a:close/>
                </a:path>
                <a:path w="1856104" h="1951989">
                  <a:moveTo>
                    <a:pt x="1855850" y="1945208"/>
                  </a:moveTo>
                  <a:lnTo>
                    <a:pt x="1843150" y="1945208"/>
                  </a:lnTo>
                  <a:lnTo>
                    <a:pt x="1849500" y="1938858"/>
                  </a:lnTo>
                  <a:lnTo>
                    <a:pt x="1855850" y="1938858"/>
                  </a:lnTo>
                  <a:lnTo>
                    <a:pt x="1855850" y="1945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8092757" y="4066463"/>
            <a:ext cx="1925320" cy="1951989"/>
            <a:chOff x="8092757" y="4066463"/>
            <a:chExt cx="1925320" cy="1951989"/>
          </a:xfrm>
        </p:grpSpPr>
        <p:pic>
          <p:nvPicPr>
            <p:cNvPr id="19" name="object 1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99107" y="4072813"/>
              <a:ext cx="1912048" cy="1938858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8092757" y="4066463"/>
              <a:ext cx="1925320" cy="1951989"/>
            </a:xfrm>
            <a:custGeom>
              <a:avLst/>
              <a:gdLst/>
              <a:ahLst/>
              <a:cxnLst/>
              <a:rect l="l" t="t" r="r" b="b"/>
              <a:pathLst>
                <a:path w="1925320" h="1951989">
                  <a:moveTo>
                    <a:pt x="1924748" y="1951558"/>
                  </a:moveTo>
                  <a:lnTo>
                    <a:pt x="0" y="1951558"/>
                  </a:lnTo>
                  <a:lnTo>
                    <a:pt x="0" y="0"/>
                  </a:lnTo>
                  <a:lnTo>
                    <a:pt x="1924748" y="0"/>
                  </a:lnTo>
                  <a:lnTo>
                    <a:pt x="1924748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938858"/>
                  </a:lnTo>
                  <a:lnTo>
                    <a:pt x="6350" y="1938858"/>
                  </a:lnTo>
                  <a:lnTo>
                    <a:pt x="12700" y="1945208"/>
                  </a:lnTo>
                  <a:lnTo>
                    <a:pt x="1924748" y="1945208"/>
                  </a:lnTo>
                  <a:lnTo>
                    <a:pt x="1924748" y="1951558"/>
                  </a:lnTo>
                  <a:close/>
                </a:path>
                <a:path w="1925320" h="195198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925320" h="1951989">
                  <a:moveTo>
                    <a:pt x="1912048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912048" y="6350"/>
                  </a:lnTo>
                  <a:lnTo>
                    <a:pt x="1912048" y="12700"/>
                  </a:lnTo>
                  <a:close/>
                </a:path>
                <a:path w="1925320" h="1951989">
                  <a:moveTo>
                    <a:pt x="1912048" y="1945208"/>
                  </a:moveTo>
                  <a:lnTo>
                    <a:pt x="1912048" y="6350"/>
                  </a:lnTo>
                  <a:lnTo>
                    <a:pt x="1918398" y="12700"/>
                  </a:lnTo>
                  <a:lnTo>
                    <a:pt x="1924748" y="12700"/>
                  </a:lnTo>
                  <a:lnTo>
                    <a:pt x="1924748" y="1938858"/>
                  </a:lnTo>
                  <a:lnTo>
                    <a:pt x="1918398" y="1938858"/>
                  </a:lnTo>
                  <a:lnTo>
                    <a:pt x="1912048" y="1945208"/>
                  </a:lnTo>
                  <a:close/>
                </a:path>
                <a:path w="1925320" h="1951989">
                  <a:moveTo>
                    <a:pt x="1924748" y="12700"/>
                  </a:moveTo>
                  <a:lnTo>
                    <a:pt x="1918398" y="12700"/>
                  </a:lnTo>
                  <a:lnTo>
                    <a:pt x="1912048" y="6350"/>
                  </a:lnTo>
                  <a:lnTo>
                    <a:pt x="1924748" y="6350"/>
                  </a:lnTo>
                  <a:lnTo>
                    <a:pt x="1924748" y="12700"/>
                  </a:lnTo>
                  <a:close/>
                </a:path>
                <a:path w="1925320" h="1951989">
                  <a:moveTo>
                    <a:pt x="12700" y="1945208"/>
                  </a:moveTo>
                  <a:lnTo>
                    <a:pt x="6350" y="1938858"/>
                  </a:lnTo>
                  <a:lnTo>
                    <a:pt x="12700" y="1938858"/>
                  </a:lnTo>
                  <a:lnTo>
                    <a:pt x="12700" y="1945208"/>
                  </a:lnTo>
                  <a:close/>
                </a:path>
                <a:path w="1925320" h="1951989">
                  <a:moveTo>
                    <a:pt x="1912048" y="1945208"/>
                  </a:moveTo>
                  <a:lnTo>
                    <a:pt x="12700" y="1945208"/>
                  </a:lnTo>
                  <a:lnTo>
                    <a:pt x="12700" y="1938858"/>
                  </a:lnTo>
                  <a:lnTo>
                    <a:pt x="1912048" y="1938858"/>
                  </a:lnTo>
                  <a:lnTo>
                    <a:pt x="1912048" y="1945208"/>
                  </a:lnTo>
                  <a:close/>
                </a:path>
                <a:path w="1925320" h="1951989">
                  <a:moveTo>
                    <a:pt x="1924748" y="1945208"/>
                  </a:moveTo>
                  <a:lnTo>
                    <a:pt x="1912048" y="1945208"/>
                  </a:lnTo>
                  <a:lnTo>
                    <a:pt x="1918398" y="1938858"/>
                  </a:lnTo>
                  <a:lnTo>
                    <a:pt x="1924748" y="1938858"/>
                  </a:lnTo>
                  <a:lnTo>
                    <a:pt x="1924748" y="1945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10146182" y="4066463"/>
            <a:ext cx="1931670" cy="1951989"/>
            <a:chOff x="10146182" y="4066463"/>
            <a:chExt cx="1931670" cy="1951989"/>
          </a:xfrm>
        </p:grpSpPr>
        <p:pic>
          <p:nvPicPr>
            <p:cNvPr id="22" name="object 22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52887" y="4072813"/>
              <a:ext cx="1918144" cy="1938858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0146182" y="4066463"/>
              <a:ext cx="1931670" cy="1951989"/>
            </a:xfrm>
            <a:custGeom>
              <a:avLst/>
              <a:gdLst/>
              <a:ahLst/>
              <a:cxnLst/>
              <a:rect l="l" t="t" r="r" b="b"/>
              <a:pathLst>
                <a:path w="1931670" h="1951989">
                  <a:moveTo>
                    <a:pt x="1931200" y="1951558"/>
                  </a:moveTo>
                  <a:lnTo>
                    <a:pt x="0" y="1951558"/>
                  </a:lnTo>
                  <a:lnTo>
                    <a:pt x="0" y="0"/>
                  </a:lnTo>
                  <a:lnTo>
                    <a:pt x="1931200" y="0"/>
                  </a:lnTo>
                  <a:lnTo>
                    <a:pt x="1931200" y="6350"/>
                  </a:lnTo>
                  <a:lnTo>
                    <a:pt x="12700" y="6350"/>
                  </a:lnTo>
                  <a:lnTo>
                    <a:pt x="6350" y="12700"/>
                  </a:lnTo>
                  <a:lnTo>
                    <a:pt x="12700" y="12700"/>
                  </a:lnTo>
                  <a:lnTo>
                    <a:pt x="12700" y="1938858"/>
                  </a:lnTo>
                  <a:lnTo>
                    <a:pt x="6350" y="1938858"/>
                  </a:lnTo>
                  <a:lnTo>
                    <a:pt x="12700" y="1945208"/>
                  </a:lnTo>
                  <a:lnTo>
                    <a:pt x="1931200" y="1945208"/>
                  </a:lnTo>
                  <a:lnTo>
                    <a:pt x="1931200" y="1951558"/>
                  </a:lnTo>
                  <a:close/>
                </a:path>
                <a:path w="1931670" h="1951989">
                  <a:moveTo>
                    <a:pt x="12700" y="12700"/>
                  </a:moveTo>
                  <a:lnTo>
                    <a:pt x="6350" y="12700"/>
                  </a:lnTo>
                  <a:lnTo>
                    <a:pt x="12700" y="6350"/>
                  </a:lnTo>
                  <a:lnTo>
                    <a:pt x="12700" y="12700"/>
                  </a:lnTo>
                  <a:close/>
                </a:path>
                <a:path w="1931670" h="1951989">
                  <a:moveTo>
                    <a:pt x="1918500" y="12700"/>
                  </a:moveTo>
                  <a:lnTo>
                    <a:pt x="12700" y="12700"/>
                  </a:lnTo>
                  <a:lnTo>
                    <a:pt x="12700" y="6350"/>
                  </a:lnTo>
                  <a:lnTo>
                    <a:pt x="1918500" y="6350"/>
                  </a:lnTo>
                  <a:lnTo>
                    <a:pt x="1918500" y="12700"/>
                  </a:lnTo>
                  <a:close/>
                </a:path>
                <a:path w="1931670" h="1951989">
                  <a:moveTo>
                    <a:pt x="1918500" y="1945208"/>
                  </a:moveTo>
                  <a:lnTo>
                    <a:pt x="1918500" y="6350"/>
                  </a:lnTo>
                  <a:lnTo>
                    <a:pt x="1924850" y="12700"/>
                  </a:lnTo>
                  <a:lnTo>
                    <a:pt x="1931200" y="12700"/>
                  </a:lnTo>
                  <a:lnTo>
                    <a:pt x="1931200" y="1938858"/>
                  </a:lnTo>
                  <a:lnTo>
                    <a:pt x="1924850" y="1938858"/>
                  </a:lnTo>
                  <a:lnTo>
                    <a:pt x="1918500" y="1945208"/>
                  </a:lnTo>
                  <a:close/>
                </a:path>
                <a:path w="1931670" h="1951989">
                  <a:moveTo>
                    <a:pt x="1931200" y="12700"/>
                  </a:moveTo>
                  <a:lnTo>
                    <a:pt x="1924850" y="12700"/>
                  </a:lnTo>
                  <a:lnTo>
                    <a:pt x="1918500" y="6350"/>
                  </a:lnTo>
                  <a:lnTo>
                    <a:pt x="1931200" y="6350"/>
                  </a:lnTo>
                  <a:lnTo>
                    <a:pt x="1931200" y="12700"/>
                  </a:lnTo>
                  <a:close/>
                </a:path>
                <a:path w="1931670" h="1951989">
                  <a:moveTo>
                    <a:pt x="12700" y="1945208"/>
                  </a:moveTo>
                  <a:lnTo>
                    <a:pt x="6350" y="1938858"/>
                  </a:lnTo>
                  <a:lnTo>
                    <a:pt x="12700" y="1938858"/>
                  </a:lnTo>
                  <a:lnTo>
                    <a:pt x="12700" y="1945208"/>
                  </a:lnTo>
                  <a:close/>
                </a:path>
                <a:path w="1931670" h="1951989">
                  <a:moveTo>
                    <a:pt x="1918500" y="1945208"/>
                  </a:moveTo>
                  <a:lnTo>
                    <a:pt x="12700" y="1945208"/>
                  </a:lnTo>
                  <a:lnTo>
                    <a:pt x="12700" y="1938858"/>
                  </a:lnTo>
                  <a:lnTo>
                    <a:pt x="1918500" y="1938858"/>
                  </a:lnTo>
                  <a:lnTo>
                    <a:pt x="1918500" y="1945208"/>
                  </a:lnTo>
                  <a:close/>
                </a:path>
                <a:path w="1931670" h="1951989">
                  <a:moveTo>
                    <a:pt x="1931200" y="1945208"/>
                  </a:moveTo>
                  <a:lnTo>
                    <a:pt x="1918500" y="1945208"/>
                  </a:lnTo>
                  <a:lnTo>
                    <a:pt x="1924850" y="1938858"/>
                  </a:lnTo>
                  <a:lnTo>
                    <a:pt x="1931200" y="1938858"/>
                  </a:lnTo>
                  <a:lnTo>
                    <a:pt x="1931200" y="19452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5351145" y="3675278"/>
            <a:ext cx="1064260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404040"/>
                </a:solidFill>
                <a:latin typeface="Segoe UI Light"/>
                <a:cs typeface="Segoe UI Light"/>
              </a:rPr>
              <a:t>Shenzhen</a:t>
            </a:r>
            <a:r>
              <a:rPr dirty="0" sz="1100" spc="-35">
                <a:solidFill>
                  <a:srgbClr val="404040"/>
                </a:solidFill>
                <a:latin typeface="Segoe UI Light"/>
                <a:cs typeface="Segoe UI Light"/>
              </a:rPr>
              <a:t> </a:t>
            </a: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Factory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9761981" y="3674389"/>
            <a:ext cx="125793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404040"/>
                </a:solidFill>
                <a:latin typeface="Segoe UI Light"/>
                <a:cs typeface="Segoe UI Light"/>
              </a:rPr>
              <a:t>Chongqing</a:t>
            </a:r>
            <a:r>
              <a:rPr dirty="0" sz="1100" spc="-35">
                <a:solidFill>
                  <a:srgbClr val="404040"/>
                </a:solidFill>
                <a:latin typeface="Segoe UI Light"/>
                <a:cs typeface="Segoe UI Light"/>
              </a:rPr>
              <a:t> </a:t>
            </a: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company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4631016" y="6038113"/>
            <a:ext cx="998219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404040"/>
                </a:solidFill>
                <a:latin typeface="Segoe UI Light"/>
                <a:cs typeface="Segoe UI Light"/>
              </a:rPr>
              <a:t>Production</a:t>
            </a:r>
            <a:r>
              <a:rPr dirty="0" sz="1100" spc="-30">
                <a:solidFill>
                  <a:srgbClr val="404040"/>
                </a:solidFill>
                <a:latin typeface="Segoe UI Light"/>
                <a:cs typeface="Segoe UI Light"/>
              </a:rPr>
              <a:t> </a:t>
            </a: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Floor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6723418" y="6038113"/>
            <a:ext cx="87566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Manufacturing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8860028" y="6026911"/>
            <a:ext cx="67754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404040"/>
                </a:solidFill>
                <a:latin typeface="Segoe UI Light"/>
                <a:cs typeface="Segoe UI Light"/>
              </a:rPr>
              <a:t>R&amp;D</a:t>
            </a:r>
            <a:r>
              <a:rPr dirty="0" sz="1100" spc="-30">
                <a:solidFill>
                  <a:srgbClr val="404040"/>
                </a:solidFill>
                <a:latin typeface="Segoe UI Light"/>
                <a:cs typeface="Segoe UI Light"/>
              </a:rPr>
              <a:t> </a:t>
            </a: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Office</a:t>
            </a:r>
            <a:endParaRPr sz="1100">
              <a:latin typeface="Segoe UI Light"/>
              <a:cs typeface="Segoe UI Light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10826775" y="6038113"/>
            <a:ext cx="910590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404040"/>
                </a:solidFill>
                <a:latin typeface="Segoe UI Light"/>
                <a:cs typeface="Segoe UI Light"/>
              </a:rPr>
              <a:t>Sample</a:t>
            </a:r>
            <a:r>
              <a:rPr dirty="0" sz="1100" spc="-20">
                <a:solidFill>
                  <a:srgbClr val="404040"/>
                </a:solidFill>
                <a:latin typeface="Segoe UI Light"/>
                <a:cs typeface="Segoe UI Light"/>
              </a:rPr>
              <a:t> </a:t>
            </a:r>
            <a:r>
              <a:rPr dirty="0" sz="1100" spc="-10">
                <a:solidFill>
                  <a:srgbClr val="404040"/>
                </a:solidFill>
                <a:latin typeface="Segoe UI Light"/>
                <a:cs typeface="Segoe UI Light"/>
              </a:rPr>
              <a:t>Display</a:t>
            </a:r>
            <a:endParaRPr sz="1100">
              <a:latin typeface="Segoe UI Light"/>
              <a:cs typeface="Segoe UI Light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1959" y="4084320"/>
            <a:ext cx="3235452" cy="1920239"/>
          </a:xfrm>
          <a:prstGeom prst="rect">
            <a:avLst/>
          </a:prstGeom>
        </p:spPr>
      </p:pic>
      <p:sp>
        <p:nvSpPr>
          <p:cNvPr id="31" name="object 31" descr=""/>
          <p:cNvSpPr txBox="1"/>
          <p:nvPr/>
        </p:nvSpPr>
        <p:spPr>
          <a:xfrm>
            <a:off x="1215389" y="6038850"/>
            <a:ext cx="1355725" cy="1943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solidFill>
                  <a:srgbClr val="767070"/>
                </a:solidFill>
                <a:latin typeface="Tahoma"/>
                <a:cs typeface="Tahoma"/>
              </a:rPr>
              <a:t>Nigeria</a:t>
            </a:r>
            <a:r>
              <a:rPr dirty="0" sz="11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100" spc="-30">
                <a:solidFill>
                  <a:srgbClr val="767070"/>
                </a:solidFill>
                <a:latin typeface="Tahoma"/>
                <a:cs typeface="Tahoma"/>
              </a:rPr>
              <a:t>Service</a:t>
            </a:r>
            <a:r>
              <a:rPr dirty="0" sz="11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1100" spc="-10">
                <a:solidFill>
                  <a:srgbClr val="767070"/>
                </a:solidFill>
                <a:latin typeface="Tahoma"/>
                <a:cs typeface="Tahoma"/>
              </a:rPr>
              <a:t>Center</a:t>
            </a:r>
            <a:endParaRPr sz="1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4020311"/>
            <a:ext cx="5437632" cy="2410968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1000" y="1488947"/>
            <a:ext cx="5437632" cy="2400300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5920740" y="1473708"/>
            <a:ext cx="5890260" cy="2417445"/>
          </a:xfrm>
          <a:custGeom>
            <a:avLst/>
            <a:gdLst/>
            <a:ahLst/>
            <a:cxnLst/>
            <a:rect l="l" t="t" r="r" b="b"/>
            <a:pathLst>
              <a:path w="5890259" h="2417445">
                <a:moveTo>
                  <a:pt x="5487924" y="2417064"/>
                </a:moveTo>
                <a:lnTo>
                  <a:pt x="403860" y="2417064"/>
                </a:lnTo>
                <a:lnTo>
                  <a:pt x="356800" y="2414202"/>
                </a:lnTo>
                <a:lnTo>
                  <a:pt x="311342" y="2406142"/>
                </a:lnTo>
                <a:lnTo>
                  <a:pt x="267787" y="2393185"/>
                </a:lnTo>
                <a:lnTo>
                  <a:pt x="226433" y="2375631"/>
                </a:lnTo>
                <a:lnTo>
                  <a:pt x="187582" y="2353779"/>
                </a:lnTo>
                <a:lnTo>
                  <a:pt x="151533" y="2327929"/>
                </a:lnTo>
                <a:lnTo>
                  <a:pt x="118586" y="2298382"/>
                </a:lnTo>
                <a:lnTo>
                  <a:pt x="89040" y="2265437"/>
                </a:lnTo>
                <a:lnTo>
                  <a:pt x="63196" y="2229393"/>
                </a:lnTo>
                <a:lnTo>
                  <a:pt x="41354" y="2190552"/>
                </a:lnTo>
                <a:lnTo>
                  <a:pt x="23813" y="2149212"/>
                </a:lnTo>
                <a:lnTo>
                  <a:pt x="10874" y="2105674"/>
                </a:lnTo>
                <a:lnTo>
                  <a:pt x="2836" y="2060238"/>
                </a:lnTo>
                <a:lnTo>
                  <a:pt x="0" y="2013203"/>
                </a:lnTo>
                <a:lnTo>
                  <a:pt x="0" y="402335"/>
                </a:lnTo>
                <a:lnTo>
                  <a:pt x="2836" y="355352"/>
                </a:lnTo>
                <a:lnTo>
                  <a:pt x="10874" y="309962"/>
                </a:lnTo>
                <a:lnTo>
                  <a:pt x="23813" y="266470"/>
                </a:lnTo>
                <a:lnTo>
                  <a:pt x="41354" y="225178"/>
                </a:lnTo>
                <a:lnTo>
                  <a:pt x="63196" y="186390"/>
                </a:lnTo>
                <a:lnTo>
                  <a:pt x="89040" y="150409"/>
                </a:lnTo>
                <a:lnTo>
                  <a:pt x="118586" y="117538"/>
                </a:lnTo>
                <a:lnTo>
                  <a:pt x="151533" y="88080"/>
                </a:lnTo>
                <a:lnTo>
                  <a:pt x="187582" y="62340"/>
                </a:lnTo>
                <a:lnTo>
                  <a:pt x="226433" y="40619"/>
                </a:lnTo>
                <a:lnTo>
                  <a:pt x="267787" y="23221"/>
                </a:lnTo>
                <a:lnTo>
                  <a:pt x="311342" y="10450"/>
                </a:lnTo>
                <a:lnTo>
                  <a:pt x="356800" y="2608"/>
                </a:lnTo>
                <a:lnTo>
                  <a:pt x="403860" y="0"/>
                </a:lnTo>
                <a:lnTo>
                  <a:pt x="5487924" y="0"/>
                </a:lnTo>
                <a:lnTo>
                  <a:pt x="5534806" y="2608"/>
                </a:lnTo>
                <a:lnTo>
                  <a:pt x="5580110" y="10450"/>
                </a:lnTo>
                <a:lnTo>
                  <a:pt x="5623532" y="23221"/>
                </a:lnTo>
                <a:lnTo>
                  <a:pt x="5664770" y="40619"/>
                </a:lnTo>
                <a:lnTo>
                  <a:pt x="5703519" y="62340"/>
                </a:lnTo>
                <a:lnTo>
                  <a:pt x="5739477" y="88080"/>
                </a:lnTo>
                <a:lnTo>
                  <a:pt x="5772340" y="117538"/>
                </a:lnTo>
                <a:lnTo>
                  <a:pt x="5801805" y="150409"/>
                </a:lnTo>
                <a:lnTo>
                  <a:pt x="5827569" y="186390"/>
                </a:lnTo>
                <a:lnTo>
                  <a:pt x="5849329" y="225178"/>
                </a:lnTo>
                <a:lnTo>
                  <a:pt x="5866781" y="266470"/>
                </a:lnTo>
                <a:lnTo>
                  <a:pt x="5879623" y="309962"/>
                </a:lnTo>
                <a:lnTo>
                  <a:pt x="5887550" y="355352"/>
                </a:lnTo>
                <a:lnTo>
                  <a:pt x="5890260" y="402335"/>
                </a:lnTo>
                <a:lnTo>
                  <a:pt x="5890260" y="2013203"/>
                </a:lnTo>
                <a:lnTo>
                  <a:pt x="5887550" y="2060238"/>
                </a:lnTo>
                <a:lnTo>
                  <a:pt x="5879623" y="2105674"/>
                </a:lnTo>
                <a:lnTo>
                  <a:pt x="5866781" y="2149212"/>
                </a:lnTo>
                <a:lnTo>
                  <a:pt x="5849329" y="2190552"/>
                </a:lnTo>
                <a:lnTo>
                  <a:pt x="5827569" y="2229393"/>
                </a:lnTo>
                <a:lnTo>
                  <a:pt x="5801805" y="2265437"/>
                </a:lnTo>
                <a:lnTo>
                  <a:pt x="5772340" y="2298382"/>
                </a:lnTo>
                <a:lnTo>
                  <a:pt x="5739477" y="2327929"/>
                </a:lnTo>
                <a:lnTo>
                  <a:pt x="5703519" y="2353779"/>
                </a:lnTo>
                <a:lnTo>
                  <a:pt x="5664770" y="2375631"/>
                </a:lnTo>
                <a:lnTo>
                  <a:pt x="5623532" y="2393185"/>
                </a:lnTo>
                <a:lnTo>
                  <a:pt x="5580110" y="2406142"/>
                </a:lnTo>
                <a:lnTo>
                  <a:pt x="5534806" y="2414202"/>
                </a:lnTo>
                <a:lnTo>
                  <a:pt x="5487924" y="2417064"/>
                </a:lnTo>
                <a:close/>
              </a:path>
            </a:pathLst>
          </a:custGeom>
          <a:solidFill>
            <a:srgbClr val="D1E6F8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5911596" y="4038600"/>
            <a:ext cx="5890260" cy="2356485"/>
          </a:xfrm>
          <a:custGeom>
            <a:avLst/>
            <a:gdLst/>
            <a:ahLst/>
            <a:cxnLst/>
            <a:rect l="l" t="t" r="r" b="b"/>
            <a:pathLst>
              <a:path w="5890259" h="2356485">
                <a:moveTo>
                  <a:pt x="5497068" y="2356104"/>
                </a:moveTo>
                <a:lnTo>
                  <a:pt x="393191" y="2356104"/>
                </a:lnTo>
                <a:lnTo>
                  <a:pt x="343886" y="2352989"/>
                </a:lnTo>
                <a:lnTo>
                  <a:pt x="296413" y="2344008"/>
                </a:lnTo>
                <a:lnTo>
                  <a:pt x="251137" y="2329526"/>
                </a:lnTo>
                <a:lnTo>
                  <a:pt x="208427" y="2309911"/>
                </a:lnTo>
                <a:lnTo>
                  <a:pt x="168648" y="2285529"/>
                </a:lnTo>
                <a:lnTo>
                  <a:pt x="132169" y="2256748"/>
                </a:lnTo>
                <a:lnTo>
                  <a:pt x="99355" y="2223934"/>
                </a:lnTo>
                <a:lnTo>
                  <a:pt x="70574" y="2187455"/>
                </a:lnTo>
                <a:lnTo>
                  <a:pt x="46192" y="2147676"/>
                </a:lnTo>
                <a:lnTo>
                  <a:pt x="26577" y="2104966"/>
                </a:lnTo>
                <a:lnTo>
                  <a:pt x="12095" y="2059690"/>
                </a:lnTo>
                <a:lnTo>
                  <a:pt x="3114" y="2012217"/>
                </a:lnTo>
                <a:lnTo>
                  <a:pt x="0" y="1962912"/>
                </a:lnTo>
                <a:lnTo>
                  <a:pt x="0" y="391667"/>
                </a:lnTo>
                <a:lnTo>
                  <a:pt x="3114" y="342498"/>
                </a:lnTo>
                <a:lnTo>
                  <a:pt x="12095" y="295142"/>
                </a:lnTo>
                <a:lnTo>
                  <a:pt x="26577" y="249970"/>
                </a:lnTo>
                <a:lnTo>
                  <a:pt x="46192" y="207353"/>
                </a:lnTo>
                <a:lnTo>
                  <a:pt x="70574" y="167662"/>
                </a:lnTo>
                <a:lnTo>
                  <a:pt x="99355" y="131268"/>
                </a:lnTo>
                <a:lnTo>
                  <a:pt x="132169" y="98542"/>
                </a:lnTo>
                <a:lnTo>
                  <a:pt x="168648" y="69856"/>
                </a:lnTo>
                <a:lnTo>
                  <a:pt x="208427" y="45580"/>
                </a:lnTo>
                <a:lnTo>
                  <a:pt x="251137" y="26085"/>
                </a:lnTo>
                <a:lnTo>
                  <a:pt x="296413" y="11743"/>
                </a:lnTo>
                <a:lnTo>
                  <a:pt x="343886" y="2924"/>
                </a:lnTo>
                <a:lnTo>
                  <a:pt x="393191" y="0"/>
                </a:lnTo>
                <a:lnTo>
                  <a:pt x="5497068" y="0"/>
                </a:lnTo>
                <a:lnTo>
                  <a:pt x="5546346" y="2924"/>
                </a:lnTo>
                <a:lnTo>
                  <a:pt x="5593797" y="11743"/>
                </a:lnTo>
                <a:lnTo>
                  <a:pt x="5639054" y="26085"/>
                </a:lnTo>
                <a:lnTo>
                  <a:pt x="5681751" y="45580"/>
                </a:lnTo>
                <a:lnTo>
                  <a:pt x="5721521" y="69856"/>
                </a:lnTo>
                <a:lnTo>
                  <a:pt x="5757996" y="98542"/>
                </a:lnTo>
                <a:lnTo>
                  <a:pt x="5790809" y="131268"/>
                </a:lnTo>
                <a:lnTo>
                  <a:pt x="5819595" y="167662"/>
                </a:lnTo>
                <a:lnTo>
                  <a:pt x="5843986" y="207353"/>
                </a:lnTo>
                <a:lnTo>
                  <a:pt x="5863614" y="249970"/>
                </a:lnTo>
                <a:lnTo>
                  <a:pt x="5878114" y="295142"/>
                </a:lnTo>
                <a:lnTo>
                  <a:pt x="5887118" y="342498"/>
                </a:lnTo>
                <a:lnTo>
                  <a:pt x="5890259" y="391667"/>
                </a:lnTo>
                <a:lnTo>
                  <a:pt x="5890259" y="1962912"/>
                </a:lnTo>
                <a:lnTo>
                  <a:pt x="5887118" y="2012217"/>
                </a:lnTo>
                <a:lnTo>
                  <a:pt x="5878114" y="2059690"/>
                </a:lnTo>
                <a:lnTo>
                  <a:pt x="5863614" y="2104966"/>
                </a:lnTo>
                <a:lnTo>
                  <a:pt x="5843986" y="2147676"/>
                </a:lnTo>
                <a:lnTo>
                  <a:pt x="5819595" y="2187455"/>
                </a:lnTo>
                <a:lnTo>
                  <a:pt x="5790809" y="2223934"/>
                </a:lnTo>
                <a:lnTo>
                  <a:pt x="5757996" y="2256748"/>
                </a:lnTo>
                <a:lnTo>
                  <a:pt x="5721521" y="2285529"/>
                </a:lnTo>
                <a:lnTo>
                  <a:pt x="5681751" y="2309911"/>
                </a:lnTo>
                <a:lnTo>
                  <a:pt x="5639054" y="2329526"/>
                </a:lnTo>
                <a:lnTo>
                  <a:pt x="5593797" y="2344008"/>
                </a:lnTo>
                <a:lnTo>
                  <a:pt x="5546346" y="2352989"/>
                </a:lnTo>
                <a:lnTo>
                  <a:pt x="5497068" y="2356104"/>
                </a:lnTo>
                <a:close/>
              </a:path>
            </a:pathLst>
          </a:custGeom>
          <a:solidFill>
            <a:srgbClr val="D1E6F8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Energy</a:t>
            </a:r>
            <a:r>
              <a:rPr dirty="0" spc="-65"/>
              <a:t> </a:t>
            </a:r>
            <a:r>
              <a:rPr dirty="0"/>
              <a:t>Consumption</a:t>
            </a:r>
            <a:r>
              <a:rPr dirty="0" spc="-60"/>
              <a:t> </a:t>
            </a:r>
            <a:r>
              <a:rPr dirty="0" spc="-25"/>
              <a:t>Mix</a:t>
            </a:r>
          </a:p>
        </p:txBody>
      </p:sp>
      <p:sp>
        <p:nvSpPr>
          <p:cNvPr id="9" name="object 9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244348" rIns="0" bIns="0" rtlCol="0" vert="horz">
            <a:spAutoFit/>
          </a:bodyPr>
          <a:lstStyle/>
          <a:p>
            <a:pPr marL="5634990" marR="5080">
              <a:lnSpc>
                <a:spcPct val="150000"/>
              </a:lnSpc>
              <a:spcBef>
                <a:spcPts val="95"/>
              </a:spcBef>
            </a:pPr>
            <a:r>
              <a:rPr dirty="0" sz="1100" b="0">
                <a:latin typeface="Microsoft YaHei"/>
                <a:cs typeface="Microsoft YaHei"/>
              </a:rPr>
              <a:t>Point-to-point</a:t>
            </a:r>
            <a:r>
              <a:rPr dirty="0" sz="1100" spc="19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direct</a:t>
            </a:r>
            <a:r>
              <a:rPr dirty="0" sz="1100" spc="20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connection</a:t>
            </a:r>
            <a:r>
              <a:rPr dirty="0" sz="1100" spc="21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mode</a:t>
            </a:r>
            <a:r>
              <a:rPr dirty="0" sz="1100" spc="21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in</a:t>
            </a:r>
            <a:r>
              <a:rPr dirty="0" sz="1100" spc="21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the</a:t>
            </a:r>
            <a:r>
              <a:rPr dirty="0" sz="1100" spc="21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park:</a:t>
            </a:r>
            <a:r>
              <a:rPr dirty="0" sz="1100" spc="21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micro-circulation</a:t>
            </a:r>
            <a:r>
              <a:rPr dirty="0" sz="1100" spc="21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of</a:t>
            </a:r>
            <a:r>
              <a:rPr dirty="0" sz="1100" spc="21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"on-</a:t>
            </a:r>
            <a:r>
              <a:rPr dirty="0" sz="1100" spc="-20" b="0">
                <a:latin typeface="Microsoft YaHei"/>
                <a:cs typeface="Microsoft YaHei"/>
              </a:rPr>
              <a:t>site </a:t>
            </a:r>
            <a:r>
              <a:rPr dirty="0" sz="1100" b="0">
                <a:latin typeface="Microsoft YaHei"/>
                <a:cs typeface="Microsoft YaHei"/>
              </a:rPr>
              <a:t>production</a:t>
            </a:r>
            <a:r>
              <a:rPr dirty="0" sz="1100" spc="-2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and</a:t>
            </a:r>
            <a:r>
              <a:rPr dirty="0" sz="1100" spc="-25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on-</a:t>
            </a:r>
            <a:r>
              <a:rPr dirty="0" sz="1100" b="0">
                <a:latin typeface="Microsoft YaHei"/>
                <a:cs typeface="Microsoft YaHei"/>
              </a:rPr>
              <a:t>site</a:t>
            </a:r>
            <a:r>
              <a:rPr dirty="0" sz="1100" spc="-25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consumption".</a:t>
            </a:r>
            <a:endParaRPr sz="1100">
              <a:latin typeface="Microsoft YaHei"/>
              <a:cs typeface="Microsoft YaHei"/>
            </a:endParaRPr>
          </a:p>
          <a:p>
            <a:pPr marL="5634990" marR="5080">
              <a:lnSpc>
                <a:spcPct val="150000"/>
              </a:lnSpc>
              <a:spcBef>
                <a:spcPts val="5"/>
              </a:spcBef>
            </a:pPr>
            <a:r>
              <a:rPr dirty="0" sz="1100" b="0">
                <a:latin typeface="Microsoft YaHei"/>
                <a:cs typeface="Microsoft YaHei"/>
              </a:rPr>
              <a:t>Cross-wall</a:t>
            </a:r>
            <a:r>
              <a:rPr dirty="0" sz="1100" spc="29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power</a:t>
            </a:r>
            <a:r>
              <a:rPr dirty="0" sz="1100" spc="29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sales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direct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spc="45" b="0">
                <a:latin typeface="Microsoft YaHei"/>
                <a:cs typeface="Microsoft YaHei"/>
              </a:rPr>
              <a:t>connection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mode: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spc="45" b="0">
                <a:latin typeface="Microsoft YaHei"/>
                <a:cs typeface="Microsoft YaHei"/>
              </a:rPr>
              <a:t>convenient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sharing</a:t>
            </a:r>
            <a:r>
              <a:rPr dirty="0" sz="1100" spc="300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between </a:t>
            </a:r>
            <a:r>
              <a:rPr dirty="0" sz="1100" b="0">
                <a:latin typeface="Microsoft YaHei"/>
                <a:cs typeface="Microsoft YaHei"/>
              </a:rPr>
              <a:t>"adjacent</a:t>
            </a:r>
            <a:r>
              <a:rPr dirty="0" sz="1100" spc="-65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entities".</a:t>
            </a:r>
            <a:endParaRPr sz="1100">
              <a:latin typeface="Microsoft YaHei"/>
              <a:cs typeface="Microsoft YaHei"/>
            </a:endParaRPr>
          </a:p>
          <a:p>
            <a:pPr marL="5634990" marR="5080">
              <a:lnSpc>
                <a:spcPct val="150000"/>
              </a:lnSpc>
            </a:pPr>
            <a:r>
              <a:rPr dirty="0" sz="1100" spc="-10" b="0">
                <a:latin typeface="Microsoft YaHei"/>
                <a:cs typeface="Microsoft YaHei"/>
              </a:rPr>
              <a:t>Cross-</a:t>
            </a:r>
            <a:r>
              <a:rPr dirty="0" sz="1100" b="0">
                <a:latin typeface="Microsoft YaHei"/>
                <a:cs typeface="Microsoft YaHei"/>
              </a:rPr>
              <a:t>regional</a:t>
            </a:r>
            <a:r>
              <a:rPr dirty="0" sz="1100" spc="4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dedicated</a:t>
            </a:r>
            <a:r>
              <a:rPr dirty="0" sz="1100" spc="5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line</a:t>
            </a:r>
            <a:r>
              <a:rPr dirty="0" sz="1100" spc="5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direct</a:t>
            </a:r>
            <a:r>
              <a:rPr dirty="0" sz="1100" spc="5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connection</a:t>
            </a:r>
            <a:r>
              <a:rPr dirty="0" sz="1100" spc="5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mode:</a:t>
            </a:r>
            <a:r>
              <a:rPr dirty="0" sz="1100" spc="5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Point-to-point</a:t>
            </a:r>
            <a:r>
              <a:rPr dirty="0" sz="1100" spc="50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transmission </a:t>
            </a:r>
            <a:r>
              <a:rPr dirty="0" sz="1100" b="0">
                <a:latin typeface="Microsoft YaHei"/>
                <a:cs typeface="Microsoft YaHei"/>
              </a:rPr>
              <a:t>with</a:t>
            </a:r>
            <a:r>
              <a:rPr dirty="0" sz="1100" spc="-3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"long</a:t>
            </a:r>
            <a:r>
              <a:rPr dirty="0" sz="1100" spc="-2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distance</a:t>
            </a:r>
            <a:r>
              <a:rPr dirty="0" sz="1100" spc="-2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and</a:t>
            </a:r>
            <a:r>
              <a:rPr dirty="0" sz="1100" spc="-2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large</a:t>
            </a:r>
            <a:r>
              <a:rPr dirty="0" sz="1100" spc="-20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capacity".</a:t>
            </a:r>
            <a:endParaRPr sz="1100">
              <a:latin typeface="Microsoft YaHei"/>
              <a:cs typeface="Microsoft YaHei"/>
            </a:endParaRPr>
          </a:p>
          <a:p>
            <a:pPr marL="5634990" marR="5080">
              <a:lnSpc>
                <a:spcPct val="150000"/>
              </a:lnSpc>
            </a:pPr>
            <a:r>
              <a:rPr dirty="0" sz="1100" spc="50" b="0">
                <a:latin typeface="Microsoft YaHei"/>
                <a:cs typeface="Microsoft YaHei"/>
              </a:rPr>
              <a:t>Virtual</a:t>
            </a:r>
            <a:r>
              <a:rPr dirty="0" sz="1100" spc="254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Power</a:t>
            </a:r>
            <a:r>
              <a:rPr dirty="0" sz="1100" spc="25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Plant</a:t>
            </a:r>
            <a:r>
              <a:rPr dirty="0" sz="1100" spc="254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(VPP)</a:t>
            </a:r>
            <a:r>
              <a:rPr dirty="0" sz="1100" spc="250" b="0">
                <a:latin typeface="Microsoft YaHei"/>
                <a:cs typeface="Microsoft YaHei"/>
              </a:rPr>
              <a:t> </a:t>
            </a:r>
            <a:r>
              <a:rPr dirty="0" sz="1100" spc="50" b="0">
                <a:latin typeface="Microsoft YaHei"/>
                <a:cs typeface="Microsoft YaHei"/>
              </a:rPr>
              <a:t>Aggregation</a:t>
            </a:r>
            <a:r>
              <a:rPr dirty="0" sz="1100" spc="25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and</a:t>
            </a:r>
            <a:r>
              <a:rPr dirty="0" sz="1100" spc="254" b="0">
                <a:latin typeface="Microsoft YaHei"/>
                <a:cs typeface="Microsoft YaHei"/>
              </a:rPr>
              <a:t> </a:t>
            </a:r>
            <a:r>
              <a:rPr dirty="0" sz="1100" spc="50" b="0">
                <a:latin typeface="Microsoft YaHei"/>
                <a:cs typeface="Microsoft YaHei"/>
              </a:rPr>
              <a:t>Direct</a:t>
            </a:r>
            <a:r>
              <a:rPr dirty="0" sz="1100" spc="250" b="0">
                <a:latin typeface="Microsoft YaHei"/>
                <a:cs typeface="Microsoft YaHei"/>
              </a:rPr>
              <a:t> </a:t>
            </a:r>
            <a:r>
              <a:rPr dirty="0" sz="1100" spc="50" b="0">
                <a:latin typeface="Microsoft YaHei"/>
                <a:cs typeface="Microsoft YaHei"/>
              </a:rPr>
              <a:t>Supply</a:t>
            </a:r>
            <a:r>
              <a:rPr dirty="0" sz="1100" spc="24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Mode:</a:t>
            </a:r>
            <a:r>
              <a:rPr dirty="0" sz="1100" spc="250" b="0">
                <a:latin typeface="Microsoft YaHei"/>
                <a:cs typeface="Microsoft YaHei"/>
              </a:rPr>
              <a:t> </a:t>
            </a:r>
            <a:r>
              <a:rPr dirty="0" sz="1100" spc="45" b="0">
                <a:latin typeface="Microsoft YaHei"/>
                <a:cs typeface="Microsoft YaHei"/>
              </a:rPr>
              <a:t>Intensively </a:t>
            </a:r>
            <a:r>
              <a:rPr dirty="0" sz="1100" b="0">
                <a:latin typeface="Microsoft YaHei"/>
                <a:cs typeface="Microsoft YaHei"/>
              </a:rPr>
              <a:t>dispatch</a:t>
            </a:r>
            <a:r>
              <a:rPr dirty="0" sz="1100" spc="-4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"fragmented</a:t>
            </a:r>
            <a:r>
              <a:rPr dirty="0" sz="1100" spc="-4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resources"</a:t>
            </a:r>
            <a:r>
              <a:rPr dirty="0" sz="1100" spc="-3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to</a:t>
            </a:r>
            <a:r>
              <a:rPr dirty="0" sz="1100" spc="-3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directly</a:t>
            </a:r>
            <a:r>
              <a:rPr dirty="0" sz="1100" spc="-4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supply</a:t>
            </a:r>
            <a:r>
              <a:rPr dirty="0" sz="1100" spc="-40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green</a:t>
            </a:r>
            <a:r>
              <a:rPr dirty="0" sz="1100" spc="-3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power</a:t>
            </a:r>
            <a:r>
              <a:rPr dirty="0" sz="1100" spc="-35" b="0">
                <a:latin typeface="Microsoft YaHei"/>
                <a:cs typeface="Microsoft YaHei"/>
              </a:rPr>
              <a:t> </a:t>
            </a:r>
            <a:r>
              <a:rPr dirty="0" sz="1100" b="0">
                <a:latin typeface="Microsoft YaHei"/>
                <a:cs typeface="Microsoft YaHei"/>
              </a:rPr>
              <a:t>to</a:t>
            </a:r>
            <a:r>
              <a:rPr dirty="0" sz="1100" spc="-35" b="0">
                <a:latin typeface="Microsoft YaHei"/>
                <a:cs typeface="Microsoft YaHei"/>
              </a:rPr>
              <a:t> </a:t>
            </a:r>
            <a:r>
              <a:rPr dirty="0" sz="1100" spc="-10" b="0">
                <a:latin typeface="Microsoft YaHei"/>
                <a:cs typeface="Microsoft YaHei"/>
              </a:rPr>
              <a:t>users.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6090284" y="4177791"/>
            <a:ext cx="5642610" cy="1534160"/>
          </a:xfrm>
          <a:prstGeom prst="rect">
            <a:avLst/>
          </a:prstGeom>
        </p:spPr>
        <p:txBody>
          <a:bodyPr wrap="square" lIns="0" tIns="9652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760"/>
              </a:spcBef>
            </a:pP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Multi-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-2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Complementarity</a:t>
            </a:r>
            <a:r>
              <a:rPr dirty="0" sz="1100" spc="-1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+</a:t>
            </a:r>
            <a:r>
              <a:rPr dirty="0" sz="1100" spc="-1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Integrated</a:t>
            </a: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 Source-Grid-Load-Storage:</a:t>
            </a:r>
            <a:endParaRPr sz="11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Develop</a:t>
            </a:r>
            <a:r>
              <a:rPr dirty="0" sz="1100" spc="9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smart</a:t>
            </a:r>
            <a:r>
              <a:rPr dirty="0" sz="1100" spc="9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8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services</a:t>
            </a:r>
            <a:r>
              <a:rPr dirty="0" sz="1100" spc="9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100" spc="9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100" spc="10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park,</a:t>
            </a:r>
            <a:r>
              <a:rPr dirty="0" sz="1100" spc="10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implement</a:t>
            </a:r>
            <a:r>
              <a:rPr dirty="0" sz="1100" spc="10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systematic</a:t>
            </a:r>
            <a:r>
              <a:rPr dirty="0" sz="1100" spc="10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digital</a:t>
            </a:r>
            <a:r>
              <a:rPr dirty="0" sz="1100" spc="11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planning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100" spc="-4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integrated</a:t>
            </a:r>
            <a:r>
              <a:rPr dirty="0" sz="1100" spc="-4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-4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management.</a:t>
            </a:r>
            <a:r>
              <a:rPr dirty="0" sz="1100" spc="-4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100" spc="-4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-4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storage</a:t>
            </a:r>
            <a:r>
              <a:rPr dirty="0" sz="1100" spc="-4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100" spc="-3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optimal</a:t>
            </a:r>
            <a:r>
              <a:rPr dirty="0" sz="1100" spc="-3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dispatch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100" spc="6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100" spc="6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smart</a:t>
            </a:r>
            <a:r>
              <a:rPr dirty="0" sz="1100" spc="8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7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efficiency</a:t>
            </a:r>
            <a:r>
              <a:rPr dirty="0" sz="1100" spc="7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platform,</a:t>
            </a:r>
            <a:r>
              <a:rPr dirty="0" sz="1100" spc="8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integrate</a:t>
            </a:r>
            <a:r>
              <a:rPr dirty="0" sz="1100" spc="8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electricity,</a:t>
            </a:r>
            <a:r>
              <a:rPr dirty="0" sz="1100" spc="7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gas,</a:t>
            </a:r>
            <a:r>
              <a:rPr dirty="0" sz="1100" spc="8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cooling,</a:t>
            </a:r>
            <a:r>
              <a:rPr dirty="0" sz="1100" spc="8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heating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100" spc="1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100" spc="1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100" spc="1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systems</a:t>
            </a:r>
            <a:r>
              <a:rPr dirty="0" sz="1100" spc="1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100" spc="2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maximize</a:t>
            </a:r>
            <a:r>
              <a:rPr dirty="0" sz="1100" spc="2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safety</a:t>
            </a:r>
            <a:r>
              <a:rPr dirty="0" sz="1100" spc="20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performance</a:t>
            </a:r>
            <a:r>
              <a:rPr dirty="0" sz="1100" spc="2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100" spc="25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767070"/>
                </a:solidFill>
                <a:latin typeface="Microsoft YaHei"/>
                <a:cs typeface="Microsoft YaHei"/>
              </a:rPr>
              <a:t>energy-</a:t>
            </a:r>
            <a:r>
              <a:rPr dirty="0" sz="1100" spc="-10">
                <a:solidFill>
                  <a:srgbClr val="767070"/>
                </a:solidFill>
                <a:latin typeface="Microsoft YaHei"/>
                <a:cs typeface="Microsoft YaHei"/>
              </a:rPr>
              <a:t>saving potential.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459740" y="1008392"/>
            <a:ext cx="66230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Direct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power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connection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multi-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synergy</a:t>
            </a:r>
            <a:endParaRPr sz="1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65"/>
              <a:t> </a:t>
            </a:r>
            <a:r>
              <a:rPr dirty="0"/>
              <a:t>of</a:t>
            </a:r>
            <a:r>
              <a:rPr dirty="0" spc="-60"/>
              <a:t> </a:t>
            </a:r>
            <a:r>
              <a:rPr dirty="0"/>
              <a:t>the</a:t>
            </a:r>
            <a:r>
              <a:rPr dirty="0" spc="-60"/>
              <a:t> </a:t>
            </a:r>
            <a:r>
              <a:rPr dirty="0"/>
              <a:t>Energy</a:t>
            </a:r>
            <a:r>
              <a:rPr dirty="0" spc="-65"/>
              <a:t> </a:t>
            </a:r>
            <a:r>
              <a:rPr dirty="0"/>
              <a:t>Consumption</a:t>
            </a:r>
            <a:r>
              <a:rPr dirty="0" spc="-60"/>
              <a:t> </a:t>
            </a:r>
            <a:r>
              <a:rPr dirty="0" spc="-25"/>
              <a:t>Mix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943622"/>
            <a:ext cx="112915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8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800" spc="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"Source-Grid-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Load-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Storage"</a:t>
            </a:r>
            <a:r>
              <a:rPr dirty="0" sz="1800" spc="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Integrated</a:t>
            </a:r>
            <a:r>
              <a:rPr dirty="0" sz="18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Project</a:t>
            </a:r>
            <a:r>
              <a:rPr dirty="0" sz="1800" spc="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</a:t>
            </a:r>
            <a:r>
              <a:rPr dirty="0" sz="18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Jiangjin</a:t>
            </a:r>
            <a:r>
              <a:rPr dirty="0" sz="18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Baisha</a:t>
            </a:r>
            <a:r>
              <a:rPr dirty="0" sz="18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Park, China</a:t>
            </a:r>
            <a:endParaRPr sz="1800">
              <a:latin typeface="Microsoft YaHei"/>
              <a:cs typeface="Microsoft YaHei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385762" y="1818957"/>
          <a:ext cx="4361180" cy="1457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9270"/>
                <a:gridCol w="3766185"/>
              </a:tblGrid>
              <a:tr h="184150">
                <a:tc gridSpan="2">
                  <a:txBody>
                    <a:bodyPr/>
                    <a:lstStyle/>
                    <a:p>
                      <a:pPr marL="950594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Development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Park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841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159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Type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365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Construction</a:t>
                      </a:r>
                      <a:r>
                        <a:rPr dirty="0" sz="1000" spc="-5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Metrics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365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Source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270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076325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12.3</a:t>
                      </a:r>
                      <a:r>
                        <a:rPr dirty="0" sz="1000" spc="-9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MW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PV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system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270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Grid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PV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system: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low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voltage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0.4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kV;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system: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6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kV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Load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33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Plant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electricity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load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33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155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Storage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382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398780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0.6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MW/1.2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MWh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lithium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iron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phosphate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battery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382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4773612" y="1998814"/>
            <a:ext cx="3617595" cy="198120"/>
          </a:xfrm>
          <a:prstGeom prst="rect">
            <a:avLst/>
          </a:prstGeom>
          <a:solidFill>
            <a:srgbClr val="5F9EB8"/>
          </a:solidFill>
          <a:ln w="9525">
            <a:solidFill>
              <a:srgbClr val="FFFFFF"/>
            </a:solidFill>
          </a:ln>
        </p:spPr>
        <p:txBody>
          <a:bodyPr wrap="square" lIns="0" tIns="24765" rIns="0" bIns="0" rtlCol="0" vert="horz">
            <a:spAutoFit/>
          </a:bodyPr>
          <a:lstStyle/>
          <a:p>
            <a:pPr marL="756920">
              <a:lnSpc>
                <a:spcPct val="100000"/>
              </a:lnSpc>
              <a:spcBef>
                <a:spcPts val="195"/>
              </a:spcBef>
            </a:pP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Project</a:t>
            </a:r>
            <a:r>
              <a:rPr dirty="0" sz="10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Operation</a:t>
            </a:r>
            <a:r>
              <a:rPr dirty="0" sz="10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FFFFFF"/>
                </a:solidFill>
                <a:latin typeface="Microsoft YaHei"/>
                <a:cs typeface="Microsoft YaHei"/>
              </a:rPr>
              <a:t>Effect</a:t>
            </a:r>
            <a:r>
              <a:rPr dirty="0" sz="10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FFFFFF"/>
                </a:solidFill>
                <a:latin typeface="Microsoft YaHei"/>
                <a:cs typeface="Microsoft YaHei"/>
              </a:rPr>
              <a:t>Analysis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773612" y="2196934"/>
            <a:ext cx="3617595" cy="1076325"/>
          </a:xfrm>
          <a:prstGeom prst="rect">
            <a:avLst/>
          </a:prstGeom>
          <a:solidFill>
            <a:srgbClr val="E2EBED"/>
          </a:solidFill>
          <a:ln w="9525">
            <a:solidFill>
              <a:srgbClr val="FFFFFF"/>
            </a:solidFill>
          </a:ln>
        </p:spPr>
        <p:txBody>
          <a:bodyPr wrap="square" lIns="0" tIns="6985" rIns="0" bIns="0" rtlCol="0" vert="horz">
            <a:spAutoFit/>
          </a:bodyPr>
          <a:lstStyle/>
          <a:p>
            <a:pPr marL="9525" marR="229870">
              <a:lnSpc>
                <a:spcPct val="100000"/>
              </a:lnSpc>
              <a:spcBef>
                <a:spcPts val="55"/>
              </a:spcBef>
            </a:pPr>
            <a:r>
              <a:rPr dirty="0" sz="1000">
                <a:latin typeface="Microsoft YaHei"/>
                <a:cs typeface="Microsoft YaHei"/>
              </a:rPr>
              <a:t>Through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precise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regulation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technology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"Source- Grid-Load-</a:t>
            </a:r>
            <a:r>
              <a:rPr dirty="0" sz="1000">
                <a:latin typeface="Microsoft YaHei"/>
                <a:cs typeface="Microsoft YaHei"/>
              </a:rPr>
              <a:t>Storage",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we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will</a:t>
            </a:r>
            <a:r>
              <a:rPr dirty="0" sz="1000" spc="-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coordinate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-10">
                <a:latin typeface="Microsoft YaHei"/>
                <a:cs typeface="Microsoft YaHei"/>
              </a:rPr>
              <a:t> control </a:t>
            </a:r>
            <a:r>
              <a:rPr dirty="0" sz="1000">
                <a:latin typeface="Microsoft YaHei"/>
                <a:cs typeface="Microsoft YaHei"/>
              </a:rPr>
              <a:t>adjustable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load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resources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such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HVAC,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lighting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25">
                <a:latin typeface="Microsoft YaHei"/>
                <a:cs typeface="Microsoft YaHei"/>
              </a:rPr>
              <a:t>and </a:t>
            </a:r>
            <a:r>
              <a:rPr dirty="0" sz="1000">
                <a:latin typeface="Microsoft YaHei"/>
                <a:cs typeface="Microsoft YaHei"/>
              </a:rPr>
              <a:t>production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lines.It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will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achieve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50%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clean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energy </a:t>
            </a:r>
            <a:r>
              <a:rPr dirty="0" sz="1000">
                <a:latin typeface="Microsoft YaHei"/>
                <a:cs typeface="Microsoft YaHei"/>
              </a:rPr>
              <a:t>substitution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for</a:t>
            </a:r>
            <a:r>
              <a:rPr dirty="0" sz="1000" spc="-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park’s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electricity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consumption, </a:t>
            </a:r>
            <a:r>
              <a:rPr dirty="0" sz="1000">
                <a:latin typeface="Microsoft YaHei"/>
                <a:cs typeface="Microsoft YaHei"/>
              </a:rPr>
              <a:t>reduce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carbon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emissions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by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8,940.69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tons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per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year,</a:t>
            </a:r>
            <a:r>
              <a:rPr dirty="0" sz="1000" spc="-25">
                <a:latin typeface="Microsoft YaHei"/>
                <a:cs typeface="Microsoft YaHei"/>
              </a:rPr>
              <a:t> and </a:t>
            </a:r>
            <a:r>
              <a:rPr dirty="0" sz="1000">
                <a:latin typeface="Microsoft YaHei"/>
                <a:cs typeface="Microsoft YaHei"/>
              </a:rPr>
              <a:t>provide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up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to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20%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capacity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load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demand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response.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50215" y="3782695"/>
            <a:ext cx="112915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78255" algn="l"/>
              </a:tabLst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800" spc="1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800" spc="1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Direct</a:t>
            </a:r>
            <a:r>
              <a:rPr dirty="0" sz="1800" spc="1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1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Power</a:t>
            </a:r>
            <a:r>
              <a:rPr dirty="0" sz="1800" spc="1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Connection</a:t>
            </a:r>
            <a:r>
              <a:rPr dirty="0" sz="1800" spc="1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1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Multi-energy</a:t>
            </a:r>
            <a:r>
              <a:rPr dirty="0" sz="1800" spc="1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Complementarity</a:t>
            </a:r>
            <a:r>
              <a:rPr dirty="0" sz="1800" spc="1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Project</a:t>
            </a:r>
            <a:r>
              <a:rPr dirty="0" sz="1800" spc="1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</a:t>
            </a:r>
            <a:r>
              <a:rPr dirty="0" sz="1800" spc="1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CATL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Dongying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	Net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Park,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China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450215" y="4447413"/>
            <a:ext cx="7925434" cy="1854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5275" marR="5080" indent="-282575">
              <a:lnSpc>
                <a:spcPct val="120000"/>
              </a:lnSpc>
              <a:spcBef>
                <a:spcPts val="10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generation: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Wind-solar</a:t>
            </a:r>
            <a:r>
              <a:rPr dirty="0" sz="1000" spc="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hybrid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intelligent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grid-</a:t>
            </a:r>
            <a:r>
              <a:rPr dirty="0" sz="1000">
                <a:latin typeface="Microsoft YaHei"/>
                <a:cs typeface="Microsoft YaHei"/>
              </a:rPr>
              <a:t>forming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with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energy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storage,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smoothing</a:t>
            </a:r>
            <a:r>
              <a:rPr dirty="0" sz="1000" spc="4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intermittent</a:t>
            </a:r>
            <a:r>
              <a:rPr dirty="0" sz="1000" spc="4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wind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40">
                <a:latin typeface="Microsoft YaHei"/>
                <a:cs typeface="Microsoft YaHei"/>
              </a:rPr>
              <a:t> </a:t>
            </a:r>
            <a:r>
              <a:rPr dirty="0" sz="1000" spc="-25">
                <a:latin typeface="Microsoft YaHei"/>
                <a:cs typeface="Microsoft YaHei"/>
              </a:rPr>
              <a:t>PV </a:t>
            </a:r>
            <a:r>
              <a:rPr dirty="0" sz="1000" spc="-25">
                <a:latin typeface="Microsoft YaHei"/>
                <a:cs typeface="Microsoft YaHei"/>
              </a:rPr>
              <a:t>	</a:t>
            </a: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to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meet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over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8,000</a:t>
            </a:r>
            <a:r>
              <a:rPr dirty="0" sz="1000" spc="-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hours</a:t>
            </a:r>
            <a:r>
              <a:rPr dirty="0" sz="1000" spc="-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annual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demand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for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park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enterprises.</a:t>
            </a:r>
            <a:endParaRPr sz="1000">
              <a:latin typeface="Microsoft YaHei"/>
              <a:cs typeface="Microsoft YaHei"/>
            </a:endParaRPr>
          </a:p>
          <a:p>
            <a:pPr algn="just" marL="295275" indent="-282575">
              <a:lnSpc>
                <a:spcPct val="100000"/>
              </a:lnSpc>
              <a:spcBef>
                <a:spcPts val="240"/>
              </a:spcBef>
              <a:buFont typeface="Microsoft Sans Serif"/>
              <a:buChar char="•"/>
              <a:tabLst>
                <a:tab pos="295275" algn="l"/>
              </a:tabLst>
            </a:pPr>
            <a:r>
              <a:rPr dirty="0" sz="1000">
                <a:latin typeface="Microsoft YaHei"/>
                <a:cs typeface="Microsoft YaHei"/>
              </a:rPr>
              <a:t>Grid: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Independent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dedicated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lines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for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point-to-</a:t>
            </a:r>
            <a:r>
              <a:rPr dirty="0" sz="1000">
                <a:latin typeface="Microsoft YaHei"/>
                <a:cs typeface="Microsoft YaHei"/>
              </a:rPr>
              <a:t>point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direct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supply,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connecting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generation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load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directly.</a:t>
            </a:r>
            <a:endParaRPr sz="1000">
              <a:latin typeface="Microsoft YaHei"/>
              <a:cs typeface="Microsoft YaHei"/>
            </a:endParaRPr>
          </a:p>
          <a:p>
            <a:pPr algn="just" marL="295275" marR="5080" indent="-282575">
              <a:lnSpc>
                <a:spcPct val="1200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1000">
                <a:latin typeface="Microsoft YaHei"/>
                <a:cs typeface="Microsoft YaHei"/>
              </a:rPr>
              <a:t>Load</a:t>
            </a:r>
            <a:r>
              <a:rPr dirty="0" sz="1000" spc="10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side:</a:t>
            </a:r>
            <a:r>
              <a:rPr dirty="0" sz="1000" spc="10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Green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intelligent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lithium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battery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manufacturing</a:t>
            </a:r>
            <a:r>
              <a:rPr dirty="0" sz="1000" spc="10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attracts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upstream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downstream</a:t>
            </a:r>
            <a:r>
              <a:rPr dirty="0" sz="1000" spc="1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enterprises,</a:t>
            </a:r>
            <a:r>
              <a:rPr dirty="0" sz="1000" spc="1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forming</a:t>
            </a:r>
            <a:r>
              <a:rPr dirty="0" sz="1000" spc="1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</a:t>
            </a:r>
            <a:r>
              <a:rPr dirty="0" sz="1000" spc="114">
                <a:latin typeface="Microsoft YaHei"/>
                <a:cs typeface="Microsoft YaHei"/>
              </a:rPr>
              <a:t> </a:t>
            </a:r>
            <a:r>
              <a:rPr dirty="0" sz="1000" spc="-20">
                <a:latin typeface="Microsoft YaHei"/>
                <a:cs typeface="Microsoft YaHei"/>
              </a:rPr>
              <a:t>100- </a:t>
            </a:r>
            <a:r>
              <a:rPr dirty="0" sz="1000" spc="-20">
                <a:latin typeface="Microsoft YaHei"/>
                <a:cs typeface="Microsoft YaHei"/>
              </a:rPr>
              <a:t>	</a:t>
            </a:r>
            <a:r>
              <a:rPr dirty="0" sz="1000" spc="-10">
                <a:latin typeface="Microsoft YaHei"/>
                <a:cs typeface="Microsoft YaHei"/>
              </a:rPr>
              <a:t>billion-</a:t>
            </a:r>
            <a:r>
              <a:rPr dirty="0" sz="1000">
                <a:latin typeface="Microsoft YaHei"/>
                <a:cs typeface="Microsoft YaHei"/>
              </a:rPr>
              <a:t>level</a:t>
            </a:r>
            <a:r>
              <a:rPr dirty="0" sz="1000" spc="-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green lithium industrial</a:t>
            </a:r>
            <a:r>
              <a:rPr dirty="0" sz="1000" spc="-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cluster.</a:t>
            </a:r>
            <a:endParaRPr sz="1000">
              <a:latin typeface="Microsoft YaHei"/>
              <a:cs typeface="Microsoft YaHei"/>
            </a:endParaRPr>
          </a:p>
          <a:p>
            <a:pPr algn="just" marL="295275" marR="5080" indent="-282575">
              <a:lnSpc>
                <a:spcPct val="1200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1000">
                <a:latin typeface="Microsoft YaHei"/>
                <a:cs typeface="Microsoft YaHei"/>
              </a:rPr>
              <a:t>Economic</a:t>
            </a:r>
            <a:r>
              <a:rPr dirty="0" sz="1000" spc="8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benefits: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annual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output</a:t>
            </a:r>
            <a:r>
              <a:rPr dirty="0" sz="1000" spc="9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value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the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industrial</a:t>
            </a:r>
            <a:r>
              <a:rPr dirty="0" sz="1000" spc="8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park</a:t>
            </a:r>
            <a:r>
              <a:rPr dirty="0" sz="1000" spc="10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reaches</a:t>
            </a:r>
            <a:r>
              <a:rPr dirty="0" sz="1000" spc="100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26</a:t>
            </a:r>
            <a:r>
              <a:rPr dirty="0" sz="1000" spc="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billion</a:t>
            </a:r>
            <a:r>
              <a:rPr dirty="0" sz="1000" spc="10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yuan</a:t>
            </a:r>
            <a:r>
              <a:rPr dirty="0" sz="1000">
                <a:latin typeface="Microsoft YaHei"/>
                <a:cs typeface="Microsoft YaHei"/>
              </a:rPr>
              <a:t>,</a:t>
            </a:r>
            <a:r>
              <a:rPr dirty="0" sz="1000" spc="9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tax</a:t>
            </a:r>
            <a:r>
              <a:rPr dirty="0" sz="1000" spc="9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revenue</a:t>
            </a:r>
            <a:r>
              <a:rPr dirty="0" sz="1000" spc="95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120</a:t>
            </a:r>
            <a:r>
              <a:rPr dirty="0" sz="1000" spc="9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million</a:t>
            </a:r>
            <a:r>
              <a:rPr dirty="0" sz="1000" spc="10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Microsoft YaHei"/>
                <a:cs typeface="Microsoft YaHei"/>
              </a:rPr>
              <a:t>yuan</a:t>
            </a:r>
            <a:r>
              <a:rPr dirty="0" sz="1000" spc="-10">
                <a:latin typeface="Microsoft YaHei"/>
                <a:cs typeface="Microsoft YaHei"/>
              </a:rPr>
              <a:t>, </a:t>
            </a:r>
            <a:r>
              <a:rPr dirty="0" sz="1000" spc="-10">
                <a:latin typeface="Microsoft YaHei"/>
                <a:cs typeface="Microsoft YaHei"/>
              </a:rPr>
              <a:t>	</a:t>
            </a:r>
            <a:r>
              <a:rPr dirty="0" sz="1000">
                <a:latin typeface="Microsoft YaHei"/>
                <a:cs typeface="Microsoft YaHei"/>
              </a:rPr>
              <a:t>creating</a:t>
            </a:r>
            <a:r>
              <a:rPr dirty="0" sz="1000" spc="-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2,400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20">
                <a:latin typeface="Microsoft YaHei"/>
                <a:cs typeface="Microsoft YaHei"/>
              </a:rPr>
              <a:t>jobs.</a:t>
            </a:r>
            <a:endParaRPr sz="1000">
              <a:latin typeface="Microsoft YaHei"/>
              <a:cs typeface="Microsoft YaHei"/>
            </a:endParaRPr>
          </a:p>
          <a:p>
            <a:pPr algn="just" marL="295275" marR="5080" indent="-282575">
              <a:lnSpc>
                <a:spcPct val="1200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1000">
                <a:latin typeface="Microsoft YaHei"/>
                <a:cs typeface="Microsoft YaHei"/>
              </a:rPr>
              <a:t>Environmental</a:t>
            </a:r>
            <a:r>
              <a:rPr dirty="0" sz="1000" spc="9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benefits:</a:t>
            </a:r>
            <a:r>
              <a:rPr dirty="0" sz="1000" spc="9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Annual</a:t>
            </a:r>
            <a:r>
              <a:rPr dirty="0" sz="1000" spc="9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green</a:t>
            </a:r>
            <a:r>
              <a:rPr dirty="0" sz="1000" spc="1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consumption</a:t>
            </a:r>
            <a:r>
              <a:rPr dirty="0" sz="1000" spc="11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exceeds</a:t>
            </a:r>
            <a:r>
              <a:rPr dirty="0" sz="1000" spc="114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5</a:t>
            </a:r>
            <a:r>
              <a:rPr dirty="0" sz="10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billion</a:t>
            </a:r>
            <a:r>
              <a:rPr dirty="0" sz="1000" spc="114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kWh</a:t>
            </a:r>
            <a:r>
              <a:rPr dirty="0" sz="1000">
                <a:latin typeface="Microsoft YaHei"/>
                <a:cs typeface="Microsoft YaHei"/>
              </a:rPr>
              <a:t>,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replacing</a:t>
            </a:r>
            <a:r>
              <a:rPr dirty="0" sz="1000" spc="110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1.5</a:t>
            </a:r>
            <a:r>
              <a:rPr dirty="0" sz="10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million</a:t>
            </a:r>
            <a:r>
              <a:rPr dirty="0" sz="1000" spc="1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tons</a:t>
            </a:r>
            <a:r>
              <a:rPr dirty="0" sz="1000" spc="1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10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standard </a:t>
            </a:r>
            <a:r>
              <a:rPr dirty="0" sz="1000" spc="-10">
                <a:latin typeface="Microsoft YaHei"/>
                <a:cs typeface="Microsoft YaHei"/>
              </a:rPr>
              <a:t>	</a:t>
            </a:r>
            <a:r>
              <a:rPr dirty="0" sz="1000">
                <a:latin typeface="Microsoft YaHei"/>
                <a:cs typeface="Microsoft YaHei"/>
              </a:rPr>
              <a:t>coal</a:t>
            </a:r>
            <a:r>
              <a:rPr dirty="0" sz="1000" spc="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and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reducing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CO</a:t>
            </a:r>
            <a:r>
              <a:rPr dirty="0" sz="1000">
                <a:latin typeface="MS UI Gothic"/>
                <a:cs typeface="MS UI Gothic"/>
              </a:rPr>
              <a:t>₂</a:t>
            </a:r>
            <a:r>
              <a:rPr dirty="0" sz="1000" spc="225">
                <a:latin typeface="MS UI Gothic"/>
                <a:cs typeface="MS UI Gothic"/>
              </a:rPr>
              <a:t>  </a:t>
            </a:r>
            <a:r>
              <a:rPr dirty="0" sz="1000">
                <a:latin typeface="Microsoft YaHei"/>
                <a:cs typeface="Microsoft YaHei"/>
              </a:rPr>
              <a:t>emissions</a:t>
            </a:r>
            <a:r>
              <a:rPr dirty="0" sz="1000" spc="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by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3.8</a:t>
            </a:r>
            <a:r>
              <a:rPr dirty="0" sz="10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million</a:t>
            </a:r>
            <a:r>
              <a:rPr dirty="0" sz="1000" spc="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tons</a:t>
            </a:r>
            <a:r>
              <a:rPr dirty="0" sz="1000">
                <a:latin typeface="Microsoft YaHei"/>
                <a:cs typeface="Microsoft YaHei"/>
              </a:rPr>
              <a:t>.</a:t>
            </a:r>
            <a:r>
              <a:rPr dirty="0" sz="1000" spc="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Green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power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utilization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rate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reaches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nearly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C00000"/>
                </a:solidFill>
                <a:latin typeface="Microsoft YaHei"/>
                <a:cs typeface="Microsoft YaHei"/>
              </a:rPr>
              <a:t>100%</a:t>
            </a:r>
            <a:r>
              <a:rPr dirty="0" sz="1000">
                <a:latin typeface="Microsoft YaHei"/>
                <a:cs typeface="Microsoft YaHei"/>
              </a:rPr>
              <a:t>,</a:t>
            </a:r>
            <a:r>
              <a:rPr dirty="0" sz="1000" spc="3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cutting</a:t>
            </a:r>
            <a:r>
              <a:rPr dirty="0" sz="1000" spc="35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enterprise </a:t>
            </a:r>
            <a:r>
              <a:rPr dirty="0" sz="1000" spc="-10">
                <a:latin typeface="Microsoft YaHei"/>
                <a:cs typeface="Microsoft YaHei"/>
              </a:rPr>
              <a:t>	</a:t>
            </a:r>
            <a:r>
              <a:rPr dirty="0" sz="1000">
                <a:latin typeface="Microsoft YaHei"/>
                <a:cs typeface="Microsoft YaHei"/>
              </a:rPr>
              <a:t>electricity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costs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by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C00000"/>
                </a:solidFill>
                <a:latin typeface="Microsoft YaHei"/>
                <a:cs typeface="Microsoft YaHei"/>
              </a:rPr>
              <a:t>15%–20%</a:t>
            </a:r>
            <a:r>
              <a:rPr dirty="0" sz="1000" spc="-10">
                <a:solidFill>
                  <a:srgbClr val="C00000"/>
                </a:solidFill>
                <a:latin typeface="Microsoft YaHei"/>
                <a:cs typeface="Microsoft YaHei"/>
              </a:rPr>
              <a:t>.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11" name="object 11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94419" y="1531619"/>
            <a:ext cx="3125724" cy="187909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4607" y="4482084"/>
            <a:ext cx="3147059" cy="17312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85560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62955" y="1261872"/>
              <a:ext cx="105410" cy="4714240"/>
            </a:xfrm>
            <a:custGeom>
              <a:avLst/>
              <a:gdLst/>
              <a:ahLst/>
              <a:cxnLst/>
              <a:rect l="l" t="t" r="r" b="b"/>
              <a:pathLst>
                <a:path w="105410" h="4714240">
                  <a:moveTo>
                    <a:pt x="105155" y="4713732"/>
                  </a:moveTo>
                  <a:lnTo>
                    <a:pt x="0" y="4713732"/>
                  </a:lnTo>
                  <a:lnTo>
                    <a:pt x="0" y="0"/>
                  </a:lnTo>
                  <a:lnTo>
                    <a:pt x="105155" y="0"/>
                  </a:lnTo>
                  <a:lnTo>
                    <a:pt x="105155" y="471373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8111" y="1261872"/>
              <a:ext cx="6724015" cy="4714240"/>
            </a:xfrm>
            <a:custGeom>
              <a:avLst/>
              <a:gdLst/>
              <a:ahLst/>
              <a:cxnLst/>
              <a:rect l="l" t="t" r="r" b="b"/>
              <a:pathLst>
                <a:path w="6724015" h="4714240">
                  <a:moveTo>
                    <a:pt x="6723888" y="4713732"/>
                  </a:moveTo>
                  <a:lnTo>
                    <a:pt x="0" y="4713732"/>
                  </a:lnTo>
                  <a:lnTo>
                    <a:pt x="0" y="0"/>
                  </a:lnTo>
                  <a:lnTo>
                    <a:pt x="6723888" y="0"/>
                  </a:lnTo>
                  <a:lnTo>
                    <a:pt x="6723888" y="4713732"/>
                  </a:lnTo>
                  <a:close/>
                </a:path>
              </a:pathLst>
            </a:custGeom>
            <a:solidFill>
              <a:srgbClr val="465B6C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21388" y="1722526"/>
              <a:ext cx="709295" cy="2918460"/>
            </a:xfrm>
            <a:custGeom>
              <a:avLst/>
              <a:gdLst/>
              <a:ahLst/>
              <a:cxnLst/>
              <a:rect l="l" t="t" r="r" b="b"/>
              <a:pathLst>
                <a:path w="709295" h="2918460">
                  <a:moveTo>
                    <a:pt x="624903" y="2782189"/>
                  </a:moveTo>
                  <a:lnTo>
                    <a:pt x="617956" y="2739161"/>
                  </a:lnTo>
                  <a:lnTo>
                    <a:pt x="598639" y="2701785"/>
                  </a:lnTo>
                  <a:lnTo>
                    <a:pt x="569175" y="2672308"/>
                  </a:lnTo>
                  <a:lnTo>
                    <a:pt x="558457" y="2666771"/>
                  </a:lnTo>
                  <a:lnTo>
                    <a:pt x="558457" y="2735669"/>
                  </a:lnTo>
                  <a:lnTo>
                    <a:pt x="558457" y="2741066"/>
                  </a:lnTo>
                  <a:lnTo>
                    <a:pt x="470446" y="2829623"/>
                  </a:lnTo>
                  <a:lnTo>
                    <a:pt x="470141" y="2830068"/>
                  </a:lnTo>
                  <a:lnTo>
                    <a:pt x="469785" y="2830512"/>
                  </a:lnTo>
                  <a:lnTo>
                    <a:pt x="466064" y="2834233"/>
                  </a:lnTo>
                  <a:lnTo>
                    <a:pt x="460667" y="2834233"/>
                  </a:lnTo>
                  <a:lnTo>
                    <a:pt x="411924" y="2785491"/>
                  </a:lnTo>
                  <a:lnTo>
                    <a:pt x="411924" y="2780093"/>
                  </a:lnTo>
                  <a:lnTo>
                    <a:pt x="418566" y="2773426"/>
                  </a:lnTo>
                  <a:lnTo>
                    <a:pt x="423964" y="2773426"/>
                  </a:lnTo>
                  <a:lnTo>
                    <a:pt x="427266" y="2776766"/>
                  </a:lnTo>
                  <a:lnTo>
                    <a:pt x="463232" y="2812719"/>
                  </a:lnTo>
                  <a:lnTo>
                    <a:pt x="502285" y="2773426"/>
                  </a:lnTo>
                  <a:lnTo>
                    <a:pt x="546455" y="2729026"/>
                  </a:lnTo>
                  <a:lnTo>
                    <a:pt x="551815" y="2729026"/>
                  </a:lnTo>
                  <a:lnTo>
                    <a:pt x="558457" y="2735669"/>
                  </a:lnTo>
                  <a:lnTo>
                    <a:pt x="558457" y="2666771"/>
                  </a:lnTo>
                  <a:lnTo>
                    <a:pt x="531812" y="2652992"/>
                  </a:lnTo>
                  <a:lnTo>
                    <a:pt x="488797" y="2646045"/>
                  </a:lnTo>
                  <a:lnTo>
                    <a:pt x="445770" y="2652992"/>
                  </a:lnTo>
                  <a:lnTo>
                    <a:pt x="408393" y="2672308"/>
                  </a:lnTo>
                  <a:lnTo>
                    <a:pt x="378929" y="2701785"/>
                  </a:lnTo>
                  <a:lnTo>
                    <a:pt x="359600" y="2739161"/>
                  </a:lnTo>
                  <a:lnTo>
                    <a:pt x="352666" y="2782189"/>
                  </a:lnTo>
                  <a:lnTo>
                    <a:pt x="359600" y="2825216"/>
                  </a:lnTo>
                  <a:lnTo>
                    <a:pt x="378929" y="2862580"/>
                  </a:lnTo>
                  <a:lnTo>
                    <a:pt x="408393" y="2892044"/>
                  </a:lnTo>
                  <a:lnTo>
                    <a:pt x="445770" y="2911360"/>
                  </a:lnTo>
                  <a:lnTo>
                    <a:pt x="488797" y="2918295"/>
                  </a:lnTo>
                  <a:lnTo>
                    <a:pt x="531812" y="2911360"/>
                  </a:lnTo>
                  <a:lnTo>
                    <a:pt x="569175" y="2892044"/>
                  </a:lnTo>
                  <a:lnTo>
                    <a:pt x="598639" y="2862580"/>
                  </a:lnTo>
                  <a:lnTo>
                    <a:pt x="613295" y="2834233"/>
                  </a:lnTo>
                  <a:lnTo>
                    <a:pt x="617956" y="2825216"/>
                  </a:lnTo>
                  <a:lnTo>
                    <a:pt x="624903" y="2782189"/>
                  </a:lnTo>
                  <a:close/>
                </a:path>
                <a:path w="709295" h="2918460">
                  <a:moveTo>
                    <a:pt x="624903" y="1233919"/>
                  </a:moveTo>
                  <a:lnTo>
                    <a:pt x="617956" y="1190891"/>
                  </a:lnTo>
                  <a:lnTo>
                    <a:pt x="598639" y="1153515"/>
                  </a:lnTo>
                  <a:lnTo>
                    <a:pt x="569175" y="1124051"/>
                  </a:lnTo>
                  <a:lnTo>
                    <a:pt x="558457" y="1118514"/>
                  </a:lnTo>
                  <a:lnTo>
                    <a:pt x="558457" y="1187411"/>
                  </a:lnTo>
                  <a:lnTo>
                    <a:pt x="558457" y="1192796"/>
                  </a:lnTo>
                  <a:lnTo>
                    <a:pt x="470446" y="1281353"/>
                  </a:lnTo>
                  <a:lnTo>
                    <a:pt x="470141" y="1281798"/>
                  </a:lnTo>
                  <a:lnTo>
                    <a:pt x="469785" y="1282242"/>
                  </a:lnTo>
                  <a:lnTo>
                    <a:pt x="466064" y="1285963"/>
                  </a:lnTo>
                  <a:lnTo>
                    <a:pt x="460667" y="1285963"/>
                  </a:lnTo>
                  <a:lnTo>
                    <a:pt x="411924" y="1237221"/>
                  </a:lnTo>
                  <a:lnTo>
                    <a:pt x="411924" y="1231836"/>
                  </a:lnTo>
                  <a:lnTo>
                    <a:pt x="415226" y="1228496"/>
                  </a:lnTo>
                  <a:lnTo>
                    <a:pt x="418566" y="1225156"/>
                  </a:lnTo>
                  <a:lnTo>
                    <a:pt x="423964" y="1225156"/>
                  </a:lnTo>
                  <a:lnTo>
                    <a:pt x="427266" y="1228496"/>
                  </a:lnTo>
                  <a:lnTo>
                    <a:pt x="463232" y="1264462"/>
                  </a:lnTo>
                  <a:lnTo>
                    <a:pt x="502297" y="1225156"/>
                  </a:lnTo>
                  <a:lnTo>
                    <a:pt x="546455" y="1180757"/>
                  </a:lnTo>
                  <a:lnTo>
                    <a:pt x="551815" y="1180757"/>
                  </a:lnTo>
                  <a:lnTo>
                    <a:pt x="558457" y="1187411"/>
                  </a:lnTo>
                  <a:lnTo>
                    <a:pt x="558457" y="1118514"/>
                  </a:lnTo>
                  <a:lnTo>
                    <a:pt x="531812" y="1104734"/>
                  </a:lnTo>
                  <a:lnTo>
                    <a:pt x="488797" y="1097788"/>
                  </a:lnTo>
                  <a:lnTo>
                    <a:pt x="445770" y="1104734"/>
                  </a:lnTo>
                  <a:lnTo>
                    <a:pt x="408393" y="1124051"/>
                  </a:lnTo>
                  <a:lnTo>
                    <a:pt x="378929" y="1153515"/>
                  </a:lnTo>
                  <a:lnTo>
                    <a:pt x="359600" y="1190891"/>
                  </a:lnTo>
                  <a:lnTo>
                    <a:pt x="352666" y="1233919"/>
                  </a:lnTo>
                  <a:lnTo>
                    <a:pt x="359600" y="1276946"/>
                  </a:lnTo>
                  <a:lnTo>
                    <a:pt x="378929" y="1314310"/>
                  </a:lnTo>
                  <a:lnTo>
                    <a:pt x="408393" y="1343774"/>
                  </a:lnTo>
                  <a:lnTo>
                    <a:pt x="445770" y="1363091"/>
                  </a:lnTo>
                  <a:lnTo>
                    <a:pt x="488797" y="1370025"/>
                  </a:lnTo>
                  <a:lnTo>
                    <a:pt x="531812" y="1363091"/>
                  </a:lnTo>
                  <a:lnTo>
                    <a:pt x="569175" y="1343774"/>
                  </a:lnTo>
                  <a:lnTo>
                    <a:pt x="598639" y="1314310"/>
                  </a:lnTo>
                  <a:lnTo>
                    <a:pt x="613295" y="1285963"/>
                  </a:lnTo>
                  <a:lnTo>
                    <a:pt x="617956" y="1276946"/>
                  </a:lnTo>
                  <a:lnTo>
                    <a:pt x="624903" y="1233919"/>
                  </a:lnTo>
                  <a:close/>
                </a:path>
                <a:path w="709295" h="2918460">
                  <a:moveTo>
                    <a:pt x="709295" y="189166"/>
                  </a:moveTo>
                  <a:lnTo>
                    <a:pt x="708355" y="180124"/>
                  </a:lnTo>
                  <a:lnTo>
                    <a:pt x="702424" y="172440"/>
                  </a:lnTo>
                  <a:lnTo>
                    <a:pt x="693902" y="169329"/>
                  </a:lnTo>
                  <a:lnTo>
                    <a:pt x="687387" y="168008"/>
                  </a:lnTo>
                  <a:lnTo>
                    <a:pt x="680885" y="168541"/>
                  </a:lnTo>
                  <a:lnTo>
                    <a:pt x="674789" y="170827"/>
                  </a:lnTo>
                  <a:lnTo>
                    <a:pt x="669455" y="174828"/>
                  </a:lnTo>
                  <a:lnTo>
                    <a:pt x="597255" y="246926"/>
                  </a:lnTo>
                  <a:lnTo>
                    <a:pt x="490512" y="218351"/>
                  </a:lnTo>
                  <a:lnTo>
                    <a:pt x="462000" y="111772"/>
                  </a:lnTo>
                  <a:lnTo>
                    <a:pt x="534200" y="39674"/>
                  </a:lnTo>
                  <a:lnTo>
                    <a:pt x="538162" y="34353"/>
                  </a:lnTo>
                  <a:lnTo>
                    <a:pt x="540448" y="28257"/>
                  </a:lnTo>
                  <a:lnTo>
                    <a:pt x="540969" y="21780"/>
                  </a:lnTo>
                  <a:lnTo>
                    <a:pt x="539610" y="15265"/>
                  </a:lnTo>
                  <a:lnTo>
                    <a:pt x="536600" y="6743"/>
                  </a:lnTo>
                  <a:lnTo>
                    <a:pt x="528789" y="825"/>
                  </a:lnTo>
                  <a:lnTo>
                    <a:pt x="519849" y="0"/>
                  </a:lnTo>
                  <a:lnTo>
                    <a:pt x="474116" y="673"/>
                  </a:lnTo>
                  <a:lnTo>
                    <a:pt x="429869" y="11099"/>
                  </a:lnTo>
                  <a:lnTo>
                    <a:pt x="388594" y="31102"/>
                  </a:lnTo>
                  <a:lnTo>
                    <a:pt x="351828" y="60452"/>
                  </a:lnTo>
                  <a:lnTo>
                    <a:pt x="323176" y="96113"/>
                  </a:lnTo>
                  <a:lnTo>
                    <a:pt x="303250" y="136347"/>
                  </a:lnTo>
                  <a:lnTo>
                    <a:pt x="292392" y="179603"/>
                  </a:lnTo>
                  <a:lnTo>
                    <a:pt x="290918" y="224320"/>
                  </a:lnTo>
                  <a:lnTo>
                    <a:pt x="299186" y="268947"/>
                  </a:lnTo>
                  <a:lnTo>
                    <a:pt x="29108" y="538518"/>
                  </a:lnTo>
                  <a:lnTo>
                    <a:pt x="7277" y="571385"/>
                  </a:lnTo>
                  <a:lnTo>
                    <a:pt x="0" y="608799"/>
                  </a:lnTo>
                  <a:lnTo>
                    <a:pt x="7277" y="646214"/>
                  </a:lnTo>
                  <a:lnTo>
                    <a:pt x="29108" y="679069"/>
                  </a:lnTo>
                  <a:lnTo>
                    <a:pt x="62039" y="700925"/>
                  </a:lnTo>
                  <a:lnTo>
                    <a:pt x="99491" y="708215"/>
                  </a:lnTo>
                  <a:lnTo>
                    <a:pt x="136931" y="700925"/>
                  </a:lnTo>
                  <a:lnTo>
                    <a:pt x="169875" y="679069"/>
                  </a:lnTo>
                  <a:lnTo>
                    <a:pt x="439953" y="409498"/>
                  </a:lnTo>
                  <a:lnTo>
                    <a:pt x="483374" y="417652"/>
                  </a:lnTo>
                  <a:lnTo>
                    <a:pt x="527558" y="416572"/>
                  </a:lnTo>
                  <a:lnTo>
                    <a:pt x="570903" y="406158"/>
                  </a:lnTo>
                  <a:lnTo>
                    <a:pt x="611797" y="386295"/>
                  </a:lnTo>
                  <a:lnTo>
                    <a:pt x="648639" y="356831"/>
                  </a:lnTo>
                  <a:lnTo>
                    <a:pt x="677621" y="320776"/>
                  </a:lnTo>
                  <a:lnTo>
                    <a:pt x="697725" y="279819"/>
                  </a:lnTo>
                  <a:lnTo>
                    <a:pt x="708456" y="235458"/>
                  </a:lnTo>
                  <a:lnTo>
                    <a:pt x="709295" y="189166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1663044" y="6309359"/>
            <a:ext cx="17399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22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36690" y="1564004"/>
            <a:ext cx="542925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000" spc="-20">
                <a:solidFill>
                  <a:srgbClr val="FFFFFF"/>
                </a:solidFill>
              </a:rPr>
              <a:t>Low-</a:t>
            </a:r>
            <a:r>
              <a:rPr dirty="0" sz="3000">
                <a:solidFill>
                  <a:srgbClr val="FFFFFF"/>
                </a:solidFill>
              </a:rPr>
              <a:t>Carbon</a:t>
            </a:r>
            <a:r>
              <a:rPr dirty="0" sz="3000" spc="-85">
                <a:solidFill>
                  <a:srgbClr val="FFFFFF"/>
                </a:solidFill>
              </a:rPr>
              <a:t> </a:t>
            </a:r>
            <a:r>
              <a:rPr dirty="0" sz="3000" spc="-20">
                <a:solidFill>
                  <a:srgbClr val="FFFFFF"/>
                </a:solidFill>
              </a:rPr>
              <a:t>Transformation </a:t>
            </a:r>
            <a:r>
              <a:rPr dirty="0" sz="3000">
                <a:solidFill>
                  <a:srgbClr val="FFFFFF"/>
                </a:solidFill>
              </a:rPr>
              <a:t>of</a:t>
            </a:r>
            <a:r>
              <a:rPr dirty="0" sz="3000" spc="-85">
                <a:solidFill>
                  <a:srgbClr val="FFFFFF"/>
                </a:solidFill>
              </a:rPr>
              <a:t> </a:t>
            </a:r>
            <a:r>
              <a:rPr dirty="0" sz="3000">
                <a:solidFill>
                  <a:srgbClr val="FFFFFF"/>
                </a:solidFill>
              </a:rPr>
              <a:t>Industrial</a:t>
            </a:r>
            <a:r>
              <a:rPr dirty="0" sz="3000" spc="-80">
                <a:solidFill>
                  <a:srgbClr val="FFFFFF"/>
                </a:solidFill>
              </a:rPr>
              <a:t> </a:t>
            </a:r>
            <a:r>
              <a:rPr dirty="0" sz="3000" spc="-10">
                <a:solidFill>
                  <a:srgbClr val="FFFFFF"/>
                </a:solidFill>
              </a:rPr>
              <a:t>Clusters</a:t>
            </a:r>
            <a:endParaRPr sz="3000"/>
          </a:p>
        </p:txBody>
      </p:sp>
      <p:sp>
        <p:nvSpPr>
          <p:cNvPr id="11" name="object 11" descr=""/>
          <p:cNvSpPr txBox="1"/>
          <p:nvPr/>
        </p:nvSpPr>
        <p:spPr>
          <a:xfrm>
            <a:off x="6536905" y="2705138"/>
            <a:ext cx="5139690" cy="2671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4290">
              <a:lnSpc>
                <a:spcPct val="129900"/>
              </a:lnSpc>
              <a:spcBef>
                <a:spcPts val="100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Nurture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emerging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industries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establish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50" b="1">
                <a:solidFill>
                  <a:srgbClr val="FFFFFF"/>
                </a:solidFill>
                <a:latin typeface="Microsoft YaHei"/>
                <a:cs typeface="Microsoft YaHei"/>
              </a:rPr>
              <a:t>a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green,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Microsoft YaHei"/>
                <a:cs typeface="Microsoft YaHei"/>
              </a:rPr>
              <a:t>low-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framework</a:t>
            </a:r>
            <a:endParaRPr sz="1800">
              <a:latin typeface="Microsoft YaHei"/>
              <a:cs typeface="Microsoft YaHei"/>
            </a:endParaRPr>
          </a:p>
          <a:p>
            <a:pPr marL="12700" marR="5080">
              <a:lnSpc>
                <a:spcPct val="129900"/>
              </a:lnSpc>
              <a:spcBef>
                <a:spcPts val="595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Advance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circular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economy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promote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synergistic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utilization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waste</a:t>
            </a:r>
            <a:r>
              <a:rPr dirty="0" sz="1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resources</a:t>
            </a:r>
            <a:endParaRPr sz="1800">
              <a:latin typeface="Microsoft YaHei"/>
              <a:cs typeface="Microsoft YaHei"/>
            </a:endParaRPr>
          </a:p>
          <a:p>
            <a:pPr marL="12700" marR="150495">
              <a:lnSpc>
                <a:spcPct val="129900"/>
              </a:lnSpc>
              <a:spcBef>
                <a:spcPts val="600"/>
              </a:spcBef>
            </a:pP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Drive</a:t>
            </a:r>
            <a:r>
              <a:rPr dirty="0" sz="18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8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agglomeration</a:t>
            </a:r>
            <a:r>
              <a:rPr dirty="0" sz="18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synergy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forge</a:t>
            </a:r>
            <a:r>
              <a:rPr dirty="0" sz="1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sustainable,</a:t>
            </a:r>
            <a:r>
              <a:rPr dirty="0" sz="18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FFFFFF"/>
                </a:solidFill>
                <a:latin typeface="Microsoft YaHei"/>
                <a:cs typeface="Microsoft YaHei"/>
              </a:rPr>
              <a:t>closed-</a:t>
            </a:r>
            <a:r>
              <a:rPr dirty="0" sz="1800" spc="-20" b="1">
                <a:solidFill>
                  <a:srgbClr val="FFFFFF"/>
                </a:solidFill>
                <a:latin typeface="Microsoft YaHei"/>
                <a:cs typeface="Microsoft YaHei"/>
              </a:rPr>
              <a:t>loop </a:t>
            </a:r>
            <a:r>
              <a:rPr dirty="0" sz="1800" b="1">
                <a:solidFill>
                  <a:srgbClr val="FFFFFF"/>
                </a:solidFill>
                <a:latin typeface="Microsoft YaHei"/>
                <a:cs typeface="Microsoft YaHei"/>
              </a:rPr>
              <a:t>value</a:t>
            </a:r>
            <a:r>
              <a:rPr dirty="0" sz="18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FFFFFF"/>
                </a:solidFill>
                <a:latin typeface="Microsoft YaHei"/>
                <a:cs typeface="Microsoft YaHei"/>
              </a:rPr>
              <a:t>chain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5874054" y="3615156"/>
            <a:ext cx="272415" cy="272415"/>
          </a:xfrm>
          <a:custGeom>
            <a:avLst/>
            <a:gdLst/>
            <a:ahLst/>
            <a:cxnLst/>
            <a:rect l="l" t="t" r="r" b="b"/>
            <a:pathLst>
              <a:path w="272414" h="272414">
                <a:moveTo>
                  <a:pt x="136131" y="272237"/>
                </a:moveTo>
                <a:lnTo>
                  <a:pt x="93107" y="265298"/>
                </a:lnTo>
                <a:lnTo>
                  <a:pt x="55739" y="245977"/>
                </a:lnTo>
                <a:lnTo>
                  <a:pt x="26268" y="216514"/>
                </a:lnTo>
                <a:lnTo>
                  <a:pt x="6941" y="179152"/>
                </a:lnTo>
                <a:lnTo>
                  <a:pt x="0" y="136131"/>
                </a:lnTo>
                <a:lnTo>
                  <a:pt x="6941" y="93098"/>
                </a:lnTo>
                <a:lnTo>
                  <a:pt x="26268" y="55728"/>
                </a:lnTo>
                <a:lnTo>
                  <a:pt x="55739" y="26261"/>
                </a:lnTo>
                <a:lnTo>
                  <a:pt x="93107" y="6938"/>
                </a:lnTo>
                <a:lnTo>
                  <a:pt x="136131" y="0"/>
                </a:lnTo>
                <a:lnTo>
                  <a:pt x="179152" y="6938"/>
                </a:lnTo>
                <a:lnTo>
                  <a:pt x="216514" y="26261"/>
                </a:lnTo>
                <a:lnTo>
                  <a:pt x="245977" y="55728"/>
                </a:lnTo>
                <a:lnTo>
                  <a:pt x="260068" y="82981"/>
                </a:lnTo>
                <a:lnTo>
                  <a:pt x="193789" y="82981"/>
                </a:lnTo>
                <a:lnTo>
                  <a:pt x="149636" y="127368"/>
                </a:lnTo>
                <a:lnTo>
                  <a:pt x="65900" y="127368"/>
                </a:lnTo>
                <a:lnTo>
                  <a:pt x="62560" y="130708"/>
                </a:lnTo>
                <a:lnTo>
                  <a:pt x="59258" y="134048"/>
                </a:lnTo>
                <a:lnTo>
                  <a:pt x="59258" y="139433"/>
                </a:lnTo>
                <a:lnTo>
                  <a:pt x="104698" y="184848"/>
                </a:lnTo>
                <a:lnTo>
                  <a:pt x="108000" y="188188"/>
                </a:lnTo>
                <a:lnTo>
                  <a:pt x="260625" y="188188"/>
                </a:lnTo>
                <a:lnTo>
                  <a:pt x="245977" y="216514"/>
                </a:lnTo>
                <a:lnTo>
                  <a:pt x="216514" y="245977"/>
                </a:lnTo>
                <a:lnTo>
                  <a:pt x="179152" y="265298"/>
                </a:lnTo>
                <a:lnTo>
                  <a:pt x="136131" y="272237"/>
                </a:lnTo>
                <a:close/>
              </a:path>
              <a:path w="272414" h="272414">
                <a:moveTo>
                  <a:pt x="260625" y="188188"/>
                </a:moveTo>
                <a:lnTo>
                  <a:pt x="113398" y="188188"/>
                </a:lnTo>
                <a:lnTo>
                  <a:pt x="117119" y="184454"/>
                </a:lnTo>
                <a:lnTo>
                  <a:pt x="117475" y="184010"/>
                </a:lnTo>
                <a:lnTo>
                  <a:pt x="117779" y="183565"/>
                </a:lnTo>
                <a:lnTo>
                  <a:pt x="205790" y="95008"/>
                </a:lnTo>
                <a:lnTo>
                  <a:pt x="205790" y="89623"/>
                </a:lnTo>
                <a:lnTo>
                  <a:pt x="199148" y="82981"/>
                </a:lnTo>
                <a:lnTo>
                  <a:pt x="260068" y="82981"/>
                </a:lnTo>
                <a:lnTo>
                  <a:pt x="265298" y="93098"/>
                </a:lnTo>
                <a:lnTo>
                  <a:pt x="272237" y="136131"/>
                </a:lnTo>
                <a:lnTo>
                  <a:pt x="265298" y="179152"/>
                </a:lnTo>
                <a:lnTo>
                  <a:pt x="260625" y="188188"/>
                </a:lnTo>
                <a:close/>
              </a:path>
              <a:path w="272414" h="272414">
                <a:moveTo>
                  <a:pt x="110566" y="166674"/>
                </a:moveTo>
                <a:lnTo>
                  <a:pt x="74599" y="130708"/>
                </a:lnTo>
                <a:lnTo>
                  <a:pt x="71297" y="127368"/>
                </a:lnTo>
                <a:lnTo>
                  <a:pt x="149636" y="127368"/>
                </a:lnTo>
                <a:lnTo>
                  <a:pt x="110566" y="16667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Low-</a:t>
            </a:r>
            <a:r>
              <a:rPr dirty="0"/>
              <a:t>Carbon</a:t>
            </a:r>
            <a:r>
              <a:rPr dirty="0" spc="-80"/>
              <a:t> </a:t>
            </a:r>
            <a:r>
              <a:rPr dirty="0" spc="-10"/>
              <a:t>Transformation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Industrial</a:t>
            </a:r>
            <a:r>
              <a:rPr dirty="0" spc="-80"/>
              <a:t> </a:t>
            </a:r>
            <a:r>
              <a:rPr dirty="0" spc="-10"/>
              <a:t>Clusters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850126"/>
            <a:ext cx="11281410" cy="1356995"/>
          </a:xfrm>
          <a:prstGeom prst="rect">
            <a:avLst/>
          </a:prstGeom>
        </p:spPr>
        <p:txBody>
          <a:bodyPr wrap="square" lIns="0" tIns="173990" rIns="0" bIns="0" rtlCol="0" vert="horz">
            <a:spAutoFit/>
          </a:bodyPr>
          <a:lstStyle/>
          <a:p>
            <a:pPr marL="22860">
              <a:lnSpc>
                <a:spcPct val="100000"/>
              </a:lnSpc>
              <a:spcBef>
                <a:spcPts val="137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Nurture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emerging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industries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establish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green,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low-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carbon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framework</a:t>
            </a:r>
            <a:endParaRPr sz="180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  <a:spcBef>
                <a:spcPts val="75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Focus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strategic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emerging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industries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including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new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energy,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new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materials,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biomedicine,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high-end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equipment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manufacturing,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gradually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transform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high- energy-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consumption,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high-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pollution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industries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toward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development.</a:t>
            </a:r>
            <a:endParaRPr sz="105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Meanwhile,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cultivate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future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frontier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sectors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such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hydrogen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advanced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storage,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biomanufacturing,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generative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AI.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000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example,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Dongqiao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Zone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Ningde,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China,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has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new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 cluster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led by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CATL,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promoting power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batteries, smart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 and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other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emerging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fields.Huzhou,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China,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piloting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hydrogen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chain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demonstration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projects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hydrogen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production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application.</a:t>
            </a:r>
            <a:endParaRPr sz="1050">
              <a:latin typeface="Microsoft YaHei"/>
              <a:cs typeface="Microsoft YaHei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185737" y="2928302"/>
          <a:ext cx="4074795" cy="3443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56335"/>
                <a:gridCol w="2832735"/>
              </a:tblGrid>
              <a:tr h="2222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8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4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Fields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76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Sub-sectors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76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11760" marR="104775" indent="154305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Information</a:t>
                      </a:r>
                      <a:r>
                        <a:rPr dirty="0" sz="6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79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12763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5G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(5th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mobile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communication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technology),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electronic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information manufacturing,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software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emerging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digital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sectors,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985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77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214629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 power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generation,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new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 grid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connection,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key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equipment,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96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-4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1440" marR="18288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petrochemical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materials,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materials,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non-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ferrous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metals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rare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earth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materials,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inorganic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non-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metallic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materials,</a:t>
                      </a:r>
                      <a:r>
                        <a:rPr dirty="0" sz="600" spc="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81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6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end</a:t>
                      </a:r>
                      <a:r>
                        <a:rPr dirty="0" sz="600" spc="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Equipment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36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1440" marR="15875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robots,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CNC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machine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tools,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agricultural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machinery,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construction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machinery,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medical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equipment,</a:t>
                      </a:r>
                      <a:r>
                        <a:rPr dirty="0" sz="600" spc="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79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Vehicles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36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1440" marR="21971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vehicle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complete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vehicles,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key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component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systems,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core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components,</a:t>
                      </a:r>
                      <a:r>
                        <a:rPr dirty="0" sz="600" spc="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600" spc="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connected</a:t>
                      </a:r>
                      <a:r>
                        <a:rPr dirty="0" sz="600" spc="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technology,</a:t>
                      </a:r>
                      <a:r>
                        <a:rPr dirty="0" sz="600" spc="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79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276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 marL="298450" marR="290830" indent="-635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5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Environmental</a:t>
                      </a:r>
                      <a:r>
                        <a:rPr dirty="0" sz="600" spc="5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Protection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1440" marR="15621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peaking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neutrality,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manufacturing,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conservation,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conservation,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environmental</a:t>
                      </a:r>
                      <a:r>
                        <a:rPr dirty="0" sz="600" spc="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protection,</a:t>
                      </a:r>
                      <a:r>
                        <a:rPr dirty="0" sz="600" spc="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74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1936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Civil</a:t>
                      </a:r>
                      <a:r>
                        <a:rPr dirty="0" sz="600" spc="-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Aviation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01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Aircraft,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aero-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engines,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airborne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01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65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27000" marR="119380" indent="136525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Ship</a:t>
                      </a:r>
                      <a:r>
                        <a:rPr dirty="0" sz="6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Marine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Engineering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Equipment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79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ships,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marine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engineering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equipment,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36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/>
          <p:nvPr/>
        </p:nvSpPr>
        <p:spPr>
          <a:xfrm>
            <a:off x="581393" y="2455760"/>
            <a:ext cx="308038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073785" marR="5080" indent="-106108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Focus</a:t>
            </a:r>
            <a:r>
              <a:rPr dirty="0" sz="14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on</a:t>
            </a:r>
            <a:r>
              <a:rPr dirty="0" sz="14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eight</a:t>
            </a:r>
            <a:r>
              <a:rPr dirty="0" sz="14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strategic</a:t>
            </a:r>
            <a:r>
              <a:rPr dirty="0" sz="14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C00000"/>
                </a:solidFill>
                <a:latin typeface="Microsoft YaHei"/>
                <a:cs typeface="Microsoft YaHei"/>
              </a:rPr>
              <a:t>emerging industries.</a:t>
            </a:r>
            <a:endParaRPr sz="1400">
              <a:latin typeface="Microsoft YaHei"/>
              <a:cs typeface="Microsoft YaHei"/>
            </a:endParaRPr>
          </a:p>
        </p:txBody>
      </p:sp>
      <p:graphicFrame>
        <p:nvGraphicFramePr>
          <p:cNvPr id="8" name="object 8" descr=""/>
          <p:cNvGraphicFramePr>
            <a:graphicFrameLocks noGrp="1"/>
          </p:cNvGraphicFramePr>
          <p:nvPr/>
        </p:nvGraphicFramePr>
        <p:xfrm>
          <a:off x="4445317" y="2928302"/>
          <a:ext cx="3996054" cy="3443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2665"/>
                <a:gridCol w="2907665"/>
              </a:tblGrid>
              <a:tr h="30035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8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4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Fields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69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Sub-sectors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699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4102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</a:t>
                      </a:r>
                      <a:r>
                        <a:rPr dirty="0" sz="600" spc="-1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Steel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048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10160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Restrict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focus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phasing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out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outdated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capacity,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promote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short-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process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steelmaking.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47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27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600" spc="-2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123189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Strictly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prohibit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addition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coking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chemical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capacity,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and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promote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 clean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transformation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 existing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projects.Focus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renovating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highly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polluting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sectors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oil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refining,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synthetic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ammonia,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electrolytic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aluminum.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19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8477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Building</a:t>
                      </a:r>
                      <a:r>
                        <a:rPr dirty="0" sz="600" spc="-1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21209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Cement: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Restrict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cement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clinker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eliminate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outdated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cement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lines;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  <a:p>
                      <a:pPr marL="90805" marR="10287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Glass: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Promote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ultra-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low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emission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transformation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flat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strictly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capacity;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  <a:p>
                      <a:pPr marL="90805" marR="104139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Ceramics: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Prohibit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outdated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kilns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fired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open-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flame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tunnel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kilns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sagger-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loaded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sanitary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ceramic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tunnel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kilns.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03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Non-</a:t>
                      </a: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ferrous</a:t>
                      </a:r>
                      <a:r>
                        <a:rPr dirty="0" sz="600" spc="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Metals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8382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Limit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expansion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energy-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intensive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smelting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capacity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electrolytic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aluminum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alumina,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shut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down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enclosed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blast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furnaces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6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copper</a:t>
                      </a:r>
                      <a:r>
                        <a:rPr dirty="0" sz="6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smelting,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</a:t>
                      </a:r>
                      <a:r>
                        <a:rPr dirty="0" sz="6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flash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smelting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other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advanced</a:t>
                      </a:r>
                      <a:r>
                        <a:rPr dirty="0" sz="600" spc="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technologies.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25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Thermal</a:t>
                      </a:r>
                      <a:r>
                        <a:rPr dirty="0" sz="600" spc="-2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121920">
                        <a:lnSpc>
                          <a:spcPct val="100000"/>
                        </a:lnSpc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Strictly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fired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projects,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phase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out</a:t>
                      </a:r>
                      <a:r>
                        <a:rPr dirty="0" sz="6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conventional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fired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units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300,000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kW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below,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promote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transformation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service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units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into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peaking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sources,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develop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integrated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coal-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6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joint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ventures.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25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9" name="object 9" descr=""/>
          <p:cNvSpPr txBox="1"/>
          <p:nvPr/>
        </p:nvSpPr>
        <p:spPr>
          <a:xfrm>
            <a:off x="4633010" y="2455760"/>
            <a:ext cx="3268979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30835" marR="5080" indent="-31813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Upgrade</a:t>
            </a:r>
            <a:r>
              <a:rPr dirty="0" sz="14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C00000"/>
                </a:solidFill>
                <a:latin typeface="Microsoft YaHei"/>
                <a:cs typeface="Microsoft YaHei"/>
              </a:rPr>
              <a:t>energy-intensive</a:t>
            </a:r>
            <a:r>
              <a:rPr dirty="0" sz="14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4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spc="-20" b="1">
                <a:solidFill>
                  <a:srgbClr val="C00000"/>
                </a:solidFill>
                <a:latin typeface="Microsoft YaHei"/>
                <a:cs typeface="Microsoft YaHei"/>
              </a:rPr>
              <a:t>high-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pollution</a:t>
            </a:r>
            <a:r>
              <a:rPr dirty="0" sz="1400" spc="-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industries</a:t>
            </a:r>
            <a:r>
              <a:rPr dirty="0" sz="14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to</a:t>
            </a:r>
            <a:r>
              <a:rPr dirty="0" sz="1400" spc="-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C00000"/>
                </a:solidFill>
                <a:latin typeface="Microsoft YaHei"/>
                <a:cs typeface="Microsoft YaHei"/>
              </a:rPr>
              <a:t>green.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8664943" y="2512910"/>
            <a:ext cx="284797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Cultivate</a:t>
            </a:r>
            <a:r>
              <a:rPr dirty="0" sz="1400" spc="-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nine</a:t>
            </a:r>
            <a:r>
              <a:rPr dirty="0" sz="14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b="1">
                <a:solidFill>
                  <a:srgbClr val="C00000"/>
                </a:solidFill>
                <a:latin typeface="Microsoft YaHei"/>
                <a:cs typeface="Microsoft YaHei"/>
              </a:rPr>
              <a:t>future</a:t>
            </a:r>
            <a:r>
              <a:rPr dirty="0" sz="14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C00000"/>
                </a:solidFill>
                <a:latin typeface="Microsoft YaHei"/>
                <a:cs typeface="Microsoft YaHei"/>
              </a:rPr>
              <a:t>industries.</a:t>
            </a:r>
            <a:endParaRPr sz="1400">
              <a:latin typeface="Microsoft YaHei"/>
              <a:cs typeface="Microsoft YaHei"/>
            </a:endParaRPr>
          </a:p>
        </p:txBody>
      </p:sp>
      <p:graphicFrame>
        <p:nvGraphicFramePr>
          <p:cNvPr id="11" name="object 11" descr=""/>
          <p:cNvGraphicFramePr>
            <a:graphicFrameLocks noGrp="1"/>
          </p:cNvGraphicFramePr>
          <p:nvPr/>
        </p:nvGraphicFramePr>
        <p:xfrm>
          <a:off x="8539162" y="2918142"/>
          <a:ext cx="3543300" cy="3427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6290"/>
                <a:gridCol w="2661285"/>
              </a:tblGrid>
              <a:tr h="335280">
                <a:tc>
                  <a:txBody>
                    <a:bodyPr/>
                    <a:lstStyle/>
                    <a:p>
                      <a:pPr marL="250825" marR="146685" indent="-9715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 Fields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dirty="0" sz="8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Sub-sectors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4139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Metaverse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333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51562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Metaverse,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Urban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Metaverse,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Commercial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and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Entertainment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Metaverse,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524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algn="ctr" marL="204470" marR="198120" indent="63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Brain-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Computer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Interface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8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9591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Input/output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interfaces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such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brain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information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reading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writing,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well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brain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information encoding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decoding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algorithms.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8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166370" marR="160020" indent="5016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Quantum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Information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524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40830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Quantum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Computing,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Quantum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Communication,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Quantum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Measurement.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524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79400" marR="188595" indent="-84455">
                        <a:lnSpc>
                          <a:spcPct val="100000"/>
                        </a:lnSpc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Humanoid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Robot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15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19367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Special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structural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components,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driving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components,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electromechanical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components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humanoid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robots,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15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Generative</a:t>
                      </a:r>
                      <a:r>
                        <a:rPr dirty="0" sz="600" spc="-3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07975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Application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platforms,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data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access,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service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quality,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application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trustworthiness,</a:t>
                      </a:r>
                      <a:r>
                        <a:rPr dirty="0" sz="600" spc="1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46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295910">
                <a:tc>
                  <a:txBody>
                    <a:bodyPr/>
                    <a:lstStyle/>
                    <a:p>
                      <a:pPr marL="347345" marR="93980" indent="-247015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Biomanufacturi</a:t>
                      </a:r>
                      <a:r>
                        <a:rPr dirty="0" sz="600" spc="5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ng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524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Biomanufacturing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food,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pharmaceuticals,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fine</a:t>
                      </a:r>
                      <a:r>
                        <a:rPr dirty="0" sz="6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chemicals,</a:t>
                      </a:r>
                      <a:r>
                        <a:rPr dirty="0" sz="6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333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2959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Future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Display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333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27000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Quantum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Dot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Display,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Holographic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Display,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Retinal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Display,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Micro-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LED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Display,</a:t>
                      </a:r>
                      <a:r>
                        <a:rPr dirty="0" sz="6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524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Future</a:t>
                      </a:r>
                      <a:r>
                        <a:rPr dirty="0" sz="6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Network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667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13462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Deterministic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Network,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Digital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Twin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Network,</a:t>
                      </a:r>
                      <a:r>
                        <a:rPr dirty="0" sz="6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Computing-Network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Convergence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/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Computing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Network,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095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247650" marR="160020" indent="-81280">
                        <a:lnSpc>
                          <a:spcPct val="100000"/>
                        </a:lnSpc>
                      </a:pPr>
                      <a:r>
                        <a:rPr dirty="0" sz="6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600" spc="-15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5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Storage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15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90805" marR="325120">
                        <a:lnSpc>
                          <a:spcPct val="100000"/>
                        </a:lnSpc>
                      </a:pP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Lithium-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ion</a:t>
                      </a:r>
                      <a:r>
                        <a:rPr dirty="0" sz="6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batteries,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sodium-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ion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batteries,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6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storage/hydrogen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fuel cells,</a:t>
                      </a:r>
                      <a:r>
                        <a:rPr dirty="0" sz="6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6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solid-</a:t>
                      </a:r>
                      <a:r>
                        <a:rPr dirty="0" sz="6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state batteries, </a:t>
                      </a:r>
                      <a:r>
                        <a:rPr dirty="0" sz="6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etc.</a:t>
                      </a:r>
                      <a:endParaRPr sz="6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15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64023" y="2453639"/>
            <a:ext cx="7152132" cy="3934967"/>
          </a:xfrm>
          <a:prstGeom prst="rect">
            <a:avLst/>
          </a:prstGeom>
        </p:spPr>
      </p:pic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76237" y="2448242"/>
          <a:ext cx="4364355" cy="39852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6930"/>
                <a:gridCol w="1415415"/>
                <a:gridCol w="826769"/>
                <a:gridCol w="1199515"/>
              </a:tblGrid>
              <a:tr h="6934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9695" marR="91440" indent="2476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Industry Category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52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344805" marR="337185" indent="-63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Synergy Utilization Objects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07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100330" marR="92075" indent="6032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Output Products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524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4635">
                        <a:lnSpc>
                          <a:spcPct val="100000"/>
                        </a:lnSpc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Keywords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90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1409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93675" marR="186690" indent="-1270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Green Energy </a:t>
                      </a:r>
                      <a:r>
                        <a:rPr dirty="0" sz="900" spc="-25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900" spc="-10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Energy Storage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95250" marR="88265" indent="63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Photovoltaic:</a:t>
                      </a:r>
                      <a:r>
                        <a:rPr dirty="0" sz="800" spc="-5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"power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generation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panels,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desert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under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panels,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planting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between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panels";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echelon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energy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batteries;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by-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product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from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hydrogen production.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87630" marR="8064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Power, Ecological Restoration 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5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Resource Recycling.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19380" marR="11176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Construct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closed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loop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"green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3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800" spc="-3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energy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storage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manufacturing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new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energy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applications</a:t>
                      </a:r>
                      <a:r>
                        <a:rPr dirty="0" sz="800" spc="-4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recycling".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77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13460">
                <a:tc>
                  <a:txBody>
                    <a:bodyPr/>
                    <a:lstStyle/>
                    <a:p>
                      <a:pPr algn="ctr" marL="104775" marR="97155" indent="-63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 spc="-10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Circular Economy </a:t>
                      </a:r>
                      <a:r>
                        <a:rPr dirty="0" sz="900" spc="-25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900" spc="-10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Resource Regenerati </a:t>
                      </a:r>
                      <a:r>
                        <a:rPr dirty="0" sz="900" spc="-25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on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76530" marR="168910" indent="63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electrical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electronic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equipment,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scrapped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energy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vehicles,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power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batteries,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etc.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255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95885" marR="8763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Recycled</a:t>
                      </a:r>
                      <a:r>
                        <a:rPr dirty="0" sz="800" spc="-4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raw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materials, building materials.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8120" marR="190500" indent="5588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Build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"urban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mineral"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system.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868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85420" marR="135890" indent="-41910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Industrial Synergy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43510" marR="136525" indent="-635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Comprehensive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industrial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heat</a:t>
                      </a:r>
                      <a:r>
                        <a:rPr dirty="0" sz="800" spc="-1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energy,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wastewater,</a:t>
                      </a:r>
                      <a:r>
                        <a:rPr dirty="0" sz="800" spc="-5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25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solid</a:t>
                      </a:r>
                      <a:r>
                        <a:rPr dirty="0" sz="800" spc="-3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waste.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1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61925" marR="153670" indent="-635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Shared Energy, Reclaimed Water.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112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70180" marR="163830" indent="47625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Inter-enterprise </a:t>
                      </a:r>
                      <a:r>
                        <a:rPr dirty="0" sz="80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circular</a:t>
                      </a:r>
                      <a:r>
                        <a:rPr dirty="0" sz="800" spc="-10">
                          <a:solidFill>
                            <a:srgbClr val="252525"/>
                          </a:solidFill>
                          <a:latin typeface="Microsoft YaHei"/>
                          <a:cs typeface="Microsoft YaHei"/>
                        </a:rPr>
                        <a:t> economy.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459740" y="945527"/>
            <a:ext cx="11273155" cy="14763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Advance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circular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economy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promote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synergistic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utilization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waste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resources</a:t>
            </a:r>
            <a:endParaRPr sz="18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00000"/>
              </a:lnSpc>
              <a:spcBef>
                <a:spcPts val="125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We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will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circular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chain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"waste–renewable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resources"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shift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</a:t>
            </a:r>
            <a:r>
              <a:rPr dirty="0" sz="1050">
                <a:solidFill>
                  <a:srgbClr val="767070"/>
                </a:solidFill>
                <a:latin typeface="MS UI Gothic"/>
                <a:cs typeface="MS UI Gothic"/>
              </a:rPr>
              <a:t>‑</a:t>
            </a:r>
            <a:r>
              <a:rPr dirty="0" sz="1050" spc="114">
                <a:solidFill>
                  <a:srgbClr val="767070"/>
                </a:solidFill>
                <a:latin typeface="MS UI Gothic"/>
                <a:cs typeface="MS UI Gothic"/>
              </a:rPr>
              <a:t> 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consuming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model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ecological</a:t>
            </a:r>
            <a:r>
              <a:rPr dirty="0" sz="1050">
                <a:solidFill>
                  <a:srgbClr val="767070"/>
                </a:solidFill>
                <a:latin typeface="MS UI Gothic"/>
                <a:cs typeface="MS UI Gothic"/>
              </a:rPr>
              <a:t>‑</a:t>
            </a:r>
            <a:r>
              <a:rPr dirty="0" sz="1050" spc="114">
                <a:solidFill>
                  <a:srgbClr val="767070"/>
                </a:solidFill>
                <a:latin typeface="MS UI Gothic"/>
                <a:cs typeface="MS UI Gothic"/>
              </a:rPr>
              <a:t> 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regenerative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model,</a:t>
            </a:r>
            <a:r>
              <a:rPr dirty="0" sz="1050" spc="1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which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mainly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reflected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1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storage,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circular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economy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</a:t>
            </a:r>
            <a:r>
              <a:rPr dirty="0" sz="1050" spc="1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regeneration,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coordination,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other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fields.For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example,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Jinchuan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Group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Gansu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Province,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China,</a:t>
            </a:r>
            <a:r>
              <a:rPr dirty="0" sz="1050" spc="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has</a:t>
            </a:r>
            <a:r>
              <a:rPr dirty="0" sz="1050" spc="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adopted</a:t>
            </a:r>
            <a:r>
              <a:rPr dirty="0" sz="1050" spc="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"resource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collection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&amp;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storage–processing–reuse"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model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convert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smelting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waste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residue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into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materials,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closed</a:t>
            </a:r>
            <a:r>
              <a:rPr dirty="0" sz="1050">
                <a:solidFill>
                  <a:srgbClr val="767070"/>
                </a:solidFill>
                <a:latin typeface="MS UI Gothic"/>
                <a:cs typeface="MS UI Gothic"/>
              </a:rPr>
              <a:t>‑</a:t>
            </a:r>
            <a:r>
              <a:rPr dirty="0" sz="1050" spc="350">
                <a:solidFill>
                  <a:srgbClr val="767070"/>
                </a:solidFill>
                <a:latin typeface="MS UI Gothic"/>
                <a:cs typeface="MS UI Gothic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loop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system.</a:t>
            </a:r>
            <a:endParaRPr sz="1050">
              <a:latin typeface="Microsoft YaHei"/>
              <a:cs typeface="Microsoft YaHei"/>
            </a:endParaRPr>
          </a:p>
          <a:p>
            <a:pPr algn="just" marL="70485">
              <a:lnSpc>
                <a:spcPct val="100000"/>
              </a:lnSpc>
              <a:spcBef>
                <a:spcPts val="1525"/>
              </a:spcBef>
            </a:pP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Typical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Layout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Circular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Economy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Industries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/>
          <p:nvPr/>
        </p:nvSpPr>
        <p:spPr>
          <a:xfrm>
            <a:off x="6925627" y="2507297"/>
            <a:ext cx="5005070" cy="3665854"/>
          </a:xfrm>
          <a:custGeom>
            <a:avLst/>
            <a:gdLst/>
            <a:ahLst/>
            <a:cxnLst/>
            <a:rect l="l" t="t" r="r" b="b"/>
            <a:pathLst>
              <a:path w="5005070" h="3665854">
                <a:moveTo>
                  <a:pt x="1581785" y="0"/>
                </a:moveTo>
                <a:lnTo>
                  <a:pt x="1553210" y="0"/>
                </a:lnTo>
                <a:lnTo>
                  <a:pt x="1553210" y="28575"/>
                </a:lnTo>
                <a:lnTo>
                  <a:pt x="1553210" y="1103630"/>
                </a:lnTo>
                <a:lnTo>
                  <a:pt x="28575" y="1103630"/>
                </a:lnTo>
                <a:lnTo>
                  <a:pt x="28575" y="28575"/>
                </a:lnTo>
                <a:lnTo>
                  <a:pt x="1553210" y="28575"/>
                </a:lnTo>
                <a:lnTo>
                  <a:pt x="1553210" y="0"/>
                </a:lnTo>
                <a:lnTo>
                  <a:pt x="0" y="0"/>
                </a:lnTo>
                <a:lnTo>
                  <a:pt x="0" y="1132205"/>
                </a:lnTo>
                <a:lnTo>
                  <a:pt x="1581785" y="1132205"/>
                </a:lnTo>
                <a:lnTo>
                  <a:pt x="1581785" y="1117917"/>
                </a:lnTo>
                <a:lnTo>
                  <a:pt x="1581785" y="1103630"/>
                </a:lnTo>
                <a:lnTo>
                  <a:pt x="1581785" y="28575"/>
                </a:lnTo>
                <a:lnTo>
                  <a:pt x="1581785" y="14287"/>
                </a:lnTo>
                <a:lnTo>
                  <a:pt x="1581785" y="0"/>
                </a:lnTo>
                <a:close/>
              </a:path>
              <a:path w="5005070" h="3665854">
                <a:moveTo>
                  <a:pt x="5004435" y="2180590"/>
                </a:moveTo>
                <a:lnTo>
                  <a:pt x="4975860" y="2180590"/>
                </a:lnTo>
                <a:lnTo>
                  <a:pt x="4975860" y="2209165"/>
                </a:lnTo>
                <a:lnTo>
                  <a:pt x="4975860" y="3637280"/>
                </a:lnTo>
                <a:lnTo>
                  <a:pt x="3180715" y="3637280"/>
                </a:lnTo>
                <a:lnTo>
                  <a:pt x="3180715" y="2209165"/>
                </a:lnTo>
                <a:lnTo>
                  <a:pt x="4975860" y="2209165"/>
                </a:lnTo>
                <a:lnTo>
                  <a:pt x="4975860" y="2180590"/>
                </a:lnTo>
                <a:lnTo>
                  <a:pt x="3152140" y="2180590"/>
                </a:lnTo>
                <a:lnTo>
                  <a:pt x="3152140" y="3665855"/>
                </a:lnTo>
                <a:lnTo>
                  <a:pt x="5004435" y="3665855"/>
                </a:lnTo>
                <a:lnTo>
                  <a:pt x="5004435" y="3651567"/>
                </a:lnTo>
                <a:lnTo>
                  <a:pt x="5004435" y="3637280"/>
                </a:lnTo>
                <a:lnTo>
                  <a:pt x="5004435" y="2209165"/>
                </a:lnTo>
                <a:lnTo>
                  <a:pt x="5004435" y="2194877"/>
                </a:lnTo>
                <a:lnTo>
                  <a:pt x="5004435" y="2180590"/>
                </a:lnTo>
                <a:close/>
              </a:path>
              <a:path w="5005070" h="3665854">
                <a:moveTo>
                  <a:pt x="5005070" y="239395"/>
                </a:moveTo>
                <a:lnTo>
                  <a:pt x="4976495" y="239395"/>
                </a:lnTo>
                <a:lnTo>
                  <a:pt x="4976495" y="267970"/>
                </a:lnTo>
                <a:lnTo>
                  <a:pt x="4976495" y="1104265"/>
                </a:lnTo>
                <a:lnTo>
                  <a:pt x="3137535" y="1104265"/>
                </a:lnTo>
                <a:lnTo>
                  <a:pt x="3137535" y="267970"/>
                </a:lnTo>
                <a:lnTo>
                  <a:pt x="4976495" y="267970"/>
                </a:lnTo>
                <a:lnTo>
                  <a:pt x="4976495" y="239395"/>
                </a:lnTo>
                <a:lnTo>
                  <a:pt x="3108960" y="239395"/>
                </a:lnTo>
                <a:lnTo>
                  <a:pt x="3108960" y="1132840"/>
                </a:lnTo>
                <a:lnTo>
                  <a:pt x="5005070" y="1132840"/>
                </a:lnTo>
                <a:lnTo>
                  <a:pt x="5005070" y="1118552"/>
                </a:lnTo>
                <a:lnTo>
                  <a:pt x="5005070" y="1104265"/>
                </a:lnTo>
                <a:lnTo>
                  <a:pt x="5005070" y="267970"/>
                </a:lnTo>
                <a:lnTo>
                  <a:pt x="5005070" y="253682"/>
                </a:lnTo>
                <a:lnTo>
                  <a:pt x="5005070" y="23939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Low-</a:t>
            </a:r>
            <a:r>
              <a:rPr dirty="0"/>
              <a:t>Carbon</a:t>
            </a:r>
            <a:r>
              <a:rPr dirty="0" spc="-80"/>
              <a:t> </a:t>
            </a:r>
            <a:r>
              <a:rPr dirty="0" spc="-10"/>
              <a:t>Transformation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Industrial</a:t>
            </a:r>
            <a:r>
              <a:rPr dirty="0" spc="-80"/>
              <a:t> </a:t>
            </a:r>
            <a:r>
              <a:rPr dirty="0" spc="-10"/>
              <a:t>Clusters</a:t>
            </a:r>
          </a:p>
        </p:txBody>
      </p:sp>
      <p:sp>
        <p:nvSpPr>
          <p:cNvPr id="9" name="object 9" descr=""/>
          <p:cNvSpPr txBox="1"/>
          <p:nvPr/>
        </p:nvSpPr>
        <p:spPr>
          <a:xfrm>
            <a:off x="11663044" y="6302017"/>
            <a:ext cx="17399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24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5417820" y="6411237"/>
            <a:ext cx="586867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>
                <a:latin typeface="Microsoft YaHei"/>
                <a:cs typeface="Microsoft YaHei"/>
              </a:rPr>
              <a:t>Schematic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Diagram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of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Development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Model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for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 spc="-10">
                <a:latin typeface="Microsoft YaHei"/>
                <a:cs typeface="Microsoft YaHei"/>
              </a:rPr>
              <a:t>Manufacturing-</a:t>
            </a:r>
            <a:r>
              <a:rPr dirty="0" sz="1000">
                <a:latin typeface="Microsoft YaHei"/>
                <a:cs typeface="Microsoft YaHei"/>
              </a:rPr>
              <a:t>Oriented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Net</a:t>
            </a:r>
            <a:r>
              <a:rPr dirty="0" sz="1000" spc="-15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Zero</a:t>
            </a:r>
            <a:r>
              <a:rPr dirty="0" sz="1000" spc="-20">
                <a:latin typeface="Microsoft YaHei"/>
                <a:cs typeface="Microsoft YaHei"/>
              </a:rPr>
              <a:t> </a:t>
            </a:r>
            <a:r>
              <a:rPr dirty="0" sz="1000">
                <a:latin typeface="Microsoft YaHei"/>
                <a:cs typeface="Microsoft YaHei"/>
              </a:rPr>
              <a:t>Industrial</a:t>
            </a:r>
            <a:r>
              <a:rPr dirty="0" sz="1000" spc="-25">
                <a:latin typeface="Microsoft YaHei"/>
                <a:cs typeface="Microsoft YaHei"/>
              </a:rPr>
              <a:t> </a:t>
            </a:r>
            <a:r>
              <a:rPr dirty="0" sz="1000" spc="-20">
                <a:latin typeface="Microsoft YaHei"/>
                <a:cs typeface="Microsoft YaHei"/>
              </a:rPr>
              <a:t>Park</a:t>
            </a:r>
            <a:endParaRPr sz="10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aphicFrame>
        <p:nvGraphicFramePr>
          <p:cNvPr id="4" name="object 4" descr=""/>
          <p:cNvGraphicFramePr>
            <a:graphicFrameLocks noGrp="1"/>
          </p:cNvGraphicFramePr>
          <p:nvPr/>
        </p:nvGraphicFramePr>
        <p:xfrm>
          <a:off x="374332" y="2505113"/>
          <a:ext cx="11525250" cy="3670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3370"/>
                <a:gridCol w="1279525"/>
                <a:gridCol w="6132195"/>
                <a:gridCol w="2464434"/>
              </a:tblGrid>
              <a:tr h="395605">
                <a:tc>
                  <a:txBody>
                    <a:bodyPr/>
                    <a:lstStyle/>
                    <a:p>
                      <a:pPr marL="16637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1000" spc="-4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Category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93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314960" marR="187325" indent="-12065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Chain-leading enterprise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31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Collaboration</a:t>
                      </a:r>
                      <a:r>
                        <a:rPr dirty="0" sz="1000" spc="-7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Points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93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8083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Typical</a:t>
                      </a:r>
                      <a:r>
                        <a:rPr dirty="0" sz="100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Cases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93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754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94310" marR="186690">
                        <a:lnSpc>
                          <a:spcPct val="100000"/>
                        </a:lnSpc>
                      </a:pP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Photovoltaic</a:t>
                      </a:r>
                      <a:r>
                        <a:rPr dirty="0" sz="800" spc="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New-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type</a:t>
                      </a:r>
                      <a:r>
                        <a:rPr dirty="0" sz="800" spc="-3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3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r>
                        <a:rPr dirty="0" sz="800" spc="-4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Cluster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49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205740" marR="197485" indent="-63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Leaders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Silicon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Cell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Module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Inverter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49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5250" marR="33083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idle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rooftops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open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spaces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revitalize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resources,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uniformly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develop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distributed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photovoltaic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20193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level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microgrids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achieve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on-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site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consumption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grid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connection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surplus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electricity.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testing,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certification,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footprint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platforms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quickly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obtain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export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certification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"Net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modules".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39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5250" marR="11239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Ordos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China,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LONGi,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Envision,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Huajing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other</a:t>
                      </a:r>
                      <a:r>
                        <a:rPr dirty="0" sz="800" spc="5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enterprises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have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formed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full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chain.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749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77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77165" marR="168275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Battery</a:t>
                      </a:r>
                      <a:r>
                        <a:rPr dirty="0" sz="8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3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Vehicle</a:t>
                      </a:r>
                      <a:r>
                        <a:rPr dirty="0" sz="8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 Cluster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Manufacturers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algn="ctr" marL="121920" marR="11430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Automakers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Recycling</a:t>
                      </a:r>
                      <a:r>
                        <a:rPr dirty="0" sz="8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Companies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21590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Jointly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build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dedicated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line"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ensure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100%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four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key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links: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cathode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cells,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Pack,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vehicles.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16192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Jointly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establish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full-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lifecycle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footprint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database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meet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requirements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EU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Regulation.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Jointly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develop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second-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recycled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factory,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nickel,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cobalt,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lithium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recovery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rates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&gt;90%.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95250" marR="18478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Yibin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Battery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Town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gathers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CATL,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other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enterprises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certified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footprint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German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authorities.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9220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19380" marR="112395" indent="19685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8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New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r>
                        <a:rPr dirty="0" sz="800" spc="-4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r>
                        <a:rPr dirty="0" sz="800" spc="-4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Cluster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21920" marR="114300" indent="-127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Suppliers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Synthetic Ammonia/Methanol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algn="ctr" marL="161925" marR="15430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Downstream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Fine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683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6256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park's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pipeline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replace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produced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from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natural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gas,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emissions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over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90%.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70167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800" spc="14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capture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pipeline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network,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thermal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plant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flue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gas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methanol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polycarbonate</a:t>
                      </a:r>
                      <a:r>
                        <a:rPr dirty="0" sz="800" spc="-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16827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reclaimed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reuse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steam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achieve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three-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cycle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"raw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water".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3843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Taking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Donghua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Energy's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comprehensive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alkane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core,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Maoming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has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introduced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projects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acrylic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acid,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fiber,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special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coatings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form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closed loop.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9213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42595" marR="160655" indent="-274320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4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r>
                        <a:rPr dirty="0" sz="800" spc="-4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Full- </a:t>
                      </a:r>
                      <a:r>
                        <a:rPr dirty="0" sz="8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Chain</a:t>
                      </a:r>
                      <a:r>
                        <a:rPr dirty="0" sz="8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Cluster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04139" marR="965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Electrolyzer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Manufacturers</a:t>
                      </a:r>
                      <a:r>
                        <a:rPr dirty="0" sz="8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Hydrogen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Suppliers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Fuel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Cells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Steel/Glass/Logistics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End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Users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55816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park's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station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uniformly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≥99.999%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purity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 hydrogen.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393065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various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transportation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facilities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including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pressure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liquid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pipelines,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reducing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comprehensive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cost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20%.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  <a:p>
                      <a:pPr marL="95250" marR="50419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Share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testing,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certification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trading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platforms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quickly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obtain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certificates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emission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reduction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benefits.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1112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Mengsu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Economic</a:t>
                      </a:r>
                      <a:r>
                        <a:rPr dirty="0" sz="8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Development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Zone</a:t>
                      </a:r>
                      <a:r>
                        <a:rPr dirty="0" sz="8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Inner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Mongolia,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has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built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China's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first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"green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–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steel"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line,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which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reversely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supplies</a:t>
                      </a:r>
                      <a:r>
                        <a:rPr dirty="0" sz="8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fuel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cell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heavy-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duty</a:t>
                      </a:r>
                      <a:r>
                        <a:rPr dirty="0" sz="8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trucks</a:t>
                      </a:r>
                      <a:r>
                        <a:rPr dirty="0" sz="8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park,</a:t>
                      </a:r>
                      <a:r>
                        <a:rPr dirty="0" sz="8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forming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closed</a:t>
                      </a:r>
                      <a:r>
                        <a:rPr dirty="0" sz="8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loop.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5" name="object 5" descr=""/>
          <p:cNvSpPr txBox="1"/>
          <p:nvPr/>
        </p:nvSpPr>
        <p:spPr>
          <a:xfrm>
            <a:off x="457834" y="1009332"/>
            <a:ext cx="11287760" cy="14751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Drive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agglomeration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synergy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to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forge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sustainable,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closed-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loop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value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chain</a:t>
            </a:r>
            <a:endParaRPr sz="1800">
              <a:latin typeface="Microsoft YaHei"/>
              <a:cs typeface="Microsoft YaHei"/>
            </a:endParaRPr>
          </a:p>
          <a:p>
            <a:pPr marL="17780" marR="5080">
              <a:lnSpc>
                <a:spcPct val="119800"/>
              </a:lnSpc>
              <a:spcBef>
                <a:spcPts val="65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Promoting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agglomeration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coordination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industries,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sharing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technologies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among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upstream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downstream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enterprises,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core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path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closed-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loop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chain.</a:t>
            </a:r>
            <a:endParaRPr sz="1050">
              <a:latin typeface="Microsoft YaHei"/>
              <a:cs typeface="Microsoft YaHei"/>
            </a:endParaRPr>
          </a:p>
          <a:p>
            <a:pPr marL="17780" marR="5080">
              <a:lnSpc>
                <a:spcPct val="119800"/>
              </a:lnSpc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Essentially,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achieves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ecological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coupling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spatial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agglomeration,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reduces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full-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chain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costs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via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sharing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mechanisms,</a:t>
            </a:r>
            <a:r>
              <a:rPr dirty="0" sz="1050" spc="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ultimately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transforms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chain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"linear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consumption"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"circular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symbiosis",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providing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sustainable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support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goals.</a:t>
            </a:r>
            <a:endParaRPr sz="1050">
              <a:latin typeface="Microsoft YaHei"/>
              <a:cs typeface="Microsoft YaHei"/>
            </a:endParaRPr>
          </a:p>
          <a:p>
            <a:pPr algn="ctr" marR="25400">
              <a:lnSpc>
                <a:spcPct val="100000"/>
              </a:lnSpc>
              <a:spcBef>
                <a:spcPts val="1120"/>
              </a:spcBef>
            </a:pP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Typical</a:t>
            </a:r>
            <a:r>
              <a:rPr dirty="0" sz="12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Categories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2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Chain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Clusters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Low-</a:t>
            </a:r>
            <a:r>
              <a:rPr dirty="0"/>
              <a:t>Carbon</a:t>
            </a:r>
            <a:r>
              <a:rPr dirty="0" spc="-80"/>
              <a:t> </a:t>
            </a:r>
            <a:r>
              <a:rPr dirty="0" spc="-10"/>
              <a:t>Transformation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Industrial</a:t>
            </a:r>
            <a:r>
              <a:rPr dirty="0" spc="-80"/>
              <a:t> </a:t>
            </a:r>
            <a:r>
              <a:rPr dirty="0" spc="-10"/>
              <a:t>Clusters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58469" y="857897"/>
            <a:ext cx="676084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Envision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Ordos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Park,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China</a:t>
            </a:r>
            <a:endParaRPr sz="1800">
              <a:latin typeface="Microsoft YaHei"/>
              <a:cs typeface="Microsoft YaHei"/>
            </a:endParaRP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7884" y="2331720"/>
            <a:ext cx="6652259" cy="4014216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381000" y="2331720"/>
            <a:ext cx="4639310" cy="906780"/>
          </a:xfrm>
          <a:custGeom>
            <a:avLst/>
            <a:gdLst/>
            <a:ahLst/>
            <a:cxnLst/>
            <a:rect l="l" t="t" r="r" b="b"/>
            <a:pathLst>
              <a:path w="4639310" h="906780">
                <a:moveTo>
                  <a:pt x="4488180" y="906779"/>
                </a:moveTo>
                <a:lnTo>
                  <a:pt x="150876" y="906779"/>
                </a:lnTo>
                <a:lnTo>
                  <a:pt x="103251" y="899072"/>
                </a:lnTo>
                <a:lnTo>
                  <a:pt x="61842" y="877621"/>
                </a:lnTo>
                <a:lnTo>
                  <a:pt x="29158" y="844937"/>
                </a:lnTo>
                <a:lnTo>
                  <a:pt x="7707" y="803528"/>
                </a:lnTo>
                <a:lnTo>
                  <a:pt x="0" y="755903"/>
                </a:lnTo>
                <a:lnTo>
                  <a:pt x="0" y="150875"/>
                </a:lnTo>
                <a:lnTo>
                  <a:pt x="7707" y="102946"/>
                </a:lnTo>
                <a:lnTo>
                  <a:pt x="29158" y="61385"/>
                </a:lnTo>
                <a:lnTo>
                  <a:pt x="61842" y="28701"/>
                </a:lnTo>
                <a:lnTo>
                  <a:pt x="103251" y="7402"/>
                </a:lnTo>
                <a:lnTo>
                  <a:pt x="150876" y="0"/>
                </a:lnTo>
                <a:lnTo>
                  <a:pt x="4488180" y="0"/>
                </a:lnTo>
                <a:lnTo>
                  <a:pt x="4535621" y="7402"/>
                </a:lnTo>
                <a:lnTo>
                  <a:pt x="4576938" y="28701"/>
                </a:lnTo>
                <a:lnTo>
                  <a:pt x="4609623" y="61385"/>
                </a:lnTo>
                <a:lnTo>
                  <a:pt x="4631165" y="102946"/>
                </a:lnTo>
                <a:lnTo>
                  <a:pt x="4639056" y="150875"/>
                </a:lnTo>
                <a:lnTo>
                  <a:pt x="4639056" y="755903"/>
                </a:lnTo>
                <a:lnTo>
                  <a:pt x="4631165" y="803528"/>
                </a:lnTo>
                <a:lnTo>
                  <a:pt x="4609623" y="844937"/>
                </a:lnTo>
                <a:lnTo>
                  <a:pt x="4576938" y="877621"/>
                </a:lnTo>
                <a:lnTo>
                  <a:pt x="4535621" y="899072"/>
                </a:lnTo>
                <a:lnTo>
                  <a:pt x="4488180" y="906779"/>
                </a:lnTo>
                <a:close/>
              </a:path>
            </a:pathLst>
          </a:custGeom>
          <a:solidFill>
            <a:srgbClr val="D9E9FD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381000" y="3429000"/>
            <a:ext cx="4639310" cy="2917190"/>
          </a:xfrm>
          <a:custGeom>
            <a:avLst/>
            <a:gdLst/>
            <a:ahLst/>
            <a:cxnLst/>
            <a:rect l="l" t="t" r="r" b="b"/>
            <a:pathLst>
              <a:path w="4639310" h="2917190">
                <a:moveTo>
                  <a:pt x="4483608" y="2916936"/>
                </a:moveTo>
                <a:lnTo>
                  <a:pt x="155448" y="2916936"/>
                </a:lnTo>
                <a:lnTo>
                  <a:pt x="106304" y="2908678"/>
                </a:lnTo>
                <a:lnTo>
                  <a:pt x="63631" y="2886448"/>
                </a:lnTo>
                <a:lnTo>
                  <a:pt x="29985" y="2852801"/>
                </a:lnTo>
                <a:lnTo>
                  <a:pt x="7922" y="2810296"/>
                </a:lnTo>
                <a:lnTo>
                  <a:pt x="0" y="2761488"/>
                </a:lnTo>
                <a:lnTo>
                  <a:pt x="0" y="155448"/>
                </a:lnTo>
                <a:lnTo>
                  <a:pt x="7922" y="106426"/>
                </a:lnTo>
                <a:lnTo>
                  <a:pt x="29985" y="63814"/>
                </a:lnTo>
                <a:lnTo>
                  <a:pt x="63631" y="30167"/>
                </a:lnTo>
                <a:lnTo>
                  <a:pt x="106304" y="8044"/>
                </a:lnTo>
                <a:lnTo>
                  <a:pt x="155448" y="0"/>
                </a:lnTo>
                <a:lnTo>
                  <a:pt x="4483608" y="0"/>
                </a:lnTo>
                <a:lnTo>
                  <a:pt x="4532568" y="8044"/>
                </a:lnTo>
                <a:lnTo>
                  <a:pt x="4575150" y="30167"/>
                </a:lnTo>
                <a:lnTo>
                  <a:pt x="4608796" y="63814"/>
                </a:lnTo>
                <a:lnTo>
                  <a:pt x="4630950" y="106426"/>
                </a:lnTo>
                <a:lnTo>
                  <a:pt x="4639056" y="155448"/>
                </a:lnTo>
                <a:lnTo>
                  <a:pt x="4639056" y="2761488"/>
                </a:lnTo>
                <a:lnTo>
                  <a:pt x="4630950" y="2810296"/>
                </a:lnTo>
                <a:lnTo>
                  <a:pt x="4608796" y="2852801"/>
                </a:lnTo>
                <a:lnTo>
                  <a:pt x="4575150" y="2886448"/>
                </a:lnTo>
                <a:lnTo>
                  <a:pt x="4532568" y="2908678"/>
                </a:lnTo>
                <a:lnTo>
                  <a:pt x="4483608" y="2916936"/>
                </a:lnTo>
                <a:close/>
              </a:path>
            </a:pathLst>
          </a:custGeom>
          <a:solidFill>
            <a:srgbClr val="D9E9FD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2591" y="4403064"/>
            <a:ext cx="155829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Microsoft YaHei"/>
                <a:cs typeface="Microsoft YaHei"/>
              </a:rPr>
              <a:t>Approved</a:t>
            </a:r>
            <a:r>
              <a:rPr dirty="0" sz="900" spc="-3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for</a:t>
            </a:r>
            <a:r>
              <a:rPr dirty="0" sz="900" spc="-3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construction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22591" y="4860264"/>
            <a:ext cx="304482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Microsoft YaHei"/>
                <a:cs typeface="Microsoft YaHei"/>
              </a:rPr>
              <a:t>Standard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Formulation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Large-</a:t>
            </a:r>
            <a:r>
              <a:rPr dirty="0" sz="900" b="1">
                <a:latin typeface="Microsoft YaHei"/>
                <a:cs typeface="Microsoft YaHei"/>
              </a:rPr>
              <a:t>Scale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Development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22591" y="5317464"/>
            <a:ext cx="321881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Microsoft YaHei"/>
                <a:cs typeface="Microsoft YaHei"/>
              </a:rPr>
              <a:t>Launch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the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"Net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Zero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Industrial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Park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2.0"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Upgrade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spc="-20" b="1">
                <a:latin typeface="Microsoft YaHei"/>
                <a:cs typeface="Microsoft YaHei"/>
              </a:rPr>
              <a:t>Plan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122591" y="5774664"/>
            <a:ext cx="3570604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latin typeface="Microsoft YaHei"/>
                <a:cs typeface="Microsoft YaHei"/>
              </a:rPr>
              <a:t>Stage</a:t>
            </a:r>
            <a:r>
              <a:rPr dirty="0" sz="900" spc="-3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of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International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Standard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Output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Global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Expansion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944333" y="3869499"/>
            <a:ext cx="134620" cy="2353310"/>
          </a:xfrm>
          <a:custGeom>
            <a:avLst/>
            <a:gdLst/>
            <a:ahLst/>
            <a:cxnLst/>
            <a:rect l="l" t="t" r="r" b="b"/>
            <a:pathLst>
              <a:path w="134619" h="2353310">
                <a:moveTo>
                  <a:pt x="71094" y="2324100"/>
                </a:moveTo>
                <a:lnTo>
                  <a:pt x="63474" y="2324100"/>
                </a:lnTo>
                <a:lnTo>
                  <a:pt x="63474" y="2263140"/>
                </a:lnTo>
                <a:lnTo>
                  <a:pt x="71094" y="2263140"/>
                </a:lnTo>
                <a:lnTo>
                  <a:pt x="71094" y="2324100"/>
                </a:lnTo>
                <a:close/>
              </a:path>
              <a:path w="134619" h="2353310">
                <a:moveTo>
                  <a:pt x="67284" y="2353055"/>
                </a:moveTo>
                <a:lnTo>
                  <a:pt x="1409" y="2300351"/>
                </a:lnTo>
                <a:lnTo>
                  <a:pt x="444" y="2299208"/>
                </a:lnTo>
                <a:lnTo>
                  <a:pt x="0" y="2297785"/>
                </a:lnTo>
                <a:lnTo>
                  <a:pt x="127" y="2296312"/>
                </a:lnTo>
                <a:lnTo>
                  <a:pt x="812" y="2294991"/>
                </a:lnTo>
                <a:lnTo>
                  <a:pt x="1943" y="2294039"/>
                </a:lnTo>
                <a:lnTo>
                  <a:pt x="3365" y="2293581"/>
                </a:lnTo>
                <a:lnTo>
                  <a:pt x="4594" y="2293581"/>
                </a:lnTo>
                <a:lnTo>
                  <a:pt x="6159" y="2294394"/>
                </a:lnTo>
                <a:lnTo>
                  <a:pt x="67284" y="2343294"/>
                </a:lnTo>
                <a:lnTo>
                  <a:pt x="64909" y="2345194"/>
                </a:lnTo>
                <a:lnTo>
                  <a:pt x="77110" y="2345194"/>
                </a:lnTo>
                <a:lnTo>
                  <a:pt x="74903" y="2346960"/>
                </a:lnTo>
                <a:lnTo>
                  <a:pt x="63474" y="2346960"/>
                </a:lnTo>
                <a:lnTo>
                  <a:pt x="63474" y="2348166"/>
                </a:lnTo>
                <a:lnTo>
                  <a:pt x="73395" y="2348166"/>
                </a:lnTo>
                <a:lnTo>
                  <a:pt x="67284" y="2353055"/>
                </a:lnTo>
                <a:close/>
              </a:path>
              <a:path w="134619" h="2353310">
                <a:moveTo>
                  <a:pt x="77110" y="2345194"/>
                </a:moveTo>
                <a:lnTo>
                  <a:pt x="69659" y="2345194"/>
                </a:lnTo>
                <a:lnTo>
                  <a:pt x="67284" y="2343294"/>
                </a:lnTo>
                <a:lnTo>
                  <a:pt x="128409" y="2294394"/>
                </a:lnTo>
                <a:lnTo>
                  <a:pt x="129960" y="2293581"/>
                </a:lnTo>
                <a:lnTo>
                  <a:pt x="131203" y="2293581"/>
                </a:lnTo>
                <a:lnTo>
                  <a:pt x="132626" y="2294039"/>
                </a:lnTo>
                <a:lnTo>
                  <a:pt x="133756" y="2294991"/>
                </a:lnTo>
                <a:lnTo>
                  <a:pt x="134442" y="2296312"/>
                </a:lnTo>
                <a:lnTo>
                  <a:pt x="134569" y="2297785"/>
                </a:lnTo>
                <a:lnTo>
                  <a:pt x="134124" y="2299208"/>
                </a:lnTo>
                <a:lnTo>
                  <a:pt x="133159" y="2300351"/>
                </a:lnTo>
                <a:lnTo>
                  <a:pt x="77110" y="2345194"/>
                </a:lnTo>
                <a:close/>
              </a:path>
              <a:path w="134619" h="2353310">
                <a:moveTo>
                  <a:pt x="69659" y="2345194"/>
                </a:moveTo>
                <a:lnTo>
                  <a:pt x="64909" y="2345194"/>
                </a:lnTo>
                <a:lnTo>
                  <a:pt x="67284" y="2343294"/>
                </a:lnTo>
                <a:lnTo>
                  <a:pt x="69659" y="2345194"/>
                </a:lnTo>
                <a:close/>
              </a:path>
              <a:path w="134619" h="2353310">
                <a:moveTo>
                  <a:pt x="71094" y="2348166"/>
                </a:moveTo>
                <a:lnTo>
                  <a:pt x="63474" y="2348166"/>
                </a:lnTo>
                <a:lnTo>
                  <a:pt x="63474" y="2346960"/>
                </a:lnTo>
                <a:lnTo>
                  <a:pt x="71094" y="2346960"/>
                </a:lnTo>
                <a:lnTo>
                  <a:pt x="71094" y="2348166"/>
                </a:lnTo>
                <a:close/>
              </a:path>
              <a:path w="134619" h="2353310">
                <a:moveTo>
                  <a:pt x="73395" y="2348166"/>
                </a:moveTo>
                <a:lnTo>
                  <a:pt x="71094" y="2348166"/>
                </a:lnTo>
                <a:lnTo>
                  <a:pt x="71094" y="2346960"/>
                </a:lnTo>
                <a:lnTo>
                  <a:pt x="74903" y="2346960"/>
                </a:lnTo>
                <a:lnTo>
                  <a:pt x="73395" y="2348166"/>
                </a:lnTo>
                <a:close/>
              </a:path>
              <a:path w="134619" h="2353310">
                <a:moveTo>
                  <a:pt x="71094" y="60960"/>
                </a:moveTo>
                <a:lnTo>
                  <a:pt x="63474" y="60960"/>
                </a:lnTo>
                <a:lnTo>
                  <a:pt x="63474" y="0"/>
                </a:lnTo>
                <a:lnTo>
                  <a:pt x="71094" y="0"/>
                </a:lnTo>
                <a:lnTo>
                  <a:pt x="71094" y="60960"/>
                </a:lnTo>
                <a:close/>
              </a:path>
              <a:path w="134619" h="2353310">
                <a:moveTo>
                  <a:pt x="71094" y="144779"/>
                </a:moveTo>
                <a:lnTo>
                  <a:pt x="63474" y="144779"/>
                </a:lnTo>
                <a:lnTo>
                  <a:pt x="63474" y="83820"/>
                </a:lnTo>
                <a:lnTo>
                  <a:pt x="71094" y="83820"/>
                </a:lnTo>
                <a:lnTo>
                  <a:pt x="71094" y="144779"/>
                </a:lnTo>
                <a:close/>
              </a:path>
              <a:path w="134619" h="2353310">
                <a:moveTo>
                  <a:pt x="71094" y="228600"/>
                </a:moveTo>
                <a:lnTo>
                  <a:pt x="63474" y="228600"/>
                </a:lnTo>
                <a:lnTo>
                  <a:pt x="63474" y="167639"/>
                </a:lnTo>
                <a:lnTo>
                  <a:pt x="71094" y="167639"/>
                </a:lnTo>
                <a:lnTo>
                  <a:pt x="71094" y="228600"/>
                </a:lnTo>
                <a:close/>
              </a:path>
              <a:path w="134619" h="2353310">
                <a:moveTo>
                  <a:pt x="71094" y="312420"/>
                </a:moveTo>
                <a:lnTo>
                  <a:pt x="63474" y="312420"/>
                </a:lnTo>
                <a:lnTo>
                  <a:pt x="63474" y="251460"/>
                </a:lnTo>
                <a:lnTo>
                  <a:pt x="71094" y="251460"/>
                </a:lnTo>
                <a:lnTo>
                  <a:pt x="71094" y="312420"/>
                </a:lnTo>
                <a:close/>
              </a:path>
              <a:path w="134619" h="2353310">
                <a:moveTo>
                  <a:pt x="71094" y="396239"/>
                </a:moveTo>
                <a:lnTo>
                  <a:pt x="63474" y="396239"/>
                </a:lnTo>
                <a:lnTo>
                  <a:pt x="63474" y="335279"/>
                </a:lnTo>
                <a:lnTo>
                  <a:pt x="71094" y="335279"/>
                </a:lnTo>
                <a:lnTo>
                  <a:pt x="71094" y="396239"/>
                </a:lnTo>
                <a:close/>
              </a:path>
              <a:path w="134619" h="2353310">
                <a:moveTo>
                  <a:pt x="71094" y="480060"/>
                </a:moveTo>
                <a:lnTo>
                  <a:pt x="63474" y="480060"/>
                </a:lnTo>
                <a:lnTo>
                  <a:pt x="63474" y="419100"/>
                </a:lnTo>
                <a:lnTo>
                  <a:pt x="71094" y="419100"/>
                </a:lnTo>
                <a:lnTo>
                  <a:pt x="71094" y="480060"/>
                </a:lnTo>
                <a:close/>
              </a:path>
              <a:path w="134619" h="2353310">
                <a:moveTo>
                  <a:pt x="71094" y="563879"/>
                </a:moveTo>
                <a:lnTo>
                  <a:pt x="63474" y="563879"/>
                </a:lnTo>
                <a:lnTo>
                  <a:pt x="63474" y="502920"/>
                </a:lnTo>
                <a:lnTo>
                  <a:pt x="71094" y="502920"/>
                </a:lnTo>
                <a:lnTo>
                  <a:pt x="71094" y="563879"/>
                </a:lnTo>
                <a:close/>
              </a:path>
              <a:path w="134619" h="2353310">
                <a:moveTo>
                  <a:pt x="71094" y="647700"/>
                </a:moveTo>
                <a:lnTo>
                  <a:pt x="63474" y="647700"/>
                </a:lnTo>
                <a:lnTo>
                  <a:pt x="63474" y="586739"/>
                </a:lnTo>
                <a:lnTo>
                  <a:pt x="71094" y="586739"/>
                </a:lnTo>
                <a:lnTo>
                  <a:pt x="71094" y="647700"/>
                </a:lnTo>
                <a:close/>
              </a:path>
              <a:path w="134619" h="2353310">
                <a:moveTo>
                  <a:pt x="71094" y="731520"/>
                </a:moveTo>
                <a:lnTo>
                  <a:pt x="63474" y="731520"/>
                </a:lnTo>
                <a:lnTo>
                  <a:pt x="63474" y="670560"/>
                </a:lnTo>
                <a:lnTo>
                  <a:pt x="71094" y="670560"/>
                </a:lnTo>
                <a:lnTo>
                  <a:pt x="71094" y="731520"/>
                </a:lnTo>
                <a:close/>
              </a:path>
              <a:path w="134619" h="2353310">
                <a:moveTo>
                  <a:pt x="71094" y="815339"/>
                </a:moveTo>
                <a:lnTo>
                  <a:pt x="63474" y="815339"/>
                </a:lnTo>
                <a:lnTo>
                  <a:pt x="63474" y="754379"/>
                </a:lnTo>
                <a:lnTo>
                  <a:pt x="71094" y="754379"/>
                </a:lnTo>
                <a:lnTo>
                  <a:pt x="71094" y="815339"/>
                </a:lnTo>
                <a:close/>
              </a:path>
              <a:path w="134619" h="2353310">
                <a:moveTo>
                  <a:pt x="71094" y="899160"/>
                </a:moveTo>
                <a:lnTo>
                  <a:pt x="63474" y="899160"/>
                </a:lnTo>
                <a:lnTo>
                  <a:pt x="63474" y="838200"/>
                </a:lnTo>
                <a:lnTo>
                  <a:pt x="71094" y="838200"/>
                </a:lnTo>
                <a:lnTo>
                  <a:pt x="71094" y="899160"/>
                </a:lnTo>
                <a:close/>
              </a:path>
              <a:path w="134619" h="2353310">
                <a:moveTo>
                  <a:pt x="71094" y="982979"/>
                </a:moveTo>
                <a:lnTo>
                  <a:pt x="63474" y="982979"/>
                </a:lnTo>
                <a:lnTo>
                  <a:pt x="63474" y="922020"/>
                </a:lnTo>
                <a:lnTo>
                  <a:pt x="71094" y="922020"/>
                </a:lnTo>
                <a:lnTo>
                  <a:pt x="71094" y="982979"/>
                </a:lnTo>
                <a:close/>
              </a:path>
              <a:path w="134619" h="2353310">
                <a:moveTo>
                  <a:pt x="71094" y="1066800"/>
                </a:moveTo>
                <a:lnTo>
                  <a:pt x="63474" y="1066800"/>
                </a:lnTo>
                <a:lnTo>
                  <a:pt x="63474" y="1005839"/>
                </a:lnTo>
                <a:lnTo>
                  <a:pt x="71094" y="1005839"/>
                </a:lnTo>
                <a:lnTo>
                  <a:pt x="71094" y="1066800"/>
                </a:lnTo>
                <a:close/>
              </a:path>
              <a:path w="134619" h="2353310">
                <a:moveTo>
                  <a:pt x="71094" y="1150620"/>
                </a:moveTo>
                <a:lnTo>
                  <a:pt x="63474" y="1150620"/>
                </a:lnTo>
                <a:lnTo>
                  <a:pt x="63474" y="1089660"/>
                </a:lnTo>
                <a:lnTo>
                  <a:pt x="71094" y="1089660"/>
                </a:lnTo>
                <a:lnTo>
                  <a:pt x="71094" y="1150620"/>
                </a:lnTo>
                <a:close/>
              </a:path>
              <a:path w="134619" h="2353310">
                <a:moveTo>
                  <a:pt x="71094" y="1234439"/>
                </a:moveTo>
                <a:lnTo>
                  <a:pt x="63474" y="1234439"/>
                </a:lnTo>
                <a:lnTo>
                  <a:pt x="63474" y="1173479"/>
                </a:lnTo>
                <a:lnTo>
                  <a:pt x="71094" y="1173479"/>
                </a:lnTo>
                <a:lnTo>
                  <a:pt x="71094" y="1234439"/>
                </a:lnTo>
                <a:close/>
              </a:path>
              <a:path w="134619" h="2353310">
                <a:moveTo>
                  <a:pt x="71094" y="1318260"/>
                </a:moveTo>
                <a:lnTo>
                  <a:pt x="63474" y="1318260"/>
                </a:lnTo>
                <a:lnTo>
                  <a:pt x="63474" y="1257300"/>
                </a:lnTo>
                <a:lnTo>
                  <a:pt x="71094" y="1257300"/>
                </a:lnTo>
                <a:lnTo>
                  <a:pt x="71094" y="1318260"/>
                </a:lnTo>
                <a:close/>
              </a:path>
              <a:path w="134619" h="2353310">
                <a:moveTo>
                  <a:pt x="71094" y="1402079"/>
                </a:moveTo>
                <a:lnTo>
                  <a:pt x="63474" y="1402079"/>
                </a:lnTo>
                <a:lnTo>
                  <a:pt x="63474" y="1341120"/>
                </a:lnTo>
                <a:lnTo>
                  <a:pt x="71094" y="1341120"/>
                </a:lnTo>
                <a:lnTo>
                  <a:pt x="71094" y="1402079"/>
                </a:lnTo>
                <a:close/>
              </a:path>
              <a:path w="134619" h="2353310">
                <a:moveTo>
                  <a:pt x="71094" y="1485900"/>
                </a:moveTo>
                <a:lnTo>
                  <a:pt x="63474" y="1485900"/>
                </a:lnTo>
                <a:lnTo>
                  <a:pt x="63474" y="1424939"/>
                </a:lnTo>
                <a:lnTo>
                  <a:pt x="71094" y="1424939"/>
                </a:lnTo>
                <a:lnTo>
                  <a:pt x="71094" y="1485900"/>
                </a:lnTo>
                <a:close/>
              </a:path>
              <a:path w="134619" h="2353310">
                <a:moveTo>
                  <a:pt x="71094" y="1569720"/>
                </a:moveTo>
                <a:lnTo>
                  <a:pt x="63474" y="1569720"/>
                </a:lnTo>
                <a:lnTo>
                  <a:pt x="63474" y="1508760"/>
                </a:lnTo>
                <a:lnTo>
                  <a:pt x="71094" y="1508760"/>
                </a:lnTo>
                <a:lnTo>
                  <a:pt x="71094" y="1569720"/>
                </a:lnTo>
                <a:close/>
              </a:path>
              <a:path w="134619" h="2353310">
                <a:moveTo>
                  <a:pt x="71094" y="1653539"/>
                </a:moveTo>
                <a:lnTo>
                  <a:pt x="63474" y="1653539"/>
                </a:lnTo>
                <a:lnTo>
                  <a:pt x="63474" y="1592579"/>
                </a:lnTo>
                <a:lnTo>
                  <a:pt x="71094" y="1592579"/>
                </a:lnTo>
                <a:lnTo>
                  <a:pt x="71094" y="1653539"/>
                </a:lnTo>
                <a:close/>
              </a:path>
              <a:path w="134619" h="2353310">
                <a:moveTo>
                  <a:pt x="71094" y="1737360"/>
                </a:moveTo>
                <a:lnTo>
                  <a:pt x="63474" y="1737360"/>
                </a:lnTo>
                <a:lnTo>
                  <a:pt x="63474" y="1676400"/>
                </a:lnTo>
                <a:lnTo>
                  <a:pt x="71094" y="1676400"/>
                </a:lnTo>
                <a:lnTo>
                  <a:pt x="71094" y="1737360"/>
                </a:lnTo>
                <a:close/>
              </a:path>
              <a:path w="134619" h="2353310">
                <a:moveTo>
                  <a:pt x="71094" y="1821179"/>
                </a:moveTo>
                <a:lnTo>
                  <a:pt x="63474" y="1821179"/>
                </a:lnTo>
                <a:lnTo>
                  <a:pt x="63474" y="1760220"/>
                </a:lnTo>
                <a:lnTo>
                  <a:pt x="71094" y="1760220"/>
                </a:lnTo>
                <a:lnTo>
                  <a:pt x="71094" y="1821179"/>
                </a:lnTo>
                <a:close/>
              </a:path>
              <a:path w="134619" h="2353310">
                <a:moveTo>
                  <a:pt x="71094" y="1905000"/>
                </a:moveTo>
                <a:lnTo>
                  <a:pt x="63474" y="1905000"/>
                </a:lnTo>
                <a:lnTo>
                  <a:pt x="63474" y="1844039"/>
                </a:lnTo>
                <a:lnTo>
                  <a:pt x="71094" y="1844039"/>
                </a:lnTo>
                <a:lnTo>
                  <a:pt x="71094" y="1905000"/>
                </a:lnTo>
                <a:close/>
              </a:path>
              <a:path w="134619" h="2353310">
                <a:moveTo>
                  <a:pt x="71094" y="1988820"/>
                </a:moveTo>
                <a:lnTo>
                  <a:pt x="63474" y="1988820"/>
                </a:lnTo>
                <a:lnTo>
                  <a:pt x="63474" y="1927860"/>
                </a:lnTo>
                <a:lnTo>
                  <a:pt x="71094" y="1927860"/>
                </a:lnTo>
                <a:lnTo>
                  <a:pt x="71094" y="1988820"/>
                </a:lnTo>
                <a:close/>
              </a:path>
              <a:path w="134619" h="2353310">
                <a:moveTo>
                  <a:pt x="71094" y="2072639"/>
                </a:moveTo>
                <a:lnTo>
                  <a:pt x="63474" y="2072639"/>
                </a:lnTo>
                <a:lnTo>
                  <a:pt x="63474" y="2011679"/>
                </a:lnTo>
                <a:lnTo>
                  <a:pt x="71094" y="2011679"/>
                </a:lnTo>
                <a:lnTo>
                  <a:pt x="71094" y="2072639"/>
                </a:lnTo>
                <a:close/>
              </a:path>
              <a:path w="134619" h="2353310">
                <a:moveTo>
                  <a:pt x="71094" y="2156460"/>
                </a:moveTo>
                <a:lnTo>
                  <a:pt x="63474" y="2156460"/>
                </a:lnTo>
                <a:lnTo>
                  <a:pt x="63474" y="2095500"/>
                </a:lnTo>
                <a:lnTo>
                  <a:pt x="71094" y="2095500"/>
                </a:lnTo>
                <a:lnTo>
                  <a:pt x="71094" y="2156460"/>
                </a:lnTo>
                <a:close/>
              </a:path>
              <a:path w="134619" h="2353310">
                <a:moveTo>
                  <a:pt x="71094" y="2240279"/>
                </a:moveTo>
                <a:lnTo>
                  <a:pt x="63474" y="2240279"/>
                </a:lnTo>
                <a:lnTo>
                  <a:pt x="63474" y="2179320"/>
                </a:lnTo>
                <a:lnTo>
                  <a:pt x="71094" y="2179320"/>
                </a:lnTo>
                <a:lnTo>
                  <a:pt x="71094" y="2240279"/>
                </a:lnTo>
                <a:close/>
              </a:path>
            </a:pathLst>
          </a:custGeom>
          <a:solidFill>
            <a:srgbClr val="0595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just" marL="13970" marR="5080">
              <a:lnSpc>
                <a:spcPct val="129800"/>
              </a:lnSpc>
              <a:spcBef>
                <a:spcPts val="95"/>
              </a:spcBef>
            </a:pPr>
            <a:r>
              <a:rPr dirty="0"/>
              <a:t>The</a:t>
            </a:r>
            <a:r>
              <a:rPr dirty="0" spc="145"/>
              <a:t> </a:t>
            </a:r>
            <a:r>
              <a:rPr dirty="0"/>
              <a:t>Envision</a:t>
            </a:r>
            <a:r>
              <a:rPr dirty="0" spc="145"/>
              <a:t> </a:t>
            </a:r>
            <a:r>
              <a:rPr dirty="0"/>
              <a:t>Ordos</a:t>
            </a:r>
            <a:r>
              <a:rPr dirty="0" spc="155"/>
              <a:t> </a:t>
            </a:r>
            <a:r>
              <a:rPr dirty="0"/>
              <a:t>Net</a:t>
            </a:r>
            <a:r>
              <a:rPr dirty="0" spc="150"/>
              <a:t> </a:t>
            </a:r>
            <a:r>
              <a:rPr dirty="0"/>
              <a:t>Zero</a:t>
            </a:r>
            <a:r>
              <a:rPr dirty="0" spc="145"/>
              <a:t> </a:t>
            </a:r>
            <a:r>
              <a:rPr dirty="0"/>
              <a:t>Industrial</a:t>
            </a:r>
            <a:r>
              <a:rPr dirty="0" spc="155"/>
              <a:t> </a:t>
            </a:r>
            <a:r>
              <a:rPr dirty="0"/>
              <a:t>Park</a:t>
            </a:r>
            <a:r>
              <a:rPr dirty="0" spc="160"/>
              <a:t> </a:t>
            </a:r>
            <a:r>
              <a:rPr dirty="0"/>
              <a:t>is</a:t>
            </a:r>
            <a:r>
              <a:rPr dirty="0" spc="165"/>
              <a:t> </a:t>
            </a:r>
            <a:r>
              <a:rPr dirty="0"/>
              <a:t>the</a:t>
            </a:r>
            <a:r>
              <a:rPr dirty="0" spc="160"/>
              <a:t> </a:t>
            </a:r>
            <a:r>
              <a:rPr dirty="0"/>
              <a:t>world’s</a:t>
            </a:r>
            <a:r>
              <a:rPr dirty="0" spc="165"/>
              <a:t> </a:t>
            </a:r>
            <a:r>
              <a:rPr dirty="0"/>
              <a:t>first</a:t>
            </a:r>
            <a:r>
              <a:rPr dirty="0" spc="165"/>
              <a:t> </a:t>
            </a:r>
            <a:r>
              <a:rPr dirty="0"/>
              <a:t>net-zero</a:t>
            </a:r>
            <a:r>
              <a:rPr dirty="0" spc="160"/>
              <a:t> </a:t>
            </a:r>
            <a:r>
              <a:rPr dirty="0"/>
              <a:t>industrial</a:t>
            </a:r>
            <a:r>
              <a:rPr dirty="0" spc="165"/>
              <a:t> </a:t>
            </a:r>
            <a:r>
              <a:rPr dirty="0"/>
              <a:t>park,</a:t>
            </a:r>
            <a:r>
              <a:rPr dirty="0" spc="165"/>
              <a:t> </a:t>
            </a:r>
            <a:r>
              <a:rPr dirty="0"/>
              <a:t>jointly</a:t>
            </a:r>
            <a:r>
              <a:rPr dirty="0" spc="165"/>
              <a:t> </a:t>
            </a:r>
            <a:r>
              <a:rPr dirty="0"/>
              <a:t>developed</a:t>
            </a:r>
            <a:r>
              <a:rPr dirty="0" spc="165"/>
              <a:t> </a:t>
            </a:r>
            <a:r>
              <a:rPr dirty="0"/>
              <a:t>by</a:t>
            </a:r>
            <a:r>
              <a:rPr dirty="0" spc="165"/>
              <a:t> </a:t>
            </a:r>
            <a:r>
              <a:rPr dirty="0"/>
              <a:t>Envision</a:t>
            </a:r>
            <a:r>
              <a:rPr dirty="0" spc="160"/>
              <a:t> </a:t>
            </a:r>
            <a:r>
              <a:rPr dirty="0"/>
              <a:t>Group</a:t>
            </a:r>
            <a:r>
              <a:rPr dirty="0" spc="160"/>
              <a:t> </a:t>
            </a:r>
            <a:r>
              <a:rPr dirty="0"/>
              <a:t>and</a:t>
            </a:r>
            <a:r>
              <a:rPr dirty="0" spc="165"/>
              <a:t> </a:t>
            </a:r>
            <a:r>
              <a:rPr dirty="0"/>
              <a:t>the</a:t>
            </a:r>
            <a:r>
              <a:rPr dirty="0" spc="160"/>
              <a:t> </a:t>
            </a:r>
            <a:r>
              <a:rPr dirty="0"/>
              <a:t>Ordos</a:t>
            </a:r>
            <a:r>
              <a:rPr dirty="0" spc="165"/>
              <a:t> </a:t>
            </a:r>
            <a:r>
              <a:rPr dirty="0"/>
              <a:t>Mengsu</a:t>
            </a:r>
            <a:r>
              <a:rPr dirty="0" spc="160"/>
              <a:t> </a:t>
            </a:r>
            <a:r>
              <a:rPr dirty="0" spc="-10"/>
              <a:t>Economic </a:t>
            </a:r>
            <a:r>
              <a:rPr dirty="0"/>
              <a:t>Development</a:t>
            </a:r>
            <a:r>
              <a:rPr dirty="0" spc="114"/>
              <a:t> </a:t>
            </a:r>
            <a:r>
              <a:rPr dirty="0"/>
              <a:t>Zone.</a:t>
            </a:r>
            <a:r>
              <a:rPr dirty="0" spc="135"/>
              <a:t> </a:t>
            </a:r>
            <a:r>
              <a:rPr dirty="0"/>
              <a:t>Located</a:t>
            </a:r>
            <a:r>
              <a:rPr dirty="0" spc="130"/>
              <a:t> </a:t>
            </a:r>
            <a:r>
              <a:rPr dirty="0"/>
              <a:t>in</a:t>
            </a:r>
            <a:r>
              <a:rPr dirty="0" spc="125"/>
              <a:t> </a:t>
            </a:r>
            <a:r>
              <a:rPr dirty="0"/>
              <a:t>Ejin</a:t>
            </a:r>
            <a:r>
              <a:rPr dirty="0" spc="130"/>
              <a:t> </a:t>
            </a:r>
            <a:r>
              <a:rPr dirty="0"/>
              <a:t>Horo</a:t>
            </a:r>
            <a:r>
              <a:rPr dirty="0" spc="125"/>
              <a:t> </a:t>
            </a:r>
            <a:r>
              <a:rPr dirty="0"/>
              <a:t>Banner,</a:t>
            </a:r>
            <a:r>
              <a:rPr dirty="0" spc="130"/>
              <a:t> </a:t>
            </a:r>
            <a:r>
              <a:rPr dirty="0"/>
              <a:t>Ordos,</a:t>
            </a:r>
            <a:r>
              <a:rPr dirty="0" spc="135"/>
              <a:t> </a:t>
            </a:r>
            <a:r>
              <a:rPr dirty="0"/>
              <a:t>Inner</a:t>
            </a:r>
            <a:r>
              <a:rPr dirty="0" spc="130"/>
              <a:t> </a:t>
            </a:r>
            <a:r>
              <a:rPr dirty="0"/>
              <a:t>Mongolia,</a:t>
            </a:r>
            <a:r>
              <a:rPr dirty="0" spc="130"/>
              <a:t> </a:t>
            </a:r>
            <a:r>
              <a:rPr dirty="0"/>
              <a:t>the</a:t>
            </a:r>
            <a:r>
              <a:rPr dirty="0" spc="130"/>
              <a:t> </a:t>
            </a:r>
            <a:r>
              <a:rPr dirty="0"/>
              <a:t>park</a:t>
            </a:r>
            <a:r>
              <a:rPr dirty="0" spc="125"/>
              <a:t> </a:t>
            </a:r>
            <a:r>
              <a:rPr dirty="0"/>
              <a:t>covers</a:t>
            </a:r>
            <a:r>
              <a:rPr dirty="0" spc="130"/>
              <a:t> </a:t>
            </a:r>
            <a:r>
              <a:rPr dirty="0"/>
              <a:t>a</a:t>
            </a:r>
            <a:r>
              <a:rPr dirty="0" spc="125"/>
              <a:t> </a:t>
            </a:r>
            <a:r>
              <a:rPr dirty="0"/>
              <a:t>total</a:t>
            </a:r>
            <a:r>
              <a:rPr dirty="0" spc="135"/>
              <a:t> </a:t>
            </a:r>
            <a:r>
              <a:rPr dirty="0"/>
              <a:t>planned</a:t>
            </a:r>
            <a:r>
              <a:rPr dirty="0" spc="130"/>
              <a:t> </a:t>
            </a:r>
            <a:r>
              <a:rPr dirty="0"/>
              <a:t>area</a:t>
            </a:r>
            <a:r>
              <a:rPr dirty="0" spc="125"/>
              <a:t> </a:t>
            </a:r>
            <a:r>
              <a:rPr dirty="0"/>
              <a:t>of</a:t>
            </a:r>
            <a:r>
              <a:rPr dirty="0" spc="125"/>
              <a:t> </a:t>
            </a:r>
            <a:r>
              <a:rPr dirty="0"/>
              <a:t>approximately</a:t>
            </a:r>
            <a:r>
              <a:rPr dirty="0" spc="135"/>
              <a:t> </a:t>
            </a:r>
            <a:r>
              <a:rPr dirty="0"/>
              <a:t>73</a:t>
            </a:r>
            <a:r>
              <a:rPr dirty="0" spc="130"/>
              <a:t> </a:t>
            </a:r>
            <a:r>
              <a:rPr dirty="0"/>
              <a:t>square</a:t>
            </a:r>
            <a:r>
              <a:rPr dirty="0" spc="125"/>
              <a:t> </a:t>
            </a:r>
            <a:r>
              <a:rPr dirty="0"/>
              <a:t>kilometers</a:t>
            </a:r>
            <a:r>
              <a:rPr dirty="0" spc="135"/>
              <a:t> </a:t>
            </a:r>
            <a:r>
              <a:rPr dirty="0"/>
              <a:t>with</a:t>
            </a:r>
            <a:r>
              <a:rPr dirty="0" spc="130"/>
              <a:t> </a:t>
            </a:r>
            <a:r>
              <a:rPr dirty="0"/>
              <a:t>a</a:t>
            </a:r>
            <a:r>
              <a:rPr dirty="0" spc="125"/>
              <a:t> </a:t>
            </a:r>
            <a:r>
              <a:rPr dirty="0" spc="-10"/>
              <a:t>total </a:t>
            </a:r>
            <a:r>
              <a:rPr dirty="0"/>
              <a:t>investment</a:t>
            </a:r>
            <a:r>
              <a:rPr dirty="0" spc="55"/>
              <a:t> </a:t>
            </a:r>
            <a:r>
              <a:rPr dirty="0"/>
              <a:t>exceeding</a:t>
            </a:r>
            <a:r>
              <a:rPr dirty="0" spc="60"/>
              <a:t> </a:t>
            </a:r>
            <a:r>
              <a:rPr dirty="0"/>
              <a:t>100</a:t>
            </a:r>
            <a:r>
              <a:rPr dirty="0" spc="60"/>
              <a:t> </a:t>
            </a:r>
            <a:r>
              <a:rPr dirty="0"/>
              <a:t>billion</a:t>
            </a:r>
            <a:r>
              <a:rPr dirty="0" spc="55"/>
              <a:t> </a:t>
            </a:r>
            <a:r>
              <a:rPr dirty="0"/>
              <a:t>RMB.</a:t>
            </a:r>
            <a:r>
              <a:rPr dirty="0" spc="60"/>
              <a:t> </a:t>
            </a:r>
            <a:r>
              <a:rPr dirty="0"/>
              <a:t>Positioned</a:t>
            </a:r>
            <a:r>
              <a:rPr dirty="0" spc="60"/>
              <a:t> </a:t>
            </a:r>
            <a:r>
              <a:rPr dirty="0"/>
              <a:t>as</a:t>
            </a:r>
            <a:r>
              <a:rPr dirty="0" spc="60"/>
              <a:t> </a:t>
            </a:r>
            <a:r>
              <a:rPr dirty="0"/>
              <a:t>a</a:t>
            </a:r>
            <a:r>
              <a:rPr dirty="0" spc="55"/>
              <a:t> </a:t>
            </a:r>
            <a:r>
              <a:rPr dirty="0"/>
              <a:t>'Chinese</a:t>
            </a:r>
            <a:r>
              <a:rPr dirty="0" spc="65"/>
              <a:t> </a:t>
            </a:r>
            <a:r>
              <a:rPr dirty="0"/>
              <a:t>Paradigm</a:t>
            </a:r>
            <a:r>
              <a:rPr dirty="0" spc="65"/>
              <a:t> </a:t>
            </a:r>
            <a:r>
              <a:rPr dirty="0"/>
              <a:t>and</a:t>
            </a:r>
            <a:r>
              <a:rPr dirty="0" spc="70"/>
              <a:t> </a:t>
            </a:r>
            <a:r>
              <a:rPr dirty="0"/>
              <a:t>Global</a:t>
            </a:r>
            <a:r>
              <a:rPr dirty="0" spc="70"/>
              <a:t> </a:t>
            </a:r>
            <a:r>
              <a:rPr dirty="0"/>
              <a:t>Benchmark,'</a:t>
            </a:r>
            <a:r>
              <a:rPr dirty="0" spc="70"/>
              <a:t> </a:t>
            </a:r>
            <a:r>
              <a:rPr dirty="0"/>
              <a:t>the</a:t>
            </a:r>
            <a:r>
              <a:rPr dirty="0" spc="65"/>
              <a:t> </a:t>
            </a:r>
            <a:r>
              <a:rPr dirty="0"/>
              <a:t>park</a:t>
            </a:r>
            <a:r>
              <a:rPr dirty="0" spc="65"/>
              <a:t> </a:t>
            </a:r>
            <a:r>
              <a:rPr dirty="0"/>
              <a:t>is</a:t>
            </a:r>
            <a:r>
              <a:rPr dirty="0" spc="70"/>
              <a:t> </a:t>
            </a:r>
            <a:r>
              <a:rPr dirty="0"/>
              <a:t>architecting</a:t>
            </a:r>
            <a:r>
              <a:rPr dirty="0" spc="75"/>
              <a:t> </a:t>
            </a:r>
            <a:r>
              <a:rPr dirty="0"/>
              <a:t>a</a:t>
            </a:r>
            <a:r>
              <a:rPr dirty="0" spc="65"/>
              <a:t> </a:t>
            </a:r>
            <a:r>
              <a:rPr dirty="0"/>
              <a:t>new</a:t>
            </a:r>
            <a:r>
              <a:rPr dirty="0" spc="65"/>
              <a:t> </a:t>
            </a:r>
            <a:r>
              <a:rPr dirty="0"/>
              <a:t>decarbonized</a:t>
            </a:r>
            <a:r>
              <a:rPr dirty="0" spc="70"/>
              <a:t> </a:t>
            </a:r>
            <a:r>
              <a:rPr dirty="0"/>
              <a:t>industrial</a:t>
            </a:r>
            <a:r>
              <a:rPr dirty="0" spc="70"/>
              <a:t> </a:t>
            </a:r>
            <a:r>
              <a:rPr dirty="0" spc="-10"/>
              <a:t>ecosystem </a:t>
            </a:r>
            <a:r>
              <a:rPr dirty="0"/>
              <a:t>that</a:t>
            </a:r>
            <a:r>
              <a:rPr dirty="0" spc="-15"/>
              <a:t> </a:t>
            </a:r>
            <a:r>
              <a:rPr dirty="0"/>
              <a:t>integrates</a:t>
            </a:r>
            <a:r>
              <a:rPr dirty="0" spc="-15"/>
              <a:t> </a:t>
            </a:r>
            <a:r>
              <a:rPr dirty="0"/>
              <a:t>the</a:t>
            </a:r>
            <a:r>
              <a:rPr dirty="0" spc="-15"/>
              <a:t> </a:t>
            </a:r>
            <a:r>
              <a:rPr dirty="0"/>
              <a:t>entire</a:t>
            </a:r>
            <a:r>
              <a:rPr dirty="0" spc="-20"/>
              <a:t> </a:t>
            </a:r>
            <a:r>
              <a:rPr dirty="0" spc="-10"/>
              <a:t>'Wind-Solar-Hydrogen-Storage-</a:t>
            </a:r>
            <a:r>
              <a:rPr dirty="0"/>
              <a:t>EV'</a:t>
            </a:r>
            <a:r>
              <a:rPr dirty="0" spc="-10"/>
              <a:t> </a:t>
            </a:r>
            <a:r>
              <a:rPr dirty="0"/>
              <a:t>value</a:t>
            </a:r>
            <a:r>
              <a:rPr dirty="0" spc="-20"/>
              <a:t> </a:t>
            </a:r>
            <a:r>
              <a:rPr dirty="0" spc="-10"/>
              <a:t>chain.</a:t>
            </a:r>
          </a:p>
          <a:p>
            <a:pPr algn="just" marL="144145">
              <a:lnSpc>
                <a:spcPct val="100000"/>
              </a:lnSpc>
              <a:spcBef>
                <a:spcPts val="1805"/>
              </a:spcBef>
            </a:pPr>
            <a:r>
              <a:rPr dirty="0" sz="1400" spc="-10">
                <a:solidFill>
                  <a:srgbClr val="000000"/>
                </a:solidFill>
              </a:rPr>
              <a:t>Background</a:t>
            </a:r>
            <a:r>
              <a:rPr dirty="0" sz="1400" spc="-35">
                <a:solidFill>
                  <a:srgbClr val="000000"/>
                </a:solidFill>
              </a:rPr>
              <a:t> </a:t>
            </a:r>
            <a:r>
              <a:rPr dirty="0" sz="1400">
                <a:solidFill>
                  <a:srgbClr val="000000"/>
                </a:solidFill>
              </a:rPr>
              <a:t>of</a:t>
            </a:r>
            <a:r>
              <a:rPr dirty="0" sz="1400" spc="-35">
                <a:solidFill>
                  <a:srgbClr val="000000"/>
                </a:solidFill>
              </a:rPr>
              <a:t> </a:t>
            </a:r>
            <a:r>
              <a:rPr dirty="0" sz="1400">
                <a:solidFill>
                  <a:srgbClr val="000000"/>
                </a:solidFill>
              </a:rPr>
              <a:t>the</a:t>
            </a:r>
            <a:r>
              <a:rPr dirty="0" sz="1400" spc="-30">
                <a:solidFill>
                  <a:srgbClr val="000000"/>
                </a:solidFill>
              </a:rPr>
              <a:t> </a:t>
            </a:r>
            <a:r>
              <a:rPr dirty="0" sz="1400" spc="-10">
                <a:solidFill>
                  <a:srgbClr val="000000"/>
                </a:solidFill>
              </a:rPr>
              <a:t>Project</a:t>
            </a:r>
            <a:endParaRPr sz="1400"/>
          </a:p>
          <a:p>
            <a:pPr algn="just" marL="144145" marR="6851015">
              <a:lnSpc>
                <a:spcPct val="120000"/>
              </a:lnSpc>
              <a:spcBef>
                <a:spcPts val="25"/>
              </a:spcBef>
            </a:pP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As</a:t>
            </a:r>
            <a:r>
              <a:rPr dirty="0" sz="1000" spc="9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a</a:t>
            </a:r>
            <a:r>
              <a:rPr dirty="0" sz="1000" spc="10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traditional</a:t>
            </a:r>
            <a:r>
              <a:rPr dirty="0" sz="1000" spc="10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coal-resource-based</a:t>
            </a:r>
            <a:r>
              <a:rPr dirty="0" sz="1000" spc="114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city,</a:t>
            </a:r>
            <a:r>
              <a:rPr dirty="0" sz="1000" spc="10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Ordos</a:t>
            </a:r>
            <a:r>
              <a:rPr dirty="0" sz="1000" spc="1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is</a:t>
            </a:r>
            <a:r>
              <a:rPr dirty="0" sz="1000" spc="1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in</a:t>
            </a:r>
            <a:r>
              <a:rPr dirty="0" sz="1000" spc="1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urgent</a:t>
            </a:r>
            <a:r>
              <a:rPr dirty="0" sz="1000" spc="114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need</a:t>
            </a:r>
            <a:r>
              <a:rPr dirty="0" sz="1000" spc="1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spc="-25" b="0">
                <a:solidFill>
                  <a:srgbClr val="000000"/>
                </a:solidFill>
                <a:latin typeface="Microsoft YaHei"/>
                <a:cs typeface="Microsoft YaHei"/>
              </a:rPr>
              <a:t>of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transformation.</a:t>
            </a:r>
            <a:r>
              <a:rPr dirty="0" sz="1000" spc="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Its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abundant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wind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and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solar</a:t>
            </a:r>
            <a:r>
              <a:rPr dirty="0" sz="1000" spc="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energy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resources</a:t>
            </a:r>
            <a:r>
              <a:rPr dirty="0" sz="1000" spc="1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0">
                <a:solidFill>
                  <a:srgbClr val="000000"/>
                </a:solidFill>
                <a:latin typeface="Microsoft YaHei"/>
                <a:cs typeface="Microsoft YaHei"/>
              </a:rPr>
              <a:t>provide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natural</a:t>
            </a:r>
            <a:r>
              <a:rPr dirty="0" sz="1000" spc="-2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conditions</a:t>
            </a:r>
            <a:r>
              <a:rPr dirty="0" sz="1000" spc="-2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for</a:t>
            </a:r>
            <a:r>
              <a:rPr dirty="0" sz="1000" spc="-25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net</a:t>
            </a:r>
            <a:r>
              <a:rPr dirty="0" sz="1000" spc="-2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b="0">
                <a:solidFill>
                  <a:srgbClr val="000000"/>
                </a:solidFill>
                <a:latin typeface="Microsoft YaHei"/>
                <a:cs typeface="Microsoft YaHei"/>
              </a:rPr>
              <a:t>zero</a:t>
            </a:r>
            <a:r>
              <a:rPr dirty="0" sz="1000" spc="-20" b="0">
                <a:solidFill>
                  <a:srgbClr val="000000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0">
                <a:solidFill>
                  <a:srgbClr val="000000"/>
                </a:solidFill>
                <a:latin typeface="Microsoft YaHei"/>
                <a:cs typeface="Microsoft YaHei"/>
              </a:rPr>
              <a:t>development.</a:t>
            </a:r>
            <a:endParaRPr sz="10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85"/>
              </a:spcBef>
            </a:pPr>
            <a:endParaRPr sz="1000">
              <a:latin typeface="Microsoft YaHei"/>
              <a:cs typeface="Microsoft YaHei"/>
            </a:endParaRPr>
          </a:p>
          <a:p>
            <a:pPr algn="just" marL="144780">
              <a:lnSpc>
                <a:spcPct val="100000"/>
              </a:lnSpc>
              <a:spcBef>
                <a:spcPts val="5"/>
              </a:spcBef>
            </a:pPr>
            <a:r>
              <a:rPr dirty="0" sz="1400" spc="-10">
                <a:solidFill>
                  <a:srgbClr val="000000"/>
                </a:solidFill>
              </a:rPr>
              <a:t>Construction</a:t>
            </a:r>
            <a:r>
              <a:rPr dirty="0" sz="1400" spc="15">
                <a:solidFill>
                  <a:srgbClr val="000000"/>
                </a:solidFill>
              </a:rPr>
              <a:t> </a:t>
            </a:r>
            <a:r>
              <a:rPr dirty="0" sz="1400" spc="-10">
                <a:solidFill>
                  <a:srgbClr val="000000"/>
                </a:solidFill>
              </a:rPr>
              <a:t>Process</a:t>
            </a:r>
            <a:endParaRPr sz="1400"/>
          </a:p>
          <a:p>
            <a:pPr algn="just" marL="12700">
              <a:lnSpc>
                <a:spcPct val="100000"/>
              </a:lnSpc>
              <a:spcBef>
                <a:spcPts val="1520"/>
              </a:spcBef>
            </a:pPr>
            <a:r>
              <a:rPr dirty="0" baseline="6172" sz="1350">
                <a:solidFill>
                  <a:srgbClr val="0595CC"/>
                </a:solidFill>
              </a:rPr>
              <a:t>2021.3</a:t>
            </a:r>
            <a:r>
              <a:rPr dirty="0" baseline="6172" sz="1350" spc="660">
                <a:solidFill>
                  <a:srgbClr val="0595CC"/>
                </a:solidFill>
              </a:rPr>
              <a:t>   </a:t>
            </a:r>
            <a:r>
              <a:rPr dirty="0" sz="900">
                <a:solidFill>
                  <a:srgbClr val="000000"/>
                </a:solidFill>
              </a:rPr>
              <a:t>Officially</a:t>
            </a:r>
            <a:r>
              <a:rPr dirty="0" sz="900" spc="5">
                <a:solidFill>
                  <a:srgbClr val="000000"/>
                </a:solidFill>
              </a:rPr>
              <a:t> </a:t>
            </a:r>
            <a:r>
              <a:rPr dirty="0" sz="900" spc="-10">
                <a:solidFill>
                  <a:srgbClr val="000000"/>
                </a:solidFill>
              </a:rPr>
              <a:t>Launched</a:t>
            </a:r>
            <a:endParaRPr sz="900"/>
          </a:p>
        </p:txBody>
      </p:sp>
      <p:grpSp>
        <p:nvGrpSpPr>
          <p:cNvPr id="14" name="object 14" descr=""/>
          <p:cNvGrpSpPr/>
          <p:nvPr/>
        </p:nvGrpSpPr>
        <p:grpSpPr>
          <a:xfrm>
            <a:off x="975360" y="3985069"/>
            <a:ext cx="76835" cy="1924050"/>
            <a:chOff x="975360" y="3985069"/>
            <a:chExt cx="76835" cy="1924050"/>
          </a:xfrm>
        </p:grpSpPr>
        <p:pic>
          <p:nvPicPr>
            <p:cNvPr id="15" name="object 15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5360" y="3985069"/>
              <a:ext cx="76250" cy="7683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360" y="4433404"/>
              <a:ext cx="76250" cy="76835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5360" y="4914506"/>
              <a:ext cx="76250" cy="7683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75360" y="5355132"/>
              <a:ext cx="76250" cy="7682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5360" y="5831865"/>
              <a:ext cx="76250" cy="76835"/>
            </a:xfrm>
            <a:prstGeom prst="rect">
              <a:avLst/>
            </a:prstGeom>
          </p:spPr>
        </p:pic>
      </p:grpSp>
      <p:sp>
        <p:nvSpPr>
          <p:cNvPr id="20" name="object 20" descr=""/>
          <p:cNvSpPr txBox="1"/>
          <p:nvPr/>
        </p:nvSpPr>
        <p:spPr>
          <a:xfrm>
            <a:off x="458304" y="4384154"/>
            <a:ext cx="41020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0595CC"/>
                </a:solidFill>
                <a:latin typeface="Microsoft YaHei"/>
                <a:cs typeface="Microsoft YaHei"/>
              </a:rPr>
              <a:t>2022.3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sp>
        <p:nvSpPr>
          <p:cNvPr id="21" name="object 21" descr=""/>
          <p:cNvSpPr txBox="1"/>
          <p:nvPr/>
        </p:nvSpPr>
        <p:spPr>
          <a:xfrm>
            <a:off x="458304" y="4866525"/>
            <a:ext cx="41020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0595CC"/>
                </a:solidFill>
                <a:latin typeface="Microsoft YaHei"/>
                <a:cs typeface="Microsoft YaHei"/>
              </a:rPr>
              <a:t>2023.4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458304" y="5304612"/>
            <a:ext cx="410209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0595CC"/>
                </a:solidFill>
                <a:latin typeface="Microsoft YaHei"/>
                <a:cs typeface="Microsoft YaHei"/>
              </a:rPr>
              <a:t>2024.7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463080" y="5713082"/>
            <a:ext cx="4648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b="1">
                <a:solidFill>
                  <a:srgbClr val="0595CC"/>
                </a:solidFill>
                <a:latin typeface="Microsoft YaHei"/>
                <a:cs typeface="Microsoft YaHei"/>
              </a:rPr>
              <a:t>2025 </a:t>
            </a:r>
            <a:r>
              <a:rPr dirty="0" sz="900" spc="-25" b="1">
                <a:solidFill>
                  <a:srgbClr val="0595CC"/>
                </a:solidFill>
                <a:latin typeface="Microsoft YaHei"/>
                <a:cs typeface="Microsoft YaHei"/>
              </a:rPr>
              <a:t>to </a:t>
            </a:r>
            <a:r>
              <a:rPr dirty="0" sz="900" spc="-20" b="1">
                <a:solidFill>
                  <a:srgbClr val="0595CC"/>
                </a:solidFill>
                <a:latin typeface="Microsoft YaHei"/>
                <a:cs typeface="Microsoft YaHei"/>
              </a:rPr>
              <a:t>Date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Low-</a:t>
            </a:r>
            <a:r>
              <a:rPr dirty="0"/>
              <a:t>Carbon</a:t>
            </a:r>
            <a:r>
              <a:rPr dirty="0" spc="-80"/>
              <a:t> </a:t>
            </a:r>
            <a:r>
              <a:rPr dirty="0" spc="-10"/>
              <a:t>Transformation</a:t>
            </a:r>
            <a:r>
              <a:rPr dirty="0" spc="-80"/>
              <a:t> </a:t>
            </a:r>
            <a:r>
              <a:rPr dirty="0"/>
              <a:t>of</a:t>
            </a:r>
            <a:r>
              <a:rPr dirty="0" spc="-80"/>
              <a:t> </a:t>
            </a:r>
            <a:r>
              <a:rPr dirty="0"/>
              <a:t>Industrial</a:t>
            </a:r>
            <a:r>
              <a:rPr dirty="0" spc="-80"/>
              <a:t> </a:t>
            </a:r>
            <a:r>
              <a:rPr dirty="0" spc="-10"/>
              <a:t>Clusters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73368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62955" y="1261872"/>
              <a:ext cx="105410" cy="4429125"/>
            </a:xfrm>
            <a:custGeom>
              <a:avLst/>
              <a:gdLst/>
              <a:ahLst/>
              <a:cxnLst/>
              <a:rect l="l" t="t" r="r" b="b"/>
              <a:pathLst>
                <a:path w="105410" h="4429125">
                  <a:moveTo>
                    <a:pt x="105155" y="4428744"/>
                  </a:moveTo>
                  <a:lnTo>
                    <a:pt x="0" y="4428744"/>
                  </a:lnTo>
                  <a:lnTo>
                    <a:pt x="0" y="0"/>
                  </a:lnTo>
                  <a:lnTo>
                    <a:pt x="105155" y="0"/>
                  </a:lnTo>
                  <a:lnTo>
                    <a:pt x="105155" y="442874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8111" y="1261872"/>
              <a:ext cx="6724015" cy="4429125"/>
            </a:xfrm>
            <a:custGeom>
              <a:avLst/>
              <a:gdLst/>
              <a:ahLst/>
              <a:cxnLst/>
              <a:rect l="l" t="t" r="r" b="b"/>
              <a:pathLst>
                <a:path w="6724015" h="4429125">
                  <a:moveTo>
                    <a:pt x="6723888" y="4428744"/>
                  </a:moveTo>
                  <a:lnTo>
                    <a:pt x="0" y="4428744"/>
                  </a:lnTo>
                  <a:lnTo>
                    <a:pt x="0" y="0"/>
                  </a:lnTo>
                  <a:lnTo>
                    <a:pt x="6723888" y="0"/>
                  </a:lnTo>
                  <a:lnTo>
                    <a:pt x="6723888" y="4428744"/>
                  </a:lnTo>
                  <a:close/>
                </a:path>
              </a:pathLst>
            </a:custGeom>
            <a:solidFill>
              <a:srgbClr val="465B6C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40718" y="1716277"/>
              <a:ext cx="666750" cy="725170"/>
            </a:xfrm>
            <a:custGeom>
              <a:avLst/>
              <a:gdLst/>
              <a:ahLst/>
              <a:cxnLst/>
              <a:rect l="l" t="t" r="r" b="b"/>
              <a:pathLst>
                <a:path w="666750" h="725169">
                  <a:moveTo>
                    <a:pt x="595376" y="724700"/>
                  </a:moveTo>
                  <a:lnTo>
                    <a:pt x="413956" y="724700"/>
                  </a:lnTo>
                  <a:lnTo>
                    <a:pt x="406421" y="723170"/>
                  </a:lnTo>
                  <a:lnTo>
                    <a:pt x="400246" y="719005"/>
                  </a:lnTo>
                  <a:lnTo>
                    <a:pt x="396072" y="712843"/>
                  </a:lnTo>
                  <a:lnTo>
                    <a:pt x="394538" y="705319"/>
                  </a:lnTo>
                  <a:lnTo>
                    <a:pt x="394538" y="685838"/>
                  </a:lnTo>
                  <a:lnTo>
                    <a:pt x="614794" y="685838"/>
                  </a:lnTo>
                  <a:lnTo>
                    <a:pt x="614794" y="705319"/>
                  </a:lnTo>
                  <a:lnTo>
                    <a:pt x="613276" y="712843"/>
                  </a:lnTo>
                  <a:lnTo>
                    <a:pt x="609128" y="719005"/>
                  </a:lnTo>
                  <a:lnTo>
                    <a:pt x="602958" y="723170"/>
                  </a:lnTo>
                  <a:lnTo>
                    <a:pt x="595376" y="724700"/>
                  </a:lnTo>
                  <a:close/>
                </a:path>
                <a:path w="666750" h="725169">
                  <a:moveTo>
                    <a:pt x="303720" y="190411"/>
                  </a:moveTo>
                  <a:lnTo>
                    <a:pt x="231038" y="190411"/>
                  </a:lnTo>
                  <a:lnTo>
                    <a:pt x="303720" y="58966"/>
                  </a:lnTo>
                  <a:lnTo>
                    <a:pt x="303720" y="190411"/>
                  </a:lnTo>
                  <a:close/>
                </a:path>
                <a:path w="666750" h="725169">
                  <a:moveTo>
                    <a:pt x="94932" y="574382"/>
                  </a:moveTo>
                  <a:lnTo>
                    <a:pt x="130721" y="441007"/>
                  </a:lnTo>
                  <a:lnTo>
                    <a:pt x="0" y="365696"/>
                  </a:lnTo>
                  <a:lnTo>
                    <a:pt x="130111" y="290588"/>
                  </a:lnTo>
                  <a:lnTo>
                    <a:pt x="93408" y="153568"/>
                  </a:lnTo>
                  <a:lnTo>
                    <a:pt x="231038" y="190411"/>
                  </a:lnTo>
                  <a:lnTo>
                    <a:pt x="303720" y="190411"/>
                  </a:lnTo>
                  <a:lnTo>
                    <a:pt x="303720" y="191935"/>
                  </a:lnTo>
                  <a:lnTo>
                    <a:pt x="257180" y="198466"/>
                  </a:lnTo>
                  <a:lnTo>
                    <a:pt x="215350" y="216336"/>
                  </a:lnTo>
                  <a:lnTo>
                    <a:pt x="179901" y="243878"/>
                  </a:lnTo>
                  <a:lnTo>
                    <a:pt x="152509" y="279420"/>
                  </a:lnTo>
                  <a:lnTo>
                    <a:pt x="134846" y="321294"/>
                  </a:lnTo>
                  <a:lnTo>
                    <a:pt x="128587" y="367830"/>
                  </a:lnTo>
                  <a:lnTo>
                    <a:pt x="134809" y="414414"/>
                  </a:lnTo>
                  <a:lnTo>
                    <a:pt x="152292" y="456115"/>
                  </a:lnTo>
                  <a:lnTo>
                    <a:pt x="179647" y="491882"/>
                  </a:lnTo>
                  <a:lnTo>
                    <a:pt x="214973" y="519433"/>
                  </a:lnTo>
                  <a:lnTo>
                    <a:pt x="256710" y="537307"/>
                  </a:lnTo>
                  <a:lnTo>
                    <a:pt x="264875" y="538454"/>
                  </a:lnTo>
                  <a:lnTo>
                    <a:pt x="229108" y="538454"/>
                  </a:lnTo>
                  <a:lnTo>
                    <a:pt x="94932" y="574382"/>
                  </a:lnTo>
                  <a:close/>
                </a:path>
                <a:path w="666750" h="725169">
                  <a:moveTo>
                    <a:pt x="303720" y="517969"/>
                  </a:moveTo>
                  <a:lnTo>
                    <a:pt x="256592" y="510034"/>
                  </a:lnTo>
                  <a:lnTo>
                    <a:pt x="215639" y="488598"/>
                  </a:lnTo>
                  <a:lnTo>
                    <a:pt x="183330" y="456115"/>
                  </a:lnTo>
                  <a:lnTo>
                    <a:pt x="162134" y="415041"/>
                  </a:lnTo>
                  <a:lnTo>
                    <a:pt x="154520" y="367830"/>
                  </a:lnTo>
                  <a:lnTo>
                    <a:pt x="162028" y="321294"/>
                  </a:lnTo>
                  <a:lnTo>
                    <a:pt x="162134" y="320634"/>
                  </a:lnTo>
                  <a:lnTo>
                    <a:pt x="183330" y="279585"/>
                  </a:lnTo>
                  <a:lnTo>
                    <a:pt x="215639" y="247131"/>
                  </a:lnTo>
                  <a:lnTo>
                    <a:pt x="256592" y="225717"/>
                  </a:lnTo>
                  <a:lnTo>
                    <a:pt x="303720" y="217792"/>
                  </a:lnTo>
                  <a:lnTo>
                    <a:pt x="303720" y="517969"/>
                  </a:lnTo>
                  <a:close/>
                </a:path>
                <a:path w="666750" h="725169">
                  <a:moveTo>
                    <a:pt x="303212" y="665734"/>
                  </a:moveTo>
                  <a:lnTo>
                    <a:pt x="229108" y="538454"/>
                  </a:lnTo>
                  <a:lnTo>
                    <a:pt x="264875" y="538454"/>
                  </a:lnTo>
                  <a:lnTo>
                    <a:pt x="303212" y="543839"/>
                  </a:lnTo>
                  <a:lnTo>
                    <a:pt x="303212" y="665734"/>
                  </a:lnTo>
                  <a:close/>
                </a:path>
                <a:path w="666750" h="725169">
                  <a:moveTo>
                    <a:pt x="630275" y="660069"/>
                  </a:moveTo>
                  <a:lnTo>
                    <a:pt x="379069" y="660069"/>
                  </a:lnTo>
                  <a:lnTo>
                    <a:pt x="363027" y="656437"/>
                  </a:lnTo>
                  <a:lnTo>
                    <a:pt x="348337" y="646839"/>
                  </a:lnTo>
                  <a:lnTo>
                    <a:pt x="336887" y="633227"/>
                  </a:lnTo>
                  <a:lnTo>
                    <a:pt x="330568" y="617550"/>
                  </a:lnTo>
                  <a:lnTo>
                    <a:pt x="330161" y="615213"/>
                  </a:lnTo>
                  <a:lnTo>
                    <a:pt x="329653" y="612978"/>
                  </a:lnTo>
                  <a:lnTo>
                    <a:pt x="329653" y="119875"/>
                  </a:lnTo>
                  <a:lnTo>
                    <a:pt x="332092" y="113995"/>
                  </a:lnTo>
                  <a:lnTo>
                    <a:pt x="366571" y="91836"/>
                  </a:lnTo>
                  <a:lnTo>
                    <a:pt x="379069" y="90652"/>
                  </a:lnTo>
                  <a:lnTo>
                    <a:pt x="630275" y="90652"/>
                  </a:lnTo>
                  <a:lnTo>
                    <a:pt x="645953" y="93004"/>
                  </a:lnTo>
                  <a:lnTo>
                    <a:pt x="657350" y="99952"/>
                  </a:lnTo>
                  <a:lnTo>
                    <a:pt x="664306" y="111333"/>
                  </a:lnTo>
                  <a:lnTo>
                    <a:pt x="666661" y="126987"/>
                  </a:lnTo>
                  <a:lnTo>
                    <a:pt x="666661" y="211124"/>
                  </a:lnTo>
                  <a:lnTo>
                    <a:pt x="535724" y="211124"/>
                  </a:lnTo>
                  <a:lnTo>
                    <a:pt x="417804" y="362369"/>
                  </a:lnTo>
                  <a:lnTo>
                    <a:pt x="492518" y="362369"/>
                  </a:lnTo>
                  <a:lnTo>
                    <a:pt x="460705" y="474738"/>
                  </a:lnTo>
                  <a:lnTo>
                    <a:pt x="666661" y="474738"/>
                  </a:lnTo>
                  <a:lnTo>
                    <a:pt x="666661" y="610743"/>
                  </a:lnTo>
                  <a:lnTo>
                    <a:pt x="664306" y="628426"/>
                  </a:lnTo>
                  <a:lnTo>
                    <a:pt x="657350" y="644274"/>
                  </a:lnTo>
                  <a:lnTo>
                    <a:pt x="645953" y="655687"/>
                  </a:lnTo>
                  <a:lnTo>
                    <a:pt x="630275" y="660069"/>
                  </a:lnTo>
                  <a:close/>
                </a:path>
                <a:path w="666750" h="725169">
                  <a:moveTo>
                    <a:pt x="666661" y="474738"/>
                  </a:moveTo>
                  <a:lnTo>
                    <a:pt x="460705" y="474738"/>
                  </a:lnTo>
                  <a:lnTo>
                    <a:pt x="578624" y="323494"/>
                  </a:lnTo>
                  <a:lnTo>
                    <a:pt x="503809" y="323494"/>
                  </a:lnTo>
                  <a:lnTo>
                    <a:pt x="507060" y="312127"/>
                  </a:lnTo>
                  <a:lnTo>
                    <a:pt x="535724" y="211124"/>
                  </a:lnTo>
                  <a:lnTo>
                    <a:pt x="666661" y="211124"/>
                  </a:lnTo>
                  <a:lnTo>
                    <a:pt x="666661" y="474738"/>
                  </a:lnTo>
                  <a:close/>
                </a:path>
                <a:path w="666750" h="725169">
                  <a:moveTo>
                    <a:pt x="537032" y="25895"/>
                  </a:moveTo>
                  <a:lnTo>
                    <a:pt x="472300" y="25895"/>
                  </a:lnTo>
                  <a:lnTo>
                    <a:pt x="472300" y="0"/>
                  </a:lnTo>
                  <a:lnTo>
                    <a:pt x="537032" y="0"/>
                  </a:lnTo>
                  <a:lnTo>
                    <a:pt x="537032" y="25895"/>
                  </a:lnTo>
                  <a:close/>
                </a:path>
                <a:path w="666750" h="725169">
                  <a:moveTo>
                    <a:pt x="588251" y="64693"/>
                  </a:moveTo>
                  <a:lnTo>
                    <a:pt x="421061" y="64693"/>
                  </a:lnTo>
                  <a:lnTo>
                    <a:pt x="420687" y="62763"/>
                  </a:lnTo>
                  <a:lnTo>
                    <a:pt x="420471" y="60629"/>
                  </a:lnTo>
                  <a:lnTo>
                    <a:pt x="420471" y="57988"/>
                  </a:lnTo>
                  <a:lnTo>
                    <a:pt x="423045" y="45520"/>
                  </a:lnTo>
                  <a:lnTo>
                    <a:pt x="430155" y="35317"/>
                  </a:lnTo>
                  <a:lnTo>
                    <a:pt x="440884" y="28425"/>
                  </a:lnTo>
                  <a:lnTo>
                    <a:pt x="454317" y="25895"/>
                  </a:lnTo>
                  <a:lnTo>
                    <a:pt x="553796" y="25895"/>
                  </a:lnTo>
                  <a:lnTo>
                    <a:pt x="567461" y="28425"/>
                  </a:lnTo>
                  <a:lnTo>
                    <a:pt x="578605" y="35317"/>
                  </a:lnTo>
                  <a:lnTo>
                    <a:pt x="586110" y="45520"/>
                  </a:lnTo>
                  <a:lnTo>
                    <a:pt x="588860" y="57988"/>
                  </a:lnTo>
                  <a:lnTo>
                    <a:pt x="588860" y="60629"/>
                  </a:lnTo>
                  <a:lnTo>
                    <a:pt x="588657" y="62763"/>
                  </a:lnTo>
                  <a:lnTo>
                    <a:pt x="588251" y="64693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36690" y="1755139"/>
            <a:ext cx="4449445" cy="1002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 spc="-10">
                <a:solidFill>
                  <a:srgbClr val="FFFFFF"/>
                </a:solidFill>
              </a:rPr>
              <a:t>Demonstration-</a:t>
            </a:r>
            <a:r>
              <a:rPr dirty="0" sz="3200" spc="-25">
                <a:solidFill>
                  <a:srgbClr val="FFFFFF"/>
                </a:solidFill>
              </a:rPr>
              <a:t>led </a:t>
            </a:r>
            <a:r>
              <a:rPr dirty="0" sz="3200">
                <a:solidFill>
                  <a:srgbClr val="FFFFFF"/>
                </a:solidFill>
              </a:rPr>
              <a:t>Application</a:t>
            </a:r>
            <a:r>
              <a:rPr dirty="0" sz="3200" spc="-15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Scenarios</a:t>
            </a:r>
            <a:endParaRPr sz="3200"/>
          </a:p>
        </p:txBody>
      </p:sp>
      <p:sp>
        <p:nvSpPr>
          <p:cNvPr id="10" name="object 10" descr=""/>
          <p:cNvSpPr txBox="1"/>
          <p:nvPr/>
        </p:nvSpPr>
        <p:spPr>
          <a:xfrm>
            <a:off x="6452234" y="3081527"/>
            <a:ext cx="5597525" cy="1762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900"/>
              </a:lnSpc>
              <a:spcBef>
                <a:spcPts val="100"/>
              </a:spcBef>
            </a:pP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Energy-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saving</a:t>
            </a:r>
            <a:r>
              <a:rPr dirty="0" sz="16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retrofitting,</a:t>
            </a:r>
            <a:r>
              <a:rPr dirty="0" sz="16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Process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re-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engineering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5" b="1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Deployment</a:t>
            </a:r>
            <a:r>
              <a:rPr dirty="0" sz="16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6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6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manufacturing</a:t>
            </a:r>
            <a:r>
              <a:rPr dirty="0" sz="16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technologies</a:t>
            </a:r>
            <a:endParaRPr sz="1600">
              <a:latin typeface="Microsoft YaHei"/>
              <a:cs typeface="Microsoft YaHei"/>
            </a:endParaRPr>
          </a:p>
          <a:p>
            <a:pPr marL="12700" marR="588645">
              <a:lnSpc>
                <a:spcPct val="129900"/>
              </a:lnSpc>
              <a:spcBef>
                <a:spcPts val="600"/>
              </a:spcBef>
            </a:pP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Empowering</a:t>
            </a:r>
            <a:r>
              <a:rPr dirty="0" sz="16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Full-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Process</a:t>
            </a:r>
            <a:r>
              <a:rPr dirty="0" sz="16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Precision</a:t>
            </a:r>
            <a:r>
              <a:rPr dirty="0" sz="16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Management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through</a:t>
            </a:r>
            <a:r>
              <a:rPr dirty="0" sz="16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Digital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Intelligence</a:t>
            </a:r>
            <a:endParaRPr sz="16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Office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6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Microsoft YaHei"/>
                <a:cs typeface="Microsoft YaHei"/>
              </a:rPr>
              <a:t>Lifestyle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874055" y="3170834"/>
            <a:ext cx="272415" cy="1656080"/>
          </a:xfrm>
          <a:custGeom>
            <a:avLst/>
            <a:gdLst/>
            <a:ahLst/>
            <a:cxnLst/>
            <a:rect l="l" t="t" r="r" b="b"/>
            <a:pathLst>
              <a:path w="272414" h="1656079">
                <a:moveTo>
                  <a:pt x="272237" y="1519783"/>
                </a:moveTo>
                <a:lnTo>
                  <a:pt x="265290" y="1476756"/>
                </a:lnTo>
                <a:lnTo>
                  <a:pt x="245973" y="1439379"/>
                </a:lnTo>
                <a:lnTo>
                  <a:pt x="216509" y="1409903"/>
                </a:lnTo>
                <a:lnTo>
                  <a:pt x="205790" y="1404366"/>
                </a:lnTo>
                <a:lnTo>
                  <a:pt x="205790" y="1473263"/>
                </a:lnTo>
                <a:lnTo>
                  <a:pt x="205790" y="1478661"/>
                </a:lnTo>
                <a:lnTo>
                  <a:pt x="117779" y="1567218"/>
                </a:lnTo>
                <a:lnTo>
                  <a:pt x="117475" y="1567662"/>
                </a:lnTo>
                <a:lnTo>
                  <a:pt x="117119" y="1568107"/>
                </a:lnTo>
                <a:lnTo>
                  <a:pt x="113398" y="1571828"/>
                </a:lnTo>
                <a:lnTo>
                  <a:pt x="108000" y="1571828"/>
                </a:lnTo>
                <a:lnTo>
                  <a:pt x="59258" y="1523085"/>
                </a:lnTo>
                <a:lnTo>
                  <a:pt x="59258" y="1517688"/>
                </a:lnTo>
                <a:lnTo>
                  <a:pt x="65900" y="1511020"/>
                </a:lnTo>
                <a:lnTo>
                  <a:pt x="71297" y="1511020"/>
                </a:lnTo>
                <a:lnTo>
                  <a:pt x="74599" y="1514360"/>
                </a:lnTo>
                <a:lnTo>
                  <a:pt x="110566" y="1550314"/>
                </a:lnTo>
                <a:lnTo>
                  <a:pt x="149618" y="1511020"/>
                </a:lnTo>
                <a:lnTo>
                  <a:pt x="193789" y="1466621"/>
                </a:lnTo>
                <a:lnTo>
                  <a:pt x="199148" y="1466621"/>
                </a:lnTo>
                <a:lnTo>
                  <a:pt x="205790" y="1473263"/>
                </a:lnTo>
                <a:lnTo>
                  <a:pt x="205790" y="1404366"/>
                </a:lnTo>
                <a:lnTo>
                  <a:pt x="179146" y="1390586"/>
                </a:lnTo>
                <a:lnTo>
                  <a:pt x="136131" y="1383639"/>
                </a:lnTo>
                <a:lnTo>
                  <a:pt x="93103" y="1390586"/>
                </a:lnTo>
                <a:lnTo>
                  <a:pt x="55727" y="1409903"/>
                </a:lnTo>
                <a:lnTo>
                  <a:pt x="26263" y="1439379"/>
                </a:lnTo>
                <a:lnTo>
                  <a:pt x="6934" y="1476756"/>
                </a:lnTo>
                <a:lnTo>
                  <a:pt x="0" y="1519783"/>
                </a:lnTo>
                <a:lnTo>
                  <a:pt x="6934" y="1562811"/>
                </a:lnTo>
                <a:lnTo>
                  <a:pt x="26263" y="1600174"/>
                </a:lnTo>
                <a:lnTo>
                  <a:pt x="55727" y="1629638"/>
                </a:lnTo>
                <a:lnTo>
                  <a:pt x="93103" y="1648955"/>
                </a:lnTo>
                <a:lnTo>
                  <a:pt x="136131" y="1655889"/>
                </a:lnTo>
                <a:lnTo>
                  <a:pt x="179146" y="1648955"/>
                </a:lnTo>
                <a:lnTo>
                  <a:pt x="216509" y="1629638"/>
                </a:lnTo>
                <a:lnTo>
                  <a:pt x="245973" y="1600174"/>
                </a:lnTo>
                <a:lnTo>
                  <a:pt x="260629" y="1571828"/>
                </a:lnTo>
                <a:lnTo>
                  <a:pt x="265290" y="1562811"/>
                </a:lnTo>
                <a:lnTo>
                  <a:pt x="272237" y="1519783"/>
                </a:lnTo>
                <a:close/>
              </a:path>
              <a:path w="272414" h="1656079">
                <a:moveTo>
                  <a:pt x="272237" y="803376"/>
                </a:moveTo>
                <a:lnTo>
                  <a:pt x="265290" y="760349"/>
                </a:lnTo>
                <a:lnTo>
                  <a:pt x="245973" y="722985"/>
                </a:lnTo>
                <a:lnTo>
                  <a:pt x="216509" y="693508"/>
                </a:lnTo>
                <a:lnTo>
                  <a:pt x="205790" y="687971"/>
                </a:lnTo>
                <a:lnTo>
                  <a:pt x="205790" y="756869"/>
                </a:lnTo>
                <a:lnTo>
                  <a:pt x="205790" y="762266"/>
                </a:lnTo>
                <a:lnTo>
                  <a:pt x="117779" y="850811"/>
                </a:lnTo>
                <a:lnTo>
                  <a:pt x="117475" y="851255"/>
                </a:lnTo>
                <a:lnTo>
                  <a:pt x="117119" y="851712"/>
                </a:lnTo>
                <a:lnTo>
                  <a:pt x="113398" y="855433"/>
                </a:lnTo>
                <a:lnTo>
                  <a:pt x="108000" y="855433"/>
                </a:lnTo>
                <a:lnTo>
                  <a:pt x="104698" y="852093"/>
                </a:lnTo>
                <a:lnTo>
                  <a:pt x="59258" y="806691"/>
                </a:lnTo>
                <a:lnTo>
                  <a:pt x="59258" y="801293"/>
                </a:lnTo>
                <a:lnTo>
                  <a:pt x="62560" y="797953"/>
                </a:lnTo>
                <a:lnTo>
                  <a:pt x="65900" y="794626"/>
                </a:lnTo>
                <a:lnTo>
                  <a:pt x="71297" y="794626"/>
                </a:lnTo>
                <a:lnTo>
                  <a:pt x="110566" y="833920"/>
                </a:lnTo>
                <a:lnTo>
                  <a:pt x="149618" y="794626"/>
                </a:lnTo>
                <a:lnTo>
                  <a:pt x="193789" y="750227"/>
                </a:lnTo>
                <a:lnTo>
                  <a:pt x="199148" y="750227"/>
                </a:lnTo>
                <a:lnTo>
                  <a:pt x="205790" y="756869"/>
                </a:lnTo>
                <a:lnTo>
                  <a:pt x="205790" y="687971"/>
                </a:lnTo>
                <a:lnTo>
                  <a:pt x="179146" y="674192"/>
                </a:lnTo>
                <a:lnTo>
                  <a:pt x="136131" y="667245"/>
                </a:lnTo>
                <a:lnTo>
                  <a:pt x="93103" y="674192"/>
                </a:lnTo>
                <a:lnTo>
                  <a:pt x="55727" y="693508"/>
                </a:lnTo>
                <a:lnTo>
                  <a:pt x="26263" y="722985"/>
                </a:lnTo>
                <a:lnTo>
                  <a:pt x="6934" y="760349"/>
                </a:lnTo>
                <a:lnTo>
                  <a:pt x="0" y="803376"/>
                </a:lnTo>
                <a:lnTo>
                  <a:pt x="6934" y="846404"/>
                </a:lnTo>
                <a:lnTo>
                  <a:pt x="26263" y="883767"/>
                </a:lnTo>
                <a:lnTo>
                  <a:pt x="55727" y="913231"/>
                </a:lnTo>
                <a:lnTo>
                  <a:pt x="93103" y="932548"/>
                </a:lnTo>
                <a:lnTo>
                  <a:pt x="136131" y="939482"/>
                </a:lnTo>
                <a:lnTo>
                  <a:pt x="179146" y="932548"/>
                </a:lnTo>
                <a:lnTo>
                  <a:pt x="216509" y="913231"/>
                </a:lnTo>
                <a:lnTo>
                  <a:pt x="245973" y="883767"/>
                </a:lnTo>
                <a:lnTo>
                  <a:pt x="260616" y="855433"/>
                </a:lnTo>
                <a:lnTo>
                  <a:pt x="265290" y="846404"/>
                </a:lnTo>
                <a:lnTo>
                  <a:pt x="272237" y="803376"/>
                </a:lnTo>
                <a:close/>
              </a:path>
              <a:path w="272414" h="1656079">
                <a:moveTo>
                  <a:pt x="272237" y="136131"/>
                </a:moveTo>
                <a:lnTo>
                  <a:pt x="265290" y="93103"/>
                </a:lnTo>
                <a:lnTo>
                  <a:pt x="245973" y="55727"/>
                </a:lnTo>
                <a:lnTo>
                  <a:pt x="216509" y="26263"/>
                </a:lnTo>
                <a:lnTo>
                  <a:pt x="205790" y="20726"/>
                </a:lnTo>
                <a:lnTo>
                  <a:pt x="205790" y="89623"/>
                </a:lnTo>
                <a:lnTo>
                  <a:pt x="205790" y="95008"/>
                </a:lnTo>
                <a:lnTo>
                  <a:pt x="117779" y="183565"/>
                </a:lnTo>
                <a:lnTo>
                  <a:pt x="117475" y="184010"/>
                </a:lnTo>
                <a:lnTo>
                  <a:pt x="117119" y="184454"/>
                </a:lnTo>
                <a:lnTo>
                  <a:pt x="113398" y="188175"/>
                </a:lnTo>
                <a:lnTo>
                  <a:pt x="108000" y="188175"/>
                </a:lnTo>
                <a:lnTo>
                  <a:pt x="59258" y="139433"/>
                </a:lnTo>
                <a:lnTo>
                  <a:pt x="59258" y="134048"/>
                </a:lnTo>
                <a:lnTo>
                  <a:pt x="62560" y="130708"/>
                </a:lnTo>
                <a:lnTo>
                  <a:pt x="65900" y="127368"/>
                </a:lnTo>
                <a:lnTo>
                  <a:pt x="71297" y="127368"/>
                </a:lnTo>
                <a:lnTo>
                  <a:pt x="74599" y="130708"/>
                </a:lnTo>
                <a:lnTo>
                  <a:pt x="110566" y="166674"/>
                </a:lnTo>
                <a:lnTo>
                  <a:pt x="149631" y="127368"/>
                </a:lnTo>
                <a:lnTo>
                  <a:pt x="193789" y="82969"/>
                </a:lnTo>
                <a:lnTo>
                  <a:pt x="199148" y="82969"/>
                </a:lnTo>
                <a:lnTo>
                  <a:pt x="205790" y="89623"/>
                </a:lnTo>
                <a:lnTo>
                  <a:pt x="205790" y="20726"/>
                </a:lnTo>
                <a:lnTo>
                  <a:pt x="179146" y="6946"/>
                </a:lnTo>
                <a:lnTo>
                  <a:pt x="136131" y="0"/>
                </a:lnTo>
                <a:lnTo>
                  <a:pt x="93103" y="6946"/>
                </a:lnTo>
                <a:lnTo>
                  <a:pt x="55727" y="26263"/>
                </a:lnTo>
                <a:lnTo>
                  <a:pt x="26263" y="55727"/>
                </a:lnTo>
                <a:lnTo>
                  <a:pt x="6934" y="93103"/>
                </a:lnTo>
                <a:lnTo>
                  <a:pt x="0" y="136131"/>
                </a:lnTo>
                <a:lnTo>
                  <a:pt x="6934" y="179158"/>
                </a:lnTo>
                <a:lnTo>
                  <a:pt x="26263" y="216522"/>
                </a:lnTo>
                <a:lnTo>
                  <a:pt x="55727" y="245986"/>
                </a:lnTo>
                <a:lnTo>
                  <a:pt x="93103" y="265303"/>
                </a:lnTo>
                <a:lnTo>
                  <a:pt x="136131" y="272237"/>
                </a:lnTo>
                <a:lnTo>
                  <a:pt x="179146" y="265303"/>
                </a:lnTo>
                <a:lnTo>
                  <a:pt x="216509" y="245986"/>
                </a:lnTo>
                <a:lnTo>
                  <a:pt x="245973" y="216522"/>
                </a:lnTo>
                <a:lnTo>
                  <a:pt x="260629" y="188175"/>
                </a:lnTo>
                <a:lnTo>
                  <a:pt x="265290" y="179158"/>
                </a:lnTo>
                <a:lnTo>
                  <a:pt x="272237" y="13613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28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Demonstration-</a:t>
            </a:r>
            <a:r>
              <a:rPr dirty="0"/>
              <a:t>led</a:t>
            </a:r>
            <a:r>
              <a:rPr dirty="0" spc="-55"/>
              <a:t> </a:t>
            </a:r>
            <a:r>
              <a:rPr dirty="0"/>
              <a:t>Application</a:t>
            </a:r>
            <a:r>
              <a:rPr dirty="0" spc="-55"/>
              <a:t> </a:t>
            </a:r>
            <a:r>
              <a:rPr dirty="0" spc="-10"/>
              <a:t>Scenarios</a:t>
            </a:r>
          </a:p>
        </p:txBody>
      </p:sp>
      <p:sp>
        <p:nvSpPr>
          <p:cNvPr id="7" name="object 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28</a:t>
            </a:fld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442912" y="2387282"/>
          <a:ext cx="11134725" cy="39516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8430"/>
                <a:gridCol w="3250565"/>
                <a:gridCol w="6390005"/>
              </a:tblGrid>
              <a:tr h="4108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1000" spc="-4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sector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0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1478915" marR="212090" indent="-12598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Energy-</a:t>
                      </a: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saving</a:t>
                      </a:r>
                      <a:r>
                        <a:rPr dirty="0" sz="1000" spc="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technological</a:t>
                      </a:r>
                      <a:r>
                        <a:rPr dirty="0" sz="1000" spc="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transformation 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path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08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Process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Reengineering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Technology</a:t>
                      </a:r>
                      <a:r>
                        <a:rPr dirty="0" sz="10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Promotion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0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806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271780" marR="263525" indent="-63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Short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route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arc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furnace,Hydrogen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metallurgy,Dry</a:t>
                      </a:r>
                      <a:r>
                        <a:rPr dirty="0" sz="9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quenching</a:t>
                      </a:r>
                      <a:r>
                        <a:rPr dirty="0" sz="9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technology,Waste</a:t>
                      </a:r>
                      <a:r>
                        <a:rPr dirty="0" sz="9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350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based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Direct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(DRI)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replacing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blast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ironmaking.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11112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Technical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Path: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(produced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from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via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renewable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energy)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reducing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agent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instead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coal.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Directly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ore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concentrate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shaft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Direct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Iron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(DRI),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which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is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melted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refined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arc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steelmaking.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778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9493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900" spc="-2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industry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128905">
                        <a:lnSpc>
                          <a:spcPct val="100000"/>
                        </a:lnSpc>
                      </a:pP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Petrochemical</a:t>
                      </a:r>
                      <a:r>
                        <a:rPr dirty="0" sz="900" spc="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&amp;</a:t>
                      </a:r>
                      <a:r>
                        <a:rPr dirty="0" sz="9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9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Industry:</a:t>
                      </a:r>
                      <a:r>
                        <a:rPr dirty="0" sz="9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Energy-saving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technologies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ethylene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cracking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furnaces,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innovation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wet-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process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phosphoric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acid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32766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After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purification,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converter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gas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(rich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900" spc="32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)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from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plants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feedstock,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while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captured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900" spc="14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is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reinjected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into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production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forming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closed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loop: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"steel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offgas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→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 feedstock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→</a:t>
                      </a:r>
                      <a:r>
                        <a:rPr dirty="0" sz="9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900" spc="175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reuse in</a:t>
                      </a:r>
                      <a:r>
                        <a:rPr dirty="0" sz="900" spc="-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steelmaking".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32512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900" spc="145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hydrogenation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methanol: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produced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renewable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electricity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reacts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captured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₂</a:t>
                      </a:r>
                      <a:r>
                        <a:rPr dirty="0" sz="900" spc="145">
                          <a:solidFill>
                            <a:srgbClr val="404040"/>
                          </a:solidFill>
                          <a:latin typeface="MS UI Gothic"/>
                          <a:cs typeface="MS UI Gothic"/>
                        </a:rPr>
                        <a:t> 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under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catalysts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synthesize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methanol,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which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fuel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chemical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feedstock.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03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1090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Building</a:t>
                      </a:r>
                      <a:r>
                        <a:rPr dirty="0" sz="900" spc="-4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C0000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50419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Cement: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Low-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clinker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formula,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kiln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efficiency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improvement,</a:t>
                      </a:r>
                      <a:r>
                        <a:rPr dirty="0" sz="900" spc="-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</a:t>
                      </a:r>
                      <a:r>
                        <a:rPr dirty="0" sz="900" spc="-4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generation.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Glass: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Oxygen-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enriched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combustion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technology, electric-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assisted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heating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27686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Cement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industry: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biomass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fuel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substitution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total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oxygen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combustion;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replace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coal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agricultural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forestry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residues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fossil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consumption;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pure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oxygen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instead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combustion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thermal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efficiency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NO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Sans Serif"/>
                          <a:cs typeface="Microsoft Sans Serif"/>
                        </a:rPr>
                        <a:t>ₓ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emissions.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39624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industry: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synergy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between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assisted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oxygen-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enriched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combustion;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apply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electrode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heating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part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float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furnace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enhance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homogenization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molten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glass,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while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using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oxygen-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enriched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combustion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boost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thermal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efficiency.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86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940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Non-</a:t>
                      </a:r>
                      <a:r>
                        <a:rPr dirty="0" sz="9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ferrous</a:t>
                      </a:r>
                      <a:r>
                        <a:rPr dirty="0" sz="900" spc="-2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metals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0805" marR="52324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Aluminum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electrolysis: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fully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graphitized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cathode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technology,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dynamic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optimization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via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artificial intelligence.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98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Aluminum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industry: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Innovation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low-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voltage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electrolysis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cells.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 marL="90805" marR="42227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Fully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graphitized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cathode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dynamic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are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adopted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optimize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electrolyte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molecular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ratio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(the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ratio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sodium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fluoride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aluminum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fluoride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electrolyte),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thereby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reducing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cell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voltage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consumption.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985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450215" y="951877"/>
            <a:ext cx="11295380" cy="1344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778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Energy-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saving</a:t>
            </a:r>
            <a:r>
              <a:rPr dirty="0" sz="1800" spc="3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retrofitting,</a:t>
            </a:r>
            <a:r>
              <a:rPr dirty="0" sz="1800" spc="3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Process</a:t>
            </a:r>
            <a:r>
              <a:rPr dirty="0" sz="1800" spc="3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re-engineering</a:t>
            </a:r>
            <a:r>
              <a:rPr dirty="0" sz="1800" spc="3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3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Deployment</a:t>
            </a:r>
            <a:r>
              <a:rPr dirty="0" sz="1800" spc="3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3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3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manufacturing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technologies</a:t>
            </a:r>
            <a:endParaRPr sz="1800">
              <a:latin typeface="Microsoft YaHei"/>
              <a:cs typeface="Microsoft YaHei"/>
            </a:endParaRPr>
          </a:p>
          <a:p>
            <a:pPr marL="25400" marR="5080">
              <a:lnSpc>
                <a:spcPct val="100000"/>
              </a:lnSpc>
              <a:spcBef>
                <a:spcPts val="1019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We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follow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full-chain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energy-saving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strategy: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source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reduction,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process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control,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end-of-pipe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recovery,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focusing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high-energy,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high-pollution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industries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for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maximum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reduction.</a:t>
            </a:r>
            <a:endParaRPr sz="1050">
              <a:latin typeface="Microsoft YaHei"/>
              <a:cs typeface="Microsoft YaHei"/>
            </a:endParaRPr>
          </a:p>
          <a:p>
            <a:pPr marL="25400" marR="5080">
              <a:lnSpc>
                <a:spcPct val="100000"/>
              </a:lnSpc>
              <a:tabLst>
                <a:tab pos="1504315" algn="l"/>
              </a:tabLst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process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reengineering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key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cutting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emissions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at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source.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Disruptive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technologies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such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total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oxygen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combustion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2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hydrogen-based</a:t>
            </a:r>
            <a:r>
              <a:rPr dirty="0" sz="1050" spc="2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shaft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furnaces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CO</a:t>
            </a:r>
            <a:r>
              <a:rPr dirty="0" sz="1050" spc="-25">
                <a:solidFill>
                  <a:srgbClr val="767070"/>
                </a:solidFill>
                <a:latin typeface="MS UI Gothic"/>
                <a:cs typeface="MS UI Gothic"/>
              </a:rPr>
              <a:t>₂</a:t>
            </a:r>
            <a:r>
              <a:rPr dirty="0" sz="1050">
                <a:solidFill>
                  <a:srgbClr val="767070"/>
                </a:solidFill>
                <a:latin typeface="MS UI Gothic"/>
                <a:cs typeface="MS UI Gothic"/>
              </a:rPr>
              <a:t>	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intensity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30%–50%,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lowering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costs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subsequent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CCUS.</a:t>
            </a:r>
            <a:endParaRPr sz="105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1507" y="2351532"/>
            <a:ext cx="5100828" cy="3204972"/>
          </a:xfrm>
          <a:prstGeom prst="rect">
            <a:avLst/>
          </a:prstGeom>
        </p:spPr>
      </p:pic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76237" y="2346642"/>
          <a:ext cx="6353175" cy="3982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0290"/>
                <a:gridCol w="2941320"/>
                <a:gridCol w="2275840"/>
              </a:tblGrid>
              <a:tr h="426720">
                <a:tc>
                  <a:txBody>
                    <a:bodyPr/>
                    <a:lstStyle/>
                    <a:p>
                      <a:pPr marL="309245" marR="181610" indent="-11938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Industrial sector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25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699770" marR="88265" indent="-60388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1100" spc="-3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Reduction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Approaches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Enabled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by</a:t>
                      </a:r>
                      <a:r>
                        <a:rPr dirty="0" sz="1100" spc="-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Digital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Intelligence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25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130175">
                        <a:lnSpc>
                          <a:spcPct val="100000"/>
                        </a:lnSpc>
                        <a:spcBef>
                          <a:spcPts val="994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Typical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Cases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/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Technologies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636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738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Data</a:t>
                      </a:r>
                      <a:r>
                        <a:rPr dirty="0" sz="9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center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250" marR="17018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scheduling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server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load,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dynamic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cooling,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direct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electricity,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PUE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below</a:t>
                      </a:r>
                      <a:r>
                        <a:rPr dirty="0" sz="900" spc="-4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1.2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4287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Net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Shandong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Inner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Mongolia,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have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introduced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"green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saving"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data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centers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38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8425" marR="91440" indent="154305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900" spc="-25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end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manufacturing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84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41465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Digital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twin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factory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quality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inspection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5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management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platform,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reducing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consumption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per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device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by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10%–30%.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250" marR="17335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Shanghai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Lingang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"Net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Zero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Bay"</a:t>
                      </a:r>
                      <a:r>
                        <a:rPr dirty="0" sz="9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Builds</a:t>
                      </a:r>
                      <a:r>
                        <a:rPr dirty="0" sz="900" spc="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Five-Energy-Integrated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Platform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7391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</a:t>
                      </a:r>
                      <a:r>
                        <a:rPr dirty="0" sz="9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microgrid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112395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based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prediction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generation/load, real-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time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scheduling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storage,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charging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piles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distributed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resources,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raising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the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consumption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rate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over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90%.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250" marR="173355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Jiangsu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Yining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Low-Carbon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Integrated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Digital Platform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71475" marR="137160" indent="-226695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supply chain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30734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Blockchain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route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optimization,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real-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time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calculation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transportation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emissions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footprint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tracking.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250" marR="18542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Lenovo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Group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Limited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Supply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Chain</a:t>
                      </a:r>
                      <a:r>
                        <a:rPr dirty="0" sz="900" spc="-3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7385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building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95250" marR="7874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BIM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+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air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conditioning,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lighting,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photovoltaic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900" spc="-1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systems,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realizing</a:t>
                      </a:r>
                      <a:r>
                        <a:rPr dirty="0" sz="900" spc="8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photovoltaic-storage-DC-flexible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buildings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saving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rate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over</a:t>
                      </a:r>
                      <a:r>
                        <a:rPr dirty="0" sz="900" spc="-2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60%.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95250" marR="271780">
                        <a:lnSpc>
                          <a:spcPct val="100000"/>
                        </a:lnSpc>
                      </a:pP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Shandong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Park,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China</a:t>
                      </a:r>
                      <a:r>
                        <a:rPr dirty="0" sz="900" spc="-25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solidFill>
                            <a:srgbClr val="404040"/>
                          </a:solidFill>
                          <a:latin typeface="Microsoft YaHei"/>
                          <a:cs typeface="Microsoft YaHei"/>
                        </a:rPr>
                        <a:t>promotes "photovoltaic-storage-DC-flexible" buildings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298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" name="object 6" descr=""/>
          <p:cNvSpPr txBox="1"/>
          <p:nvPr/>
        </p:nvSpPr>
        <p:spPr>
          <a:xfrm>
            <a:off x="449580" y="1011567"/>
            <a:ext cx="11283315" cy="1293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Empowering</a:t>
            </a:r>
            <a:r>
              <a:rPr dirty="0" sz="1800" spc="-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Full-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Process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Precision</a:t>
            </a:r>
            <a:r>
              <a:rPr dirty="0" sz="18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Management</a:t>
            </a:r>
            <a:r>
              <a:rPr dirty="0" sz="1800" spc="-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through</a:t>
            </a:r>
            <a:r>
              <a:rPr dirty="0" sz="18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Digital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Intelligence</a:t>
            </a:r>
            <a:endParaRPr sz="1800">
              <a:latin typeface="Microsoft YaHei"/>
              <a:cs typeface="Microsoft YaHei"/>
            </a:endParaRPr>
          </a:p>
          <a:p>
            <a:pPr algn="just" marL="22860" marR="5080">
              <a:lnSpc>
                <a:spcPct val="129800"/>
              </a:lnSpc>
              <a:spcBef>
                <a:spcPts val="68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IoT,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AI,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big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data,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digital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twin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other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technologies,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whole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chain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energy,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production,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logistics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buildings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connected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1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1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1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closed-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loop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"real-time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monitoring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–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intelligent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dispatch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–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optimized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decision-making",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improve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efficiency,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reduce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realize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visible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and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manageable</a:t>
            </a:r>
            <a:r>
              <a:rPr dirty="0" sz="1050" spc="-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emissions.</a:t>
            </a:r>
            <a:endParaRPr sz="1050">
              <a:latin typeface="Microsoft YaHei"/>
              <a:cs typeface="Microsoft YaHei"/>
            </a:endParaRPr>
          </a:p>
          <a:p>
            <a:pPr algn="just" marL="172720">
              <a:lnSpc>
                <a:spcPct val="100000"/>
              </a:lnSpc>
              <a:spcBef>
                <a:spcPts val="790"/>
              </a:spcBef>
            </a:pP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Digital</a:t>
            </a:r>
            <a:r>
              <a:rPr dirty="0" sz="12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Intelligence</a:t>
            </a:r>
            <a:r>
              <a:rPr dirty="0" sz="12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Empowerment</a:t>
            </a:r>
            <a:r>
              <a:rPr dirty="0" sz="12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in</a:t>
            </a:r>
            <a:r>
              <a:rPr dirty="0" sz="12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Typical</a:t>
            </a:r>
            <a:r>
              <a:rPr dirty="0" sz="12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Industries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Demonstration-</a:t>
            </a:r>
            <a:r>
              <a:rPr dirty="0"/>
              <a:t>led</a:t>
            </a:r>
            <a:r>
              <a:rPr dirty="0" spc="-55"/>
              <a:t> </a:t>
            </a:r>
            <a:r>
              <a:rPr dirty="0"/>
              <a:t>Application</a:t>
            </a:r>
            <a:r>
              <a:rPr dirty="0" spc="-55"/>
              <a:t> </a:t>
            </a:r>
            <a:r>
              <a:rPr dirty="0" spc="-10"/>
              <a:t>Scenarios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Business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981455" y="94488"/>
            <a:ext cx="10401300" cy="6764020"/>
            <a:chOff x="981455" y="94488"/>
            <a:chExt cx="10401300" cy="676402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455" y="94488"/>
              <a:ext cx="10401300" cy="6763511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7608" y="3290315"/>
              <a:ext cx="688848" cy="55321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0900" y="2959608"/>
              <a:ext cx="5061204" cy="2046732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29372" y="2008632"/>
              <a:ext cx="1161287" cy="1335024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55343" y="3284220"/>
              <a:ext cx="1389735" cy="87984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73195" y="3503676"/>
              <a:ext cx="51815" cy="3810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0509" y="4116323"/>
              <a:ext cx="1798091" cy="1327950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6871487" y="3707777"/>
            <a:ext cx="948055" cy="48768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36195" marR="5080" indent="-23495">
              <a:lnSpc>
                <a:spcPts val="1730"/>
              </a:lnSpc>
              <a:spcBef>
                <a:spcPts val="310"/>
              </a:spcBef>
            </a:pPr>
            <a:r>
              <a:rPr dirty="0" sz="1600" b="1">
                <a:solidFill>
                  <a:srgbClr val="465E9D"/>
                </a:solidFill>
                <a:latin typeface="Microsoft YaHei"/>
                <a:cs typeface="Microsoft YaHei"/>
              </a:rPr>
              <a:t>Net</a:t>
            </a:r>
            <a:r>
              <a:rPr dirty="0" sz="1600" spc="50" b="1">
                <a:solidFill>
                  <a:srgbClr val="465E9D"/>
                </a:solidFill>
                <a:latin typeface="Microsoft YaHei"/>
                <a:cs typeface="Microsoft YaHei"/>
              </a:rPr>
              <a:t> </a:t>
            </a:r>
            <a:r>
              <a:rPr dirty="0" sz="1600" spc="-20" b="1">
                <a:solidFill>
                  <a:srgbClr val="465E9D"/>
                </a:solidFill>
                <a:latin typeface="Microsoft YaHei"/>
                <a:cs typeface="Microsoft YaHei"/>
              </a:rPr>
              <a:t>Zero </a:t>
            </a:r>
            <a:r>
              <a:rPr dirty="0" sz="1600" spc="-10" b="1">
                <a:solidFill>
                  <a:srgbClr val="465E9D"/>
                </a:solidFill>
                <a:latin typeface="Microsoft YaHei"/>
                <a:cs typeface="Microsoft YaHei"/>
              </a:rPr>
              <a:t>Solution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3663315" y="3705161"/>
            <a:ext cx="1620520" cy="497205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378460" marR="5080" indent="-365760">
              <a:lnSpc>
                <a:spcPts val="1800"/>
              </a:lnSpc>
              <a:spcBef>
                <a:spcPts val="254"/>
              </a:spcBef>
            </a:pPr>
            <a:r>
              <a:rPr dirty="0" sz="1600" b="1">
                <a:solidFill>
                  <a:srgbClr val="465E9D"/>
                </a:solidFill>
                <a:latin typeface="Microsoft YaHei"/>
                <a:cs typeface="Microsoft YaHei"/>
              </a:rPr>
              <a:t>Energy</a:t>
            </a:r>
            <a:r>
              <a:rPr dirty="0" sz="1600" spc="95" b="1">
                <a:solidFill>
                  <a:srgbClr val="465E9D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465E9D"/>
                </a:solidFill>
                <a:latin typeface="Microsoft YaHei"/>
                <a:cs typeface="Microsoft YaHei"/>
              </a:rPr>
              <a:t>Storage Systems</a:t>
            </a:r>
            <a:endParaRPr sz="1600">
              <a:latin typeface="Microsoft YaHei"/>
              <a:cs typeface="Microsoft YaHei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8884919" y="1054608"/>
            <a:ext cx="1149350" cy="1130935"/>
            <a:chOff x="8884919" y="1054608"/>
            <a:chExt cx="1149350" cy="1130935"/>
          </a:xfrm>
        </p:grpSpPr>
        <p:pic>
          <p:nvPicPr>
            <p:cNvPr id="16" name="object 1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84919" y="1054608"/>
              <a:ext cx="1149096" cy="1130808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10115" y="1269492"/>
              <a:ext cx="368807" cy="478536"/>
            </a:xfrm>
            <a:prstGeom prst="rect">
              <a:avLst/>
            </a:prstGeom>
          </p:spPr>
        </p:pic>
      </p:grpSp>
      <p:sp>
        <p:nvSpPr>
          <p:cNvPr id="18" name="object 18" descr=""/>
          <p:cNvSpPr txBox="1"/>
          <p:nvPr/>
        </p:nvSpPr>
        <p:spPr>
          <a:xfrm>
            <a:off x="9098153" y="1785581"/>
            <a:ext cx="825500" cy="28130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 marR="5080" indent="101600">
              <a:lnSpc>
                <a:spcPts val="940"/>
              </a:lnSpc>
              <a:spcBef>
                <a:spcPts val="245"/>
              </a:spcBef>
            </a:pPr>
            <a:r>
              <a:rPr dirty="0" sz="900" spc="-10" b="1">
                <a:latin typeface="Arial"/>
                <a:cs typeface="Arial"/>
              </a:rPr>
              <a:t>Renewable </a:t>
            </a:r>
            <a:r>
              <a:rPr dirty="0" sz="900" b="1">
                <a:latin typeface="Arial"/>
                <a:cs typeface="Arial"/>
              </a:rPr>
              <a:t>Energy</a:t>
            </a:r>
            <a:r>
              <a:rPr dirty="0" sz="900" spc="-35" b="1">
                <a:latin typeface="Arial"/>
                <a:cs typeface="Arial"/>
              </a:rPr>
              <a:t> </a:t>
            </a:r>
            <a:r>
              <a:rPr dirty="0" sz="900" spc="-10" b="1">
                <a:latin typeface="Arial"/>
                <a:cs typeface="Arial"/>
              </a:rPr>
              <a:t>Design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9272016" y="5305044"/>
            <a:ext cx="1150620" cy="1130935"/>
            <a:chOff x="9272016" y="5305044"/>
            <a:chExt cx="1150620" cy="1130935"/>
          </a:xfrm>
        </p:grpSpPr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72016" y="5305044"/>
              <a:ext cx="1150620" cy="1130808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95104" y="5498592"/>
              <a:ext cx="534924" cy="513588"/>
            </a:xfrm>
            <a:prstGeom prst="rect">
              <a:avLst/>
            </a:prstGeom>
          </p:spPr>
        </p:pic>
      </p:grpSp>
      <p:sp>
        <p:nvSpPr>
          <p:cNvPr id="22" name="object 22" descr=""/>
          <p:cNvSpPr txBox="1"/>
          <p:nvPr/>
        </p:nvSpPr>
        <p:spPr>
          <a:xfrm>
            <a:off x="9493757" y="6042698"/>
            <a:ext cx="793115" cy="27622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 indent="175260">
              <a:lnSpc>
                <a:spcPts val="890"/>
              </a:lnSpc>
              <a:spcBef>
                <a:spcPts val="285"/>
              </a:spcBef>
            </a:pPr>
            <a:r>
              <a:rPr dirty="0" sz="900" spc="-10" b="1">
                <a:latin typeface="Microsoft YaHei"/>
                <a:cs typeface="Microsoft YaHei"/>
              </a:rPr>
              <a:t>Carbon Management</a:t>
            </a:r>
            <a:endParaRPr sz="900">
              <a:latin typeface="Microsoft YaHei"/>
              <a:cs typeface="Microsoft YaHe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1490472" y="4235196"/>
            <a:ext cx="1150620" cy="1130935"/>
            <a:chOff x="1490472" y="4235196"/>
            <a:chExt cx="1150620" cy="1130935"/>
          </a:xfrm>
        </p:grpSpPr>
        <p:pic>
          <p:nvPicPr>
            <p:cNvPr id="24" name="object 24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0472" y="4235196"/>
              <a:ext cx="1150619" cy="1130808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36420" y="4471416"/>
              <a:ext cx="460248" cy="449580"/>
            </a:xfrm>
            <a:prstGeom prst="rect">
              <a:avLst/>
            </a:prstGeom>
          </p:spPr>
        </p:pic>
      </p:grpSp>
      <p:sp>
        <p:nvSpPr>
          <p:cNvPr id="26" name="object 26" descr=""/>
          <p:cNvSpPr txBox="1"/>
          <p:nvPr/>
        </p:nvSpPr>
        <p:spPr>
          <a:xfrm>
            <a:off x="1633575" y="4962131"/>
            <a:ext cx="815340" cy="27749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 indent="295910">
              <a:lnSpc>
                <a:spcPts val="900"/>
              </a:lnSpc>
              <a:spcBef>
                <a:spcPts val="280"/>
              </a:spcBef>
            </a:pPr>
            <a:r>
              <a:rPr dirty="0" sz="900" spc="-25" b="1">
                <a:latin typeface="Trebuchet MS"/>
                <a:cs typeface="Trebuchet MS"/>
              </a:rPr>
              <a:t>C&amp;I </a:t>
            </a:r>
            <a:r>
              <a:rPr dirty="0" sz="900" spc="-20" b="1">
                <a:latin typeface="Trebuchet MS"/>
                <a:cs typeface="Trebuchet MS"/>
              </a:rPr>
              <a:t>Energy </a:t>
            </a:r>
            <a:r>
              <a:rPr dirty="0" sz="900" spc="-10" b="1">
                <a:latin typeface="Trebuchet MS"/>
                <a:cs typeface="Trebuchet MS"/>
              </a:rPr>
              <a:t>Storage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3029711" y="5495544"/>
            <a:ext cx="1150620" cy="1130935"/>
            <a:chOff x="3029711" y="5495544"/>
            <a:chExt cx="1150620" cy="1130935"/>
          </a:xfrm>
        </p:grpSpPr>
        <p:pic>
          <p:nvPicPr>
            <p:cNvPr id="28" name="object 28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29711" y="5495544"/>
              <a:ext cx="1150619" cy="1130808"/>
            </a:xfrm>
            <a:prstGeom prst="rect">
              <a:avLst/>
            </a:prstGeom>
          </p:spPr>
        </p:pic>
        <p:pic>
          <p:nvPicPr>
            <p:cNvPr id="29" name="object 29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60419" y="5823204"/>
              <a:ext cx="499872" cy="461772"/>
            </a:xfrm>
            <a:prstGeom prst="rect">
              <a:avLst/>
            </a:prstGeom>
          </p:spPr>
        </p:pic>
      </p:grpSp>
      <p:sp>
        <p:nvSpPr>
          <p:cNvPr id="30" name="object 30" descr=""/>
          <p:cNvSpPr txBox="1"/>
          <p:nvPr/>
        </p:nvSpPr>
        <p:spPr>
          <a:xfrm>
            <a:off x="3213519" y="6302819"/>
            <a:ext cx="800735" cy="28130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55575" marR="5080" indent="-142875">
              <a:lnSpc>
                <a:spcPts val="940"/>
              </a:lnSpc>
              <a:spcBef>
                <a:spcPts val="245"/>
              </a:spcBef>
            </a:pPr>
            <a:r>
              <a:rPr dirty="0" sz="900" b="1">
                <a:latin typeface="Arial"/>
                <a:cs typeface="Arial"/>
              </a:rPr>
              <a:t>Vehicle</a:t>
            </a:r>
            <a:r>
              <a:rPr dirty="0" sz="900" spc="-30" b="1">
                <a:latin typeface="Arial"/>
                <a:cs typeface="Arial"/>
              </a:rPr>
              <a:t> </a:t>
            </a:r>
            <a:r>
              <a:rPr dirty="0" sz="900" spc="-10" b="1">
                <a:latin typeface="Arial"/>
                <a:cs typeface="Arial"/>
              </a:rPr>
              <a:t>Power Batteries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1432560" y="2075688"/>
            <a:ext cx="1150620" cy="1130935"/>
            <a:chOff x="1432560" y="2075688"/>
            <a:chExt cx="1150620" cy="1130935"/>
          </a:xfrm>
        </p:grpSpPr>
        <p:pic>
          <p:nvPicPr>
            <p:cNvPr id="32" name="object 32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32560" y="2075688"/>
              <a:ext cx="1150619" cy="1130808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52600" y="2293620"/>
              <a:ext cx="525780" cy="505967"/>
            </a:xfrm>
            <a:prstGeom prst="rect">
              <a:avLst/>
            </a:prstGeom>
          </p:spPr>
        </p:pic>
      </p:grpSp>
      <p:sp>
        <p:nvSpPr>
          <p:cNvPr id="34" name="object 34" descr=""/>
          <p:cNvSpPr txBox="1"/>
          <p:nvPr/>
        </p:nvSpPr>
        <p:spPr>
          <a:xfrm>
            <a:off x="1627746" y="2804147"/>
            <a:ext cx="815340" cy="27178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5080" indent="222885">
              <a:lnSpc>
                <a:spcPct val="79600"/>
              </a:lnSpc>
              <a:spcBef>
                <a:spcPts val="320"/>
              </a:spcBef>
            </a:pPr>
            <a:r>
              <a:rPr dirty="0" sz="900" spc="-20" b="1">
                <a:latin typeface="Trebuchet MS"/>
                <a:cs typeface="Trebuchet MS"/>
              </a:rPr>
              <a:t>Home Energy </a:t>
            </a:r>
            <a:r>
              <a:rPr dirty="0" sz="900" spc="-10" b="1">
                <a:latin typeface="Trebuchet MS"/>
                <a:cs typeface="Trebuchet MS"/>
              </a:rPr>
              <a:t>Storage</a:t>
            </a:r>
            <a:endParaRPr sz="900">
              <a:latin typeface="Trebuchet MS"/>
              <a:cs typeface="Trebuchet MS"/>
            </a:endParaRPr>
          </a:p>
        </p:txBody>
      </p:sp>
      <p:grpSp>
        <p:nvGrpSpPr>
          <p:cNvPr id="35" name="object 35" descr=""/>
          <p:cNvGrpSpPr/>
          <p:nvPr/>
        </p:nvGrpSpPr>
        <p:grpSpPr>
          <a:xfrm>
            <a:off x="2452179" y="1595627"/>
            <a:ext cx="8345805" cy="4084320"/>
            <a:chOff x="2452179" y="1595627"/>
            <a:chExt cx="8345805" cy="4084320"/>
          </a:xfrm>
        </p:grpSpPr>
        <p:pic>
          <p:nvPicPr>
            <p:cNvPr id="36" name="object 36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98748" y="1705355"/>
              <a:ext cx="94487" cy="18287"/>
            </a:xfrm>
            <a:prstGeom prst="rect">
              <a:avLst/>
            </a:prstGeom>
          </p:spPr>
        </p:pic>
        <p:pic>
          <p:nvPicPr>
            <p:cNvPr id="37" name="object 3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52179" y="2641333"/>
              <a:ext cx="1243037" cy="1114272"/>
            </a:xfrm>
            <a:prstGeom prst="rect">
              <a:avLst/>
            </a:prstGeom>
          </p:spPr>
        </p:pic>
        <p:pic>
          <p:nvPicPr>
            <p:cNvPr id="38" name="object 3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60282" y="3885971"/>
              <a:ext cx="970432" cy="1029373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05200" y="2002154"/>
              <a:ext cx="1133220" cy="1122387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62172" y="1595627"/>
              <a:ext cx="94487" cy="18287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641267" y="4882768"/>
              <a:ext cx="739025" cy="796696"/>
            </a:xfrm>
            <a:prstGeom prst="rect">
              <a:avLst/>
            </a:prstGeom>
          </p:spPr>
        </p:pic>
        <p:pic>
          <p:nvPicPr>
            <p:cNvPr id="42" name="object 42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646920" y="3069336"/>
              <a:ext cx="1150620" cy="1130808"/>
            </a:xfrm>
            <a:prstGeom prst="rect">
              <a:avLst/>
            </a:prstGeom>
          </p:spPr>
        </p:pic>
        <p:pic>
          <p:nvPicPr>
            <p:cNvPr id="43" name="object 43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78568" y="3328416"/>
              <a:ext cx="626364" cy="513588"/>
            </a:xfrm>
            <a:prstGeom prst="rect">
              <a:avLst/>
            </a:prstGeom>
          </p:spPr>
        </p:pic>
      </p:grpSp>
      <p:sp>
        <p:nvSpPr>
          <p:cNvPr id="44" name="object 44" descr=""/>
          <p:cNvSpPr txBox="1"/>
          <p:nvPr/>
        </p:nvSpPr>
        <p:spPr>
          <a:xfrm>
            <a:off x="9982936" y="3834358"/>
            <a:ext cx="488950" cy="28130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53975" marR="5080" indent="-41275">
              <a:lnSpc>
                <a:spcPts val="940"/>
              </a:lnSpc>
              <a:spcBef>
                <a:spcPts val="245"/>
              </a:spcBef>
            </a:pPr>
            <a:r>
              <a:rPr dirty="0" sz="900" b="1">
                <a:latin typeface="Arial"/>
                <a:cs typeface="Arial"/>
              </a:rPr>
              <a:t>Net</a:t>
            </a:r>
            <a:r>
              <a:rPr dirty="0" sz="900" spc="-15" b="1">
                <a:latin typeface="Arial"/>
                <a:cs typeface="Arial"/>
              </a:rPr>
              <a:t> </a:t>
            </a:r>
            <a:r>
              <a:rPr dirty="0" sz="900" spc="-20" b="1">
                <a:latin typeface="Arial"/>
                <a:cs typeface="Arial"/>
              </a:rPr>
              <a:t>Zero </a:t>
            </a:r>
            <a:r>
              <a:rPr dirty="0" sz="900" spc="-10" b="1">
                <a:latin typeface="Arial"/>
                <a:cs typeface="Arial"/>
              </a:rPr>
              <a:t>Design</a:t>
            </a:r>
            <a:endParaRPr sz="900">
              <a:latin typeface="Arial"/>
              <a:cs typeface="Arial"/>
            </a:endParaRPr>
          </a:p>
        </p:txBody>
      </p:sp>
      <p:pic>
        <p:nvPicPr>
          <p:cNvPr id="45" name="object 45" descr="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201923" y="944880"/>
            <a:ext cx="1150620" cy="1130808"/>
          </a:xfrm>
          <a:prstGeom prst="rect">
            <a:avLst/>
          </a:prstGeom>
        </p:spPr>
      </p:pic>
      <p:sp>
        <p:nvSpPr>
          <p:cNvPr id="46" name="object 46" descr=""/>
          <p:cNvSpPr txBox="1"/>
          <p:nvPr/>
        </p:nvSpPr>
        <p:spPr>
          <a:xfrm>
            <a:off x="3384854" y="1674990"/>
            <a:ext cx="787400" cy="27305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 indent="155575">
              <a:lnSpc>
                <a:spcPts val="869"/>
              </a:lnSpc>
              <a:spcBef>
                <a:spcPts val="305"/>
              </a:spcBef>
            </a:pPr>
            <a:r>
              <a:rPr dirty="0" sz="900" spc="-10" b="1">
                <a:latin typeface="Arial"/>
                <a:cs typeface="Arial"/>
              </a:rPr>
              <a:t>portable </a:t>
            </a:r>
            <a:r>
              <a:rPr dirty="0" sz="900" b="1">
                <a:latin typeface="Arial"/>
                <a:cs typeface="Arial"/>
              </a:rPr>
              <a:t>Power</a:t>
            </a:r>
            <a:r>
              <a:rPr dirty="0" sz="900" spc="-25" b="1">
                <a:latin typeface="Arial"/>
                <a:cs typeface="Arial"/>
              </a:rPr>
              <a:t> </a:t>
            </a:r>
            <a:r>
              <a:rPr dirty="0" sz="900" spc="-10" b="1">
                <a:latin typeface="Arial"/>
                <a:cs typeface="Arial"/>
              </a:rPr>
              <a:t>Station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0384" y="2731007"/>
            <a:ext cx="5708904" cy="3121152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663044" y="6309359"/>
            <a:ext cx="17399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30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0215" y="943622"/>
            <a:ext cx="11282680" cy="1356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Office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Lifestyle</a:t>
            </a:r>
            <a:endParaRPr sz="18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29800"/>
              </a:lnSpc>
              <a:spcBef>
                <a:spcPts val="122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 green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office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living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scenarios,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extending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"green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low-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carbon"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practices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production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process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daily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office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work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employees’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lives.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Empower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office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efficiency,</a:t>
            </a:r>
            <a:r>
              <a:rPr dirty="0" sz="1050" spc="1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conservation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smart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technologies,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foster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low-carbon</a:t>
            </a:r>
            <a:r>
              <a:rPr dirty="0" sz="1050" spc="1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living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atmosphere</a:t>
            </a:r>
            <a:r>
              <a:rPr dirty="0" sz="1050" spc="11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1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people-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oriented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care,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ultimately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dual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goals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environmental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friendliness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employee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well-being.</a:t>
            </a:r>
            <a:endParaRPr sz="1050">
              <a:latin typeface="Microsoft YaHei"/>
              <a:cs typeface="Microsoft YaHei"/>
            </a:endParaRPr>
          </a:p>
          <a:p>
            <a:pPr algn="just" marL="403225">
              <a:lnSpc>
                <a:spcPct val="100000"/>
              </a:lnSpc>
              <a:spcBef>
                <a:spcPts val="750"/>
              </a:spcBef>
            </a:pP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Core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Points</a:t>
            </a:r>
            <a:r>
              <a:rPr dirty="0" sz="12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2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2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Office</a:t>
            </a:r>
            <a:r>
              <a:rPr dirty="0" sz="12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2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b="1">
                <a:solidFill>
                  <a:srgbClr val="C00000"/>
                </a:solidFill>
                <a:latin typeface="Microsoft YaHei"/>
                <a:cs typeface="Microsoft YaHei"/>
              </a:rPr>
              <a:t>Living</a:t>
            </a:r>
            <a:r>
              <a:rPr dirty="0" sz="12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C00000"/>
                </a:solidFill>
                <a:latin typeface="Microsoft YaHei"/>
                <a:cs typeface="Microsoft YaHei"/>
              </a:rPr>
              <a:t>Scenarios</a:t>
            </a:r>
            <a:endParaRPr sz="1200">
              <a:latin typeface="Microsoft YaHei"/>
              <a:cs typeface="Microsoft YaHei"/>
            </a:endParaRPr>
          </a:p>
        </p:txBody>
      </p:sp>
      <p:graphicFrame>
        <p:nvGraphicFramePr>
          <p:cNvPr id="7" name="object 7" descr=""/>
          <p:cNvGraphicFramePr>
            <a:graphicFrameLocks noGrp="1"/>
          </p:cNvGraphicFramePr>
          <p:nvPr/>
        </p:nvGraphicFramePr>
        <p:xfrm>
          <a:off x="381000" y="2336164"/>
          <a:ext cx="5694045" cy="37420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8190"/>
                <a:gridCol w="859155"/>
                <a:gridCol w="3987800"/>
              </a:tblGrid>
              <a:tr h="638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75565" marR="58419" indent="62230">
                        <a:lnSpc>
                          <a:spcPct val="100000"/>
                        </a:lnSpc>
                      </a:pPr>
                      <a:r>
                        <a:rPr dirty="0" sz="9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Scenario Dimension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3350" marR="117475" indent="167005">
                        <a:lnSpc>
                          <a:spcPct val="100000"/>
                        </a:lnSpc>
                      </a:pPr>
                      <a:r>
                        <a:rPr dirty="0" sz="9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Core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Objectives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826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30300">
                        <a:lnSpc>
                          <a:spcPct val="100000"/>
                        </a:lnSpc>
                      </a:pPr>
                      <a:r>
                        <a:rPr dirty="0" sz="9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Specific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Content</a:t>
                      </a:r>
                      <a:r>
                        <a:rPr dirty="0" sz="9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Practices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683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37465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Office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83820" marR="86360">
                        <a:lnSpc>
                          <a:spcPct val="100000"/>
                        </a:lnSpc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saving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efficiency improvement,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paperless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intelligent.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43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0668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800" spc="-3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Saving: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lighting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systems;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install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sockets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to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monitor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standby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consumption.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7465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143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778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Paperless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Office: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Promote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digital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processes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cloud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collaboration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platforms;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electronic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materials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meetings.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8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2702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1143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34099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Space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Optimization: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open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layout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facilitate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natural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lighting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ventilation.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9022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52069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800" spc="-1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Living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28575" marR="30480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Low-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convenient,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healthy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circular.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marR="254000">
                        <a:lnSpc>
                          <a:spcPct val="100000"/>
                        </a:lnSpc>
                      </a:pP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Low-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Transportation: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Develop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complete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slow-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traffic</a:t>
                      </a:r>
                      <a:r>
                        <a:rPr dirty="0" sz="800" spc="-3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system;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provide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sufficient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vehicle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charging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piles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shared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bicycle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stations.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8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37274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46050">
                        <a:lnSpc>
                          <a:spcPct val="100000"/>
                        </a:lnSpc>
                        <a:spcBef>
                          <a:spcPts val="489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Conservation: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Fully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water-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saving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appliances;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collect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rainwater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air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conditioning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condensate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greening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irrigation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road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washing.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222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37592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2832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Sorting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Recycling: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Set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up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clear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convenient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sorting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collection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points;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ensure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that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all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types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are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utilized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resources.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350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39433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2065" marR="13970">
                        <a:lnSpc>
                          <a:spcPct val="100000"/>
                        </a:lnSpc>
                      </a:pPr>
                      <a:r>
                        <a:rPr dirty="0" sz="80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Foundation</a:t>
                      </a:r>
                      <a:r>
                        <a:rPr dirty="0" sz="800" spc="-5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of </a:t>
                      </a:r>
                      <a:r>
                        <a:rPr dirty="0" sz="80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4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 spc="-10" b="1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Resources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27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marL="99695" marR="101600" indent="-635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Renewable Energy, Intelligent Management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Control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76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43510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Distributed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Energy: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Install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photovoltaic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generation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systems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rooftops,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carports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idle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open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spaces;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where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conditions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permit,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explore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breeze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wind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power,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ground-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source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heat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pumps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other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forms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394335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9271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8763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marR="1149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Management: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Deploy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IoT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sensors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management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platform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monitor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electricity,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water,</a:t>
                      </a:r>
                      <a:r>
                        <a:rPr dirty="0" sz="800" spc="-1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cooling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heating</a:t>
                      </a:r>
                      <a:r>
                        <a:rPr dirty="0" sz="800" spc="-2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consumption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various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areas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800" spc="-5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real</a:t>
                      </a:r>
                      <a:r>
                        <a:rPr dirty="0" sz="800" spc="-1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0">
                          <a:solidFill>
                            <a:srgbClr val="0F1114"/>
                          </a:solidFill>
                          <a:latin typeface="Microsoft YaHei"/>
                          <a:cs typeface="Microsoft YaHei"/>
                        </a:rPr>
                        <a:t>time.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06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Demonstration-</a:t>
            </a:r>
            <a:r>
              <a:rPr dirty="0"/>
              <a:t>led</a:t>
            </a:r>
            <a:r>
              <a:rPr dirty="0" spc="-55"/>
              <a:t> </a:t>
            </a:r>
            <a:r>
              <a:rPr dirty="0"/>
              <a:t>Application</a:t>
            </a:r>
            <a:r>
              <a:rPr dirty="0" spc="-55"/>
              <a:t> </a:t>
            </a:r>
            <a:r>
              <a:rPr dirty="0" spc="-10"/>
              <a:t>Scenarios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34756" y="4415028"/>
            <a:ext cx="3485388" cy="1898904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4756" y="1554480"/>
            <a:ext cx="3486911" cy="2055876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50215" y="3999865"/>
            <a:ext cx="9506585" cy="1925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75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Study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: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3-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Million-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Tonne-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Per-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Year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CCUS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Flagship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Project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Ningxia,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China</a:t>
            </a:r>
            <a:endParaRPr sz="1800">
              <a:latin typeface="Microsoft YaHei"/>
              <a:cs typeface="Microsoft YaHei"/>
            </a:endParaRPr>
          </a:p>
          <a:p>
            <a:pPr algn="just" marL="296545" marR="1854835" indent="-283845">
              <a:lnSpc>
                <a:spcPct val="119900"/>
              </a:lnSpc>
              <a:spcBef>
                <a:spcPts val="1145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Overview:</a:t>
            </a:r>
            <a:r>
              <a:rPr dirty="0" sz="900" spc="18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China’s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largest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full-industry-chain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demonstration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project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capture,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utilization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storage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(CCUS).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Jointly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developed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China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Ningxia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Coal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Industry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Co.,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Ltd.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PetroChina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Company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Limited,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located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Ningdong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and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Chemical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Industry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Base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total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investment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approximately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10.2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billion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yuan.</a:t>
            </a:r>
            <a:endParaRPr sz="900">
              <a:latin typeface="Microsoft YaHei"/>
              <a:cs typeface="Microsoft YaHei"/>
            </a:endParaRPr>
          </a:p>
          <a:p>
            <a:pPr algn="just" marL="296545" marR="1854835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Core</a:t>
            </a:r>
            <a:r>
              <a:rPr dirty="0" sz="900" spc="2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Innovations:</a:t>
            </a:r>
            <a:r>
              <a:rPr dirty="0" sz="900" spc="1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Adopts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combined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technology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"supercritical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210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flooding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+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permanent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geological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sequestration",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solving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 spc="20">
                <a:latin typeface="Microsoft YaHei"/>
                <a:cs typeface="Microsoft YaHei"/>
              </a:rPr>
              <a:t>three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major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industrial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challenges: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high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cost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of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high-</a:t>
            </a:r>
            <a:r>
              <a:rPr dirty="0" sz="900" spc="20">
                <a:latin typeface="Microsoft YaHei"/>
                <a:cs typeface="Microsoft YaHei"/>
              </a:rPr>
              <a:t>concentration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CO</a:t>
            </a:r>
            <a:r>
              <a:rPr dirty="0" sz="900" spc="20">
                <a:latin typeface="MS UI Gothic"/>
                <a:cs typeface="MS UI Gothic"/>
              </a:rPr>
              <a:t>₂</a:t>
            </a:r>
            <a:r>
              <a:rPr dirty="0" sz="900" spc="385">
                <a:latin typeface="MS UI Gothic"/>
                <a:cs typeface="MS UI Gothic"/>
              </a:rPr>
              <a:t>  </a:t>
            </a:r>
            <a:r>
              <a:rPr dirty="0" sz="900" spc="20">
                <a:latin typeface="Microsoft YaHei"/>
                <a:cs typeface="Microsoft YaHei"/>
              </a:rPr>
              <a:t>capture,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low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efficiency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of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long-</a:t>
            </a:r>
            <a:r>
              <a:rPr dirty="0" sz="900" spc="20">
                <a:latin typeface="Microsoft YaHei"/>
                <a:cs typeface="Microsoft YaHei"/>
              </a:rPr>
              <a:t>distance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pipeline 	transportation,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poor </a:t>
            </a:r>
            <a:r>
              <a:rPr dirty="0" sz="900" spc="-10">
                <a:latin typeface="Microsoft YaHei"/>
                <a:cs typeface="Microsoft YaHei"/>
              </a:rPr>
              <a:t>adaptability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175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flooding in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oil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gas </a:t>
            </a:r>
            <a:r>
              <a:rPr dirty="0" sz="900" spc="-10">
                <a:latin typeface="Microsoft YaHei"/>
                <a:cs typeface="Microsoft YaHei"/>
              </a:rPr>
              <a:t>fields.</a:t>
            </a:r>
            <a:endParaRPr sz="900">
              <a:latin typeface="Microsoft YaHei"/>
              <a:cs typeface="Microsoft YaHei"/>
            </a:endParaRPr>
          </a:p>
          <a:p>
            <a:pPr algn="just" marL="296545" marR="1854835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Carbon</a:t>
            </a:r>
            <a:r>
              <a:rPr dirty="0" sz="900" spc="10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Reduction</a:t>
            </a:r>
            <a:r>
              <a:rPr dirty="0" sz="900" spc="10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10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Environmental</a:t>
            </a:r>
            <a:r>
              <a:rPr dirty="0" sz="900" spc="10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Benefits:</a:t>
            </a:r>
            <a:r>
              <a:rPr dirty="0" sz="900" spc="434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Annual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300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emission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reduction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3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million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tons;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reduction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300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NO</a:t>
            </a:r>
            <a:r>
              <a:rPr dirty="0" sz="900" spc="-25">
                <a:latin typeface="Microsoft Sans Serif"/>
                <a:cs typeface="Microsoft Sans Serif"/>
              </a:rPr>
              <a:t>ₓ </a:t>
            </a:r>
            <a:r>
              <a:rPr dirty="0" sz="900" spc="-25">
                <a:latin typeface="Microsoft Sans Serif"/>
                <a:cs typeface="Microsoft Sans Serif"/>
              </a:rPr>
              <a:t>	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approximately</a:t>
            </a:r>
            <a:r>
              <a:rPr dirty="0" sz="900" spc="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12,000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tons.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annual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output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value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Phase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about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500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million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yuan,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after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completion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of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Phase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II,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annual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output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value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reach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1.5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billion</a:t>
            </a:r>
            <a:r>
              <a:rPr dirty="0" sz="900" spc="-20">
                <a:latin typeface="Microsoft YaHei"/>
                <a:cs typeface="Microsoft YaHei"/>
              </a:rPr>
              <a:t> yuan.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0215" y="1751837"/>
            <a:ext cx="7656830" cy="18345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6545" marR="5080" indent="-283845">
              <a:lnSpc>
                <a:spcPct val="119900"/>
              </a:lnSpc>
              <a:spcBef>
                <a:spcPts val="10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Overview：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world’s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first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metallurgy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project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steel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industry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centered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on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“hydrogen-rich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zero-</a:t>
            </a:r>
            <a:r>
              <a:rPr dirty="0" sz="900" spc="-10">
                <a:latin typeface="Microsoft YaHei"/>
                <a:cs typeface="Microsoft YaHei"/>
              </a:rPr>
              <a:t>reforming”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technology.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achieved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stable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production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May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2023,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annual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capacity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1.2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million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tons.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metallization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rate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the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produced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Direct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Reduced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Iron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(DRI)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exceeds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94%,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all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indicators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meet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international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Class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standards.</a:t>
            </a:r>
            <a:endParaRPr sz="900">
              <a:latin typeface="Microsoft YaHei"/>
              <a:cs typeface="Microsoft YaHei"/>
            </a:endParaRPr>
          </a:p>
          <a:p>
            <a:pPr algn="just" marL="296545" marR="5080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Core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Innovations：</a:t>
            </a:r>
            <a:r>
              <a:rPr dirty="0" sz="900" spc="-10">
                <a:latin typeface="Microsoft YaHei"/>
                <a:cs typeface="Microsoft YaHei"/>
              </a:rPr>
              <a:t>Efficient</a:t>
            </a:r>
            <a:r>
              <a:rPr dirty="0" sz="900">
                <a:latin typeface="Microsoft YaHei"/>
                <a:cs typeface="Microsoft YaHei"/>
              </a:rPr>
              <a:t> utilization of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hydrogen-rich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reducing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gas;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reserved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function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switching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green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hydrogen;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integration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full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process: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“hydrogen-</a:t>
            </a:r>
            <a:r>
              <a:rPr dirty="0" sz="900">
                <a:latin typeface="Microsoft YaHei"/>
                <a:cs typeface="Microsoft YaHei"/>
              </a:rPr>
              <a:t>rich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gas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purification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–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hydrogen-</a:t>
            </a:r>
            <a:r>
              <a:rPr dirty="0" sz="900">
                <a:latin typeface="Microsoft YaHei"/>
                <a:cs typeface="Microsoft YaHei"/>
              </a:rPr>
              <a:t>based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shaft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furnace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reduction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–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capture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reuse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–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EAF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clean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steelmaking”.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has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formed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-10">
                <a:latin typeface="Microsoft YaHei"/>
                <a:cs typeface="Microsoft YaHei"/>
              </a:rPr>
              <a:t> brand-</a:t>
            </a:r>
            <a:r>
              <a:rPr dirty="0" sz="900">
                <a:latin typeface="Microsoft YaHei"/>
                <a:cs typeface="Microsoft YaHei"/>
              </a:rPr>
              <a:t>new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technological route of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“CO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175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capture +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refining”,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realizing the coordinated </a:t>
            </a:r>
            <a:r>
              <a:rPr dirty="0" sz="900" spc="-10">
                <a:latin typeface="Microsoft YaHei"/>
                <a:cs typeface="Microsoft YaHei"/>
              </a:rPr>
              <a:t>development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Net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Zero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production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industry.</a:t>
            </a:r>
            <a:endParaRPr sz="900">
              <a:latin typeface="Microsoft YaHei"/>
              <a:cs typeface="Microsoft YaHei"/>
            </a:endParaRPr>
          </a:p>
          <a:p>
            <a:pPr algn="just" marL="296545" marR="5080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Carbon</a:t>
            </a:r>
            <a:r>
              <a:rPr dirty="0" sz="900" spc="1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Reduction</a:t>
            </a:r>
            <a:r>
              <a:rPr dirty="0" sz="900" spc="13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14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Environmental</a:t>
            </a:r>
            <a:r>
              <a:rPr dirty="0" sz="900" spc="13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Benefits：</a:t>
            </a:r>
            <a:r>
              <a:rPr dirty="0" sz="900">
                <a:latin typeface="Microsoft YaHei"/>
                <a:cs typeface="Microsoft YaHei"/>
              </a:rPr>
              <a:t>Compared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traditional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“blast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furnace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+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converter”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long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process,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the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project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achieves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reduction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rate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over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70%,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reducing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annual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</a:t>
            </a:r>
            <a:r>
              <a:rPr dirty="0" sz="900">
                <a:latin typeface="MS UI Gothic"/>
                <a:cs typeface="MS UI Gothic"/>
              </a:rPr>
              <a:t>₂</a:t>
            </a:r>
            <a:r>
              <a:rPr dirty="0" sz="900" spc="204">
                <a:latin typeface="MS UI Gothic"/>
                <a:cs typeface="MS UI Gothic"/>
              </a:rPr>
              <a:t> 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800,000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tons.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sulfur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dioxide,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nitrogen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oxides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smoke/dust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reduced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more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than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30%,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70%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80%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respectively,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solving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and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pollution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problems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steelmaking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source.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50215" y="929652"/>
            <a:ext cx="11291570" cy="7378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9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800" spc="7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HBIS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Zhangxuan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Technology’s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World-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First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“Hydrogen-Rich</a:t>
            </a:r>
            <a:r>
              <a:rPr dirty="0" sz="1800" spc="8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Zero-Reforming”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DRI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Project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,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China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Demonstration-</a:t>
            </a:r>
            <a:r>
              <a:rPr dirty="0"/>
              <a:t>led</a:t>
            </a:r>
            <a:r>
              <a:rPr dirty="0" spc="-55"/>
              <a:t> </a:t>
            </a:r>
            <a:r>
              <a:rPr dirty="0"/>
              <a:t>Application</a:t>
            </a:r>
            <a:r>
              <a:rPr dirty="0" spc="-55"/>
              <a:t> </a:t>
            </a:r>
            <a:r>
              <a:rPr dirty="0" spc="-10"/>
              <a:t>Scenarios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84036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62955" y="1018032"/>
              <a:ext cx="105410" cy="5204460"/>
            </a:xfrm>
            <a:custGeom>
              <a:avLst/>
              <a:gdLst/>
              <a:ahLst/>
              <a:cxnLst/>
              <a:rect l="l" t="t" r="r" b="b"/>
              <a:pathLst>
                <a:path w="105410" h="5204460">
                  <a:moveTo>
                    <a:pt x="105155" y="5204460"/>
                  </a:moveTo>
                  <a:lnTo>
                    <a:pt x="0" y="5204460"/>
                  </a:lnTo>
                  <a:lnTo>
                    <a:pt x="0" y="0"/>
                  </a:lnTo>
                  <a:lnTo>
                    <a:pt x="105155" y="0"/>
                  </a:lnTo>
                  <a:lnTo>
                    <a:pt x="105155" y="520446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8111" y="1010411"/>
              <a:ext cx="6724015" cy="5204460"/>
            </a:xfrm>
            <a:custGeom>
              <a:avLst/>
              <a:gdLst/>
              <a:ahLst/>
              <a:cxnLst/>
              <a:rect l="l" t="t" r="r" b="b"/>
              <a:pathLst>
                <a:path w="6724015" h="5204460">
                  <a:moveTo>
                    <a:pt x="6723888" y="5204460"/>
                  </a:moveTo>
                  <a:lnTo>
                    <a:pt x="0" y="5204460"/>
                  </a:lnTo>
                  <a:lnTo>
                    <a:pt x="0" y="0"/>
                  </a:lnTo>
                  <a:lnTo>
                    <a:pt x="6723888" y="0"/>
                  </a:lnTo>
                  <a:lnTo>
                    <a:pt x="6723888" y="5204460"/>
                  </a:lnTo>
                  <a:close/>
                </a:path>
              </a:pathLst>
            </a:custGeom>
            <a:solidFill>
              <a:srgbClr val="465B6C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11698" y="1618411"/>
              <a:ext cx="725170" cy="582930"/>
            </a:xfrm>
            <a:custGeom>
              <a:avLst/>
              <a:gdLst/>
              <a:ahLst/>
              <a:cxnLst/>
              <a:rect l="l" t="t" r="r" b="b"/>
              <a:pathLst>
                <a:path w="725170" h="582930">
                  <a:moveTo>
                    <a:pt x="703922" y="479323"/>
                  </a:moveTo>
                  <a:lnTo>
                    <a:pt x="20777" y="479323"/>
                  </a:lnTo>
                  <a:lnTo>
                    <a:pt x="12719" y="477704"/>
                  </a:lnTo>
                  <a:lnTo>
                    <a:pt x="6111" y="473276"/>
                  </a:lnTo>
                  <a:lnTo>
                    <a:pt x="1642" y="466684"/>
                  </a:lnTo>
                  <a:lnTo>
                    <a:pt x="0" y="458571"/>
                  </a:lnTo>
                  <a:lnTo>
                    <a:pt x="0" y="20904"/>
                  </a:lnTo>
                  <a:lnTo>
                    <a:pt x="1642" y="12767"/>
                  </a:lnTo>
                  <a:lnTo>
                    <a:pt x="6111" y="6122"/>
                  </a:lnTo>
                  <a:lnTo>
                    <a:pt x="12719" y="1642"/>
                  </a:lnTo>
                  <a:lnTo>
                    <a:pt x="20777" y="0"/>
                  </a:lnTo>
                  <a:lnTo>
                    <a:pt x="703922" y="0"/>
                  </a:lnTo>
                  <a:lnTo>
                    <a:pt x="712052" y="1642"/>
                  </a:lnTo>
                  <a:lnTo>
                    <a:pt x="718656" y="6122"/>
                  </a:lnTo>
                  <a:lnTo>
                    <a:pt x="723091" y="12767"/>
                  </a:lnTo>
                  <a:lnTo>
                    <a:pt x="724712" y="20904"/>
                  </a:lnTo>
                  <a:lnTo>
                    <a:pt x="724712" y="41656"/>
                  </a:lnTo>
                  <a:lnTo>
                    <a:pt x="41719" y="41656"/>
                  </a:lnTo>
                  <a:lnTo>
                    <a:pt x="41719" y="437819"/>
                  </a:lnTo>
                  <a:lnTo>
                    <a:pt x="724712" y="437819"/>
                  </a:lnTo>
                  <a:lnTo>
                    <a:pt x="724712" y="458571"/>
                  </a:lnTo>
                  <a:lnTo>
                    <a:pt x="723091" y="466684"/>
                  </a:lnTo>
                  <a:lnTo>
                    <a:pt x="718656" y="473276"/>
                  </a:lnTo>
                  <a:lnTo>
                    <a:pt x="712052" y="477704"/>
                  </a:lnTo>
                  <a:lnTo>
                    <a:pt x="703922" y="479323"/>
                  </a:lnTo>
                  <a:close/>
                </a:path>
                <a:path w="725170" h="582930">
                  <a:moveTo>
                    <a:pt x="724712" y="437819"/>
                  </a:moveTo>
                  <a:lnTo>
                    <a:pt x="683145" y="437819"/>
                  </a:lnTo>
                  <a:lnTo>
                    <a:pt x="683145" y="41656"/>
                  </a:lnTo>
                  <a:lnTo>
                    <a:pt x="724712" y="41656"/>
                  </a:lnTo>
                  <a:lnTo>
                    <a:pt x="724712" y="437819"/>
                  </a:lnTo>
                  <a:close/>
                </a:path>
                <a:path w="725170" h="582930">
                  <a:moveTo>
                    <a:pt x="531167" y="208305"/>
                  </a:moveTo>
                  <a:lnTo>
                    <a:pt x="478459" y="208305"/>
                  </a:lnTo>
                  <a:lnTo>
                    <a:pt x="574560" y="150876"/>
                  </a:lnTo>
                  <a:lnTo>
                    <a:pt x="573938" y="147751"/>
                  </a:lnTo>
                  <a:lnTo>
                    <a:pt x="573569" y="145180"/>
                  </a:lnTo>
                  <a:lnTo>
                    <a:pt x="573468" y="141198"/>
                  </a:lnTo>
                  <a:lnTo>
                    <a:pt x="576680" y="125237"/>
                  </a:lnTo>
                  <a:lnTo>
                    <a:pt x="585444" y="112188"/>
                  </a:lnTo>
                  <a:lnTo>
                    <a:pt x="598457" y="103383"/>
                  </a:lnTo>
                  <a:lnTo>
                    <a:pt x="614413" y="100152"/>
                  </a:lnTo>
                  <a:lnTo>
                    <a:pt x="630297" y="103383"/>
                  </a:lnTo>
                  <a:lnTo>
                    <a:pt x="643313" y="112188"/>
                  </a:lnTo>
                  <a:lnTo>
                    <a:pt x="652112" y="125237"/>
                  </a:lnTo>
                  <a:lnTo>
                    <a:pt x="655345" y="141198"/>
                  </a:lnTo>
                  <a:lnTo>
                    <a:pt x="652112" y="157064"/>
                  </a:lnTo>
                  <a:lnTo>
                    <a:pt x="643313" y="170064"/>
                  </a:lnTo>
                  <a:lnTo>
                    <a:pt x="638232" y="173494"/>
                  </a:lnTo>
                  <a:lnTo>
                    <a:pt x="589406" y="173494"/>
                  </a:lnTo>
                  <a:lnTo>
                    <a:pt x="531167" y="208305"/>
                  </a:lnTo>
                  <a:close/>
                </a:path>
                <a:path w="725170" h="582930">
                  <a:moveTo>
                    <a:pt x="217901" y="226402"/>
                  </a:moveTo>
                  <a:lnTo>
                    <a:pt x="141706" y="226402"/>
                  </a:lnTo>
                  <a:lnTo>
                    <a:pt x="253441" y="183959"/>
                  </a:lnTo>
                  <a:lnTo>
                    <a:pt x="253441" y="182867"/>
                  </a:lnTo>
                  <a:lnTo>
                    <a:pt x="256650" y="166929"/>
                  </a:lnTo>
                  <a:lnTo>
                    <a:pt x="265410" y="153933"/>
                  </a:lnTo>
                  <a:lnTo>
                    <a:pt x="278419" y="145180"/>
                  </a:lnTo>
                  <a:lnTo>
                    <a:pt x="294373" y="141973"/>
                  </a:lnTo>
                  <a:lnTo>
                    <a:pt x="310264" y="145180"/>
                  </a:lnTo>
                  <a:lnTo>
                    <a:pt x="323284" y="153933"/>
                  </a:lnTo>
                  <a:lnTo>
                    <a:pt x="332085" y="166929"/>
                  </a:lnTo>
                  <a:lnTo>
                    <a:pt x="335318" y="182867"/>
                  </a:lnTo>
                  <a:lnTo>
                    <a:pt x="335318" y="183172"/>
                  </a:lnTo>
                  <a:lnTo>
                    <a:pt x="406042" y="208610"/>
                  </a:lnTo>
                  <a:lnTo>
                    <a:pt x="326097" y="208610"/>
                  </a:lnTo>
                  <a:lnTo>
                    <a:pt x="325456" y="209245"/>
                  </a:lnTo>
                  <a:lnTo>
                    <a:pt x="263131" y="209245"/>
                  </a:lnTo>
                  <a:lnTo>
                    <a:pt x="217901" y="226402"/>
                  </a:lnTo>
                  <a:close/>
                </a:path>
                <a:path w="725170" h="582930">
                  <a:moveTo>
                    <a:pt x="614413" y="182079"/>
                  </a:moveTo>
                  <a:lnTo>
                    <a:pt x="607512" y="181484"/>
                  </a:lnTo>
                  <a:lnTo>
                    <a:pt x="600967" y="179778"/>
                  </a:lnTo>
                  <a:lnTo>
                    <a:pt x="594893" y="177075"/>
                  </a:lnTo>
                  <a:lnTo>
                    <a:pt x="589406" y="173494"/>
                  </a:lnTo>
                  <a:lnTo>
                    <a:pt x="638232" y="173494"/>
                  </a:lnTo>
                  <a:lnTo>
                    <a:pt x="630297" y="178851"/>
                  </a:lnTo>
                  <a:lnTo>
                    <a:pt x="614413" y="182079"/>
                  </a:lnTo>
                  <a:close/>
                </a:path>
                <a:path w="725170" h="582930">
                  <a:moveTo>
                    <a:pt x="521776" y="213918"/>
                  </a:moveTo>
                  <a:lnTo>
                    <a:pt x="420801" y="213918"/>
                  </a:lnTo>
                  <a:lnTo>
                    <a:pt x="427113" y="207694"/>
                  </a:lnTo>
                  <a:lnTo>
                    <a:pt x="434643" y="202979"/>
                  </a:lnTo>
                  <a:lnTo>
                    <a:pt x="443142" y="199990"/>
                  </a:lnTo>
                  <a:lnTo>
                    <a:pt x="452361" y="198945"/>
                  </a:lnTo>
                  <a:lnTo>
                    <a:pt x="459671" y="199573"/>
                  </a:lnTo>
                  <a:lnTo>
                    <a:pt x="466524" y="201401"/>
                  </a:lnTo>
                  <a:lnTo>
                    <a:pt x="472820" y="204340"/>
                  </a:lnTo>
                  <a:lnTo>
                    <a:pt x="478459" y="208305"/>
                  </a:lnTo>
                  <a:lnTo>
                    <a:pt x="531167" y="208305"/>
                  </a:lnTo>
                  <a:lnTo>
                    <a:pt x="521776" y="213918"/>
                  </a:lnTo>
                  <a:close/>
                </a:path>
                <a:path w="725170" h="582930">
                  <a:moveTo>
                    <a:pt x="452361" y="280720"/>
                  </a:moveTo>
                  <a:lnTo>
                    <a:pt x="436469" y="277513"/>
                  </a:lnTo>
                  <a:lnTo>
                    <a:pt x="423420" y="268718"/>
                  </a:lnTo>
                  <a:lnTo>
                    <a:pt x="414649" y="255764"/>
                  </a:lnTo>
                  <a:lnTo>
                    <a:pt x="411416" y="239826"/>
                  </a:lnTo>
                  <a:lnTo>
                    <a:pt x="411416" y="239356"/>
                  </a:lnTo>
                  <a:lnTo>
                    <a:pt x="326097" y="208610"/>
                  </a:lnTo>
                  <a:lnTo>
                    <a:pt x="406042" y="208610"/>
                  </a:lnTo>
                  <a:lnTo>
                    <a:pt x="420801" y="213918"/>
                  </a:lnTo>
                  <a:lnTo>
                    <a:pt x="521776" y="213918"/>
                  </a:lnTo>
                  <a:lnTo>
                    <a:pt x="492518" y="231406"/>
                  </a:lnTo>
                  <a:lnTo>
                    <a:pt x="493140" y="234213"/>
                  </a:lnTo>
                  <a:lnTo>
                    <a:pt x="493438" y="236845"/>
                  </a:lnTo>
                  <a:lnTo>
                    <a:pt x="493458" y="239826"/>
                  </a:lnTo>
                  <a:lnTo>
                    <a:pt x="490223" y="255764"/>
                  </a:lnTo>
                  <a:lnTo>
                    <a:pt x="481435" y="268718"/>
                  </a:lnTo>
                  <a:lnTo>
                    <a:pt x="468341" y="277513"/>
                  </a:lnTo>
                  <a:lnTo>
                    <a:pt x="452361" y="280720"/>
                  </a:lnTo>
                  <a:close/>
                </a:path>
                <a:path w="725170" h="582930">
                  <a:moveTo>
                    <a:pt x="294373" y="223748"/>
                  </a:moveTo>
                  <a:lnTo>
                    <a:pt x="284784" y="222678"/>
                  </a:lnTo>
                  <a:lnTo>
                    <a:pt x="285115" y="222678"/>
                  </a:lnTo>
                  <a:lnTo>
                    <a:pt x="276875" y="219830"/>
                  </a:lnTo>
                  <a:lnTo>
                    <a:pt x="269416" y="215261"/>
                  </a:lnTo>
                  <a:lnTo>
                    <a:pt x="263131" y="209245"/>
                  </a:lnTo>
                  <a:lnTo>
                    <a:pt x="325456" y="209245"/>
                  </a:lnTo>
                  <a:lnTo>
                    <a:pt x="319781" y="214859"/>
                  </a:lnTo>
                  <a:lnTo>
                    <a:pt x="312231" y="219632"/>
                  </a:lnTo>
                  <a:lnTo>
                    <a:pt x="303682" y="222678"/>
                  </a:lnTo>
                  <a:lnTo>
                    <a:pt x="294373" y="223748"/>
                  </a:lnTo>
                  <a:close/>
                </a:path>
                <a:path w="725170" h="582930">
                  <a:moveTo>
                    <a:pt x="110299" y="293674"/>
                  </a:moveTo>
                  <a:lnTo>
                    <a:pt x="94407" y="290467"/>
                  </a:lnTo>
                  <a:lnTo>
                    <a:pt x="81387" y="281714"/>
                  </a:lnTo>
                  <a:lnTo>
                    <a:pt x="72587" y="268718"/>
                  </a:lnTo>
                  <a:lnTo>
                    <a:pt x="69354" y="252780"/>
                  </a:lnTo>
                  <a:lnTo>
                    <a:pt x="72552" y="237020"/>
                  </a:lnTo>
                  <a:lnTo>
                    <a:pt x="72587" y="236845"/>
                  </a:lnTo>
                  <a:lnTo>
                    <a:pt x="79661" y="226402"/>
                  </a:lnTo>
                  <a:lnTo>
                    <a:pt x="81543" y="223748"/>
                  </a:lnTo>
                  <a:lnTo>
                    <a:pt x="94407" y="215104"/>
                  </a:lnTo>
                  <a:lnTo>
                    <a:pt x="110299" y="211899"/>
                  </a:lnTo>
                  <a:lnTo>
                    <a:pt x="119487" y="212915"/>
                  </a:lnTo>
                  <a:lnTo>
                    <a:pt x="127931" y="215817"/>
                  </a:lnTo>
                  <a:lnTo>
                    <a:pt x="135411" y="220386"/>
                  </a:lnTo>
                  <a:lnTo>
                    <a:pt x="141706" y="226402"/>
                  </a:lnTo>
                  <a:lnTo>
                    <a:pt x="217901" y="226402"/>
                  </a:lnTo>
                  <a:lnTo>
                    <a:pt x="151244" y="251688"/>
                  </a:lnTo>
                  <a:lnTo>
                    <a:pt x="151244" y="252006"/>
                  </a:lnTo>
                  <a:lnTo>
                    <a:pt x="151396" y="252476"/>
                  </a:lnTo>
                  <a:lnTo>
                    <a:pt x="151396" y="252780"/>
                  </a:lnTo>
                  <a:lnTo>
                    <a:pt x="148161" y="268718"/>
                  </a:lnTo>
                  <a:lnTo>
                    <a:pt x="139344" y="281714"/>
                  </a:lnTo>
                  <a:lnTo>
                    <a:pt x="126279" y="290467"/>
                  </a:lnTo>
                  <a:lnTo>
                    <a:pt x="110299" y="293674"/>
                  </a:lnTo>
                  <a:close/>
                </a:path>
                <a:path w="725170" h="582930">
                  <a:moveTo>
                    <a:pt x="585635" y="437819"/>
                  </a:moveTo>
                  <a:lnTo>
                    <a:pt x="544080" y="437819"/>
                  </a:lnTo>
                  <a:lnTo>
                    <a:pt x="544080" y="431888"/>
                  </a:lnTo>
                  <a:lnTo>
                    <a:pt x="545701" y="423840"/>
                  </a:lnTo>
                  <a:lnTo>
                    <a:pt x="550135" y="417241"/>
                  </a:lnTo>
                  <a:lnTo>
                    <a:pt x="556735" y="412777"/>
                  </a:lnTo>
                  <a:lnTo>
                    <a:pt x="564857" y="411137"/>
                  </a:lnTo>
                  <a:lnTo>
                    <a:pt x="572985" y="412777"/>
                  </a:lnTo>
                  <a:lnTo>
                    <a:pt x="579585" y="417241"/>
                  </a:lnTo>
                  <a:lnTo>
                    <a:pt x="584015" y="423840"/>
                  </a:lnTo>
                  <a:lnTo>
                    <a:pt x="585635" y="431888"/>
                  </a:lnTo>
                  <a:lnTo>
                    <a:pt x="585635" y="437819"/>
                  </a:lnTo>
                  <a:close/>
                </a:path>
                <a:path w="725170" h="582930">
                  <a:moveTo>
                    <a:pt x="649084" y="437819"/>
                  </a:moveTo>
                  <a:lnTo>
                    <a:pt x="607364" y="437819"/>
                  </a:lnTo>
                  <a:lnTo>
                    <a:pt x="607364" y="431888"/>
                  </a:lnTo>
                  <a:lnTo>
                    <a:pt x="609009" y="423840"/>
                  </a:lnTo>
                  <a:lnTo>
                    <a:pt x="613495" y="417241"/>
                  </a:lnTo>
                  <a:lnTo>
                    <a:pt x="620148" y="412777"/>
                  </a:lnTo>
                  <a:lnTo>
                    <a:pt x="628294" y="411137"/>
                  </a:lnTo>
                  <a:lnTo>
                    <a:pt x="636354" y="412777"/>
                  </a:lnTo>
                  <a:lnTo>
                    <a:pt x="642966" y="417241"/>
                  </a:lnTo>
                  <a:lnTo>
                    <a:pt x="647439" y="423840"/>
                  </a:lnTo>
                  <a:lnTo>
                    <a:pt x="649084" y="431888"/>
                  </a:lnTo>
                  <a:lnTo>
                    <a:pt x="649084" y="437819"/>
                  </a:lnTo>
                  <a:close/>
                </a:path>
                <a:path w="725170" h="582930">
                  <a:moveTo>
                    <a:pt x="488289" y="582612"/>
                  </a:moveTo>
                  <a:lnTo>
                    <a:pt x="236410" y="582612"/>
                  </a:lnTo>
                  <a:lnTo>
                    <a:pt x="228917" y="577621"/>
                  </a:lnTo>
                  <a:lnTo>
                    <a:pt x="225628" y="569976"/>
                  </a:lnTo>
                  <a:lnTo>
                    <a:pt x="222351" y="562165"/>
                  </a:lnTo>
                  <a:lnTo>
                    <a:pt x="223913" y="553275"/>
                  </a:lnTo>
                  <a:lnTo>
                    <a:pt x="229844" y="547344"/>
                  </a:lnTo>
                  <a:lnTo>
                    <a:pt x="233443" y="542884"/>
                  </a:lnTo>
                  <a:lnTo>
                    <a:pt x="241773" y="530012"/>
                  </a:lnTo>
                  <a:lnTo>
                    <a:pt x="251766" y="508800"/>
                  </a:lnTo>
                  <a:lnTo>
                    <a:pt x="260324" y="479323"/>
                  </a:lnTo>
                  <a:lnTo>
                    <a:pt x="464388" y="479323"/>
                  </a:lnTo>
                  <a:lnTo>
                    <a:pt x="483041" y="530012"/>
                  </a:lnTo>
                  <a:lnTo>
                    <a:pt x="500799" y="553275"/>
                  </a:lnTo>
                  <a:lnTo>
                    <a:pt x="502361" y="562165"/>
                  </a:lnTo>
                  <a:lnTo>
                    <a:pt x="499237" y="569976"/>
                  </a:lnTo>
                  <a:lnTo>
                    <a:pt x="495947" y="577621"/>
                  </a:lnTo>
                  <a:lnTo>
                    <a:pt x="488289" y="58261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11663044" y="6309359"/>
            <a:ext cx="17399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32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536690" y="1586230"/>
            <a:ext cx="4095750" cy="14897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Digital</a:t>
            </a:r>
            <a:r>
              <a:rPr dirty="0" sz="3200" spc="-50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&amp;</a:t>
            </a:r>
            <a:r>
              <a:rPr dirty="0" sz="3200" spc="-45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Intelligent </a:t>
            </a:r>
            <a:r>
              <a:rPr dirty="0" sz="3200">
                <a:solidFill>
                  <a:srgbClr val="FFFFFF"/>
                </a:solidFill>
              </a:rPr>
              <a:t>Energy</a:t>
            </a:r>
            <a:r>
              <a:rPr dirty="0" sz="3200" spc="-3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and</a:t>
            </a:r>
            <a:r>
              <a:rPr dirty="0" sz="3200" spc="-4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Carbon Management</a:t>
            </a:r>
            <a:endParaRPr sz="3200"/>
          </a:p>
        </p:txBody>
      </p:sp>
      <p:sp>
        <p:nvSpPr>
          <p:cNvPr id="11" name="object 11" descr=""/>
          <p:cNvSpPr txBox="1"/>
          <p:nvPr/>
        </p:nvSpPr>
        <p:spPr>
          <a:xfrm>
            <a:off x="6521450" y="3263391"/>
            <a:ext cx="5541645" cy="1676400"/>
          </a:xfrm>
          <a:prstGeom prst="rect">
            <a:avLst/>
          </a:prstGeom>
        </p:spPr>
        <p:txBody>
          <a:bodyPr wrap="square" lIns="0" tIns="1663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10"/>
              </a:spcBef>
            </a:pP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Digital</a:t>
            </a:r>
            <a:r>
              <a:rPr dirty="0" sz="17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7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Intelligent</a:t>
            </a:r>
            <a:r>
              <a:rPr dirty="0" sz="17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7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Management</a:t>
            </a:r>
            <a:endParaRPr sz="1700">
              <a:latin typeface="Microsoft YaHei"/>
              <a:cs typeface="Microsoft YaHei"/>
            </a:endParaRPr>
          </a:p>
          <a:p>
            <a:pPr marL="12700" marR="5080">
              <a:lnSpc>
                <a:spcPct val="159300"/>
              </a:lnSpc>
            </a:pP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Digital</a:t>
            </a:r>
            <a:r>
              <a:rPr dirty="0" sz="17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7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Intelligent</a:t>
            </a:r>
            <a:r>
              <a:rPr dirty="0" sz="17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Energy-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Saving</a:t>
            </a:r>
            <a:r>
              <a:rPr dirty="0" sz="17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Management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Quantification</a:t>
            </a:r>
            <a:r>
              <a:rPr dirty="0" sz="17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7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Management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Asset</a:t>
            </a:r>
            <a:r>
              <a:rPr dirty="0" sz="17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Development</a:t>
            </a:r>
            <a:r>
              <a:rPr dirty="0" sz="17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7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Trading</a:t>
            </a:r>
            <a:endParaRPr sz="17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5874055" y="3401009"/>
            <a:ext cx="272415" cy="1499235"/>
          </a:xfrm>
          <a:custGeom>
            <a:avLst/>
            <a:gdLst/>
            <a:ahLst/>
            <a:cxnLst/>
            <a:rect l="l" t="t" r="r" b="b"/>
            <a:pathLst>
              <a:path w="272414" h="1499235">
                <a:moveTo>
                  <a:pt x="272237" y="1362824"/>
                </a:moveTo>
                <a:lnTo>
                  <a:pt x="265290" y="1319796"/>
                </a:lnTo>
                <a:lnTo>
                  <a:pt x="245973" y="1282420"/>
                </a:lnTo>
                <a:lnTo>
                  <a:pt x="216509" y="1252956"/>
                </a:lnTo>
                <a:lnTo>
                  <a:pt x="205790" y="1247419"/>
                </a:lnTo>
                <a:lnTo>
                  <a:pt x="205790" y="1316316"/>
                </a:lnTo>
                <a:lnTo>
                  <a:pt x="205790" y="1321701"/>
                </a:lnTo>
                <a:lnTo>
                  <a:pt x="117779" y="1410258"/>
                </a:lnTo>
                <a:lnTo>
                  <a:pt x="117475" y="1410703"/>
                </a:lnTo>
                <a:lnTo>
                  <a:pt x="117119" y="1411147"/>
                </a:lnTo>
                <a:lnTo>
                  <a:pt x="113398" y="1414881"/>
                </a:lnTo>
                <a:lnTo>
                  <a:pt x="108000" y="1414881"/>
                </a:lnTo>
                <a:lnTo>
                  <a:pt x="104698" y="1411541"/>
                </a:lnTo>
                <a:lnTo>
                  <a:pt x="59258" y="1366126"/>
                </a:lnTo>
                <a:lnTo>
                  <a:pt x="59258" y="1360741"/>
                </a:lnTo>
                <a:lnTo>
                  <a:pt x="62560" y="1357401"/>
                </a:lnTo>
                <a:lnTo>
                  <a:pt x="65900" y="1354061"/>
                </a:lnTo>
                <a:lnTo>
                  <a:pt x="71297" y="1354061"/>
                </a:lnTo>
                <a:lnTo>
                  <a:pt x="74599" y="1357401"/>
                </a:lnTo>
                <a:lnTo>
                  <a:pt x="110566" y="1393367"/>
                </a:lnTo>
                <a:lnTo>
                  <a:pt x="149631" y="1354061"/>
                </a:lnTo>
                <a:lnTo>
                  <a:pt x="193789" y="1309674"/>
                </a:lnTo>
                <a:lnTo>
                  <a:pt x="199148" y="1309674"/>
                </a:lnTo>
                <a:lnTo>
                  <a:pt x="205790" y="1316316"/>
                </a:lnTo>
                <a:lnTo>
                  <a:pt x="205790" y="1247419"/>
                </a:lnTo>
                <a:lnTo>
                  <a:pt x="179146" y="1233639"/>
                </a:lnTo>
                <a:lnTo>
                  <a:pt x="136131" y="1226693"/>
                </a:lnTo>
                <a:lnTo>
                  <a:pt x="93103" y="1233639"/>
                </a:lnTo>
                <a:lnTo>
                  <a:pt x="55727" y="1252956"/>
                </a:lnTo>
                <a:lnTo>
                  <a:pt x="26263" y="1282420"/>
                </a:lnTo>
                <a:lnTo>
                  <a:pt x="6934" y="1319796"/>
                </a:lnTo>
                <a:lnTo>
                  <a:pt x="0" y="1362824"/>
                </a:lnTo>
                <a:lnTo>
                  <a:pt x="6934" y="1405851"/>
                </a:lnTo>
                <a:lnTo>
                  <a:pt x="26263" y="1443215"/>
                </a:lnTo>
                <a:lnTo>
                  <a:pt x="55727" y="1472679"/>
                </a:lnTo>
                <a:lnTo>
                  <a:pt x="93103" y="1491996"/>
                </a:lnTo>
                <a:lnTo>
                  <a:pt x="136131" y="1498930"/>
                </a:lnTo>
                <a:lnTo>
                  <a:pt x="179146" y="1491996"/>
                </a:lnTo>
                <a:lnTo>
                  <a:pt x="216509" y="1472679"/>
                </a:lnTo>
                <a:lnTo>
                  <a:pt x="245973" y="1443215"/>
                </a:lnTo>
                <a:lnTo>
                  <a:pt x="260616" y="1414881"/>
                </a:lnTo>
                <a:lnTo>
                  <a:pt x="265290" y="1405851"/>
                </a:lnTo>
                <a:lnTo>
                  <a:pt x="272237" y="1362824"/>
                </a:lnTo>
                <a:close/>
              </a:path>
              <a:path w="272414" h="1499235">
                <a:moveTo>
                  <a:pt x="272237" y="961821"/>
                </a:moveTo>
                <a:lnTo>
                  <a:pt x="265290" y="918794"/>
                </a:lnTo>
                <a:lnTo>
                  <a:pt x="245973" y="881430"/>
                </a:lnTo>
                <a:lnTo>
                  <a:pt x="216509" y="851954"/>
                </a:lnTo>
                <a:lnTo>
                  <a:pt x="205790" y="846416"/>
                </a:lnTo>
                <a:lnTo>
                  <a:pt x="205790" y="915314"/>
                </a:lnTo>
                <a:lnTo>
                  <a:pt x="205790" y="920711"/>
                </a:lnTo>
                <a:lnTo>
                  <a:pt x="117779" y="1009256"/>
                </a:lnTo>
                <a:lnTo>
                  <a:pt x="117475" y="1009700"/>
                </a:lnTo>
                <a:lnTo>
                  <a:pt x="117119" y="1010158"/>
                </a:lnTo>
                <a:lnTo>
                  <a:pt x="113398" y="1013879"/>
                </a:lnTo>
                <a:lnTo>
                  <a:pt x="108000" y="1013879"/>
                </a:lnTo>
                <a:lnTo>
                  <a:pt x="104698" y="1010539"/>
                </a:lnTo>
                <a:lnTo>
                  <a:pt x="59258" y="965136"/>
                </a:lnTo>
                <a:lnTo>
                  <a:pt x="59258" y="959739"/>
                </a:lnTo>
                <a:lnTo>
                  <a:pt x="62560" y="956398"/>
                </a:lnTo>
                <a:lnTo>
                  <a:pt x="65900" y="953071"/>
                </a:lnTo>
                <a:lnTo>
                  <a:pt x="71297" y="953071"/>
                </a:lnTo>
                <a:lnTo>
                  <a:pt x="110566" y="992365"/>
                </a:lnTo>
                <a:lnTo>
                  <a:pt x="149618" y="953071"/>
                </a:lnTo>
                <a:lnTo>
                  <a:pt x="193789" y="908672"/>
                </a:lnTo>
                <a:lnTo>
                  <a:pt x="199148" y="908672"/>
                </a:lnTo>
                <a:lnTo>
                  <a:pt x="205790" y="915314"/>
                </a:lnTo>
                <a:lnTo>
                  <a:pt x="205790" y="846416"/>
                </a:lnTo>
                <a:lnTo>
                  <a:pt x="179146" y="832637"/>
                </a:lnTo>
                <a:lnTo>
                  <a:pt x="136131" y="825690"/>
                </a:lnTo>
                <a:lnTo>
                  <a:pt x="93103" y="832637"/>
                </a:lnTo>
                <a:lnTo>
                  <a:pt x="55727" y="851954"/>
                </a:lnTo>
                <a:lnTo>
                  <a:pt x="26263" y="881430"/>
                </a:lnTo>
                <a:lnTo>
                  <a:pt x="6934" y="918794"/>
                </a:lnTo>
                <a:lnTo>
                  <a:pt x="0" y="961821"/>
                </a:lnTo>
                <a:lnTo>
                  <a:pt x="6934" y="1004849"/>
                </a:lnTo>
                <a:lnTo>
                  <a:pt x="26263" y="1042212"/>
                </a:lnTo>
                <a:lnTo>
                  <a:pt x="55727" y="1071676"/>
                </a:lnTo>
                <a:lnTo>
                  <a:pt x="93103" y="1090993"/>
                </a:lnTo>
                <a:lnTo>
                  <a:pt x="136131" y="1097927"/>
                </a:lnTo>
                <a:lnTo>
                  <a:pt x="179146" y="1090993"/>
                </a:lnTo>
                <a:lnTo>
                  <a:pt x="216509" y="1071676"/>
                </a:lnTo>
                <a:lnTo>
                  <a:pt x="245973" y="1042212"/>
                </a:lnTo>
                <a:lnTo>
                  <a:pt x="260616" y="1013879"/>
                </a:lnTo>
                <a:lnTo>
                  <a:pt x="265290" y="1004849"/>
                </a:lnTo>
                <a:lnTo>
                  <a:pt x="272237" y="961821"/>
                </a:lnTo>
                <a:close/>
              </a:path>
              <a:path w="272414" h="1499235">
                <a:moveTo>
                  <a:pt x="272237" y="560832"/>
                </a:moveTo>
                <a:lnTo>
                  <a:pt x="265290" y="517804"/>
                </a:lnTo>
                <a:lnTo>
                  <a:pt x="245973" y="480428"/>
                </a:lnTo>
                <a:lnTo>
                  <a:pt x="216509" y="450951"/>
                </a:lnTo>
                <a:lnTo>
                  <a:pt x="205790" y="445414"/>
                </a:lnTo>
                <a:lnTo>
                  <a:pt x="205790" y="514311"/>
                </a:lnTo>
                <a:lnTo>
                  <a:pt x="205790" y="519709"/>
                </a:lnTo>
                <a:lnTo>
                  <a:pt x="117779" y="608266"/>
                </a:lnTo>
                <a:lnTo>
                  <a:pt x="117475" y="608711"/>
                </a:lnTo>
                <a:lnTo>
                  <a:pt x="117119" y="609155"/>
                </a:lnTo>
                <a:lnTo>
                  <a:pt x="113398" y="612876"/>
                </a:lnTo>
                <a:lnTo>
                  <a:pt x="108000" y="612876"/>
                </a:lnTo>
                <a:lnTo>
                  <a:pt x="59258" y="564134"/>
                </a:lnTo>
                <a:lnTo>
                  <a:pt x="59258" y="558736"/>
                </a:lnTo>
                <a:lnTo>
                  <a:pt x="65900" y="552069"/>
                </a:lnTo>
                <a:lnTo>
                  <a:pt x="71297" y="552069"/>
                </a:lnTo>
                <a:lnTo>
                  <a:pt x="74599" y="555409"/>
                </a:lnTo>
                <a:lnTo>
                  <a:pt x="110566" y="591362"/>
                </a:lnTo>
                <a:lnTo>
                  <a:pt x="149618" y="552069"/>
                </a:lnTo>
                <a:lnTo>
                  <a:pt x="193789" y="507669"/>
                </a:lnTo>
                <a:lnTo>
                  <a:pt x="199148" y="507669"/>
                </a:lnTo>
                <a:lnTo>
                  <a:pt x="205790" y="514311"/>
                </a:lnTo>
                <a:lnTo>
                  <a:pt x="205790" y="445414"/>
                </a:lnTo>
                <a:lnTo>
                  <a:pt x="179146" y="431634"/>
                </a:lnTo>
                <a:lnTo>
                  <a:pt x="136131" y="424688"/>
                </a:lnTo>
                <a:lnTo>
                  <a:pt x="93103" y="431634"/>
                </a:lnTo>
                <a:lnTo>
                  <a:pt x="55727" y="450951"/>
                </a:lnTo>
                <a:lnTo>
                  <a:pt x="26263" y="480428"/>
                </a:lnTo>
                <a:lnTo>
                  <a:pt x="6934" y="517804"/>
                </a:lnTo>
                <a:lnTo>
                  <a:pt x="0" y="560832"/>
                </a:lnTo>
                <a:lnTo>
                  <a:pt x="6934" y="603859"/>
                </a:lnTo>
                <a:lnTo>
                  <a:pt x="26263" y="641223"/>
                </a:lnTo>
                <a:lnTo>
                  <a:pt x="55727" y="670687"/>
                </a:lnTo>
                <a:lnTo>
                  <a:pt x="93103" y="690003"/>
                </a:lnTo>
                <a:lnTo>
                  <a:pt x="136131" y="696937"/>
                </a:lnTo>
                <a:lnTo>
                  <a:pt x="179146" y="690003"/>
                </a:lnTo>
                <a:lnTo>
                  <a:pt x="216509" y="670687"/>
                </a:lnTo>
                <a:lnTo>
                  <a:pt x="245973" y="641223"/>
                </a:lnTo>
                <a:lnTo>
                  <a:pt x="260629" y="612876"/>
                </a:lnTo>
                <a:lnTo>
                  <a:pt x="265290" y="603859"/>
                </a:lnTo>
                <a:lnTo>
                  <a:pt x="272237" y="560832"/>
                </a:lnTo>
                <a:close/>
              </a:path>
              <a:path w="272414" h="1499235">
                <a:moveTo>
                  <a:pt x="272237" y="136144"/>
                </a:moveTo>
                <a:lnTo>
                  <a:pt x="265290" y="93116"/>
                </a:lnTo>
                <a:lnTo>
                  <a:pt x="245973" y="55740"/>
                </a:lnTo>
                <a:lnTo>
                  <a:pt x="216509" y="26263"/>
                </a:lnTo>
                <a:lnTo>
                  <a:pt x="205790" y="20726"/>
                </a:lnTo>
                <a:lnTo>
                  <a:pt x="205790" y="89623"/>
                </a:lnTo>
                <a:lnTo>
                  <a:pt x="205790" y="95021"/>
                </a:lnTo>
                <a:lnTo>
                  <a:pt x="117779" y="183565"/>
                </a:lnTo>
                <a:lnTo>
                  <a:pt x="117475" y="184023"/>
                </a:lnTo>
                <a:lnTo>
                  <a:pt x="117119" y="184467"/>
                </a:lnTo>
                <a:lnTo>
                  <a:pt x="113398" y="188188"/>
                </a:lnTo>
                <a:lnTo>
                  <a:pt x="108000" y="188188"/>
                </a:lnTo>
                <a:lnTo>
                  <a:pt x="104698" y="184848"/>
                </a:lnTo>
                <a:lnTo>
                  <a:pt x="59258" y="139446"/>
                </a:lnTo>
                <a:lnTo>
                  <a:pt x="59258" y="134048"/>
                </a:lnTo>
                <a:lnTo>
                  <a:pt x="65900" y="127381"/>
                </a:lnTo>
                <a:lnTo>
                  <a:pt x="71297" y="127381"/>
                </a:lnTo>
                <a:lnTo>
                  <a:pt x="74599" y="130721"/>
                </a:lnTo>
                <a:lnTo>
                  <a:pt x="110566" y="166674"/>
                </a:lnTo>
                <a:lnTo>
                  <a:pt x="149618" y="127381"/>
                </a:lnTo>
                <a:lnTo>
                  <a:pt x="193789" y="82981"/>
                </a:lnTo>
                <a:lnTo>
                  <a:pt x="199148" y="82981"/>
                </a:lnTo>
                <a:lnTo>
                  <a:pt x="205790" y="89623"/>
                </a:lnTo>
                <a:lnTo>
                  <a:pt x="205790" y="20726"/>
                </a:lnTo>
                <a:lnTo>
                  <a:pt x="179146" y="6946"/>
                </a:lnTo>
                <a:lnTo>
                  <a:pt x="136131" y="0"/>
                </a:lnTo>
                <a:lnTo>
                  <a:pt x="93103" y="6946"/>
                </a:lnTo>
                <a:lnTo>
                  <a:pt x="55727" y="26263"/>
                </a:lnTo>
                <a:lnTo>
                  <a:pt x="26263" y="55740"/>
                </a:lnTo>
                <a:lnTo>
                  <a:pt x="6934" y="93116"/>
                </a:lnTo>
                <a:lnTo>
                  <a:pt x="0" y="136144"/>
                </a:lnTo>
                <a:lnTo>
                  <a:pt x="6934" y="179171"/>
                </a:lnTo>
                <a:lnTo>
                  <a:pt x="26263" y="216535"/>
                </a:lnTo>
                <a:lnTo>
                  <a:pt x="55727" y="245986"/>
                </a:lnTo>
                <a:lnTo>
                  <a:pt x="93103" y="265303"/>
                </a:lnTo>
                <a:lnTo>
                  <a:pt x="136131" y="272237"/>
                </a:lnTo>
                <a:lnTo>
                  <a:pt x="179146" y="265303"/>
                </a:lnTo>
                <a:lnTo>
                  <a:pt x="216509" y="245986"/>
                </a:lnTo>
                <a:lnTo>
                  <a:pt x="245973" y="216535"/>
                </a:lnTo>
                <a:lnTo>
                  <a:pt x="260629" y="188188"/>
                </a:lnTo>
                <a:lnTo>
                  <a:pt x="265290" y="179171"/>
                </a:lnTo>
                <a:lnTo>
                  <a:pt x="272237" y="136144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Digital</a:t>
            </a:r>
            <a:r>
              <a:rPr dirty="0" spc="-55"/>
              <a:t> </a:t>
            </a:r>
            <a:r>
              <a:rPr dirty="0"/>
              <a:t>&amp;</a:t>
            </a:r>
            <a:r>
              <a:rPr dirty="0" spc="-55"/>
              <a:t> </a:t>
            </a:r>
            <a:r>
              <a:rPr dirty="0"/>
              <a:t>Intelligent</a:t>
            </a:r>
            <a:r>
              <a:rPr dirty="0" spc="-50"/>
              <a:t> </a:t>
            </a:r>
            <a:r>
              <a:rPr dirty="0"/>
              <a:t>Energy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Carbon</a:t>
            </a:r>
            <a:r>
              <a:rPr dirty="0" spc="-50"/>
              <a:t> </a:t>
            </a:r>
            <a:r>
              <a:rPr dirty="0" spc="-10"/>
              <a:t>Management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8884919" y="2487167"/>
            <a:ext cx="2981325" cy="3860800"/>
            <a:chOff x="8884919" y="2487167"/>
            <a:chExt cx="2981325" cy="3860800"/>
          </a:xfrm>
        </p:grpSpPr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4919" y="2487167"/>
              <a:ext cx="2980944" cy="213664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13875" y="4448555"/>
              <a:ext cx="2909316" cy="189890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459740" y="2543517"/>
            <a:ext cx="7934325" cy="3311525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85"/>
              </a:spcBef>
            </a:pPr>
            <a:r>
              <a:rPr dirty="0" sz="1600" b="1">
                <a:latin typeface="Microsoft YaHei"/>
                <a:cs typeface="Microsoft YaHei"/>
              </a:rPr>
              <a:t>Digital</a:t>
            </a:r>
            <a:r>
              <a:rPr dirty="0" sz="1600" spc="-6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and</a:t>
            </a:r>
            <a:r>
              <a:rPr dirty="0" sz="1600" spc="-55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Intelligent</a:t>
            </a:r>
            <a:r>
              <a:rPr dirty="0" sz="1600" spc="-55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Energy</a:t>
            </a:r>
            <a:r>
              <a:rPr dirty="0" sz="1600" spc="-55" b="1">
                <a:latin typeface="Microsoft YaHei"/>
                <a:cs typeface="Microsoft YaHei"/>
              </a:rPr>
              <a:t> </a:t>
            </a:r>
            <a:r>
              <a:rPr dirty="0" sz="1600" spc="-10" b="1">
                <a:latin typeface="Microsoft YaHei"/>
                <a:cs typeface="Microsoft YaHei"/>
              </a:rPr>
              <a:t>Management：</a:t>
            </a:r>
            <a:endParaRPr sz="1600">
              <a:latin typeface="Microsoft YaHei"/>
              <a:cs typeface="Microsoft YaHei"/>
            </a:endParaRPr>
          </a:p>
          <a:p>
            <a:pPr algn="just" marL="12700" marR="5080">
              <a:lnSpc>
                <a:spcPts val="1889"/>
              </a:lnSpc>
              <a:spcBef>
                <a:spcPts val="13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data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collection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integration,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integration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flow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information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flow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realized.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Its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core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lies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coordinated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dispatch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precise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control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electricity,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gas,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cooling,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heating,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and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other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sources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means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real-time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monitoring,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intelligent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analysis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optimal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control.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aims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improve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efficiency,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costs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ensure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supply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security,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ultimately promoting green,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low-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high-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quality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factories.</a:t>
            </a:r>
            <a:endParaRPr sz="105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105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050">
              <a:latin typeface="Microsoft YaHei"/>
              <a:cs typeface="Microsoft YaHei"/>
            </a:endParaRPr>
          </a:p>
          <a:p>
            <a:pPr algn="just" marL="12700">
              <a:lnSpc>
                <a:spcPct val="100000"/>
              </a:lnSpc>
            </a:pPr>
            <a:r>
              <a:rPr dirty="0" sz="1600" b="1">
                <a:latin typeface="Microsoft YaHei"/>
                <a:cs typeface="Microsoft YaHei"/>
              </a:rPr>
              <a:t>Digital</a:t>
            </a:r>
            <a:r>
              <a:rPr dirty="0" sz="1600" spc="-55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and</a:t>
            </a:r>
            <a:r>
              <a:rPr dirty="0" sz="1600" spc="-5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Intelligent</a:t>
            </a:r>
            <a:r>
              <a:rPr dirty="0" sz="1600" spc="-50" b="1">
                <a:latin typeface="Microsoft YaHei"/>
                <a:cs typeface="Microsoft YaHei"/>
              </a:rPr>
              <a:t> </a:t>
            </a:r>
            <a:r>
              <a:rPr dirty="0" sz="1600" spc="-10" b="1">
                <a:latin typeface="Microsoft YaHei"/>
                <a:cs typeface="Microsoft YaHei"/>
              </a:rPr>
              <a:t>Energy-</a:t>
            </a:r>
            <a:r>
              <a:rPr dirty="0" sz="1600" b="1">
                <a:latin typeface="Microsoft YaHei"/>
                <a:cs typeface="Microsoft YaHei"/>
              </a:rPr>
              <a:t>Saving</a:t>
            </a:r>
            <a:r>
              <a:rPr dirty="0" sz="1600" spc="-55" b="1">
                <a:latin typeface="Microsoft YaHei"/>
                <a:cs typeface="Microsoft YaHei"/>
              </a:rPr>
              <a:t> </a:t>
            </a:r>
            <a:r>
              <a:rPr dirty="0" sz="1600" spc="-10" b="1">
                <a:latin typeface="Microsoft YaHei"/>
                <a:cs typeface="Microsoft YaHei"/>
              </a:rPr>
              <a:t>Management：</a:t>
            </a:r>
            <a:endParaRPr sz="16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50000"/>
              </a:lnSpc>
              <a:spcBef>
                <a:spcPts val="6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big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data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analysis,</a:t>
            </a:r>
            <a:r>
              <a:rPr dirty="0" sz="1050" spc="2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abnormal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2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</a:t>
            </a:r>
            <a:r>
              <a:rPr dirty="0" sz="1050" spc="2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potential</a:t>
            </a:r>
            <a:r>
              <a:rPr dirty="0" sz="1050" spc="2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energy-saving</a:t>
            </a:r>
            <a:r>
              <a:rPr dirty="0" sz="1050" spc="2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points</a:t>
            </a:r>
            <a:r>
              <a:rPr dirty="0" sz="1050" spc="2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2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identified.</a:t>
            </a:r>
            <a:r>
              <a:rPr dirty="0" sz="1050" spc="229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An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intelligent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sensor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network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deployed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monitor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indoor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outdoor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temperature,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humidity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occupancy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density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time.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AI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algorithms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adopted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realize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automatic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optimal</a:t>
            </a:r>
            <a:r>
              <a:rPr dirty="0" sz="1050" spc="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control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systems,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achieving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"supply</a:t>
            </a:r>
            <a:r>
              <a:rPr dirty="0" sz="1050" spc="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on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demand"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ensuring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that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energy-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saving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effects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measurable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traceable.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459740" y="938186"/>
            <a:ext cx="1128268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As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5" b="1">
                <a:solidFill>
                  <a:srgbClr val="C00000"/>
                </a:solidFill>
                <a:latin typeface="Microsoft YaHei"/>
                <a:cs typeface="Microsoft YaHei"/>
              </a:rPr>
              <a:t>"Intelligent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Core"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2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5" b="1">
                <a:solidFill>
                  <a:srgbClr val="C00000"/>
                </a:solidFill>
                <a:latin typeface="Microsoft YaHei"/>
                <a:cs typeface="Microsoft YaHei"/>
              </a:rPr>
              <a:t>facility,</a:t>
            </a:r>
            <a:r>
              <a:rPr dirty="0" sz="1800" spc="2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5" b="1">
                <a:solidFill>
                  <a:srgbClr val="C00000"/>
                </a:solidFill>
                <a:latin typeface="Microsoft YaHei"/>
                <a:cs typeface="Microsoft YaHei"/>
              </a:rPr>
              <a:t>Digital-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Intelligent</a:t>
            </a:r>
            <a:r>
              <a:rPr dirty="0" sz="1800" spc="2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229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Carbon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Monitoring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Platform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leverages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convergence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IoT,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Big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Data,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Cloud</a:t>
            </a:r>
            <a:r>
              <a:rPr dirty="0" sz="1800" spc="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Computing,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AI,</a:t>
            </a:r>
            <a:r>
              <a:rPr dirty="0" sz="1800" spc="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Digital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Twin.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It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provides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end-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to-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end,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multi-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dimensional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sensing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precision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control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systems. </a:t>
            </a:r>
            <a:r>
              <a:rPr dirty="0" sz="1800" spc="75" b="1">
                <a:solidFill>
                  <a:srgbClr val="C00000"/>
                </a:solidFill>
                <a:latin typeface="Microsoft YaHei"/>
                <a:cs typeface="Microsoft YaHei"/>
              </a:rPr>
              <a:t>This</a:t>
            </a:r>
            <a:r>
              <a:rPr dirty="0" sz="1800" spc="2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architecture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facilitates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continuous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2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efficiency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5" b="1">
                <a:solidFill>
                  <a:srgbClr val="C00000"/>
                </a:solidFill>
                <a:latin typeface="Microsoft YaHei"/>
                <a:cs typeface="Microsoft YaHei"/>
              </a:rPr>
              <a:t>gains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2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90" b="1">
                <a:solidFill>
                  <a:srgbClr val="C00000"/>
                </a:solidFill>
                <a:latin typeface="Microsoft YaHei"/>
                <a:cs typeface="Microsoft YaHei"/>
              </a:rPr>
              <a:t>ensures</a:t>
            </a:r>
            <a:r>
              <a:rPr dirty="0" sz="1800" spc="2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75" b="1">
                <a:solidFill>
                  <a:srgbClr val="C00000"/>
                </a:solidFill>
                <a:latin typeface="Microsoft YaHei"/>
                <a:cs typeface="Microsoft YaHei"/>
              </a:rPr>
              <a:t>that</a:t>
            </a:r>
            <a:r>
              <a:rPr dirty="0" sz="1800" spc="2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80" b="1">
                <a:solidFill>
                  <a:srgbClr val="C00000"/>
                </a:solidFill>
                <a:latin typeface="Microsoft YaHei"/>
                <a:cs typeface="Microsoft YaHei"/>
              </a:rPr>
              <a:t>carbon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management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is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fully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digitalized,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visualized,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lean-oriented.</a:t>
            </a:r>
            <a:endParaRPr sz="1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17080" y="4139184"/>
            <a:ext cx="4700016" cy="2106168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459740" y="1123950"/>
            <a:ext cx="5323840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Microsoft YaHei"/>
                <a:cs typeface="Microsoft YaHei"/>
              </a:rPr>
              <a:t>Carbon</a:t>
            </a:r>
            <a:r>
              <a:rPr dirty="0" sz="1600" spc="-7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Emission</a:t>
            </a:r>
            <a:r>
              <a:rPr dirty="0" sz="1600" spc="-65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Quantification</a:t>
            </a:r>
            <a:r>
              <a:rPr dirty="0" sz="1600" spc="-7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and</a:t>
            </a:r>
            <a:r>
              <a:rPr dirty="0" sz="1600" spc="-65" b="1">
                <a:latin typeface="Microsoft YaHei"/>
                <a:cs typeface="Microsoft YaHei"/>
              </a:rPr>
              <a:t> </a:t>
            </a:r>
            <a:r>
              <a:rPr dirty="0" sz="1600" spc="-10" b="1">
                <a:latin typeface="Microsoft YaHei"/>
                <a:cs typeface="Microsoft YaHei"/>
              </a:rPr>
              <a:t>Management：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459740" y="1568576"/>
            <a:ext cx="6405880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01600">
              <a:lnSpc>
                <a:spcPct val="150000"/>
              </a:lnSpc>
              <a:spcBef>
                <a:spcPts val="10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quantification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determines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total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factory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direct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and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indirect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calculations.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Combined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factory’s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current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situation,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conducts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cost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analysis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pathway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simulation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various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measures,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sets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science-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based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targets,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generates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compliant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reports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click.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50000"/>
              </a:lnSpc>
              <a:spcBef>
                <a:spcPts val="189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footprint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management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integrates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quantitative</a:t>
            </a:r>
            <a:r>
              <a:rPr dirty="0" sz="1050" spc="-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data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based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LCA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methodology.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Its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core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lies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managing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full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life-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cycle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main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products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raw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materials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end-of-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life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recycling,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ensuring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accountability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traceability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continuous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improvement.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9740" y="4201795"/>
            <a:ext cx="4300220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latin typeface="Microsoft YaHei"/>
                <a:cs typeface="Microsoft YaHei"/>
              </a:rPr>
              <a:t>Carbon</a:t>
            </a:r>
            <a:r>
              <a:rPr dirty="0" sz="1600" spc="-6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Asset</a:t>
            </a:r>
            <a:r>
              <a:rPr dirty="0" sz="1600" spc="-6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Development</a:t>
            </a:r>
            <a:r>
              <a:rPr dirty="0" sz="1600" spc="-60" b="1">
                <a:latin typeface="Microsoft YaHei"/>
                <a:cs typeface="Microsoft YaHei"/>
              </a:rPr>
              <a:t> </a:t>
            </a:r>
            <a:r>
              <a:rPr dirty="0" sz="1600" b="1">
                <a:latin typeface="Microsoft YaHei"/>
                <a:cs typeface="Microsoft YaHei"/>
              </a:rPr>
              <a:t>and</a:t>
            </a:r>
            <a:r>
              <a:rPr dirty="0" sz="1600" spc="-60" b="1">
                <a:latin typeface="Microsoft YaHei"/>
                <a:cs typeface="Microsoft YaHei"/>
              </a:rPr>
              <a:t> </a:t>
            </a:r>
            <a:r>
              <a:rPr dirty="0" sz="1600" spc="-10" b="1">
                <a:latin typeface="Microsoft YaHei"/>
                <a:cs typeface="Microsoft YaHei"/>
              </a:rPr>
              <a:t>Trading：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59740" y="4646421"/>
            <a:ext cx="6508115" cy="14655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88595">
              <a:lnSpc>
                <a:spcPct val="150000"/>
              </a:lnSpc>
              <a:spcBef>
                <a:spcPts val="10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Service: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Helps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enterprises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credits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generated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by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sink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projects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into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credible,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tradable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accordance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standardized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processes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methodologies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(CCER,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CQCER,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GS,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VCS,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I-REC).</a:t>
            </a:r>
            <a:endParaRPr sz="1050">
              <a:latin typeface="Microsoft YaHei"/>
              <a:cs typeface="Microsoft YaHei"/>
            </a:endParaRPr>
          </a:p>
          <a:p>
            <a:pPr marL="12700" marR="5080">
              <a:lnSpc>
                <a:spcPct val="150000"/>
              </a:lnSpc>
              <a:spcBef>
                <a:spcPts val="189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Service: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Assists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enterprises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trading,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effectively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manages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market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compliance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risks,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ultimately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achieves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low-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cost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compliance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appreciation.</a:t>
            </a:r>
            <a:endParaRPr sz="105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7089647" y="975360"/>
            <a:ext cx="4727575" cy="2813685"/>
            <a:chOff x="7089647" y="975360"/>
            <a:chExt cx="4727575" cy="2813685"/>
          </a:xfrm>
        </p:grpSpPr>
        <p:sp>
          <p:nvSpPr>
            <p:cNvPr id="10" name="object 10" descr=""/>
            <p:cNvSpPr/>
            <p:nvPr/>
          </p:nvSpPr>
          <p:spPr>
            <a:xfrm>
              <a:off x="7089647" y="975360"/>
              <a:ext cx="4727575" cy="2813685"/>
            </a:xfrm>
            <a:custGeom>
              <a:avLst/>
              <a:gdLst/>
              <a:ahLst/>
              <a:cxnLst/>
              <a:rect l="l" t="t" r="r" b="b"/>
              <a:pathLst>
                <a:path w="4727575" h="2813685">
                  <a:moveTo>
                    <a:pt x="4410456" y="2813304"/>
                  </a:moveTo>
                  <a:lnTo>
                    <a:pt x="316992" y="2813304"/>
                  </a:lnTo>
                  <a:lnTo>
                    <a:pt x="270166" y="2809962"/>
                  </a:lnTo>
                  <a:lnTo>
                    <a:pt x="225474" y="2800058"/>
                  </a:lnTo>
                  <a:lnTo>
                    <a:pt x="183404" y="2784078"/>
                  </a:lnTo>
                  <a:lnTo>
                    <a:pt x="144446" y="2762515"/>
                  </a:lnTo>
                  <a:lnTo>
                    <a:pt x="109090" y="2735855"/>
                  </a:lnTo>
                  <a:lnTo>
                    <a:pt x="77825" y="2704591"/>
                  </a:lnTo>
                  <a:lnTo>
                    <a:pt x="51141" y="2669209"/>
                  </a:lnTo>
                  <a:lnTo>
                    <a:pt x="29527" y="2630201"/>
                  </a:lnTo>
                  <a:lnTo>
                    <a:pt x="13472" y="2588056"/>
                  </a:lnTo>
                  <a:lnTo>
                    <a:pt x="3467" y="2543263"/>
                  </a:lnTo>
                  <a:lnTo>
                    <a:pt x="0" y="2496312"/>
                  </a:lnTo>
                  <a:lnTo>
                    <a:pt x="0" y="315467"/>
                  </a:lnTo>
                  <a:lnTo>
                    <a:pt x="3467" y="268832"/>
                  </a:lnTo>
                  <a:lnTo>
                    <a:pt x="13472" y="224299"/>
                  </a:lnTo>
                  <a:lnTo>
                    <a:pt x="29527" y="182364"/>
                  </a:lnTo>
                  <a:lnTo>
                    <a:pt x="51141" y="143525"/>
                  </a:lnTo>
                  <a:lnTo>
                    <a:pt x="77825" y="108276"/>
                  </a:lnTo>
                  <a:lnTo>
                    <a:pt x="109090" y="77116"/>
                  </a:lnTo>
                  <a:lnTo>
                    <a:pt x="144446" y="50539"/>
                  </a:lnTo>
                  <a:lnTo>
                    <a:pt x="183404" y="29043"/>
                  </a:lnTo>
                  <a:lnTo>
                    <a:pt x="225474" y="13123"/>
                  </a:lnTo>
                  <a:lnTo>
                    <a:pt x="270166" y="3277"/>
                  </a:lnTo>
                  <a:lnTo>
                    <a:pt x="316992" y="0"/>
                  </a:lnTo>
                  <a:lnTo>
                    <a:pt x="4410456" y="0"/>
                  </a:lnTo>
                  <a:lnTo>
                    <a:pt x="4457375" y="3277"/>
                  </a:lnTo>
                  <a:lnTo>
                    <a:pt x="4502143" y="13123"/>
                  </a:lnTo>
                  <a:lnTo>
                    <a:pt x="4544270" y="29043"/>
                  </a:lnTo>
                  <a:lnTo>
                    <a:pt x="4583265" y="50539"/>
                  </a:lnTo>
                  <a:lnTo>
                    <a:pt x="4618640" y="77116"/>
                  </a:lnTo>
                  <a:lnTo>
                    <a:pt x="4649905" y="108276"/>
                  </a:lnTo>
                  <a:lnTo>
                    <a:pt x="4676570" y="143525"/>
                  </a:lnTo>
                  <a:lnTo>
                    <a:pt x="4698147" y="182364"/>
                  </a:lnTo>
                  <a:lnTo>
                    <a:pt x="4714145" y="224299"/>
                  </a:lnTo>
                  <a:lnTo>
                    <a:pt x="4724075" y="268832"/>
                  </a:lnTo>
                  <a:lnTo>
                    <a:pt x="4727448" y="315467"/>
                  </a:lnTo>
                  <a:lnTo>
                    <a:pt x="4727448" y="2496312"/>
                  </a:lnTo>
                  <a:lnTo>
                    <a:pt x="4724075" y="2543263"/>
                  </a:lnTo>
                  <a:lnTo>
                    <a:pt x="4714145" y="2588056"/>
                  </a:lnTo>
                  <a:lnTo>
                    <a:pt x="4698147" y="2630201"/>
                  </a:lnTo>
                  <a:lnTo>
                    <a:pt x="4676570" y="2669209"/>
                  </a:lnTo>
                  <a:lnTo>
                    <a:pt x="4649905" y="2704591"/>
                  </a:lnTo>
                  <a:lnTo>
                    <a:pt x="4618640" y="2735855"/>
                  </a:lnTo>
                  <a:lnTo>
                    <a:pt x="4583265" y="2762515"/>
                  </a:lnTo>
                  <a:lnTo>
                    <a:pt x="4544270" y="2784078"/>
                  </a:lnTo>
                  <a:lnTo>
                    <a:pt x="4502143" y="2800058"/>
                  </a:lnTo>
                  <a:lnTo>
                    <a:pt x="4457375" y="2809962"/>
                  </a:lnTo>
                  <a:lnTo>
                    <a:pt x="4410456" y="2813304"/>
                  </a:lnTo>
                  <a:close/>
                </a:path>
              </a:pathLst>
            </a:custGeom>
            <a:solidFill>
              <a:srgbClr val="0D0D0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7391" y="1200912"/>
              <a:ext cx="4270248" cy="2385060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Digital</a:t>
            </a:r>
            <a:r>
              <a:rPr dirty="0" spc="-55"/>
              <a:t> </a:t>
            </a:r>
            <a:r>
              <a:rPr dirty="0"/>
              <a:t>&amp;</a:t>
            </a:r>
            <a:r>
              <a:rPr dirty="0" spc="-55"/>
              <a:t> </a:t>
            </a:r>
            <a:r>
              <a:rPr dirty="0"/>
              <a:t>Intelligent</a:t>
            </a:r>
            <a:r>
              <a:rPr dirty="0" spc="-50"/>
              <a:t> </a:t>
            </a:r>
            <a:r>
              <a:rPr dirty="0"/>
              <a:t>Energy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Carbon</a:t>
            </a:r>
            <a:r>
              <a:rPr dirty="0" spc="-50"/>
              <a:t> </a:t>
            </a:r>
            <a:r>
              <a:rPr dirty="0" spc="-10"/>
              <a:t>Management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59740" y="945032"/>
            <a:ext cx="10871200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7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spc="-20" b="1">
                <a:solidFill>
                  <a:srgbClr val="C00000"/>
                </a:solidFill>
                <a:latin typeface="Microsoft YaHei"/>
                <a:cs typeface="Microsoft YaHei"/>
              </a:rPr>
              <a:t>CATL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Liyang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Production</a:t>
            </a:r>
            <a:r>
              <a:rPr dirty="0" sz="17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Base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7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Digital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&amp;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Intelligent</a:t>
            </a:r>
            <a:r>
              <a:rPr dirty="0" sz="17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C00000"/>
                </a:solidFill>
                <a:latin typeface="Microsoft YaHei"/>
                <a:cs typeface="Microsoft YaHei"/>
              </a:rPr>
              <a:t>Construction</a:t>
            </a:r>
            <a:r>
              <a:rPr dirty="0" sz="17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C00000"/>
                </a:solidFill>
                <a:latin typeface="Microsoft YaHei"/>
                <a:cs typeface="Microsoft YaHei"/>
              </a:rPr>
              <a:t>Project，China</a:t>
            </a:r>
            <a:endParaRPr sz="1700">
              <a:latin typeface="Microsoft YaHei"/>
              <a:cs typeface="Microsoft YaHe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512127" y="1735894"/>
            <a:ext cx="5567680" cy="4103370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495"/>
              </a:spcBef>
            </a:pPr>
            <a:r>
              <a:rPr dirty="0" sz="1400" b="1">
                <a:latin typeface="Microsoft YaHei"/>
                <a:cs typeface="Microsoft YaHei"/>
              </a:rPr>
              <a:t>Net</a:t>
            </a:r>
            <a:r>
              <a:rPr dirty="0" sz="1400" spc="-50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Zero</a:t>
            </a:r>
            <a:r>
              <a:rPr dirty="0" sz="1400" spc="-50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Management</a:t>
            </a:r>
            <a:r>
              <a:rPr dirty="0" sz="1400" spc="-45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Digital</a:t>
            </a:r>
            <a:r>
              <a:rPr dirty="0" sz="1400" spc="-45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&amp;</a:t>
            </a:r>
            <a:r>
              <a:rPr dirty="0" sz="1400" spc="-55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Intelligent</a:t>
            </a:r>
            <a:r>
              <a:rPr dirty="0" sz="1400" spc="-45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Framework：</a:t>
            </a:r>
            <a:endParaRPr sz="14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800"/>
              </a:lnSpc>
              <a:spcBef>
                <a:spcPts val="50"/>
              </a:spcBef>
            </a:pPr>
            <a:r>
              <a:rPr dirty="0" sz="1050">
                <a:latin typeface="Microsoft YaHei"/>
                <a:cs typeface="Microsoft YaHei"/>
              </a:rPr>
              <a:t>The</a:t>
            </a:r>
            <a:r>
              <a:rPr dirty="0" sz="1050" spc="204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project</a:t>
            </a:r>
            <a:r>
              <a:rPr dirty="0" sz="1050" spc="2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integrates</a:t>
            </a:r>
            <a:r>
              <a:rPr dirty="0" sz="1050" spc="2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IoT,</a:t>
            </a:r>
            <a:r>
              <a:rPr dirty="0" sz="1050" spc="2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big</a:t>
            </a:r>
            <a:r>
              <a:rPr dirty="0" sz="1050" spc="20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data,</a:t>
            </a:r>
            <a:r>
              <a:rPr dirty="0" sz="1050" spc="21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AI</a:t>
            </a:r>
            <a:r>
              <a:rPr dirty="0" sz="1050" spc="2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204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digital</a:t>
            </a:r>
            <a:r>
              <a:rPr dirty="0" sz="1050" spc="2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twin.</a:t>
            </a:r>
            <a:r>
              <a:rPr dirty="0" sz="1050" spc="21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Its</a:t>
            </a:r>
            <a:r>
              <a:rPr dirty="0" sz="1050" spc="2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digital</a:t>
            </a:r>
            <a:r>
              <a:rPr dirty="0" sz="1050" spc="2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215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intelligent </a:t>
            </a:r>
            <a:r>
              <a:rPr dirty="0" sz="1050">
                <a:latin typeface="Microsoft YaHei"/>
                <a:cs typeface="Microsoft YaHei"/>
              </a:rPr>
              <a:t>architecture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can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be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summarized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into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three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layers:</a:t>
            </a:r>
            <a:endParaRPr sz="105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50">
              <a:latin typeface="Microsoft YaHei"/>
              <a:cs typeface="Microsoft YaHei"/>
            </a:endParaRPr>
          </a:p>
          <a:p>
            <a:pPr algn="just" marL="195580" indent="-182880">
              <a:lnSpc>
                <a:spcPct val="100000"/>
              </a:lnSpc>
              <a:buAutoNum type="arabicPeriod"/>
              <a:tabLst>
                <a:tab pos="195580" algn="l"/>
              </a:tabLst>
            </a:pPr>
            <a:r>
              <a:rPr dirty="0" sz="1200" b="1">
                <a:latin typeface="Microsoft YaHei"/>
                <a:cs typeface="Microsoft YaHei"/>
              </a:rPr>
              <a:t>Sensing</a:t>
            </a:r>
            <a:r>
              <a:rPr dirty="0" sz="1200" spc="-3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and</a:t>
            </a:r>
            <a:r>
              <a:rPr dirty="0" sz="1200" spc="-25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Data</a:t>
            </a:r>
            <a:r>
              <a:rPr dirty="0" sz="1200" spc="-25" b="1">
                <a:latin typeface="Microsoft YaHei"/>
                <a:cs typeface="Microsoft YaHei"/>
              </a:rPr>
              <a:t> </a:t>
            </a:r>
            <a:r>
              <a:rPr dirty="0" sz="1200" spc="-10" b="1">
                <a:latin typeface="Microsoft YaHei"/>
                <a:cs typeface="Microsoft YaHei"/>
              </a:rPr>
              <a:t>Collection</a:t>
            </a:r>
            <a:endParaRPr sz="1200">
              <a:latin typeface="Microsoft YaHei"/>
              <a:cs typeface="Microsoft YaHei"/>
            </a:endParaRPr>
          </a:p>
          <a:p>
            <a:pPr algn="just" marL="12700" marR="6350">
              <a:lnSpc>
                <a:spcPct val="119800"/>
              </a:lnSpc>
              <a:spcBef>
                <a:spcPts val="5"/>
              </a:spcBef>
            </a:pPr>
            <a:r>
              <a:rPr dirty="0" sz="1050">
                <a:latin typeface="Microsoft YaHei"/>
                <a:cs typeface="Microsoft YaHei"/>
              </a:rPr>
              <a:t>Deploy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</a:t>
            </a:r>
            <a:r>
              <a:rPr dirty="0" sz="1050" spc="-1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carbon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inventory</a:t>
            </a:r>
            <a:r>
              <a:rPr dirty="0" sz="1050" spc="-1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system</a:t>
            </a:r>
            <a:r>
              <a:rPr dirty="0" sz="1050" spc="-1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to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realize</a:t>
            </a:r>
            <a:r>
              <a:rPr dirty="0" sz="1050" spc="-15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millisecond-</a:t>
            </a:r>
            <a:r>
              <a:rPr dirty="0" sz="1050">
                <a:latin typeface="Microsoft YaHei"/>
                <a:cs typeface="Microsoft YaHei"/>
              </a:rPr>
              <a:t>level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sensing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collection</a:t>
            </a:r>
            <a:r>
              <a:rPr dirty="0" sz="1050" spc="-25">
                <a:latin typeface="Microsoft YaHei"/>
                <a:cs typeface="Microsoft YaHei"/>
              </a:rPr>
              <a:t> of </a:t>
            </a:r>
            <a:r>
              <a:rPr dirty="0" sz="1050">
                <a:latin typeface="Microsoft YaHei"/>
                <a:cs typeface="Microsoft YaHei"/>
              </a:rPr>
              <a:t>energy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resource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flows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such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as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electricity,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water,</a:t>
            </a:r>
            <a:r>
              <a:rPr dirty="0" sz="1050" spc="-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gas,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heat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carbon.</a:t>
            </a:r>
            <a:endParaRPr sz="105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50">
              <a:latin typeface="Microsoft YaHei"/>
              <a:cs typeface="Microsoft YaHei"/>
            </a:endParaRPr>
          </a:p>
          <a:p>
            <a:pPr algn="just" marL="195580" indent="-182880">
              <a:lnSpc>
                <a:spcPct val="100000"/>
              </a:lnSpc>
              <a:buAutoNum type="arabicPeriod" startAt="2"/>
              <a:tabLst>
                <a:tab pos="195580" algn="l"/>
              </a:tabLst>
            </a:pPr>
            <a:r>
              <a:rPr dirty="0" sz="1200" b="1">
                <a:latin typeface="Microsoft YaHei"/>
                <a:cs typeface="Microsoft YaHei"/>
              </a:rPr>
              <a:t>Analysis</a:t>
            </a:r>
            <a:r>
              <a:rPr dirty="0" sz="1200" spc="-20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and</a:t>
            </a:r>
            <a:r>
              <a:rPr dirty="0" sz="1200" spc="-15" b="1">
                <a:latin typeface="Microsoft YaHei"/>
                <a:cs typeface="Microsoft YaHei"/>
              </a:rPr>
              <a:t> </a:t>
            </a:r>
            <a:r>
              <a:rPr dirty="0" sz="1200" spc="-10" b="1">
                <a:latin typeface="Microsoft YaHei"/>
                <a:cs typeface="Microsoft YaHei"/>
              </a:rPr>
              <a:t>Optimization</a:t>
            </a:r>
            <a:endParaRPr sz="12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800"/>
              </a:lnSpc>
              <a:spcBef>
                <a:spcPts val="5"/>
              </a:spcBef>
            </a:pPr>
            <a:r>
              <a:rPr dirty="0" sz="1050" spc="65">
                <a:latin typeface="Microsoft YaHei"/>
                <a:cs typeface="Microsoft YaHei"/>
              </a:rPr>
              <a:t>Application</a:t>
            </a:r>
            <a:r>
              <a:rPr dirty="0" sz="1050" spc="18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of</a:t>
            </a:r>
            <a:r>
              <a:rPr dirty="0" sz="1050" spc="19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AI</a:t>
            </a:r>
            <a:r>
              <a:rPr dirty="0" sz="1050" spc="190">
                <a:latin typeface="Microsoft YaHei"/>
                <a:cs typeface="Microsoft YaHei"/>
              </a:rPr>
              <a:t> </a:t>
            </a:r>
            <a:r>
              <a:rPr dirty="0" sz="1050" spc="65">
                <a:latin typeface="Microsoft YaHei"/>
                <a:cs typeface="Microsoft YaHei"/>
              </a:rPr>
              <a:t>energy-</a:t>
            </a:r>
            <a:r>
              <a:rPr dirty="0" sz="1050" spc="55">
                <a:latin typeface="Microsoft YaHei"/>
                <a:cs typeface="Microsoft YaHei"/>
              </a:rPr>
              <a:t>saving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65">
                <a:latin typeface="Microsoft YaHei"/>
                <a:cs typeface="Microsoft YaHei"/>
              </a:rPr>
              <a:t>optimization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algorithms</a:t>
            </a:r>
            <a:r>
              <a:rPr dirty="0" sz="1050" spc="190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achieves</a:t>
            </a:r>
            <a:r>
              <a:rPr dirty="0" sz="1050" spc="20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</a:t>
            </a:r>
            <a:r>
              <a:rPr dirty="0" sz="1050" spc="195">
                <a:latin typeface="Microsoft YaHei"/>
                <a:cs typeface="Microsoft YaHei"/>
              </a:rPr>
              <a:t> </a:t>
            </a:r>
            <a:r>
              <a:rPr dirty="0" sz="1050" spc="45">
                <a:latin typeface="Microsoft YaHei"/>
                <a:cs typeface="Microsoft YaHei"/>
              </a:rPr>
              <a:t>energy </a:t>
            </a:r>
            <a:r>
              <a:rPr dirty="0" sz="1050">
                <a:latin typeface="Microsoft YaHei"/>
                <a:cs typeface="Microsoft YaHei"/>
              </a:rPr>
              <a:t>consumption</a:t>
            </a:r>
            <a:r>
              <a:rPr dirty="0" sz="1050" spc="-4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reduction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of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more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than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15%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while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ensuring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product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quality.</a:t>
            </a:r>
            <a:endParaRPr sz="105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800"/>
              </a:lnSpc>
            </a:pPr>
            <a:r>
              <a:rPr dirty="0" sz="1050">
                <a:latin typeface="Microsoft YaHei"/>
                <a:cs typeface="Microsoft YaHei"/>
              </a:rPr>
              <a:t>The</a:t>
            </a:r>
            <a:r>
              <a:rPr dirty="0" sz="1050" spc="180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virtual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digital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55">
                <a:latin typeface="Microsoft YaHei"/>
                <a:cs typeface="Microsoft YaHei"/>
              </a:rPr>
              <a:t>model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of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the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digital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50">
                <a:latin typeface="Microsoft YaHei"/>
                <a:cs typeface="Microsoft YaHei"/>
              </a:rPr>
              <a:t>twin</a:t>
            </a:r>
            <a:r>
              <a:rPr dirty="0" sz="1050" spc="180">
                <a:latin typeface="Microsoft YaHei"/>
                <a:cs typeface="Microsoft YaHei"/>
              </a:rPr>
              <a:t> </a:t>
            </a:r>
            <a:r>
              <a:rPr dirty="0" sz="1050" spc="60">
                <a:latin typeface="Microsoft YaHei"/>
                <a:cs typeface="Microsoft YaHei"/>
              </a:rPr>
              <a:t>platform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50">
                <a:latin typeface="Microsoft YaHei"/>
                <a:cs typeface="Microsoft YaHei"/>
              </a:rPr>
              <a:t>maps</a:t>
            </a:r>
            <a:r>
              <a:rPr dirty="0" sz="1050" spc="185">
                <a:latin typeface="Microsoft YaHei"/>
                <a:cs typeface="Microsoft YaHei"/>
              </a:rPr>
              <a:t> </a:t>
            </a:r>
            <a:r>
              <a:rPr dirty="0" sz="1050" spc="70">
                <a:latin typeface="Microsoft YaHei"/>
                <a:cs typeface="Microsoft YaHei"/>
              </a:rPr>
              <a:t>real-</a:t>
            </a:r>
            <a:r>
              <a:rPr dirty="0" sz="1050" spc="55">
                <a:latin typeface="Microsoft YaHei"/>
                <a:cs typeface="Microsoft YaHei"/>
              </a:rPr>
              <a:t>time</a:t>
            </a:r>
            <a:r>
              <a:rPr dirty="0" sz="1050" spc="195">
                <a:latin typeface="Microsoft YaHei"/>
                <a:cs typeface="Microsoft YaHei"/>
              </a:rPr>
              <a:t> </a:t>
            </a:r>
            <a:r>
              <a:rPr dirty="0" sz="1050" spc="55">
                <a:latin typeface="Microsoft YaHei"/>
                <a:cs typeface="Microsoft YaHei"/>
              </a:rPr>
              <a:t>data</a:t>
            </a:r>
            <a:r>
              <a:rPr dirty="0" sz="1050" spc="195">
                <a:latin typeface="Microsoft YaHei"/>
                <a:cs typeface="Microsoft YaHei"/>
              </a:rPr>
              <a:t> </a:t>
            </a:r>
            <a:r>
              <a:rPr dirty="0" sz="1050" spc="-25">
                <a:latin typeface="Microsoft YaHei"/>
                <a:cs typeface="Microsoft YaHei"/>
              </a:rPr>
              <a:t>of </a:t>
            </a:r>
            <a:r>
              <a:rPr dirty="0" sz="1050">
                <a:latin typeface="Microsoft YaHei"/>
                <a:cs typeface="Microsoft YaHei"/>
              </a:rPr>
              <a:t>equipment,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energy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consumption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carbon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emissions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into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the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digital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space.</a:t>
            </a:r>
            <a:endParaRPr sz="1050">
              <a:latin typeface="Microsoft YaHei"/>
              <a:cs typeface="Microsoft YaHei"/>
            </a:endParaRPr>
          </a:p>
          <a:p>
            <a:pPr algn="just" marL="12700" marR="8255">
              <a:lnSpc>
                <a:spcPct val="119800"/>
              </a:lnSpc>
            </a:pPr>
            <a:r>
              <a:rPr dirty="0" sz="1050">
                <a:latin typeface="Microsoft YaHei"/>
                <a:cs typeface="Microsoft YaHei"/>
              </a:rPr>
              <a:t>The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central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intelligent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energy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management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system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integrates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all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decentralized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systems </a:t>
            </a:r>
            <a:r>
              <a:rPr dirty="0" sz="1050">
                <a:latin typeface="Microsoft YaHei"/>
                <a:cs typeface="Microsoft YaHei"/>
              </a:rPr>
              <a:t>into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one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platform,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realizing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global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coordinated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energy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dispatch</a:t>
            </a:r>
            <a:r>
              <a:rPr dirty="0" sz="1050" spc="-3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to</a:t>
            </a:r>
            <a:r>
              <a:rPr dirty="0" sz="1050" spc="-2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achieve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"supply </a:t>
            </a:r>
            <a:r>
              <a:rPr dirty="0" sz="1050">
                <a:latin typeface="Microsoft YaHei"/>
                <a:cs typeface="Microsoft YaHei"/>
              </a:rPr>
              <a:t>on</a:t>
            </a:r>
            <a:r>
              <a:rPr dirty="0" sz="1050" spc="-10">
                <a:latin typeface="Microsoft YaHei"/>
                <a:cs typeface="Microsoft YaHei"/>
              </a:rPr>
              <a:t> demand".</a:t>
            </a:r>
            <a:endParaRPr sz="105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1050">
              <a:latin typeface="Microsoft YaHei"/>
              <a:cs typeface="Microsoft YaHei"/>
            </a:endParaRPr>
          </a:p>
          <a:p>
            <a:pPr algn="just" marL="195580" indent="-182880">
              <a:lnSpc>
                <a:spcPct val="100000"/>
              </a:lnSpc>
              <a:buAutoNum type="arabicPeriod" startAt="3"/>
              <a:tabLst>
                <a:tab pos="195580" algn="l"/>
              </a:tabLst>
            </a:pPr>
            <a:r>
              <a:rPr dirty="0" sz="1200" b="1">
                <a:latin typeface="Microsoft YaHei"/>
                <a:cs typeface="Microsoft YaHei"/>
              </a:rPr>
              <a:t>Carbon</a:t>
            </a:r>
            <a:r>
              <a:rPr dirty="0" sz="1200" spc="-25" b="1">
                <a:latin typeface="Microsoft YaHei"/>
                <a:cs typeface="Microsoft YaHei"/>
              </a:rPr>
              <a:t> </a:t>
            </a:r>
            <a:r>
              <a:rPr dirty="0" sz="1200" b="1">
                <a:latin typeface="Microsoft YaHei"/>
                <a:cs typeface="Microsoft YaHei"/>
              </a:rPr>
              <a:t>Asset</a:t>
            </a:r>
            <a:r>
              <a:rPr dirty="0" sz="1200" spc="-30" b="1">
                <a:latin typeface="Microsoft YaHei"/>
                <a:cs typeface="Microsoft YaHei"/>
              </a:rPr>
              <a:t> </a:t>
            </a:r>
            <a:r>
              <a:rPr dirty="0" sz="1200" spc="-10" b="1">
                <a:latin typeface="Microsoft YaHei"/>
                <a:cs typeface="Microsoft YaHei"/>
              </a:rPr>
              <a:t>Management</a:t>
            </a:r>
            <a:endParaRPr sz="12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800"/>
              </a:lnSpc>
              <a:spcBef>
                <a:spcPts val="5"/>
              </a:spcBef>
            </a:pPr>
            <a:r>
              <a:rPr dirty="0" sz="1050">
                <a:latin typeface="Microsoft YaHei"/>
                <a:cs typeface="Microsoft YaHei"/>
              </a:rPr>
              <a:t>Record</a:t>
            </a:r>
            <a:r>
              <a:rPr dirty="0" sz="1050" spc="10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10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trace</a:t>
            </a:r>
            <a:r>
              <a:rPr dirty="0" sz="1050" spc="10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carbon</a:t>
            </a:r>
            <a:r>
              <a:rPr dirty="0" sz="1050" spc="10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footprint</a:t>
            </a:r>
            <a:r>
              <a:rPr dirty="0" sz="1050" spc="1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data,</a:t>
            </a:r>
            <a:r>
              <a:rPr dirty="0" sz="1050" spc="11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providing</a:t>
            </a:r>
            <a:r>
              <a:rPr dirty="0" sz="1050" spc="10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strong</a:t>
            </a:r>
            <a:r>
              <a:rPr dirty="0" sz="1050" spc="105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support</a:t>
            </a:r>
            <a:r>
              <a:rPr dirty="0" sz="1050" spc="1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for</a:t>
            </a:r>
            <a:r>
              <a:rPr dirty="0" sz="1050" spc="12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ESG</a:t>
            </a:r>
            <a:r>
              <a:rPr dirty="0" sz="1050" spc="114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reporting </a:t>
            </a:r>
            <a:r>
              <a:rPr dirty="0" sz="1050">
                <a:latin typeface="Microsoft YaHei"/>
                <a:cs typeface="Microsoft YaHei"/>
              </a:rPr>
              <a:t>and</a:t>
            </a:r>
            <a:r>
              <a:rPr dirty="0" sz="1050" spc="-40">
                <a:latin typeface="Microsoft YaHei"/>
                <a:cs typeface="Microsoft YaHei"/>
              </a:rPr>
              <a:t> </a:t>
            </a:r>
            <a:r>
              <a:rPr dirty="0" sz="1050">
                <a:latin typeface="Microsoft YaHei"/>
                <a:cs typeface="Microsoft YaHei"/>
              </a:rPr>
              <a:t>international</a:t>
            </a:r>
            <a:r>
              <a:rPr dirty="0" sz="1050" spc="-30">
                <a:latin typeface="Microsoft YaHei"/>
                <a:cs typeface="Microsoft YaHei"/>
              </a:rPr>
              <a:t> </a:t>
            </a:r>
            <a:r>
              <a:rPr dirty="0" sz="1050" spc="-10">
                <a:latin typeface="Microsoft YaHei"/>
                <a:cs typeface="Microsoft YaHei"/>
              </a:rPr>
              <a:t>certification.</a:t>
            </a:r>
            <a:endParaRPr sz="1050">
              <a:latin typeface="Microsoft YaHei"/>
              <a:cs typeface="Microsoft YaHe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4035" y="1857755"/>
            <a:ext cx="5437632" cy="338480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Digital</a:t>
            </a:r>
            <a:r>
              <a:rPr dirty="0" spc="-55"/>
              <a:t> </a:t>
            </a:r>
            <a:r>
              <a:rPr dirty="0"/>
              <a:t>&amp;</a:t>
            </a:r>
            <a:r>
              <a:rPr dirty="0" spc="-55"/>
              <a:t> </a:t>
            </a:r>
            <a:r>
              <a:rPr dirty="0"/>
              <a:t>Intelligent</a:t>
            </a:r>
            <a:r>
              <a:rPr dirty="0" spc="-50"/>
              <a:t> </a:t>
            </a:r>
            <a:r>
              <a:rPr dirty="0"/>
              <a:t>Energy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/>
              <a:t>Carbon</a:t>
            </a:r>
            <a:r>
              <a:rPr dirty="0" spc="-50"/>
              <a:t> </a:t>
            </a:r>
            <a:r>
              <a:rPr dirty="0" spc="-10"/>
              <a:t>Management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384036" cy="68580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62955" y="1261872"/>
              <a:ext cx="105410" cy="4429125"/>
            </a:xfrm>
            <a:custGeom>
              <a:avLst/>
              <a:gdLst/>
              <a:ahLst/>
              <a:cxnLst/>
              <a:rect l="l" t="t" r="r" b="b"/>
              <a:pathLst>
                <a:path w="105410" h="4429125">
                  <a:moveTo>
                    <a:pt x="105155" y="4428744"/>
                  </a:moveTo>
                  <a:lnTo>
                    <a:pt x="0" y="4428744"/>
                  </a:lnTo>
                  <a:lnTo>
                    <a:pt x="0" y="0"/>
                  </a:lnTo>
                  <a:lnTo>
                    <a:pt x="105155" y="0"/>
                  </a:lnTo>
                  <a:lnTo>
                    <a:pt x="105155" y="4428744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5468111" y="1261872"/>
              <a:ext cx="6724015" cy="4429125"/>
            </a:xfrm>
            <a:custGeom>
              <a:avLst/>
              <a:gdLst/>
              <a:ahLst/>
              <a:cxnLst/>
              <a:rect l="l" t="t" r="r" b="b"/>
              <a:pathLst>
                <a:path w="6724015" h="4429125">
                  <a:moveTo>
                    <a:pt x="6723888" y="4428744"/>
                  </a:moveTo>
                  <a:lnTo>
                    <a:pt x="0" y="4428744"/>
                  </a:lnTo>
                  <a:lnTo>
                    <a:pt x="0" y="0"/>
                  </a:lnTo>
                  <a:lnTo>
                    <a:pt x="6723888" y="0"/>
                  </a:lnTo>
                  <a:lnTo>
                    <a:pt x="6723888" y="4428744"/>
                  </a:lnTo>
                  <a:close/>
                </a:path>
              </a:pathLst>
            </a:custGeom>
            <a:solidFill>
              <a:srgbClr val="465B6C">
                <a:alpha val="697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5511698" y="1787321"/>
              <a:ext cx="725170" cy="582930"/>
            </a:xfrm>
            <a:custGeom>
              <a:avLst/>
              <a:gdLst/>
              <a:ahLst/>
              <a:cxnLst/>
              <a:rect l="l" t="t" r="r" b="b"/>
              <a:pathLst>
                <a:path w="725170" h="582930">
                  <a:moveTo>
                    <a:pt x="703922" y="479323"/>
                  </a:moveTo>
                  <a:lnTo>
                    <a:pt x="20777" y="479323"/>
                  </a:lnTo>
                  <a:lnTo>
                    <a:pt x="12719" y="477704"/>
                  </a:lnTo>
                  <a:lnTo>
                    <a:pt x="6111" y="473276"/>
                  </a:lnTo>
                  <a:lnTo>
                    <a:pt x="1642" y="466684"/>
                  </a:lnTo>
                  <a:lnTo>
                    <a:pt x="0" y="458571"/>
                  </a:lnTo>
                  <a:lnTo>
                    <a:pt x="0" y="20904"/>
                  </a:lnTo>
                  <a:lnTo>
                    <a:pt x="1642" y="12767"/>
                  </a:lnTo>
                  <a:lnTo>
                    <a:pt x="6111" y="6122"/>
                  </a:lnTo>
                  <a:lnTo>
                    <a:pt x="12719" y="1642"/>
                  </a:lnTo>
                  <a:lnTo>
                    <a:pt x="20777" y="0"/>
                  </a:lnTo>
                  <a:lnTo>
                    <a:pt x="703922" y="0"/>
                  </a:lnTo>
                  <a:lnTo>
                    <a:pt x="712052" y="1642"/>
                  </a:lnTo>
                  <a:lnTo>
                    <a:pt x="718656" y="6122"/>
                  </a:lnTo>
                  <a:lnTo>
                    <a:pt x="723091" y="12767"/>
                  </a:lnTo>
                  <a:lnTo>
                    <a:pt x="724712" y="20904"/>
                  </a:lnTo>
                  <a:lnTo>
                    <a:pt x="724712" y="41655"/>
                  </a:lnTo>
                  <a:lnTo>
                    <a:pt x="41719" y="41655"/>
                  </a:lnTo>
                  <a:lnTo>
                    <a:pt x="41719" y="437819"/>
                  </a:lnTo>
                  <a:lnTo>
                    <a:pt x="724712" y="437819"/>
                  </a:lnTo>
                  <a:lnTo>
                    <a:pt x="724712" y="458571"/>
                  </a:lnTo>
                  <a:lnTo>
                    <a:pt x="723091" y="466684"/>
                  </a:lnTo>
                  <a:lnTo>
                    <a:pt x="718656" y="473276"/>
                  </a:lnTo>
                  <a:lnTo>
                    <a:pt x="712052" y="477704"/>
                  </a:lnTo>
                  <a:lnTo>
                    <a:pt x="703922" y="479323"/>
                  </a:lnTo>
                  <a:close/>
                </a:path>
                <a:path w="725170" h="582930">
                  <a:moveTo>
                    <a:pt x="724712" y="437819"/>
                  </a:moveTo>
                  <a:lnTo>
                    <a:pt x="683145" y="437819"/>
                  </a:lnTo>
                  <a:lnTo>
                    <a:pt x="683145" y="41655"/>
                  </a:lnTo>
                  <a:lnTo>
                    <a:pt x="724712" y="41655"/>
                  </a:lnTo>
                  <a:lnTo>
                    <a:pt x="724712" y="437819"/>
                  </a:lnTo>
                  <a:close/>
                </a:path>
                <a:path w="725170" h="582930">
                  <a:moveTo>
                    <a:pt x="531167" y="208305"/>
                  </a:moveTo>
                  <a:lnTo>
                    <a:pt x="478459" y="208305"/>
                  </a:lnTo>
                  <a:lnTo>
                    <a:pt x="574560" y="150875"/>
                  </a:lnTo>
                  <a:lnTo>
                    <a:pt x="573938" y="147751"/>
                  </a:lnTo>
                  <a:lnTo>
                    <a:pt x="573569" y="145180"/>
                  </a:lnTo>
                  <a:lnTo>
                    <a:pt x="573468" y="141198"/>
                  </a:lnTo>
                  <a:lnTo>
                    <a:pt x="576680" y="125237"/>
                  </a:lnTo>
                  <a:lnTo>
                    <a:pt x="585444" y="112188"/>
                  </a:lnTo>
                  <a:lnTo>
                    <a:pt x="598457" y="103383"/>
                  </a:lnTo>
                  <a:lnTo>
                    <a:pt x="614413" y="100152"/>
                  </a:lnTo>
                  <a:lnTo>
                    <a:pt x="630297" y="103383"/>
                  </a:lnTo>
                  <a:lnTo>
                    <a:pt x="643313" y="112188"/>
                  </a:lnTo>
                  <a:lnTo>
                    <a:pt x="652112" y="125237"/>
                  </a:lnTo>
                  <a:lnTo>
                    <a:pt x="655345" y="141198"/>
                  </a:lnTo>
                  <a:lnTo>
                    <a:pt x="652112" y="157064"/>
                  </a:lnTo>
                  <a:lnTo>
                    <a:pt x="643313" y="170064"/>
                  </a:lnTo>
                  <a:lnTo>
                    <a:pt x="638232" y="173494"/>
                  </a:lnTo>
                  <a:lnTo>
                    <a:pt x="589406" y="173494"/>
                  </a:lnTo>
                  <a:lnTo>
                    <a:pt x="531167" y="208305"/>
                  </a:lnTo>
                  <a:close/>
                </a:path>
                <a:path w="725170" h="582930">
                  <a:moveTo>
                    <a:pt x="217901" y="226402"/>
                  </a:moveTo>
                  <a:lnTo>
                    <a:pt x="141706" y="226402"/>
                  </a:lnTo>
                  <a:lnTo>
                    <a:pt x="253441" y="183959"/>
                  </a:lnTo>
                  <a:lnTo>
                    <a:pt x="253441" y="182867"/>
                  </a:lnTo>
                  <a:lnTo>
                    <a:pt x="256650" y="166929"/>
                  </a:lnTo>
                  <a:lnTo>
                    <a:pt x="265410" y="153933"/>
                  </a:lnTo>
                  <a:lnTo>
                    <a:pt x="278419" y="145180"/>
                  </a:lnTo>
                  <a:lnTo>
                    <a:pt x="294373" y="141973"/>
                  </a:lnTo>
                  <a:lnTo>
                    <a:pt x="310264" y="145180"/>
                  </a:lnTo>
                  <a:lnTo>
                    <a:pt x="323284" y="153933"/>
                  </a:lnTo>
                  <a:lnTo>
                    <a:pt x="332085" y="166929"/>
                  </a:lnTo>
                  <a:lnTo>
                    <a:pt x="335318" y="182867"/>
                  </a:lnTo>
                  <a:lnTo>
                    <a:pt x="335318" y="183172"/>
                  </a:lnTo>
                  <a:lnTo>
                    <a:pt x="406042" y="208610"/>
                  </a:lnTo>
                  <a:lnTo>
                    <a:pt x="326097" y="208610"/>
                  </a:lnTo>
                  <a:lnTo>
                    <a:pt x="325456" y="209245"/>
                  </a:lnTo>
                  <a:lnTo>
                    <a:pt x="263131" y="209245"/>
                  </a:lnTo>
                  <a:lnTo>
                    <a:pt x="217901" y="226402"/>
                  </a:lnTo>
                  <a:close/>
                </a:path>
                <a:path w="725170" h="582930">
                  <a:moveTo>
                    <a:pt x="614413" y="182079"/>
                  </a:moveTo>
                  <a:lnTo>
                    <a:pt x="607512" y="181484"/>
                  </a:lnTo>
                  <a:lnTo>
                    <a:pt x="600967" y="179778"/>
                  </a:lnTo>
                  <a:lnTo>
                    <a:pt x="594893" y="177075"/>
                  </a:lnTo>
                  <a:lnTo>
                    <a:pt x="589406" y="173494"/>
                  </a:lnTo>
                  <a:lnTo>
                    <a:pt x="638232" y="173494"/>
                  </a:lnTo>
                  <a:lnTo>
                    <a:pt x="630297" y="178851"/>
                  </a:lnTo>
                  <a:lnTo>
                    <a:pt x="614413" y="182079"/>
                  </a:lnTo>
                  <a:close/>
                </a:path>
                <a:path w="725170" h="582930">
                  <a:moveTo>
                    <a:pt x="521776" y="213918"/>
                  </a:moveTo>
                  <a:lnTo>
                    <a:pt x="420801" y="213918"/>
                  </a:lnTo>
                  <a:lnTo>
                    <a:pt x="427113" y="207694"/>
                  </a:lnTo>
                  <a:lnTo>
                    <a:pt x="434643" y="202979"/>
                  </a:lnTo>
                  <a:lnTo>
                    <a:pt x="443142" y="199990"/>
                  </a:lnTo>
                  <a:lnTo>
                    <a:pt x="452361" y="198945"/>
                  </a:lnTo>
                  <a:lnTo>
                    <a:pt x="459671" y="199573"/>
                  </a:lnTo>
                  <a:lnTo>
                    <a:pt x="466524" y="201401"/>
                  </a:lnTo>
                  <a:lnTo>
                    <a:pt x="472820" y="204340"/>
                  </a:lnTo>
                  <a:lnTo>
                    <a:pt x="478459" y="208305"/>
                  </a:lnTo>
                  <a:lnTo>
                    <a:pt x="531167" y="208305"/>
                  </a:lnTo>
                  <a:lnTo>
                    <a:pt x="521776" y="213918"/>
                  </a:lnTo>
                  <a:close/>
                </a:path>
                <a:path w="725170" h="582930">
                  <a:moveTo>
                    <a:pt x="452361" y="280720"/>
                  </a:moveTo>
                  <a:lnTo>
                    <a:pt x="436469" y="277513"/>
                  </a:lnTo>
                  <a:lnTo>
                    <a:pt x="423420" y="268718"/>
                  </a:lnTo>
                  <a:lnTo>
                    <a:pt x="414649" y="255764"/>
                  </a:lnTo>
                  <a:lnTo>
                    <a:pt x="411416" y="239826"/>
                  </a:lnTo>
                  <a:lnTo>
                    <a:pt x="411416" y="239356"/>
                  </a:lnTo>
                  <a:lnTo>
                    <a:pt x="326097" y="208610"/>
                  </a:lnTo>
                  <a:lnTo>
                    <a:pt x="406042" y="208610"/>
                  </a:lnTo>
                  <a:lnTo>
                    <a:pt x="420801" y="213918"/>
                  </a:lnTo>
                  <a:lnTo>
                    <a:pt x="521776" y="213918"/>
                  </a:lnTo>
                  <a:lnTo>
                    <a:pt x="492518" y="231406"/>
                  </a:lnTo>
                  <a:lnTo>
                    <a:pt x="493140" y="234213"/>
                  </a:lnTo>
                  <a:lnTo>
                    <a:pt x="493438" y="236845"/>
                  </a:lnTo>
                  <a:lnTo>
                    <a:pt x="493458" y="239826"/>
                  </a:lnTo>
                  <a:lnTo>
                    <a:pt x="490223" y="255764"/>
                  </a:lnTo>
                  <a:lnTo>
                    <a:pt x="481435" y="268718"/>
                  </a:lnTo>
                  <a:lnTo>
                    <a:pt x="468341" y="277513"/>
                  </a:lnTo>
                  <a:lnTo>
                    <a:pt x="452361" y="280720"/>
                  </a:lnTo>
                  <a:close/>
                </a:path>
                <a:path w="725170" h="582930">
                  <a:moveTo>
                    <a:pt x="294373" y="223748"/>
                  </a:moveTo>
                  <a:lnTo>
                    <a:pt x="284784" y="222678"/>
                  </a:lnTo>
                  <a:lnTo>
                    <a:pt x="285115" y="222678"/>
                  </a:lnTo>
                  <a:lnTo>
                    <a:pt x="276875" y="219830"/>
                  </a:lnTo>
                  <a:lnTo>
                    <a:pt x="269416" y="215261"/>
                  </a:lnTo>
                  <a:lnTo>
                    <a:pt x="263131" y="209245"/>
                  </a:lnTo>
                  <a:lnTo>
                    <a:pt x="325456" y="209245"/>
                  </a:lnTo>
                  <a:lnTo>
                    <a:pt x="319781" y="214859"/>
                  </a:lnTo>
                  <a:lnTo>
                    <a:pt x="312231" y="219632"/>
                  </a:lnTo>
                  <a:lnTo>
                    <a:pt x="303682" y="222678"/>
                  </a:lnTo>
                  <a:lnTo>
                    <a:pt x="294373" y="223748"/>
                  </a:lnTo>
                  <a:close/>
                </a:path>
                <a:path w="725170" h="582930">
                  <a:moveTo>
                    <a:pt x="110299" y="293674"/>
                  </a:moveTo>
                  <a:lnTo>
                    <a:pt x="94407" y="290467"/>
                  </a:lnTo>
                  <a:lnTo>
                    <a:pt x="81387" y="281714"/>
                  </a:lnTo>
                  <a:lnTo>
                    <a:pt x="72587" y="268718"/>
                  </a:lnTo>
                  <a:lnTo>
                    <a:pt x="69354" y="252780"/>
                  </a:lnTo>
                  <a:lnTo>
                    <a:pt x="72552" y="237020"/>
                  </a:lnTo>
                  <a:lnTo>
                    <a:pt x="72587" y="236845"/>
                  </a:lnTo>
                  <a:lnTo>
                    <a:pt x="79661" y="226402"/>
                  </a:lnTo>
                  <a:lnTo>
                    <a:pt x="81543" y="223748"/>
                  </a:lnTo>
                  <a:lnTo>
                    <a:pt x="94407" y="215104"/>
                  </a:lnTo>
                  <a:lnTo>
                    <a:pt x="110299" y="211899"/>
                  </a:lnTo>
                  <a:lnTo>
                    <a:pt x="119487" y="212915"/>
                  </a:lnTo>
                  <a:lnTo>
                    <a:pt x="127931" y="215817"/>
                  </a:lnTo>
                  <a:lnTo>
                    <a:pt x="135411" y="220386"/>
                  </a:lnTo>
                  <a:lnTo>
                    <a:pt x="141706" y="226402"/>
                  </a:lnTo>
                  <a:lnTo>
                    <a:pt x="217901" y="226402"/>
                  </a:lnTo>
                  <a:lnTo>
                    <a:pt x="151244" y="251688"/>
                  </a:lnTo>
                  <a:lnTo>
                    <a:pt x="151244" y="252006"/>
                  </a:lnTo>
                  <a:lnTo>
                    <a:pt x="151396" y="252475"/>
                  </a:lnTo>
                  <a:lnTo>
                    <a:pt x="151396" y="252780"/>
                  </a:lnTo>
                  <a:lnTo>
                    <a:pt x="148161" y="268718"/>
                  </a:lnTo>
                  <a:lnTo>
                    <a:pt x="139344" y="281714"/>
                  </a:lnTo>
                  <a:lnTo>
                    <a:pt x="126279" y="290467"/>
                  </a:lnTo>
                  <a:lnTo>
                    <a:pt x="110299" y="293674"/>
                  </a:lnTo>
                  <a:close/>
                </a:path>
                <a:path w="725170" h="582930">
                  <a:moveTo>
                    <a:pt x="585635" y="437819"/>
                  </a:moveTo>
                  <a:lnTo>
                    <a:pt x="544080" y="437819"/>
                  </a:lnTo>
                  <a:lnTo>
                    <a:pt x="544080" y="431888"/>
                  </a:lnTo>
                  <a:lnTo>
                    <a:pt x="545701" y="423840"/>
                  </a:lnTo>
                  <a:lnTo>
                    <a:pt x="550135" y="417241"/>
                  </a:lnTo>
                  <a:lnTo>
                    <a:pt x="556735" y="412777"/>
                  </a:lnTo>
                  <a:lnTo>
                    <a:pt x="564857" y="411137"/>
                  </a:lnTo>
                  <a:lnTo>
                    <a:pt x="572985" y="412777"/>
                  </a:lnTo>
                  <a:lnTo>
                    <a:pt x="579585" y="417241"/>
                  </a:lnTo>
                  <a:lnTo>
                    <a:pt x="584015" y="423840"/>
                  </a:lnTo>
                  <a:lnTo>
                    <a:pt x="585635" y="431888"/>
                  </a:lnTo>
                  <a:lnTo>
                    <a:pt x="585635" y="437819"/>
                  </a:lnTo>
                  <a:close/>
                </a:path>
                <a:path w="725170" h="582930">
                  <a:moveTo>
                    <a:pt x="649084" y="437819"/>
                  </a:moveTo>
                  <a:lnTo>
                    <a:pt x="607364" y="437819"/>
                  </a:lnTo>
                  <a:lnTo>
                    <a:pt x="607364" y="431888"/>
                  </a:lnTo>
                  <a:lnTo>
                    <a:pt x="609009" y="423840"/>
                  </a:lnTo>
                  <a:lnTo>
                    <a:pt x="613495" y="417241"/>
                  </a:lnTo>
                  <a:lnTo>
                    <a:pt x="620148" y="412777"/>
                  </a:lnTo>
                  <a:lnTo>
                    <a:pt x="628294" y="411137"/>
                  </a:lnTo>
                  <a:lnTo>
                    <a:pt x="636354" y="412777"/>
                  </a:lnTo>
                  <a:lnTo>
                    <a:pt x="642966" y="417241"/>
                  </a:lnTo>
                  <a:lnTo>
                    <a:pt x="647439" y="423840"/>
                  </a:lnTo>
                  <a:lnTo>
                    <a:pt x="649084" y="431888"/>
                  </a:lnTo>
                  <a:lnTo>
                    <a:pt x="649084" y="437819"/>
                  </a:lnTo>
                  <a:close/>
                </a:path>
                <a:path w="725170" h="582930">
                  <a:moveTo>
                    <a:pt x="488289" y="582612"/>
                  </a:moveTo>
                  <a:lnTo>
                    <a:pt x="236410" y="582612"/>
                  </a:lnTo>
                  <a:lnTo>
                    <a:pt x="228917" y="577621"/>
                  </a:lnTo>
                  <a:lnTo>
                    <a:pt x="225628" y="569975"/>
                  </a:lnTo>
                  <a:lnTo>
                    <a:pt x="222351" y="562165"/>
                  </a:lnTo>
                  <a:lnTo>
                    <a:pt x="223913" y="553275"/>
                  </a:lnTo>
                  <a:lnTo>
                    <a:pt x="229844" y="547344"/>
                  </a:lnTo>
                  <a:lnTo>
                    <a:pt x="233443" y="542884"/>
                  </a:lnTo>
                  <a:lnTo>
                    <a:pt x="241773" y="530012"/>
                  </a:lnTo>
                  <a:lnTo>
                    <a:pt x="251766" y="508800"/>
                  </a:lnTo>
                  <a:lnTo>
                    <a:pt x="260324" y="479323"/>
                  </a:lnTo>
                  <a:lnTo>
                    <a:pt x="464388" y="479323"/>
                  </a:lnTo>
                  <a:lnTo>
                    <a:pt x="483041" y="530012"/>
                  </a:lnTo>
                  <a:lnTo>
                    <a:pt x="500799" y="553275"/>
                  </a:lnTo>
                  <a:lnTo>
                    <a:pt x="502361" y="562165"/>
                  </a:lnTo>
                  <a:lnTo>
                    <a:pt x="499237" y="569975"/>
                  </a:lnTo>
                  <a:lnTo>
                    <a:pt x="495947" y="577621"/>
                  </a:lnTo>
                  <a:lnTo>
                    <a:pt x="488289" y="582612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536690" y="1755139"/>
            <a:ext cx="5389880" cy="10020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3200">
                <a:solidFill>
                  <a:srgbClr val="FFFFFF"/>
                </a:solidFill>
              </a:rPr>
              <a:t>Greening</a:t>
            </a:r>
            <a:r>
              <a:rPr dirty="0" sz="3200" spc="-85">
                <a:solidFill>
                  <a:srgbClr val="FFFFFF"/>
                </a:solidFill>
              </a:rPr>
              <a:t> </a:t>
            </a:r>
            <a:r>
              <a:rPr dirty="0" sz="3200">
                <a:solidFill>
                  <a:srgbClr val="FFFFFF"/>
                </a:solidFill>
              </a:rPr>
              <a:t>of</a:t>
            </a:r>
            <a:r>
              <a:rPr dirty="0" sz="3200" spc="-80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Infrastructure </a:t>
            </a:r>
            <a:r>
              <a:rPr dirty="0" sz="3200">
                <a:solidFill>
                  <a:srgbClr val="FFFFFF"/>
                </a:solidFill>
              </a:rPr>
              <a:t>and</a:t>
            </a:r>
            <a:r>
              <a:rPr dirty="0" sz="3200" spc="-15">
                <a:solidFill>
                  <a:srgbClr val="FFFFFF"/>
                </a:solidFill>
              </a:rPr>
              <a:t> </a:t>
            </a:r>
            <a:r>
              <a:rPr dirty="0" sz="3200" spc="-10">
                <a:solidFill>
                  <a:srgbClr val="FFFFFF"/>
                </a:solidFill>
              </a:rPr>
              <a:t>Facilities</a:t>
            </a:r>
            <a:endParaRPr sz="3200"/>
          </a:p>
        </p:txBody>
      </p:sp>
      <p:sp>
        <p:nvSpPr>
          <p:cNvPr id="10" name="object 10" descr=""/>
          <p:cNvSpPr txBox="1"/>
          <p:nvPr/>
        </p:nvSpPr>
        <p:spPr>
          <a:xfrm>
            <a:off x="6536905" y="3126079"/>
            <a:ext cx="5147945" cy="18605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55625">
              <a:lnSpc>
                <a:spcPct val="129900"/>
              </a:lnSpc>
              <a:spcBef>
                <a:spcPts val="100"/>
              </a:spcBef>
            </a:pP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Scaling</a:t>
            </a:r>
            <a:r>
              <a:rPr dirty="0" sz="17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up</a:t>
            </a:r>
            <a:r>
              <a:rPr dirty="0" sz="17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Ultra-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Low</a:t>
            </a:r>
            <a:r>
              <a:rPr dirty="0" sz="17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7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7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Net</a:t>
            </a:r>
            <a:r>
              <a:rPr dirty="0" sz="17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Microsoft YaHei"/>
                <a:cs typeface="Microsoft YaHei"/>
              </a:rPr>
              <a:t>Zero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700" spc="-6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Buildings</a:t>
            </a:r>
            <a:endParaRPr sz="1700">
              <a:latin typeface="Microsoft YaHei"/>
              <a:cs typeface="Microsoft YaHei"/>
            </a:endParaRPr>
          </a:p>
          <a:p>
            <a:pPr marL="12700" marR="5080">
              <a:lnSpc>
                <a:spcPct val="129900"/>
              </a:lnSpc>
              <a:spcBef>
                <a:spcPts val="600"/>
              </a:spcBef>
            </a:pP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Enhancing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700" spc="-7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Mobility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Infrastructure</a:t>
            </a:r>
            <a:r>
              <a:rPr dirty="0" sz="1700" spc="-7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within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700" spc="-4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7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Microsoft YaHei"/>
                <a:cs typeface="Microsoft YaHei"/>
              </a:rPr>
              <a:t>Park</a:t>
            </a:r>
            <a:endParaRPr sz="17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1210"/>
              </a:spcBef>
            </a:pP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7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Retrofitting</a:t>
            </a:r>
            <a:r>
              <a:rPr dirty="0" sz="17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700" spc="-5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b="1">
                <a:solidFill>
                  <a:srgbClr val="FFFFFF"/>
                </a:solidFill>
                <a:latin typeface="Microsoft YaHei"/>
                <a:cs typeface="Microsoft YaHei"/>
              </a:rPr>
              <a:t>Municipal</a:t>
            </a:r>
            <a:r>
              <a:rPr dirty="0" sz="17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700" spc="-10" b="1">
                <a:solidFill>
                  <a:srgbClr val="FFFFFF"/>
                </a:solidFill>
                <a:latin typeface="Microsoft YaHei"/>
                <a:cs typeface="Microsoft YaHei"/>
              </a:rPr>
              <a:t>Infrastructure</a:t>
            </a:r>
            <a:endParaRPr sz="17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/>
          <p:nvPr/>
        </p:nvSpPr>
        <p:spPr>
          <a:xfrm>
            <a:off x="5874055" y="3208934"/>
            <a:ext cx="272415" cy="1755139"/>
          </a:xfrm>
          <a:custGeom>
            <a:avLst/>
            <a:gdLst/>
            <a:ahLst/>
            <a:cxnLst/>
            <a:rect l="l" t="t" r="r" b="b"/>
            <a:pathLst>
              <a:path w="272414" h="1755139">
                <a:moveTo>
                  <a:pt x="272237" y="1618526"/>
                </a:moveTo>
                <a:lnTo>
                  <a:pt x="265290" y="1575498"/>
                </a:lnTo>
                <a:lnTo>
                  <a:pt x="245973" y="1538135"/>
                </a:lnTo>
                <a:lnTo>
                  <a:pt x="216509" y="1508658"/>
                </a:lnTo>
                <a:lnTo>
                  <a:pt x="205790" y="1503121"/>
                </a:lnTo>
                <a:lnTo>
                  <a:pt x="205790" y="1572018"/>
                </a:lnTo>
                <a:lnTo>
                  <a:pt x="205790" y="1577416"/>
                </a:lnTo>
                <a:lnTo>
                  <a:pt x="117779" y="1665960"/>
                </a:lnTo>
                <a:lnTo>
                  <a:pt x="117475" y="1666417"/>
                </a:lnTo>
                <a:lnTo>
                  <a:pt x="117119" y="1666862"/>
                </a:lnTo>
                <a:lnTo>
                  <a:pt x="113398" y="1670583"/>
                </a:lnTo>
                <a:lnTo>
                  <a:pt x="108000" y="1670583"/>
                </a:lnTo>
                <a:lnTo>
                  <a:pt x="104698" y="1667243"/>
                </a:lnTo>
                <a:lnTo>
                  <a:pt x="59258" y="1621840"/>
                </a:lnTo>
                <a:lnTo>
                  <a:pt x="59258" y="1616443"/>
                </a:lnTo>
                <a:lnTo>
                  <a:pt x="65900" y="1609775"/>
                </a:lnTo>
                <a:lnTo>
                  <a:pt x="71297" y="1609775"/>
                </a:lnTo>
                <a:lnTo>
                  <a:pt x="74599" y="1613115"/>
                </a:lnTo>
                <a:lnTo>
                  <a:pt x="110566" y="1649069"/>
                </a:lnTo>
                <a:lnTo>
                  <a:pt x="149618" y="1609775"/>
                </a:lnTo>
                <a:lnTo>
                  <a:pt x="193789" y="1565376"/>
                </a:lnTo>
                <a:lnTo>
                  <a:pt x="199148" y="1565376"/>
                </a:lnTo>
                <a:lnTo>
                  <a:pt x="205790" y="1572018"/>
                </a:lnTo>
                <a:lnTo>
                  <a:pt x="205790" y="1503121"/>
                </a:lnTo>
                <a:lnTo>
                  <a:pt x="179146" y="1489341"/>
                </a:lnTo>
                <a:lnTo>
                  <a:pt x="136131" y="1482394"/>
                </a:lnTo>
                <a:lnTo>
                  <a:pt x="93103" y="1489341"/>
                </a:lnTo>
                <a:lnTo>
                  <a:pt x="55727" y="1508658"/>
                </a:lnTo>
                <a:lnTo>
                  <a:pt x="26263" y="1538135"/>
                </a:lnTo>
                <a:lnTo>
                  <a:pt x="6934" y="1575498"/>
                </a:lnTo>
                <a:lnTo>
                  <a:pt x="0" y="1618526"/>
                </a:lnTo>
                <a:lnTo>
                  <a:pt x="6934" y="1661553"/>
                </a:lnTo>
                <a:lnTo>
                  <a:pt x="26263" y="1698917"/>
                </a:lnTo>
                <a:lnTo>
                  <a:pt x="55727" y="1728381"/>
                </a:lnTo>
                <a:lnTo>
                  <a:pt x="93103" y="1747697"/>
                </a:lnTo>
                <a:lnTo>
                  <a:pt x="136131" y="1754632"/>
                </a:lnTo>
                <a:lnTo>
                  <a:pt x="179146" y="1747697"/>
                </a:lnTo>
                <a:lnTo>
                  <a:pt x="216509" y="1728381"/>
                </a:lnTo>
                <a:lnTo>
                  <a:pt x="245973" y="1698917"/>
                </a:lnTo>
                <a:lnTo>
                  <a:pt x="260616" y="1670583"/>
                </a:lnTo>
                <a:lnTo>
                  <a:pt x="265290" y="1661553"/>
                </a:lnTo>
                <a:lnTo>
                  <a:pt x="272237" y="1618526"/>
                </a:lnTo>
                <a:close/>
              </a:path>
              <a:path w="272414" h="1755139">
                <a:moveTo>
                  <a:pt x="272237" y="898321"/>
                </a:moveTo>
                <a:lnTo>
                  <a:pt x="265290" y="855294"/>
                </a:lnTo>
                <a:lnTo>
                  <a:pt x="245973" y="817918"/>
                </a:lnTo>
                <a:lnTo>
                  <a:pt x="216509" y="788441"/>
                </a:lnTo>
                <a:lnTo>
                  <a:pt x="205790" y="782904"/>
                </a:lnTo>
                <a:lnTo>
                  <a:pt x="205790" y="851801"/>
                </a:lnTo>
                <a:lnTo>
                  <a:pt x="205790" y="857199"/>
                </a:lnTo>
                <a:lnTo>
                  <a:pt x="117779" y="945756"/>
                </a:lnTo>
                <a:lnTo>
                  <a:pt x="117475" y="946200"/>
                </a:lnTo>
                <a:lnTo>
                  <a:pt x="117119" y="946645"/>
                </a:lnTo>
                <a:lnTo>
                  <a:pt x="113398" y="950366"/>
                </a:lnTo>
                <a:lnTo>
                  <a:pt x="108000" y="950366"/>
                </a:lnTo>
                <a:lnTo>
                  <a:pt x="59258" y="901623"/>
                </a:lnTo>
                <a:lnTo>
                  <a:pt x="59258" y="896226"/>
                </a:lnTo>
                <a:lnTo>
                  <a:pt x="65900" y="889558"/>
                </a:lnTo>
                <a:lnTo>
                  <a:pt x="71297" y="889558"/>
                </a:lnTo>
                <a:lnTo>
                  <a:pt x="74599" y="892898"/>
                </a:lnTo>
                <a:lnTo>
                  <a:pt x="110566" y="928852"/>
                </a:lnTo>
                <a:lnTo>
                  <a:pt x="149618" y="889558"/>
                </a:lnTo>
                <a:lnTo>
                  <a:pt x="193789" y="845159"/>
                </a:lnTo>
                <a:lnTo>
                  <a:pt x="199148" y="845159"/>
                </a:lnTo>
                <a:lnTo>
                  <a:pt x="205790" y="851801"/>
                </a:lnTo>
                <a:lnTo>
                  <a:pt x="205790" y="782904"/>
                </a:lnTo>
                <a:lnTo>
                  <a:pt x="179146" y="769124"/>
                </a:lnTo>
                <a:lnTo>
                  <a:pt x="136131" y="762177"/>
                </a:lnTo>
                <a:lnTo>
                  <a:pt x="93103" y="769124"/>
                </a:lnTo>
                <a:lnTo>
                  <a:pt x="55727" y="788441"/>
                </a:lnTo>
                <a:lnTo>
                  <a:pt x="26263" y="817918"/>
                </a:lnTo>
                <a:lnTo>
                  <a:pt x="6934" y="855294"/>
                </a:lnTo>
                <a:lnTo>
                  <a:pt x="0" y="898321"/>
                </a:lnTo>
                <a:lnTo>
                  <a:pt x="6934" y="941349"/>
                </a:lnTo>
                <a:lnTo>
                  <a:pt x="26263" y="978712"/>
                </a:lnTo>
                <a:lnTo>
                  <a:pt x="55727" y="1008176"/>
                </a:lnTo>
                <a:lnTo>
                  <a:pt x="93103" y="1027493"/>
                </a:lnTo>
                <a:lnTo>
                  <a:pt x="136131" y="1034427"/>
                </a:lnTo>
                <a:lnTo>
                  <a:pt x="179146" y="1027493"/>
                </a:lnTo>
                <a:lnTo>
                  <a:pt x="216509" y="1008176"/>
                </a:lnTo>
                <a:lnTo>
                  <a:pt x="245973" y="978712"/>
                </a:lnTo>
                <a:lnTo>
                  <a:pt x="260629" y="950366"/>
                </a:lnTo>
                <a:lnTo>
                  <a:pt x="265290" y="941349"/>
                </a:lnTo>
                <a:lnTo>
                  <a:pt x="272237" y="898321"/>
                </a:lnTo>
                <a:close/>
              </a:path>
              <a:path w="272414" h="1755139">
                <a:moveTo>
                  <a:pt x="272237" y="136131"/>
                </a:moveTo>
                <a:lnTo>
                  <a:pt x="265290" y="93103"/>
                </a:lnTo>
                <a:lnTo>
                  <a:pt x="245973" y="55727"/>
                </a:lnTo>
                <a:lnTo>
                  <a:pt x="216509" y="26263"/>
                </a:lnTo>
                <a:lnTo>
                  <a:pt x="205790" y="20726"/>
                </a:lnTo>
                <a:lnTo>
                  <a:pt x="205790" y="89623"/>
                </a:lnTo>
                <a:lnTo>
                  <a:pt x="205790" y="95008"/>
                </a:lnTo>
                <a:lnTo>
                  <a:pt x="117779" y="183565"/>
                </a:lnTo>
                <a:lnTo>
                  <a:pt x="117475" y="184010"/>
                </a:lnTo>
                <a:lnTo>
                  <a:pt x="117119" y="184454"/>
                </a:lnTo>
                <a:lnTo>
                  <a:pt x="113398" y="188175"/>
                </a:lnTo>
                <a:lnTo>
                  <a:pt x="108000" y="188175"/>
                </a:lnTo>
                <a:lnTo>
                  <a:pt x="59258" y="139433"/>
                </a:lnTo>
                <a:lnTo>
                  <a:pt x="59258" y="134048"/>
                </a:lnTo>
                <a:lnTo>
                  <a:pt x="62560" y="130708"/>
                </a:lnTo>
                <a:lnTo>
                  <a:pt x="65900" y="127368"/>
                </a:lnTo>
                <a:lnTo>
                  <a:pt x="71297" y="127368"/>
                </a:lnTo>
                <a:lnTo>
                  <a:pt x="74599" y="130708"/>
                </a:lnTo>
                <a:lnTo>
                  <a:pt x="110566" y="166674"/>
                </a:lnTo>
                <a:lnTo>
                  <a:pt x="149631" y="127368"/>
                </a:lnTo>
                <a:lnTo>
                  <a:pt x="193789" y="82969"/>
                </a:lnTo>
                <a:lnTo>
                  <a:pt x="199148" y="82969"/>
                </a:lnTo>
                <a:lnTo>
                  <a:pt x="205790" y="89623"/>
                </a:lnTo>
                <a:lnTo>
                  <a:pt x="205790" y="20726"/>
                </a:lnTo>
                <a:lnTo>
                  <a:pt x="179146" y="6946"/>
                </a:lnTo>
                <a:lnTo>
                  <a:pt x="136131" y="0"/>
                </a:lnTo>
                <a:lnTo>
                  <a:pt x="93103" y="6946"/>
                </a:lnTo>
                <a:lnTo>
                  <a:pt x="55727" y="26263"/>
                </a:lnTo>
                <a:lnTo>
                  <a:pt x="26263" y="55727"/>
                </a:lnTo>
                <a:lnTo>
                  <a:pt x="6934" y="93103"/>
                </a:lnTo>
                <a:lnTo>
                  <a:pt x="0" y="136131"/>
                </a:lnTo>
                <a:lnTo>
                  <a:pt x="6934" y="179158"/>
                </a:lnTo>
                <a:lnTo>
                  <a:pt x="26263" y="216522"/>
                </a:lnTo>
                <a:lnTo>
                  <a:pt x="55727" y="245986"/>
                </a:lnTo>
                <a:lnTo>
                  <a:pt x="93103" y="265303"/>
                </a:lnTo>
                <a:lnTo>
                  <a:pt x="136131" y="272237"/>
                </a:lnTo>
                <a:lnTo>
                  <a:pt x="179146" y="265303"/>
                </a:lnTo>
                <a:lnTo>
                  <a:pt x="216509" y="245986"/>
                </a:lnTo>
                <a:lnTo>
                  <a:pt x="245973" y="216522"/>
                </a:lnTo>
                <a:lnTo>
                  <a:pt x="260629" y="188175"/>
                </a:lnTo>
                <a:lnTo>
                  <a:pt x="265290" y="179158"/>
                </a:lnTo>
                <a:lnTo>
                  <a:pt x="272237" y="136131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Infrastructure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10"/>
              <a:t>Facilities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1011567"/>
            <a:ext cx="11293475" cy="100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Scaling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up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Ultra-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Low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4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Buildings</a:t>
            </a:r>
            <a:endParaRPr sz="1800">
              <a:latin typeface="Microsoft YaHei"/>
              <a:cs typeface="Microsoft YaHei"/>
            </a:endParaRPr>
          </a:p>
          <a:p>
            <a:pPr algn="just" marL="22860" marR="5080">
              <a:lnSpc>
                <a:spcPct val="129800"/>
              </a:lnSpc>
              <a:spcBef>
                <a:spcPts val="67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response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local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climate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site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conditions,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passive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architectural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design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adopted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minimize the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demand for building heating, air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conditioning and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lighting.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Renewable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fully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utilized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provide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comfortable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indoor environment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 minimal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 consumption.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building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 consumption shall be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reduced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more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than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60%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compared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relevant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Chinese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national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standards.</a:t>
            </a:r>
            <a:endParaRPr sz="1050">
              <a:latin typeface="Microsoft YaHei"/>
              <a:cs typeface="Microsoft YaHei"/>
            </a:endParaRPr>
          </a:p>
        </p:txBody>
      </p:sp>
      <p:graphicFrame>
        <p:nvGraphicFramePr>
          <p:cNvPr id="6" name="object 6" descr=""/>
          <p:cNvGraphicFramePr>
            <a:graphicFrameLocks noGrp="1"/>
          </p:cNvGraphicFramePr>
          <p:nvPr/>
        </p:nvGraphicFramePr>
        <p:xfrm>
          <a:off x="366712" y="2400642"/>
          <a:ext cx="6404610" cy="379221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4425"/>
                <a:gridCol w="1470660"/>
                <a:gridCol w="3733800"/>
              </a:tblGrid>
              <a:tr h="628650">
                <a:tc>
                  <a:txBody>
                    <a:bodyPr/>
                    <a:lstStyle/>
                    <a:p>
                      <a:pPr marL="140970" marR="179705" indent="236854">
                        <a:lnSpc>
                          <a:spcPct val="148800"/>
                        </a:lnSpc>
                        <a:spcBef>
                          <a:spcPts val="465"/>
                        </a:spcBef>
                      </a:pPr>
                      <a:r>
                        <a:rPr dirty="0" sz="105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Core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Dimensions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905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94310">
                        <a:lnSpc>
                          <a:spcPct val="1000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Main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Objectives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223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911860">
                        <a:lnSpc>
                          <a:spcPct val="100000"/>
                        </a:lnSpc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Specific</a:t>
                      </a:r>
                      <a:r>
                        <a:rPr dirty="0" sz="1050" spc="-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Measures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Cases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223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895985">
                <a:tc>
                  <a:txBody>
                    <a:bodyPr/>
                    <a:lstStyle/>
                    <a:p>
                      <a:pPr marL="67945" marR="200025">
                        <a:lnSpc>
                          <a:spcPct val="109700"/>
                        </a:lnSpc>
                        <a:spcBef>
                          <a:spcPts val="525"/>
                        </a:spcBef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Energy Consumption </a:t>
                      </a:r>
                      <a:r>
                        <a:rPr dirty="0" sz="900" b="1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Indoor Environmental Standards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667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160655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Significantly</a:t>
                      </a:r>
                      <a:r>
                        <a:rPr dirty="0" sz="900" spc="-5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reduce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consumption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comfort.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57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775970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Set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clear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consumption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indicators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indoor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environmental</a:t>
                      </a:r>
                      <a:r>
                        <a:rPr dirty="0" sz="900" spc="-6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parameters.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145415">
                        <a:lnSpc>
                          <a:spcPct val="109700"/>
                        </a:lnSpc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Passive-first </a:t>
                      </a:r>
                      <a:r>
                        <a:rPr dirty="0" sz="900" b="1">
                          <a:latin typeface="Microsoft YaHei"/>
                          <a:cs typeface="Microsoft YaHei"/>
                        </a:rPr>
                        <a:t>design</a:t>
                      </a:r>
                      <a:r>
                        <a:rPr dirty="0" sz="900" spc="-35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strategy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334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388620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energy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demand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from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the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source.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841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17272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Through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performance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building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envelopes,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excellent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air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tightness,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thermal-bridge-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free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design,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 natural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lighting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ventilation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heating,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cooling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lighting loads.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287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201295">
                        <a:lnSpc>
                          <a:spcPct val="109700"/>
                        </a:lnSpc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Actively optimized </a:t>
                      </a:r>
                      <a:r>
                        <a:rPr dirty="0" sz="900" b="1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4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system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841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458470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Efficiently</a:t>
                      </a:r>
                      <a:r>
                        <a:rPr dirty="0" sz="900" spc="-5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meet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demand.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9398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187325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efficiency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heating,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ventilation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air-conditioning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systems,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energy-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saving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lighting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electrical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appliances,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give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priority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renewable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energy.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841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7448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67945" marR="193675">
                        <a:lnSpc>
                          <a:spcPct val="109700"/>
                        </a:lnSpc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Full-process </a:t>
                      </a:r>
                      <a:r>
                        <a:rPr dirty="0" sz="900" b="1">
                          <a:latin typeface="Microsoft YaHei"/>
                          <a:cs typeface="Microsoft YaHei"/>
                        </a:rPr>
                        <a:t>quality</a:t>
                      </a:r>
                      <a:r>
                        <a:rPr dirty="0" sz="900" spc="-3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control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57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 marL="114300" marR="238125">
                        <a:lnSpc>
                          <a:spcPct val="109700"/>
                        </a:lnSpc>
                        <a:spcBef>
                          <a:spcPts val="525"/>
                        </a:spcBef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Ensure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design implementation</a:t>
                      </a:r>
                      <a:r>
                        <a:rPr dirty="0" sz="900" spc="7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continuous optimization.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6667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14300" marR="222885">
                        <a:lnSpc>
                          <a:spcPct val="1097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Cover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strict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construction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management,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professional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operation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maintenance,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well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continuous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consumption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monitoring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optimization.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016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grpSp>
        <p:nvGrpSpPr>
          <p:cNvPr id="7" name="object 7" descr=""/>
          <p:cNvGrpSpPr/>
          <p:nvPr/>
        </p:nvGrpSpPr>
        <p:grpSpPr>
          <a:xfrm>
            <a:off x="6859523" y="2404872"/>
            <a:ext cx="5008245" cy="3776979"/>
            <a:chOff x="6859523" y="2404872"/>
            <a:chExt cx="5008245" cy="3776979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67444" y="2407920"/>
              <a:ext cx="1277111" cy="1847088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81132" y="2404872"/>
              <a:ext cx="1286255" cy="1847088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7444" y="4294632"/>
              <a:ext cx="1277111" cy="188671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1132" y="4294632"/>
              <a:ext cx="1284731" cy="1886712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59523" y="2404872"/>
              <a:ext cx="2374392" cy="377342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50215" y="1011567"/>
            <a:ext cx="11293475" cy="100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Enhancing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Mobility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Infrastructure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within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Park</a:t>
            </a:r>
            <a:endParaRPr sz="1800">
              <a:latin typeface="Microsoft YaHei"/>
              <a:cs typeface="Microsoft YaHei"/>
            </a:endParaRPr>
          </a:p>
          <a:p>
            <a:pPr algn="just" marL="22860" marR="5080">
              <a:lnSpc>
                <a:spcPct val="129800"/>
              </a:lnSpc>
              <a:spcBef>
                <a:spcPts val="67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Improve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transportation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infrastructure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park;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full-chain</a:t>
            </a:r>
            <a:r>
              <a:rPr dirty="0" sz="1050" spc="7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transportation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covering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supply,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transportation</a:t>
            </a:r>
            <a:r>
              <a:rPr dirty="0" sz="1050" spc="7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tools,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intelligent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management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supporting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policies.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addition,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hydrogen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one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key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directions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future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</a:t>
            </a:r>
            <a:r>
              <a:rPr dirty="0" sz="1050" spc="5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4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transportation</a:t>
            </a:r>
            <a:r>
              <a:rPr dirty="0" sz="1050" spc="5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infrastructure</a:t>
            </a:r>
            <a:r>
              <a:rPr dirty="0" sz="1050" spc="6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in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scenarios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that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difficult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cover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electrification,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such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heavy-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duty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freight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long-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distance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transportation.</a:t>
            </a:r>
            <a:endParaRPr sz="1050">
              <a:latin typeface="Microsoft YaHei"/>
              <a:cs typeface="Microsoft YaHe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74650" y="2379040"/>
          <a:ext cx="7832725" cy="396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76985"/>
                <a:gridCol w="1276350"/>
                <a:gridCol w="5190490"/>
              </a:tblGrid>
              <a:tr h="43243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Core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Direction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10160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Main</a:t>
                      </a:r>
                      <a:r>
                        <a:rPr dirty="0" sz="110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Measures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Specific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Measures</a:t>
                      </a:r>
                      <a:r>
                        <a:rPr dirty="0" sz="1100" spc="-1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10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100" spc="-2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Cases</a:t>
                      </a:r>
                      <a:endParaRPr sz="11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8369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73990" marR="191135" indent="-635">
                        <a:lnSpc>
                          <a:spcPct val="100000"/>
                        </a:lnSpc>
                      </a:pPr>
                      <a:r>
                        <a:rPr dirty="0" sz="1000" b="1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1000" spc="-65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 b="1">
                          <a:latin typeface="Microsoft YaHei"/>
                          <a:cs typeface="Microsoft YaHei"/>
                        </a:rPr>
                        <a:t>the </a:t>
                      </a:r>
                      <a:r>
                        <a:rPr dirty="0" sz="1000" b="1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4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latin typeface="Microsoft YaHei"/>
                          <a:cs typeface="Microsoft YaHei"/>
                        </a:rPr>
                        <a:t>supply network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4064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87630" marR="81280"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Construct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charging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hydrogen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refueling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facilities.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0489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just" marL="59055" marR="14351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Construct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charging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battery-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swapping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stations: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Deploy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charging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piles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parks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factory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areas,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introduce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charging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piles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battery-swapping stations.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  <a:p>
                      <a:pPr algn="just" marL="59055" marR="361950">
                        <a:lnSpc>
                          <a:spcPct val="100000"/>
                        </a:lnSpc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Supporting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refueling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stations: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Refuel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hydrogen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fuel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cell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other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vehicles.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429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5278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140970" marR="159385">
                        <a:lnSpc>
                          <a:spcPct val="100000"/>
                        </a:lnSpc>
                      </a:pPr>
                      <a:r>
                        <a:rPr dirty="0" sz="1000" spc="-10" b="1">
                          <a:latin typeface="Microsoft YaHei"/>
                          <a:cs typeface="Microsoft YaHei"/>
                        </a:rPr>
                        <a:t>Promote </a:t>
                      </a:r>
                      <a:r>
                        <a:rPr dirty="0" sz="1000" spc="-25" b="1">
                          <a:latin typeface="Microsoft YaHei"/>
                          <a:cs typeface="Microsoft YaHei"/>
                        </a:rPr>
                        <a:t>the </a:t>
                      </a:r>
                      <a:r>
                        <a:rPr dirty="0" sz="1000" b="1">
                          <a:latin typeface="Microsoft YaHei"/>
                          <a:cs typeface="Microsoft YaHei"/>
                        </a:rPr>
                        <a:t>replacement</a:t>
                      </a:r>
                      <a:r>
                        <a:rPr dirty="0" sz="1000" spc="-7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 b="1">
                          <a:latin typeface="Microsoft YaHei"/>
                          <a:cs typeface="Microsoft YaHei"/>
                        </a:rPr>
                        <a:t>of </a:t>
                      </a:r>
                      <a:r>
                        <a:rPr dirty="0" sz="1000" spc="-10" b="1">
                          <a:latin typeface="Microsoft YaHei"/>
                          <a:cs typeface="Microsoft YaHei"/>
                        </a:rPr>
                        <a:t>transportation tools.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95885" marR="88900" indent="-1270">
                        <a:lnSpc>
                          <a:spcPct val="100000"/>
                        </a:lnSpc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Upgrade</a:t>
                      </a:r>
                      <a:r>
                        <a:rPr dirty="0" sz="10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vehicles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machinery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by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scenario.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9055" marR="55244">
                        <a:lnSpc>
                          <a:spcPct val="100000"/>
                        </a:lnSpc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adoption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freight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vehicles: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Guide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hydrogen-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fueled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heavy-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duty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trucks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bulk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cargo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transportation,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phase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out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diesel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trucks.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Clean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replacement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on-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site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operating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vehicles/machinery: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Upgrade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on-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site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transport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vehicles,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forklifts,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loading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unloading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equipment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pure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electric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or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clean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equipment.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  <a:p>
                      <a:pPr algn="just" marL="59055" marR="15176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Promotion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official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commuter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vehicles: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Increase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proportion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official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vehicles,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expand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application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new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shuttles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commuter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buses.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08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1163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63500" marR="81280">
                        <a:lnSpc>
                          <a:spcPct val="100000"/>
                        </a:lnSpc>
                      </a:pPr>
                      <a:r>
                        <a:rPr dirty="0" sz="1000" b="1">
                          <a:latin typeface="Microsoft YaHei"/>
                          <a:cs typeface="Microsoft YaHei"/>
                        </a:rPr>
                        <a:t>Apply</a:t>
                      </a:r>
                      <a:r>
                        <a:rPr dirty="0" sz="1000" spc="-15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 b="1">
                          <a:latin typeface="Microsoft YaHei"/>
                          <a:cs typeface="Microsoft YaHei"/>
                        </a:rPr>
                        <a:t>intelligent </a:t>
                      </a:r>
                      <a:r>
                        <a:rPr dirty="0" sz="1000" b="1">
                          <a:latin typeface="Microsoft YaHei"/>
                          <a:cs typeface="Microsoft YaHei"/>
                        </a:rPr>
                        <a:t>management</a:t>
                      </a:r>
                      <a:r>
                        <a:rPr dirty="0" sz="1000" spc="-75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25" b="1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1000" spc="-10" b="1">
                          <a:latin typeface="Microsoft YaHei"/>
                          <a:cs typeface="Microsoft YaHei"/>
                        </a:rPr>
                        <a:t>dispatching systems.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algn="ctr" marL="201295" marR="194945">
                        <a:lnSpc>
                          <a:spcPct val="100000"/>
                        </a:lnSpc>
                      </a:pP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Digitalization improves transportation efficiency.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05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59055" marR="57785">
                        <a:lnSpc>
                          <a:spcPct val="100000"/>
                        </a:lnSpc>
                      </a:pPr>
                      <a:r>
                        <a:rPr dirty="0" sz="1000">
                          <a:latin typeface="Microsoft YaHei"/>
                          <a:cs typeface="Microsoft YaHei"/>
                        </a:rPr>
                        <a:t>Build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platform: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Optimize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routing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parking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scheduling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through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algorithms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5G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technology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vehicle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turnover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efficiency.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Promote</a:t>
                      </a:r>
                      <a:r>
                        <a:rPr dirty="0" sz="10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transportation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technologies:</a:t>
                      </a:r>
                      <a:r>
                        <a:rPr dirty="0" sz="10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Apply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technologies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10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"green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wave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bands"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reduce</a:t>
                      </a:r>
                      <a:r>
                        <a:rPr dirty="0" sz="10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waiting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time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by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adjusting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traffic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lights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in</a:t>
                      </a:r>
                      <a:r>
                        <a:rPr dirty="0" sz="10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>
                          <a:latin typeface="Microsoft YaHei"/>
                          <a:cs typeface="Microsoft YaHei"/>
                        </a:rPr>
                        <a:t>real</a:t>
                      </a:r>
                      <a:r>
                        <a:rPr dirty="0" sz="10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00" spc="-10">
                          <a:latin typeface="Microsoft YaHei"/>
                          <a:cs typeface="Microsoft YaHei"/>
                        </a:rPr>
                        <a:t>time.</a:t>
                      </a:r>
                      <a:endParaRPr sz="10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27635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20456" y="2410967"/>
            <a:ext cx="3589020" cy="3927348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Infrastructure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10"/>
              <a:t>Facilities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48944" y="1008240"/>
            <a:ext cx="11294745" cy="1010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Retrofitting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of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Municipal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Infrastructure</a:t>
            </a:r>
            <a:endParaRPr sz="1800">
              <a:latin typeface="Microsoft YaHei"/>
              <a:cs typeface="Microsoft YaHei"/>
            </a:endParaRPr>
          </a:p>
          <a:p>
            <a:pPr algn="just" marL="24130" marR="5080">
              <a:lnSpc>
                <a:spcPct val="129800"/>
              </a:lnSpc>
              <a:spcBef>
                <a:spcPts val="685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renovation of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infrastructure,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promoting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 upgrading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facilities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such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street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lamps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sewage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pipelines,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building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 efficient</a:t>
            </a:r>
            <a:r>
              <a:rPr dirty="0" sz="1050" spc="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recycling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1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1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important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measures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achieve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sustainable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development.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core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is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realize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conservation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2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</a:t>
            </a:r>
            <a:r>
              <a:rPr dirty="0" sz="1050" spc="1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reduction,</a:t>
            </a:r>
            <a:r>
              <a:rPr dirty="0" sz="1050" spc="204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improve</a:t>
            </a:r>
            <a:r>
              <a:rPr dirty="0" sz="1050" spc="1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treatment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efficiency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promote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resource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regeneration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technological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upgrading,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intelligent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management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system</a:t>
            </a:r>
            <a:r>
              <a:rPr dirty="0" sz="1050" spc="-4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optimization.</a:t>
            </a:r>
            <a:endParaRPr sz="1050">
              <a:latin typeface="Microsoft YaHei"/>
              <a:cs typeface="Microsoft YaHei"/>
            </a:endParaRPr>
          </a:p>
        </p:txBody>
      </p:sp>
      <p:graphicFrame>
        <p:nvGraphicFramePr>
          <p:cNvPr id="5" name="object 5" descr=""/>
          <p:cNvGraphicFramePr>
            <a:graphicFrameLocks noGrp="1"/>
          </p:cNvGraphicFramePr>
          <p:nvPr/>
        </p:nvGraphicFramePr>
        <p:xfrm>
          <a:off x="377507" y="2092134"/>
          <a:ext cx="7803515" cy="4247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2010"/>
                <a:gridCol w="1290955"/>
                <a:gridCol w="5584825"/>
              </a:tblGrid>
              <a:tr h="424180">
                <a:tc>
                  <a:txBody>
                    <a:bodyPr/>
                    <a:lstStyle/>
                    <a:p>
                      <a:pPr marL="104775" marR="37465" indent="-7556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Renovation Direction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31114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Core</a:t>
                      </a:r>
                      <a:r>
                        <a:rPr dirty="0" sz="1050" spc="-4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Objectives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11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Specific</a:t>
                      </a:r>
                      <a:r>
                        <a:rPr dirty="0" sz="1050" spc="-3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Measures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1050" spc="-25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1050" spc="-10" b="1">
                          <a:solidFill>
                            <a:srgbClr val="FFFFFF"/>
                          </a:solidFill>
                          <a:latin typeface="Microsoft YaHei"/>
                          <a:cs typeface="Microsoft YaHei"/>
                        </a:rPr>
                        <a:t>Cases</a:t>
                      </a:r>
                      <a:endParaRPr sz="105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1112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5F9EB8"/>
                    </a:solidFill>
                  </a:tcPr>
                </a:tc>
              </a:tr>
              <a:tr h="1060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73355" marR="61594" indent="-121920">
                        <a:lnSpc>
                          <a:spcPct val="100000"/>
                        </a:lnSpc>
                      </a:pPr>
                      <a:r>
                        <a:rPr dirty="0" sz="900" b="1">
                          <a:latin typeface="Microsoft YaHei"/>
                          <a:cs typeface="Microsoft YaHei"/>
                        </a:rPr>
                        <a:t>Green</a:t>
                      </a:r>
                      <a:r>
                        <a:rPr dirty="0" sz="900" spc="-30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Smart Lighting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43180" marR="37465">
                        <a:lnSpc>
                          <a:spcPct val="100000"/>
                        </a:lnSpc>
                      </a:pPr>
                      <a:r>
                        <a:rPr dirty="0" sz="8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8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conservation</a:t>
                      </a:r>
                      <a:r>
                        <a:rPr dirty="0" sz="8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25">
                          <a:latin typeface="Microsoft YaHei"/>
                          <a:cs typeface="Microsoft YaHei"/>
                        </a:rPr>
                        <a:t>and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consumption</a:t>
                      </a:r>
                      <a:r>
                        <a:rPr dirty="0" sz="800" spc="-5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reduction,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lighting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 demand.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9370" marR="266065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Light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Source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Replacement: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Replace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traditional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light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sources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pressure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sodium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lamps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high-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efficiency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LED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lamps.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 marL="39370" marR="104139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Intelligent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Management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Control: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Establish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smart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street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lamp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management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platform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realize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remote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switching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dimming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needed.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270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8509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just" marL="163195" marR="172720" indent="28575">
                        <a:lnSpc>
                          <a:spcPct val="100000"/>
                        </a:lnSpc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Sewage System Upgrade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50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68580" marR="62865">
                        <a:lnSpc>
                          <a:spcPct val="100000"/>
                        </a:lnSpc>
                      </a:pPr>
                      <a:r>
                        <a:rPr dirty="0" sz="800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8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quality</a:t>
                      </a:r>
                      <a:r>
                        <a:rPr dirty="0" sz="800" spc="-25">
                          <a:latin typeface="Microsoft YaHei"/>
                          <a:cs typeface="Microsoft YaHei"/>
                        </a:rPr>
                        <a:t> and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efficiency,</a:t>
                      </a:r>
                      <a:r>
                        <a:rPr dirty="0" sz="8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promote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resource</a:t>
                      </a:r>
                      <a:r>
                        <a:rPr dirty="0" sz="8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reuse.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9370" marR="132715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Process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Upgrade: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Upgrade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more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efficient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stable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processes,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or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combined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processes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to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effluent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quality.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 marL="39370" marR="228600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Pipeline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Network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Renovation: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Renovate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old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pipe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networks,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build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reclaimed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reuse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pipelines,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transport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treated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industrial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parks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miscellaneous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use.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65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  <a:tr h="851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36195" marR="45720" indent="-635">
                        <a:lnSpc>
                          <a:spcPct val="100000"/>
                        </a:lnSpc>
                      </a:pPr>
                      <a:r>
                        <a:rPr dirty="0" sz="900" b="1">
                          <a:latin typeface="Microsoft YaHei"/>
                          <a:cs typeface="Microsoft YaHei"/>
                        </a:rPr>
                        <a:t>Solid</a:t>
                      </a:r>
                      <a:r>
                        <a:rPr dirty="0" sz="900" spc="-25" b="1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Waste System Optimization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8509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59690" marR="53975" indent="-635">
                        <a:lnSpc>
                          <a:spcPct val="100000"/>
                        </a:lnSpc>
                      </a:pPr>
                      <a:r>
                        <a:rPr dirty="0" sz="8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reduction,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recycling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intelligent supervision.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9370" marR="413384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Sorting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Resource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Utilization: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Establish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professional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treatment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centers.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Adopt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smart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approaches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such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AI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cameras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"cloud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station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bins"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improve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sorting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efficiency.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 marL="39370" marR="325755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Construction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Material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Recycling: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Build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construction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resource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facilities</a:t>
                      </a:r>
                      <a:r>
                        <a:rPr dirty="0" sz="900" spc="-4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to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convert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into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recycled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building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materials,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with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resource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utilization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rate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of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over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95%.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1651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60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37795" marR="147955" indent="10795">
                        <a:lnSpc>
                          <a:spcPct val="100000"/>
                        </a:lnSpc>
                      </a:pPr>
                      <a:r>
                        <a:rPr dirty="0" sz="900" spc="-10" b="1">
                          <a:latin typeface="Microsoft YaHei"/>
                          <a:cs typeface="Microsoft YaHei"/>
                        </a:rPr>
                        <a:t>Resource Recycling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 marL="152400" marR="146685">
                        <a:lnSpc>
                          <a:spcPct val="100000"/>
                        </a:lnSpc>
                      </a:pPr>
                      <a:r>
                        <a:rPr dirty="0" sz="800">
                          <a:latin typeface="Microsoft YaHei"/>
                          <a:cs typeface="Microsoft YaHei"/>
                        </a:rPr>
                        <a:t>Turn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waste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into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resources,</a:t>
                      </a:r>
                      <a:r>
                        <a:rPr dirty="0" sz="8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reduce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carbon</a:t>
                      </a:r>
                      <a:r>
                        <a:rPr dirty="0" sz="800" spc="-1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8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800" spc="-10">
                          <a:latin typeface="Microsoft YaHei"/>
                          <a:cs typeface="Microsoft YaHei"/>
                        </a:rPr>
                        <a:t>improve efficiency.</a:t>
                      </a:r>
                      <a:endParaRPr sz="8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0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9370" marR="304165">
                        <a:lnSpc>
                          <a:spcPct val="100000"/>
                        </a:lnSpc>
                      </a:pPr>
                      <a:r>
                        <a:rPr dirty="0" sz="900" spc="-10">
                          <a:latin typeface="Microsoft YaHei"/>
                          <a:cs typeface="Microsoft YaHei"/>
                        </a:rPr>
                        <a:t>Wastewater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Resources: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Reclaimed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water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that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meets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discharge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standards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used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industrial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cooling,</a:t>
                      </a:r>
                      <a:r>
                        <a:rPr dirty="0" sz="900" spc="-3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greening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irrigation,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etc.,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replacing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tap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water.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  <a:p>
                      <a:pPr marL="39370">
                        <a:lnSpc>
                          <a:spcPct val="100000"/>
                        </a:lnSpc>
                      </a:pPr>
                      <a:r>
                        <a:rPr dirty="0" sz="900">
                          <a:latin typeface="Microsoft YaHei"/>
                          <a:cs typeface="Microsoft YaHei"/>
                        </a:rPr>
                        <a:t>Straw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Energy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Utilization: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Establish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complete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straw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collection,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storage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transportation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system,</a:t>
                      </a:r>
                      <a:r>
                        <a:rPr dirty="0" sz="900" spc="50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3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rely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local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enterprises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to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use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straw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the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main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fuel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for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biomass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power</a:t>
                      </a:r>
                      <a:r>
                        <a:rPr dirty="0" sz="900" spc="-20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generation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>
                          <a:latin typeface="Microsoft YaHei"/>
                          <a:cs typeface="Microsoft YaHei"/>
                        </a:rPr>
                        <a:t>and</a:t>
                      </a:r>
                      <a:r>
                        <a:rPr dirty="0" sz="900" spc="-25">
                          <a:latin typeface="Microsoft YaHei"/>
                          <a:cs typeface="Microsoft YaHei"/>
                        </a:rPr>
                        <a:t> </a:t>
                      </a:r>
                      <a:r>
                        <a:rPr dirty="0" sz="900" spc="-10">
                          <a:latin typeface="Microsoft YaHei"/>
                          <a:cs typeface="Microsoft YaHei"/>
                        </a:rPr>
                        <a:t>heating.</a:t>
                      </a:r>
                      <a:endParaRPr sz="900">
                        <a:latin typeface="Microsoft YaHei"/>
                        <a:cs typeface="Microsoft YaHei"/>
                      </a:endParaRPr>
                    </a:p>
                  </a:txBody>
                  <a:tcPr marL="0" marR="0" marB="0" marT="52705">
                    <a:lnL w="9525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FFFFFF"/>
                      </a:solidFill>
                      <a:prstDash val="solid"/>
                    </a:lnB>
                    <a:solidFill>
                      <a:srgbClr val="E2EBED"/>
                    </a:solidFill>
                  </a:tcPr>
                </a:tc>
              </a:tr>
            </a:tbl>
          </a:graphicData>
        </a:graphic>
      </p:graphicFrame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14359" y="2097023"/>
            <a:ext cx="3595115" cy="424891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Infrastructure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10"/>
              <a:t>Facilities</a:t>
            </a:r>
          </a:p>
        </p:txBody>
      </p: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38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Product</a:t>
            </a:r>
          </a:p>
        </p:txBody>
      </p:sp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2611" y="1056132"/>
            <a:ext cx="1057656" cy="626363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84776" y="1056132"/>
            <a:ext cx="1007363" cy="624839"/>
          </a:xfrm>
          <a:prstGeom prst="rect">
            <a:avLst/>
          </a:prstGeom>
        </p:spPr>
      </p:pic>
      <p:grpSp>
        <p:nvGrpSpPr>
          <p:cNvPr id="7" name="object 7" descr=""/>
          <p:cNvGrpSpPr/>
          <p:nvPr/>
        </p:nvGrpSpPr>
        <p:grpSpPr>
          <a:xfrm>
            <a:off x="413004" y="794004"/>
            <a:ext cx="1470660" cy="1417320"/>
            <a:chOff x="413004" y="794004"/>
            <a:chExt cx="1470660" cy="1417320"/>
          </a:xfrm>
        </p:grpSpPr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3004" y="1011936"/>
              <a:ext cx="1440180" cy="1199388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43484" y="794004"/>
              <a:ext cx="1440180" cy="184785"/>
            </a:xfrm>
            <a:custGeom>
              <a:avLst/>
              <a:gdLst/>
              <a:ahLst/>
              <a:cxnLst/>
              <a:rect l="l" t="t" r="r" b="b"/>
              <a:pathLst>
                <a:path w="1440180" h="184784">
                  <a:moveTo>
                    <a:pt x="1408176" y="184404"/>
                  </a:moveTo>
                  <a:lnTo>
                    <a:pt x="30479" y="184404"/>
                  </a:lnTo>
                  <a:lnTo>
                    <a:pt x="18334" y="182131"/>
                  </a:lnTo>
                  <a:lnTo>
                    <a:pt x="8534" y="175621"/>
                  </a:lnTo>
                  <a:lnTo>
                    <a:pt x="2087" y="165883"/>
                  </a:lnTo>
                  <a:lnTo>
                    <a:pt x="0" y="153924"/>
                  </a:lnTo>
                  <a:lnTo>
                    <a:pt x="0" y="30480"/>
                  </a:lnTo>
                  <a:lnTo>
                    <a:pt x="2087" y="18934"/>
                  </a:lnTo>
                  <a:lnTo>
                    <a:pt x="8534" y="9334"/>
                  </a:lnTo>
                  <a:lnTo>
                    <a:pt x="18334" y="2687"/>
                  </a:lnTo>
                  <a:lnTo>
                    <a:pt x="30479" y="0"/>
                  </a:lnTo>
                  <a:lnTo>
                    <a:pt x="1408176" y="0"/>
                  </a:lnTo>
                  <a:lnTo>
                    <a:pt x="1420559" y="2687"/>
                  </a:lnTo>
                  <a:lnTo>
                    <a:pt x="1430597" y="9334"/>
                  </a:lnTo>
                  <a:lnTo>
                    <a:pt x="1437426" y="18934"/>
                  </a:lnTo>
                  <a:lnTo>
                    <a:pt x="1440180" y="30480"/>
                  </a:lnTo>
                  <a:lnTo>
                    <a:pt x="1440180" y="153924"/>
                  </a:lnTo>
                  <a:lnTo>
                    <a:pt x="1437426" y="165883"/>
                  </a:lnTo>
                  <a:lnTo>
                    <a:pt x="1430597" y="175621"/>
                  </a:lnTo>
                  <a:lnTo>
                    <a:pt x="1420559" y="182131"/>
                  </a:lnTo>
                  <a:lnTo>
                    <a:pt x="1408176" y="184404"/>
                  </a:lnTo>
                  <a:close/>
                </a:path>
              </a:pathLst>
            </a:custGeom>
            <a:solidFill>
              <a:srgbClr val="1573B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2109216" y="1056132"/>
            <a:ext cx="1007744" cy="879475"/>
            <a:chOff x="2109216" y="1056132"/>
            <a:chExt cx="1007744" cy="879475"/>
          </a:xfrm>
        </p:grpSpPr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09216" y="1056132"/>
              <a:ext cx="1007363" cy="62483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9216" y="1714500"/>
              <a:ext cx="220980" cy="22097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565569" y="805383"/>
            <a:ext cx="119443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Mobile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Storage</a:t>
            </a:r>
            <a:endParaRPr sz="800">
              <a:latin typeface="Microsoft YaHei"/>
              <a:cs typeface="Microsoft YaHei"/>
            </a:endParaRPr>
          </a:p>
        </p:txBody>
      </p: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09216" y="1990344"/>
            <a:ext cx="220980" cy="220979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355672" y="1738248"/>
            <a:ext cx="81724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Fast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chargings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30">
                <a:solidFill>
                  <a:srgbClr val="767070"/>
                </a:solidFill>
                <a:latin typeface="Tahoma"/>
                <a:cs typeface="Tahoma"/>
              </a:rPr>
              <a:t>1.5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hours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16" name="object 16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92779" y="1991867"/>
            <a:ext cx="220980" cy="220979"/>
          </a:xfrm>
          <a:prstGeom prst="rect">
            <a:avLst/>
          </a:prstGeom>
        </p:spPr>
      </p:pic>
      <p:pic>
        <p:nvPicPr>
          <p:cNvPr id="17" name="object 17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215384" y="1990344"/>
            <a:ext cx="220979" cy="220979"/>
          </a:xfrm>
          <a:prstGeom prst="rect">
            <a:avLst/>
          </a:prstGeom>
        </p:spPr>
      </p:pic>
      <p:grpSp>
        <p:nvGrpSpPr>
          <p:cNvPr id="18" name="object 18" descr=""/>
          <p:cNvGrpSpPr/>
          <p:nvPr/>
        </p:nvGrpSpPr>
        <p:grpSpPr>
          <a:xfrm>
            <a:off x="3192779" y="1709927"/>
            <a:ext cx="1243965" cy="222885"/>
            <a:chOff x="3192779" y="1709927"/>
            <a:chExt cx="1243965" cy="222885"/>
          </a:xfrm>
        </p:grpSpPr>
        <p:pic>
          <p:nvPicPr>
            <p:cNvPr id="19" name="object 19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15383" y="1709927"/>
              <a:ext cx="220979" cy="220979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92779" y="1709927"/>
              <a:ext cx="220980" cy="222503"/>
            </a:xfrm>
            <a:prstGeom prst="rect">
              <a:avLst/>
            </a:prstGeom>
          </p:spPr>
        </p:pic>
      </p:grpSp>
      <p:sp>
        <p:nvSpPr>
          <p:cNvPr id="21" name="object 21" descr=""/>
          <p:cNvSpPr txBox="1"/>
          <p:nvPr/>
        </p:nvSpPr>
        <p:spPr>
          <a:xfrm>
            <a:off x="2355672" y="2037029"/>
            <a:ext cx="58420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Emergency</a:t>
            </a:r>
            <a:r>
              <a:rPr dirty="0" sz="600" spc="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lights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3449497" y="2037029"/>
            <a:ext cx="6826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Multiple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protections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3449497" y="1759927"/>
            <a:ext cx="4654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Multiple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Poks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4457585" y="1759927"/>
            <a:ext cx="5124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Pure</a:t>
            </a:r>
            <a:r>
              <a:rPr dirty="0" sz="6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sine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wave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4481334" y="2037029"/>
            <a:ext cx="6991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Solar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panel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charging</a:t>
            </a:r>
            <a:endParaRPr sz="600">
              <a:latin typeface="Tahoma"/>
              <a:cs typeface="Tahoma"/>
            </a:endParaRPr>
          </a:p>
        </p:txBody>
      </p:sp>
      <p:sp>
        <p:nvSpPr>
          <p:cNvPr id="26" name="object 26" descr=""/>
          <p:cNvSpPr/>
          <p:nvPr/>
        </p:nvSpPr>
        <p:spPr>
          <a:xfrm>
            <a:off x="485775" y="951649"/>
            <a:ext cx="5206365" cy="25400"/>
          </a:xfrm>
          <a:custGeom>
            <a:avLst/>
            <a:gdLst/>
            <a:ahLst/>
            <a:cxnLst/>
            <a:rect l="l" t="t" r="r" b="b"/>
            <a:pathLst>
              <a:path w="5206365" h="25400">
                <a:moveTo>
                  <a:pt x="5206365" y="25400"/>
                </a:moveTo>
                <a:lnTo>
                  <a:pt x="0" y="25400"/>
                </a:lnTo>
                <a:lnTo>
                  <a:pt x="0" y="0"/>
                </a:lnTo>
                <a:lnTo>
                  <a:pt x="5206365" y="0"/>
                </a:lnTo>
                <a:lnTo>
                  <a:pt x="5206365" y="25400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 descr=""/>
          <p:cNvSpPr/>
          <p:nvPr/>
        </p:nvSpPr>
        <p:spPr>
          <a:xfrm>
            <a:off x="443483" y="2263139"/>
            <a:ext cx="1440180" cy="184785"/>
          </a:xfrm>
          <a:custGeom>
            <a:avLst/>
            <a:gdLst/>
            <a:ahLst/>
            <a:cxnLst/>
            <a:rect l="l" t="t" r="r" b="b"/>
            <a:pathLst>
              <a:path w="1440180" h="184785">
                <a:moveTo>
                  <a:pt x="1408176" y="184404"/>
                </a:moveTo>
                <a:lnTo>
                  <a:pt x="30479" y="184404"/>
                </a:lnTo>
                <a:lnTo>
                  <a:pt x="18334" y="181866"/>
                </a:lnTo>
                <a:lnTo>
                  <a:pt x="8534" y="175269"/>
                </a:lnTo>
                <a:lnTo>
                  <a:pt x="2087" y="165619"/>
                </a:lnTo>
                <a:lnTo>
                  <a:pt x="0" y="153924"/>
                </a:lnTo>
                <a:lnTo>
                  <a:pt x="0" y="30480"/>
                </a:lnTo>
                <a:lnTo>
                  <a:pt x="2087" y="18670"/>
                </a:lnTo>
                <a:lnTo>
                  <a:pt x="8534" y="8982"/>
                </a:lnTo>
                <a:lnTo>
                  <a:pt x="18334" y="2422"/>
                </a:lnTo>
                <a:lnTo>
                  <a:pt x="30479" y="0"/>
                </a:lnTo>
                <a:lnTo>
                  <a:pt x="1408176" y="0"/>
                </a:lnTo>
                <a:lnTo>
                  <a:pt x="1420559" y="2422"/>
                </a:lnTo>
                <a:lnTo>
                  <a:pt x="1430597" y="8982"/>
                </a:lnTo>
                <a:lnTo>
                  <a:pt x="1437426" y="18670"/>
                </a:lnTo>
                <a:lnTo>
                  <a:pt x="1440180" y="30480"/>
                </a:lnTo>
                <a:lnTo>
                  <a:pt x="1440180" y="153924"/>
                </a:lnTo>
                <a:lnTo>
                  <a:pt x="1437426" y="165619"/>
                </a:lnTo>
                <a:lnTo>
                  <a:pt x="1430597" y="175269"/>
                </a:lnTo>
                <a:lnTo>
                  <a:pt x="1420559" y="181866"/>
                </a:lnTo>
                <a:lnTo>
                  <a:pt x="1408176" y="184404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 descr=""/>
          <p:cNvSpPr txBox="1"/>
          <p:nvPr/>
        </p:nvSpPr>
        <p:spPr>
          <a:xfrm>
            <a:off x="590334" y="2274061"/>
            <a:ext cx="114490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Home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Storage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355672" y="3206927"/>
            <a:ext cx="65341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Up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to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6000+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cycles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449497" y="3505695"/>
            <a:ext cx="9994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Equipped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with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advanced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BMS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2355672" y="3505695"/>
            <a:ext cx="6121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Modular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structure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3449497" y="3181832"/>
            <a:ext cx="10502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Indoor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and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outdoor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installation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options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4994935" y="3187306"/>
            <a:ext cx="6254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Extend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the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battery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service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life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4994935" y="3457828"/>
            <a:ext cx="7067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Intelligent</a:t>
            </a:r>
            <a:r>
              <a:rPr dirty="0" sz="600" spc="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battery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management system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35" name="object 35" descr=""/>
          <p:cNvSpPr/>
          <p:nvPr/>
        </p:nvSpPr>
        <p:spPr>
          <a:xfrm>
            <a:off x="566737" y="2420327"/>
            <a:ext cx="5125720" cy="25400"/>
          </a:xfrm>
          <a:custGeom>
            <a:avLst/>
            <a:gdLst/>
            <a:ahLst/>
            <a:cxnLst/>
            <a:rect l="l" t="t" r="r" b="b"/>
            <a:pathLst>
              <a:path w="5125720" h="25400">
                <a:moveTo>
                  <a:pt x="5125402" y="25400"/>
                </a:moveTo>
                <a:lnTo>
                  <a:pt x="0" y="25400"/>
                </a:lnTo>
                <a:lnTo>
                  <a:pt x="0" y="0"/>
                </a:lnTo>
                <a:lnTo>
                  <a:pt x="5125402" y="0"/>
                </a:lnTo>
                <a:lnTo>
                  <a:pt x="5125402" y="25400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6" name="object 36" descr="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9580" y="2534411"/>
            <a:ext cx="1312164" cy="1075944"/>
          </a:xfrm>
          <a:prstGeom prst="rect">
            <a:avLst/>
          </a:prstGeom>
        </p:spPr>
      </p:pic>
      <p:grpSp>
        <p:nvGrpSpPr>
          <p:cNvPr id="37" name="object 37" descr=""/>
          <p:cNvGrpSpPr/>
          <p:nvPr/>
        </p:nvGrpSpPr>
        <p:grpSpPr>
          <a:xfrm>
            <a:off x="3941064" y="2526792"/>
            <a:ext cx="1751330" cy="1207770"/>
            <a:chOff x="3941064" y="2526792"/>
            <a:chExt cx="1751330" cy="1207770"/>
          </a:xfrm>
        </p:grpSpPr>
        <p:pic>
          <p:nvPicPr>
            <p:cNvPr id="38" name="object 38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41064" y="2528316"/>
              <a:ext cx="833627" cy="623315"/>
            </a:xfrm>
            <a:prstGeom prst="rect">
              <a:avLst/>
            </a:prstGeom>
          </p:spPr>
        </p:pic>
        <p:pic>
          <p:nvPicPr>
            <p:cNvPr id="39" name="object 3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858512" y="2526792"/>
              <a:ext cx="833627" cy="623315"/>
            </a:xfrm>
            <a:prstGeom prst="rect">
              <a:avLst/>
            </a:prstGeom>
          </p:spPr>
        </p:pic>
        <p:pic>
          <p:nvPicPr>
            <p:cNvPr id="40" name="object 40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20437" y="3149955"/>
              <a:ext cx="270802" cy="289598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13173" y="3437928"/>
              <a:ext cx="285330" cy="296113"/>
            </a:xfrm>
            <a:prstGeom prst="rect">
              <a:avLst/>
            </a:prstGeom>
          </p:spPr>
        </p:pic>
      </p:grpSp>
      <p:grpSp>
        <p:nvGrpSpPr>
          <p:cNvPr id="42" name="object 42" descr=""/>
          <p:cNvGrpSpPr/>
          <p:nvPr/>
        </p:nvGrpSpPr>
        <p:grpSpPr>
          <a:xfrm>
            <a:off x="3023616" y="2522220"/>
            <a:ext cx="833755" cy="1186815"/>
            <a:chOff x="3023616" y="2522220"/>
            <a:chExt cx="833755" cy="1186815"/>
          </a:xfrm>
        </p:grpSpPr>
        <p:pic>
          <p:nvPicPr>
            <p:cNvPr id="43" name="object 43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23616" y="2522220"/>
              <a:ext cx="833628" cy="627888"/>
            </a:xfrm>
            <a:prstGeom prst="rect">
              <a:avLst/>
            </a:prstGeom>
          </p:spPr>
        </p:pic>
        <p:pic>
          <p:nvPicPr>
            <p:cNvPr id="44" name="object 44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29800" y="3154400"/>
              <a:ext cx="514667" cy="280708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57118" y="3439160"/>
              <a:ext cx="286461" cy="269494"/>
            </a:xfrm>
            <a:prstGeom prst="rect">
              <a:avLst/>
            </a:prstGeom>
          </p:spPr>
        </p:pic>
      </p:grpSp>
      <p:grpSp>
        <p:nvGrpSpPr>
          <p:cNvPr id="46" name="object 46" descr=""/>
          <p:cNvGrpSpPr/>
          <p:nvPr/>
        </p:nvGrpSpPr>
        <p:grpSpPr>
          <a:xfrm>
            <a:off x="443483" y="2528316"/>
            <a:ext cx="2498090" cy="1379220"/>
            <a:chOff x="443483" y="2528316"/>
            <a:chExt cx="2498090" cy="1379220"/>
          </a:xfrm>
        </p:grpSpPr>
        <p:pic>
          <p:nvPicPr>
            <p:cNvPr id="47" name="object 47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07691" y="2528316"/>
              <a:ext cx="833628" cy="627888"/>
            </a:xfrm>
            <a:prstGeom prst="rect">
              <a:avLst/>
            </a:prstGeom>
          </p:spPr>
        </p:pic>
        <p:pic>
          <p:nvPicPr>
            <p:cNvPr id="48" name="object 48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47989" y="3435286"/>
              <a:ext cx="308419" cy="261365"/>
            </a:xfrm>
            <a:prstGeom prst="rect">
              <a:avLst/>
            </a:prstGeom>
          </p:spPr>
        </p:pic>
        <p:pic>
          <p:nvPicPr>
            <p:cNvPr id="49" name="object 49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64435" y="3149955"/>
              <a:ext cx="289826" cy="279158"/>
            </a:xfrm>
            <a:prstGeom prst="rect">
              <a:avLst/>
            </a:prstGeom>
          </p:spPr>
        </p:pic>
        <p:sp>
          <p:nvSpPr>
            <p:cNvPr id="50" name="object 50" descr=""/>
            <p:cNvSpPr/>
            <p:nvPr/>
          </p:nvSpPr>
          <p:spPr>
            <a:xfrm>
              <a:off x="443483" y="3723132"/>
              <a:ext cx="2268220" cy="184785"/>
            </a:xfrm>
            <a:custGeom>
              <a:avLst/>
              <a:gdLst/>
              <a:ahLst/>
              <a:cxnLst/>
              <a:rect l="l" t="t" r="r" b="b"/>
              <a:pathLst>
                <a:path w="2268220" h="184785">
                  <a:moveTo>
                    <a:pt x="2237232" y="184403"/>
                  </a:moveTo>
                  <a:lnTo>
                    <a:pt x="30479" y="184403"/>
                  </a:lnTo>
                  <a:lnTo>
                    <a:pt x="18334" y="182281"/>
                  </a:lnTo>
                  <a:lnTo>
                    <a:pt x="8534" y="175821"/>
                  </a:lnTo>
                  <a:lnTo>
                    <a:pt x="2087" y="166033"/>
                  </a:lnTo>
                  <a:lnTo>
                    <a:pt x="0" y="153923"/>
                  </a:lnTo>
                  <a:lnTo>
                    <a:pt x="0" y="32003"/>
                  </a:lnTo>
                  <a:lnTo>
                    <a:pt x="2087" y="19727"/>
                  </a:lnTo>
                  <a:lnTo>
                    <a:pt x="8534" y="9725"/>
                  </a:lnTo>
                  <a:lnTo>
                    <a:pt x="18334" y="2861"/>
                  </a:lnTo>
                  <a:lnTo>
                    <a:pt x="30479" y="0"/>
                  </a:lnTo>
                  <a:lnTo>
                    <a:pt x="2237232" y="0"/>
                  </a:lnTo>
                  <a:lnTo>
                    <a:pt x="2249198" y="2861"/>
                  </a:lnTo>
                  <a:lnTo>
                    <a:pt x="2258939" y="9725"/>
                  </a:lnTo>
                  <a:lnTo>
                    <a:pt x="2265446" y="19727"/>
                  </a:lnTo>
                  <a:lnTo>
                    <a:pt x="2267712" y="32003"/>
                  </a:lnTo>
                  <a:lnTo>
                    <a:pt x="2267712" y="153923"/>
                  </a:lnTo>
                  <a:lnTo>
                    <a:pt x="2265446" y="166033"/>
                  </a:lnTo>
                  <a:lnTo>
                    <a:pt x="2258939" y="175821"/>
                  </a:lnTo>
                  <a:lnTo>
                    <a:pt x="2249198" y="182281"/>
                  </a:lnTo>
                  <a:lnTo>
                    <a:pt x="2237232" y="184403"/>
                  </a:lnTo>
                  <a:close/>
                </a:path>
              </a:pathLst>
            </a:custGeom>
            <a:solidFill>
              <a:srgbClr val="1573B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1" name="object 51" descr=""/>
          <p:cNvSpPr txBox="1"/>
          <p:nvPr/>
        </p:nvSpPr>
        <p:spPr>
          <a:xfrm>
            <a:off x="535089" y="3734777"/>
            <a:ext cx="208470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Commercial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&amp;</a:t>
            </a:r>
            <a:r>
              <a:rPr dirty="0" sz="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Storage</a:t>
            </a:r>
            <a:endParaRPr sz="800">
              <a:latin typeface="Microsoft YaHei"/>
              <a:cs typeface="Microsoft YaHei"/>
            </a:endParaRPr>
          </a:p>
        </p:txBody>
      </p:sp>
      <p:grpSp>
        <p:nvGrpSpPr>
          <p:cNvPr id="52" name="object 52" descr=""/>
          <p:cNvGrpSpPr/>
          <p:nvPr/>
        </p:nvGrpSpPr>
        <p:grpSpPr>
          <a:xfrm>
            <a:off x="449580" y="3881056"/>
            <a:ext cx="5242560" cy="1362075"/>
            <a:chOff x="449580" y="3881056"/>
            <a:chExt cx="5242560" cy="1362075"/>
          </a:xfrm>
        </p:grpSpPr>
        <p:sp>
          <p:nvSpPr>
            <p:cNvPr id="53" name="object 53" descr=""/>
            <p:cNvSpPr/>
            <p:nvPr/>
          </p:nvSpPr>
          <p:spPr>
            <a:xfrm>
              <a:off x="566737" y="3881056"/>
              <a:ext cx="5125720" cy="25400"/>
            </a:xfrm>
            <a:custGeom>
              <a:avLst/>
              <a:gdLst/>
              <a:ahLst/>
              <a:cxnLst/>
              <a:rect l="l" t="t" r="r" b="b"/>
              <a:pathLst>
                <a:path w="5125720" h="25400">
                  <a:moveTo>
                    <a:pt x="5125402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5125402" y="0"/>
                  </a:lnTo>
                  <a:lnTo>
                    <a:pt x="5125402" y="25400"/>
                  </a:lnTo>
                  <a:close/>
                </a:path>
              </a:pathLst>
            </a:custGeom>
            <a:solidFill>
              <a:srgbClr val="1573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4" name="object 54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9580" y="3925824"/>
              <a:ext cx="984503" cy="1316736"/>
            </a:xfrm>
            <a:prstGeom prst="rect">
              <a:avLst/>
            </a:prstGeom>
          </p:spPr>
        </p:pic>
        <p:pic>
          <p:nvPicPr>
            <p:cNvPr id="55" name="object 55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07691" y="3989832"/>
              <a:ext cx="833628" cy="629412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023615" y="3991356"/>
              <a:ext cx="833628" cy="627888"/>
            </a:xfrm>
            <a:prstGeom prst="rect">
              <a:avLst/>
            </a:prstGeom>
          </p:spPr>
        </p:pic>
        <p:pic>
          <p:nvPicPr>
            <p:cNvPr id="57" name="object 57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39539" y="3989832"/>
              <a:ext cx="833627" cy="629412"/>
            </a:xfrm>
            <a:prstGeom prst="rect">
              <a:avLst/>
            </a:prstGeom>
          </p:spPr>
        </p:pic>
        <p:pic>
          <p:nvPicPr>
            <p:cNvPr id="58" name="object 58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55464" y="3989832"/>
              <a:ext cx="833627" cy="630936"/>
            </a:xfrm>
            <a:prstGeom prst="rect">
              <a:avLst/>
            </a:prstGeom>
          </p:spPr>
        </p:pic>
        <p:pic>
          <p:nvPicPr>
            <p:cNvPr id="59" name="object 59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70646" y="4628794"/>
              <a:ext cx="285330" cy="293471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74405" y="4908346"/>
              <a:ext cx="272084" cy="28126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24287" y="4655515"/>
              <a:ext cx="277495" cy="266750"/>
            </a:xfrm>
            <a:prstGeom prst="rect">
              <a:avLst/>
            </a:prstGeom>
          </p:spPr>
        </p:pic>
        <p:pic>
          <p:nvPicPr>
            <p:cNvPr id="62" name="object 6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29697" y="4908346"/>
              <a:ext cx="272084" cy="268084"/>
            </a:xfrm>
            <a:prstGeom prst="rect">
              <a:avLst/>
            </a:prstGeom>
          </p:spPr>
        </p:pic>
      </p:grpSp>
      <p:sp>
        <p:nvSpPr>
          <p:cNvPr id="63" name="object 63" descr=""/>
          <p:cNvSpPr txBox="1"/>
          <p:nvPr/>
        </p:nvSpPr>
        <p:spPr>
          <a:xfrm>
            <a:off x="2355672" y="4707331"/>
            <a:ext cx="5683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Safe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and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reliable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64" name="object 64" descr=""/>
          <p:cNvSpPr txBox="1"/>
          <p:nvPr/>
        </p:nvSpPr>
        <p:spPr>
          <a:xfrm>
            <a:off x="2355672" y="4982121"/>
            <a:ext cx="14681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Core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components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independently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developed</a:t>
            </a:r>
            <a:endParaRPr sz="600">
              <a:latin typeface="Tahoma"/>
              <a:cs typeface="Tahoma"/>
            </a:endParaRPr>
          </a:p>
        </p:txBody>
      </p:sp>
      <p:sp>
        <p:nvSpPr>
          <p:cNvPr id="65" name="object 65" descr=""/>
          <p:cNvSpPr txBox="1"/>
          <p:nvPr/>
        </p:nvSpPr>
        <p:spPr>
          <a:xfrm>
            <a:off x="4216387" y="4707331"/>
            <a:ext cx="8166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Suitable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for</a:t>
            </a:r>
            <a:r>
              <a:rPr dirty="0" sz="6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all</a:t>
            </a:r>
            <a:r>
              <a:rPr dirty="0" sz="6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scenarios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66" name="object 66" descr=""/>
          <p:cNvSpPr txBox="1"/>
          <p:nvPr/>
        </p:nvSpPr>
        <p:spPr>
          <a:xfrm>
            <a:off x="4216387" y="4982121"/>
            <a:ext cx="6610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Efficient</a:t>
            </a:r>
            <a:r>
              <a:rPr dirty="0" sz="600" spc="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integration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67" name="object 67" descr=""/>
          <p:cNvSpPr/>
          <p:nvPr/>
        </p:nvSpPr>
        <p:spPr>
          <a:xfrm>
            <a:off x="443483" y="5269991"/>
            <a:ext cx="2268220" cy="184785"/>
          </a:xfrm>
          <a:custGeom>
            <a:avLst/>
            <a:gdLst/>
            <a:ahLst/>
            <a:cxnLst/>
            <a:rect l="l" t="t" r="r" b="b"/>
            <a:pathLst>
              <a:path w="2268220" h="184785">
                <a:moveTo>
                  <a:pt x="2237232" y="184404"/>
                </a:moveTo>
                <a:lnTo>
                  <a:pt x="30479" y="184404"/>
                </a:lnTo>
                <a:lnTo>
                  <a:pt x="18334" y="181571"/>
                </a:lnTo>
                <a:lnTo>
                  <a:pt x="8534" y="174717"/>
                </a:lnTo>
                <a:lnTo>
                  <a:pt x="2087" y="164705"/>
                </a:lnTo>
                <a:lnTo>
                  <a:pt x="0" y="152400"/>
                </a:lnTo>
                <a:lnTo>
                  <a:pt x="0" y="30480"/>
                </a:lnTo>
                <a:lnTo>
                  <a:pt x="2087" y="18398"/>
                </a:lnTo>
                <a:lnTo>
                  <a:pt x="8534" y="8620"/>
                </a:lnTo>
                <a:lnTo>
                  <a:pt x="18334" y="2151"/>
                </a:lnTo>
                <a:lnTo>
                  <a:pt x="30479" y="0"/>
                </a:lnTo>
                <a:lnTo>
                  <a:pt x="2237232" y="0"/>
                </a:lnTo>
                <a:lnTo>
                  <a:pt x="2249198" y="2151"/>
                </a:lnTo>
                <a:lnTo>
                  <a:pt x="2258939" y="8620"/>
                </a:lnTo>
                <a:lnTo>
                  <a:pt x="2265446" y="18398"/>
                </a:lnTo>
                <a:lnTo>
                  <a:pt x="2267712" y="30480"/>
                </a:lnTo>
                <a:lnTo>
                  <a:pt x="2267712" y="152400"/>
                </a:lnTo>
                <a:lnTo>
                  <a:pt x="2265446" y="164705"/>
                </a:lnTo>
                <a:lnTo>
                  <a:pt x="2258939" y="174717"/>
                </a:lnTo>
                <a:lnTo>
                  <a:pt x="2249198" y="181571"/>
                </a:lnTo>
                <a:lnTo>
                  <a:pt x="2237232" y="184404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 descr=""/>
          <p:cNvSpPr txBox="1"/>
          <p:nvPr/>
        </p:nvSpPr>
        <p:spPr>
          <a:xfrm>
            <a:off x="535089" y="5280431"/>
            <a:ext cx="208470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Commercial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&amp;</a:t>
            </a:r>
            <a:r>
              <a:rPr dirty="0" sz="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800" spc="-3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Storage</a:t>
            </a:r>
            <a:endParaRPr sz="800">
              <a:latin typeface="Microsoft YaHei"/>
              <a:cs typeface="Microsoft YaHei"/>
            </a:endParaRPr>
          </a:p>
        </p:txBody>
      </p:sp>
      <p:grpSp>
        <p:nvGrpSpPr>
          <p:cNvPr id="69" name="object 69" descr=""/>
          <p:cNvGrpSpPr/>
          <p:nvPr/>
        </p:nvGrpSpPr>
        <p:grpSpPr>
          <a:xfrm>
            <a:off x="449580" y="5426697"/>
            <a:ext cx="5242560" cy="1317625"/>
            <a:chOff x="449580" y="5426697"/>
            <a:chExt cx="5242560" cy="1317625"/>
          </a:xfrm>
        </p:grpSpPr>
        <p:sp>
          <p:nvSpPr>
            <p:cNvPr id="70" name="object 70" descr=""/>
            <p:cNvSpPr/>
            <p:nvPr/>
          </p:nvSpPr>
          <p:spPr>
            <a:xfrm>
              <a:off x="566737" y="5426697"/>
              <a:ext cx="5125720" cy="25400"/>
            </a:xfrm>
            <a:custGeom>
              <a:avLst/>
              <a:gdLst/>
              <a:ahLst/>
              <a:cxnLst/>
              <a:rect l="l" t="t" r="r" b="b"/>
              <a:pathLst>
                <a:path w="5125720" h="25400">
                  <a:moveTo>
                    <a:pt x="5125402" y="25400"/>
                  </a:moveTo>
                  <a:lnTo>
                    <a:pt x="0" y="25400"/>
                  </a:lnTo>
                  <a:lnTo>
                    <a:pt x="0" y="0"/>
                  </a:lnTo>
                  <a:lnTo>
                    <a:pt x="5125402" y="0"/>
                  </a:lnTo>
                  <a:lnTo>
                    <a:pt x="5125402" y="25400"/>
                  </a:lnTo>
                  <a:close/>
                </a:path>
              </a:pathLst>
            </a:custGeom>
            <a:solidFill>
              <a:srgbClr val="1573B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1" name="object 71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9580" y="5454396"/>
              <a:ext cx="1210056" cy="1275588"/>
            </a:xfrm>
            <a:prstGeom prst="rect">
              <a:avLst/>
            </a:prstGeom>
          </p:spPr>
        </p:pic>
        <p:pic>
          <p:nvPicPr>
            <p:cNvPr id="72" name="object 72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07691" y="5539740"/>
              <a:ext cx="833628" cy="624840"/>
            </a:xfrm>
            <a:prstGeom prst="rect">
              <a:avLst/>
            </a:prstGeom>
          </p:spPr>
        </p:pic>
        <p:pic>
          <p:nvPicPr>
            <p:cNvPr id="73" name="object 73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23615" y="5539740"/>
              <a:ext cx="838200" cy="626363"/>
            </a:xfrm>
            <a:prstGeom prst="rect">
              <a:avLst/>
            </a:prstGeom>
          </p:spPr>
        </p:pic>
        <p:pic>
          <p:nvPicPr>
            <p:cNvPr id="74" name="object 74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939539" y="5536692"/>
              <a:ext cx="833627" cy="626363"/>
            </a:xfrm>
            <a:prstGeom prst="rect">
              <a:avLst/>
            </a:prstGeom>
          </p:spPr>
        </p:pic>
        <p:pic>
          <p:nvPicPr>
            <p:cNvPr id="75" name="object 75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858512" y="5541264"/>
              <a:ext cx="830580" cy="618744"/>
            </a:xfrm>
            <a:prstGeom prst="rect">
              <a:avLst/>
            </a:prstGeom>
          </p:spPr>
        </p:pic>
        <p:pic>
          <p:nvPicPr>
            <p:cNvPr id="76" name="object 76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157118" y="6192888"/>
              <a:ext cx="286461" cy="269494"/>
            </a:xfrm>
            <a:prstGeom prst="rect">
              <a:avLst/>
            </a:prstGeom>
          </p:spPr>
        </p:pic>
        <p:pic>
          <p:nvPicPr>
            <p:cNvPr id="77" name="object 77" descr="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77821" y="6180378"/>
              <a:ext cx="285330" cy="293471"/>
            </a:xfrm>
            <a:prstGeom prst="rect">
              <a:avLst/>
            </a:prstGeom>
          </p:spPr>
        </p:pic>
        <p:pic>
          <p:nvPicPr>
            <p:cNvPr id="78" name="object 78" descr="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164484" y="6475882"/>
              <a:ext cx="272084" cy="268084"/>
            </a:xfrm>
            <a:prstGeom prst="rect">
              <a:avLst/>
            </a:prstGeom>
          </p:spPr>
        </p:pic>
        <p:pic>
          <p:nvPicPr>
            <p:cNvPr id="79" name="object 79" descr="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98382" y="6485750"/>
              <a:ext cx="244208" cy="244208"/>
            </a:xfrm>
            <a:prstGeom prst="rect">
              <a:avLst/>
            </a:prstGeom>
          </p:spPr>
        </p:pic>
        <p:pic>
          <p:nvPicPr>
            <p:cNvPr id="80" name="object 80" descr="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20437" y="6202553"/>
              <a:ext cx="248767" cy="248767"/>
            </a:xfrm>
            <a:prstGeom prst="rect">
              <a:avLst/>
            </a:prstGeom>
          </p:spPr>
        </p:pic>
        <p:pic>
          <p:nvPicPr>
            <p:cNvPr id="81" name="object 81" descr="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21694" y="6483693"/>
              <a:ext cx="246265" cy="246265"/>
            </a:xfrm>
            <a:prstGeom prst="rect">
              <a:avLst/>
            </a:prstGeom>
          </p:spPr>
        </p:pic>
      </p:grpSp>
      <p:sp>
        <p:nvSpPr>
          <p:cNvPr id="82" name="object 82" descr=""/>
          <p:cNvSpPr txBox="1"/>
          <p:nvPr/>
        </p:nvSpPr>
        <p:spPr>
          <a:xfrm>
            <a:off x="2355672" y="6255397"/>
            <a:ext cx="6826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Multiple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protections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3" name="object 83" descr=""/>
          <p:cNvSpPr txBox="1"/>
          <p:nvPr/>
        </p:nvSpPr>
        <p:spPr>
          <a:xfrm>
            <a:off x="3449497" y="6505371"/>
            <a:ext cx="11271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High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level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of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integration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and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high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conversion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rate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4" name="object 84" descr=""/>
          <p:cNvSpPr txBox="1"/>
          <p:nvPr/>
        </p:nvSpPr>
        <p:spPr>
          <a:xfrm>
            <a:off x="2355672" y="6538620"/>
            <a:ext cx="46482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Easy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to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install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5" name="object 85" descr=""/>
          <p:cNvSpPr txBox="1"/>
          <p:nvPr/>
        </p:nvSpPr>
        <p:spPr>
          <a:xfrm>
            <a:off x="3449497" y="6252946"/>
            <a:ext cx="99949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Equipped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with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advanced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BMS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6" name="object 86" descr=""/>
          <p:cNvSpPr txBox="1"/>
          <p:nvPr/>
        </p:nvSpPr>
        <p:spPr>
          <a:xfrm>
            <a:off x="4994935" y="6252946"/>
            <a:ext cx="559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Long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battery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life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7" name="object 87" descr=""/>
          <p:cNvSpPr txBox="1"/>
          <p:nvPr/>
        </p:nvSpPr>
        <p:spPr>
          <a:xfrm>
            <a:off x="4994935" y="6538620"/>
            <a:ext cx="71374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Meet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the high power</a:t>
            </a:r>
            <a:endParaRPr sz="600">
              <a:latin typeface="Tahoma"/>
              <a:cs typeface="Tahoma"/>
            </a:endParaRPr>
          </a:p>
        </p:txBody>
      </p:sp>
      <p:sp>
        <p:nvSpPr>
          <p:cNvPr id="88" name="object 88" descr=""/>
          <p:cNvSpPr/>
          <p:nvPr/>
        </p:nvSpPr>
        <p:spPr>
          <a:xfrm>
            <a:off x="6149340" y="794004"/>
            <a:ext cx="1521460" cy="184785"/>
          </a:xfrm>
          <a:custGeom>
            <a:avLst/>
            <a:gdLst/>
            <a:ahLst/>
            <a:cxnLst/>
            <a:rect l="l" t="t" r="r" b="b"/>
            <a:pathLst>
              <a:path w="1521459" h="184784">
                <a:moveTo>
                  <a:pt x="1490471" y="184404"/>
                </a:moveTo>
                <a:lnTo>
                  <a:pt x="30480" y="184404"/>
                </a:lnTo>
                <a:lnTo>
                  <a:pt x="18805" y="182131"/>
                </a:lnTo>
                <a:lnTo>
                  <a:pt x="9163" y="175621"/>
                </a:lnTo>
                <a:lnTo>
                  <a:pt x="2558" y="165883"/>
                </a:lnTo>
                <a:lnTo>
                  <a:pt x="0" y="153924"/>
                </a:lnTo>
                <a:lnTo>
                  <a:pt x="0" y="30480"/>
                </a:lnTo>
                <a:lnTo>
                  <a:pt x="2558" y="18934"/>
                </a:lnTo>
                <a:lnTo>
                  <a:pt x="9163" y="9334"/>
                </a:lnTo>
                <a:lnTo>
                  <a:pt x="18805" y="2687"/>
                </a:lnTo>
                <a:lnTo>
                  <a:pt x="30480" y="0"/>
                </a:lnTo>
                <a:lnTo>
                  <a:pt x="1490471" y="0"/>
                </a:lnTo>
                <a:lnTo>
                  <a:pt x="1502581" y="2687"/>
                </a:lnTo>
                <a:lnTo>
                  <a:pt x="1512369" y="9334"/>
                </a:lnTo>
                <a:lnTo>
                  <a:pt x="1518829" y="18934"/>
                </a:lnTo>
                <a:lnTo>
                  <a:pt x="1520952" y="30480"/>
                </a:lnTo>
                <a:lnTo>
                  <a:pt x="1520952" y="153924"/>
                </a:lnTo>
                <a:lnTo>
                  <a:pt x="1518829" y="165883"/>
                </a:lnTo>
                <a:lnTo>
                  <a:pt x="1512369" y="175621"/>
                </a:lnTo>
                <a:lnTo>
                  <a:pt x="1502581" y="182131"/>
                </a:lnTo>
                <a:lnTo>
                  <a:pt x="1490471" y="184404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 descr=""/>
          <p:cNvSpPr txBox="1"/>
          <p:nvPr/>
        </p:nvSpPr>
        <p:spPr>
          <a:xfrm>
            <a:off x="6241783" y="805383"/>
            <a:ext cx="133667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Renewable</a:t>
            </a:r>
            <a:r>
              <a:rPr dirty="0" sz="8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800" spc="-3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design</a:t>
            </a:r>
            <a:endParaRPr sz="800">
              <a:latin typeface="Microsoft YaHei"/>
              <a:cs typeface="Microsoft YaHei"/>
            </a:endParaRPr>
          </a:p>
        </p:txBody>
      </p:sp>
      <p:pic>
        <p:nvPicPr>
          <p:cNvPr id="90" name="object 9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16595" y="1869948"/>
            <a:ext cx="220979" cy="220979"/>
          </a:xfrm>
          <a:prstGeom prst="rect">
            <a:avLst/>
          </a:prstGeom>
        </p:spPr>
      </p:pic>
      <p:pic>
        <p:nvPicPr>
          <p:cNvPr id="91" name="object 9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816595" y="2197607"/>
            <a:ext cx="220979" cy="220979"/>
          </a:xfrm>
          <a:prstGeom prst="rect">
            <a:avLst/>
          </a:prstGeom>
        </p:spPr>
      </p:pic>
      <p:sp>
        <p:nvSpPr>
          <p:cNvPr id="92" name="object 92" descr=""/>
          <p:cNvSpPr txBox="1"/>
          <p:nvPr/>
        </p:nvSpPr>
        <p:spPr>
          <a:xfrm>
            <a:off x="8062379" y="1912607"/>
            <a:ext cx="6864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Integrated</a:t>
            </a:r>
            <a:r>
              <a:rPr dirty="0" sz="600" spc="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Solutions</a:t>
            </a:r>
            <a:endParaRPr sz="600">
              <a:latin typeface="Tahoma"/>
              <a:cs typeface="Tahoma"/>
            </a:endParaRPr>
          </a:p>
        </p:txBody>
      </p:sp>
      <p:pic>
        <p:nvPicPr>
          <p:cNvPr id="93" name="object 9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61704" y="2199132"/>
            <a:ext cx="220979" cy="220979"/>
          </a:xfrm>
          <a:prstGeom prst="rect">
            <a:avLst/>
          </a:prstGeom>
        </p:spPr>
      </p:pic>
      <p:pic>
        <p:nvPicPr>
          <p:cNvPr id="94" name="object 9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375392" y="2197607"/>
            <a:ext cx="220979" cy="220979"/>
          </a:xfrm>
          <a:prstGeom prst="rect">
            <a:avLst/>
          </a:prstGeom>
        </p:spPr>
      </p:pic>
      <p:pic>
        <p:nvPicPr>
          <p:cNvPr id="95" name="object 95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375392" y="1866900"/>
            <a:ext cx="220979" cy="220979"/>
          </a:xfrm>
          <a:prstGeom prst="rect">
            <a:avLst/>
          </a:prstGeom>
        </p:spPr>
      </p:pic>
      <p:pic>
        <p:nvPicPr>
          <p:cNvPr id="96" name="object 96" descr="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61704" y="1865376"/>
            <a:ext cx="220979" cy="222503"/>
          </a:xfrm>
          <a:prstGeom prst="rect">
            <a:avLst/>
          </a:prstGeom>
        </p:spPr>
      </p:pic>
      <p:sp>
        <p:nvSpPr>
          <p:cNvPr id="97" name="object 97" descr=""/>
          <p:cNvSpPr txBox="1"/>
          <p:nvPr/>
        </p:nvSpPr>
        <p:spPr>
          <a:xfrm>
            <a:off x="8062379" y="2245169"/>
            <a:ext cx="991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Drawing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Optimization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8" name="object 98" descr=""/>
          <p:cNvSpPr txBox="1"/>
          <p:nvPr/>
        </p:nvSpPr>
        <p:spPr>
          <a:xfrm>
            <a:off x="9318549" y="2245169"/>
            <a:ext cx="5924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Energy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Transition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99" name="object 99" descr=""/>
          <p:cNvSpPr txBox="1"/>
          <p:nvPr/>
        </p:nvSpPr>
        <p:spPr>
          <a:xfrm>
            <a:off x="9318549" y="1916239"/>
            <a:ext cx="10064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Investment</a:t>
            </a:r>
            <a:r>
              <a:rPr dirty="0" sz="600" spc="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Return</a:t>
            </a:r>
            <a:r>
              <a:rPr dirty="0" sz="600" spc="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Calculation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00" name="object 100" descr=""/>
          <p:cNvSpPr txBox="1"/>
          <p:nvPr/>
        </p:nvSpPr>
        <p:spPr>
          <a:xfrm>
            <a:off x="10617275" y="1916239"/>
            <a:ext cx="13036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Power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Generation</a:t>
            </a:r>
            <a:r>
              <a:rPr dirty="0" sz="6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Efficiency</a:t>
            </a:r>
            <a:r>
              <a:rPr dirty="0" sz="6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Simulation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01" name="object 101" descr=""/>
          <p:cNvSpPr txBox="1"/>
          <p:nvPr/>
        </p:nvSpPr>
        <p:spPr>
          <a:xfrm>
            <a:off x="10641024" y="2245169"/>
            <a:ext cx="99441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Green Technology</a:t>
            </a:r>
            <a:r>
              <a:rPr dirty="0" sz="6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Innovation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02" name="object 102" descr=""/>
          <p:cNvSpPr/>
          <p:nvPr/>
        </p:nvSpPr>
        <p:spPr>
          <a:xfrm>
            <a:off x="6192469" y="951649"/>
            <a:ext cx="5779770" cy="25400"/>
          </a:xfrm>
          <a:custGeom>
            <a:avLst/>
            <a:gdLst/>
            <a:ahLst/>
            <a:cxnLst/>
            <a:rect l="l" t="t" r="r" b="b"/>
            <a:pathLst>
              <a:path w="5779770" h="25400">
                <a:moveTo>
                  <a:pt x="5779693" y="25400"/>
                </a:moveTo>
                <a:lnTo>
                  <a:pt x="0" y="25400"/>
                </a:lnTo>
                <a:lnTo>
                  <a:pt x="0" y="0"/>
                </a:lnTo>
                <a:lnTo>
                  <a:pt x="5779693" y="0"/>
                </a:lnTo>
                <a:lnTo>
                  <a:pt x="5779693" y="25400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3" name="object 103" descr="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6155435" y="1056132"/>
            <a:ext cx="1456943" cy="1383791"/>
          </a:xfrm>
          <a:prstGeom prst="rect">
            <a:avLst/>
          </a:prstGeom>
        </p:spPr>
      </p:pic>
      <p:pic>
        <p:nvPicPr>
          <p:cNvPr id="104" name="object 104" descr="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9119616" y="1051560"/>
            <a:ext cx="1423416" cy="728472"/>
          </a:xfrm>
          <a:prstGeom prst="rect">
            <a:avLst/>
          </a:prstGeom>
        </p:spPr>
      </p:pic>
      <p:pic>
        <p:nvPicPr>
          <p:cNvPr id="105" name="object 105" descr="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7816595" y="1057655"/>
            <a:ext cx="1225296" cy="719327"/>
          </a:xfrm>
          <a:prstGeom prst="rect">
            <a:avLst/>
          </a:prstGeom>
        </p:spPr>
      </p:pic>
      <p:pic>
        <p:nvPicPr>
          <p:cNvPr id="106" name="object 106" descr="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0637519" y="1048511"/>
            <a:ext cx="1327403" cy="711708"/>
          </a:xfrm>
          <a:prstGeom prst="rect">
            <a:avLst/>
          </a:prstGeom>
        </p:spPr>
      </p:pic>
      <p:pic>
        <p:nvPicPr>
          <p:cNvPr id="107" name="object 107" descr="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150864" y="3055620"/>
            <a:ext cx="1456943" cy="1397508"/>
          </a:xfrm>
          <a:prstGeom prst="rect">
            <a:avLst/>
          </a:prstGeom>
        </p:spPr>
      </p:pic>
      <p:sp>
        <p:nvSpPr>
          <p:cNvPr id="108" name="object 108" descr=""/>
          <p:cNvSpPr txBox="1"/>
          <p:nvPr/>
        </p:nvSpPr>
        <p:spPr>
          <a:xfrm>
            <a:off x="8075168" y="3942092"/>
            <a:ext cx="974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Energy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Transition,</a:t>
            </a:r>
            <a:endParaRPr sz="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Value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Chain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Decarbonization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09" name="object 109" descr=""/>
          <p:cNvSpPr/>
          <p:nvPr/>
        </p:nvSpPr>
        <p:spPr>
          <a:xfrm>
            <a:off x="6149340" y="2764535"/>
            <a:ext cx="1521460" cy="184785"/>
          </a:xfrm>
          <a:custGeom>
            <a:avLst/>
            <a:gdLst/>
            <a:ahLst/>
            <a:cxnLst/>
            <a:rect l="l" t="t" r="r" b="b"/>
            <a:pathLst>
              <a:path w="1521459" h="184785">
                <a:moveTo>
                  <a:pt x="1490471" y="184403"/>
                </a:moveTo>
                <a:lnTo>
                  <a:pt x="30480" y="184403"/>
                </a:lnTo>
                <a:lnTo>
                  <a:pt x="18805" y="181731"/>
                </a:lnTo>
                <a:lnTo>
                  <a:pt x="9163" y="175088"/>
                </a:lnTo>
                <a:lnTo>
                  <a:pt x="2558" y="165483"/>
                </a:lnTo>
                <a:lnTo>
                  <a:pt x="0" y="153924"/>
                </a:lnTo>
                <a:lnTo>
                  <a:pt x="0" y="30480"/>
                </a:lnTo>
                <a:lnTo>
                  <a:pt x="2558" y="18534"/>
                </a:lnTo>
                <a:lnTo>
                  <a:pt x="9163" y="8801"/>
                </a:lnTo>
                <a:lnTo>
                  <a:pt x="18805" y="2287"/>
                </a:lnTo>
                <a:lnTo>
                  <a:pt x="30480" y="0"/>
                </a:lnTo>
                <a:lnTo>
                  <a:pt x="1490471" y="0"/>
                </a:lnTo>
                <a:lnTo>
                  <a:pt x="1502581" y="2287"/>
                </a:lnTo>
                <a:lnTo>
                  <a:pt x="1512369" y="8801"/>
                </a:lnTo>
                <a:lnTo>
                  <a:pt x="1518829" y="18534"/>
                </a:lnTo>
                <a:lnTo>
                  <a:pt x="1520952" y="30480"/>
                </a:lnTo>
                <a:lnTo>
                  <a:pt x="1520952" y="153924"/>
                </a:lnTo>
                <a:lnTo>
                  <a:pt x="1518829" y="165483"/>
                </a:lnTo>
                <a:lnTo>
                  <a:pt x="1512369" y="175088"/>
                </a:lnTo>
                <a:lnTo>
                  <a:pt x="1502581" y="181731"/>
                </a:lnTo>
                <a:lnTo>
                  <a:pt x="1490471" y="184403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 descr=""/>
          <p:cNvSpPr txBox="1"/>
          <p:nvPr/>
        </p:nvSpPr>
        <p:spPr>
          <a:xfrm>
            <a:off x="6408051" y="2531046"/>
            <a:ext cx="952500" cy="3924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800">
                <a:solidFill>
                  <a:srgbClr val="767070"/>
                </a:solidFill>
                <a:latin typeface="Tahoma"/>
                <a:cs typeface="Tahoma"/>
              </a:rPr>
              <a:t>Rooftop</a:t>
            </a:r>
            <a:r>
              <a:rPr dirty="0" sz="8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800" spc="-10">
                <a:solidFill>
                  <a:srgbClr val="767070"/>
                </a:solidFill>
                <a:latin typeface="Tahoma"/>
                <a:cs typeface="Tahoma"/>
              </a:rPr>
              <a:t>photovoltaic</a:t>
            </a:r>
            <a:endParaRPr sz="800">
              <a:latin typeface="Tahoma"/>
              <a:cs typeface="Tahoma"/>
            </a:endParaRPr>
          </a:p>
          <a:p>
            <a:pPr algn="ctr" marL="50800">
              <a:lnSpc>
                <a:spcPct val="100000"/>
              </a:lnSpc>
              <a:spcBef>
                <a:spcPts val="960"/>
              </a:spcBef>
            </a:pP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Net-</a:t>
            </a: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zero</a:t>
            </a:r>
            <a:r>
              <a:rPr dirty="0" sz="800" spc="1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design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11" name="object 111" descr=""/>
          <p:cNvSpPr/>
          <p:nvPr/>
        </p:nvSpPr>
        <p:spPr>
          <a:xfrm>
            <a:off x="6192469" y="2921482"/>
            <a:ext cx="5772785" cy="25400"/>
          </a:xfrm>
          <a:custGeom>
            <a:avLst/>
            <a:gdLst/>
            <a:ahLst/>
            <a:cxnLst/>
            <a:rect l="l" t="t" r="r" b="b"/>
            <a:pathLst>
              <a:path w="5772784" h="25400">
                <a:moveTo>
                  <a:pt x="5772518" y="25400"/>
                </a:moveTo>
                <a:lnTo>
                  <a:pt x="0" y="25400"/>
                </a:lnTo>
                <a:lnTo>
                  <a:pt x="0" y="0"/>
                </a:lnTo>
                <a:lnTo>
                  <a:pt x="5772518" y="0"/>
                </a:lnTo>
                <a:lnTo>
                  <a:pt x="5772518" y="25400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12" name="object 112" descr="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7816595" y="3063239"/>
            <a:ext cx="1208531" cy="737615"/>
          </a:xfrm>
          <a:prstGeom prst="rect">
            <a:avLst/>
          </a:prstGeom>
        </p:spPr>
      </p:pic>
      <p:pic>
        <p:nvPicPr>
          <p:cNvPr id="113" name="object 113" descr="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119616" y="3063239"/>
            <a:ext cx="1386840" cy="737615"/>
          </a:xfrm>
          <a:prstGeom prst="rect">
            <a:avLst/>
          </a:prstGeom>
        </p:spPr>
      </p:pic>
      <p:pic>
        <p:nvPicPr>
          <p:cNvPr id="114" name="object 114" descr="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0597895" y="3044951"/>
            <a:ext cx="1374648" cy="740663"/>
          </a:xfrm>
          <a:prstGeom prst="rect">
            <a:avLst/>
          </a:prstGeom>
        </p:spPr>
      </p:pic>
      <p:grpSp>
        <p:nvGrpSpPr>
          <p:cNvPr id="115" name="object 115" descr=""/>
          <p:cNvGrpSpPr/>
          <p:nvPr/>
        </p:nvGrpSpPr>
        <p:grpSpPr>
          <a:xfrm>
            <a:off x="10440733" y="3900360"/>
            <a:ext cx="285750" cy="584200"/>
            <a:chOff x="10440733" y="3900360"/>
            <a:chExt cx="285750" cy="584200"/>
          </a:xfrm>
        </p:grpSpPr>
        <p:pic>
          <p:nvPicPr>
            <p:cNvPr id="116" name="object 116" descr="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447997" y="3900360"/>
              <a:ext cx="270802" cy="289598"/>
            </a:xfrm>
            <a:prstGeom prst="rect">
              <a:avLst/>
            </a:prstGeom>
          </p:spPr>
        </p:pic>
        <p:pic>
          <p:nvPicPr>
            <p:cNvPr id="117" name="object 117" descr="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440733" y="4188345"/>
              <a:ext cx="285330" cy="296113"/>
            </a:xfrm>
            <a:prstGeom prst="rect">
              <a:avLst/>
            </a:prstGeom>
          </p:spPr>
        </p:pic>
      </p:grpSp>
      <p:grpSp>
        <p:nvGrpSpPr>
          <p:cNvPr id="118" name="object 118" descr=""/>
          <p:cNvGrpSpPr/>
          <p:nvPr/>
        </p:nvGrpSpPr>
        <p:grpSpPr>
          <a:xfrm>
            <a:off x="7775549" y="3900373"/>
            <a:ext cx="308610" cy="546735"/>
            <a:chOff x="7775549" y="3900373"/>
            <a:chExt cx="308610" cy="546735"/>
          </a:xfrm>
        </p:grpSpPr>
        <p:pic>
          <p:nvPicPr>
            <p:cNvPr id="119" name="object 119" descr="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775549" y="4185704"/>
              <a:ext cx="308419" cy="261365"/>
            </a:xfrm>
            <a:prstGeom prst="rect">
              <a:avLst/>
            </a:prstGeom>
          </p:spPr>
        </p:pic>
        <p:pic>
          <p:nvPicPr>
            <p:cNvPr id="120" name="object 120" descr="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7791983" y="3900373"/>
              <a:ext cx="289826" cy="279158"/>
            </a:xfrm>
            <a:prstGeom prst="rect">
              <a:avLst/>
            </a:prstGeom>
          </p:spPr>
        </p:pic>
      </p:grpSp>
      <p:grpSp>
        <p:nvGrpSpPr>
          <p:cNvPr id="121" name="object 121" descr=""/>
          <p:cNvGrpSpPr/>
          <p:nvPr/>
        </p:nvGrpSpPr>
        <p:grpSpPr>
          <a:xfrm>
            <a:off x="8959557" y="3904818"/>
            <a:ext cx="514984" cy="554355"/>
            <a:chOff x="8959557" y="3904818"/>
            <a:chExt cx="514984" cy="554355"/>
          </a:xfrm>
        </p:grpSpPr>
        <p:pic>
          <p:nvPicPr>
            <p:cNvPr id="122" name="object 122" descr="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959557" y="3904818"/>
              <a:ext cx="514667" cy="280708"/>
            </a:xfrm>
            <a:prstGeom prst="rect">
              <a:avLst/>
            </a:prstGeom>
          </p:spPr>
        </p:pic>
        <p:pic>
          <p:nvPicPr>
            <p:cNvPr id="123" name="object 123" descr="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083306" y="4189577"/>
              <a:ext cx="286461" cy="269494"/>
            </a:xfrm>
            <a:prstGeom prst="rect">
              <a:avLst/>
            </a:prstGeom>
          </p:spPr>
        </p:pic>
      </p:grpSp>
      <p:sp>
        <p:nvSpPr>
          <p:cNvPr id="124" name="object 124" descr=""/>
          <p:cNvSpPr txBox="1"/>
          <p:nvPr/>
        </p:nvSpPr>
        <p:spPr>
          <a:xfrm>
            <a:off x="8075168" y="4274667"/>
            <a:ext cx="99123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Drawing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Optimization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25" name="object 125" descr=""/>
          <p:cNvSpPr txBox="1"/>
          <p:nvPr/>
        </p:nvSpPr>
        <p:spPr>
          <a:xfrm>
            <a:off x="9388411" y="4208310"/>
            <a:ext cx="10547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Precision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Carbon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Management,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Revenue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Estimation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26" name="object 126" descr=""/>
          <p:cNvSpPr txBox="1"/>
          <p:nvPr/>
        </p:nvSpPr>
        <p:spPr>
          <a:xfrm>
            <a:off x="9376117" y="3929214"/>
            <a:ext cx="9163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Energy</a:t>
            </a:r>
            <a:r>
              <a:rPr dirty="0" sz="600" spc="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Transition,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Corporate</a:t>
            </a:r>
            <a:r>
              <a:rPr dirty="0" sz="6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Decarbonization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27" name="object 127" descr=""/>
          <p:cNvSpPr txBox="1"/>
          <p:nvPr/>
        </p:nvSpPr>
        <p:spPr>
          <a:xfrm>
            <a:off x="10728985" y="3929214"/>
            <a:ext cx="9810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Carbon</a:t>
            </a:r>
            <a:r>
              <a:rPr dirty="0" sz="6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Emission</a:t>
            </a:r>
            <a:r>
              <a:rPr dirty="0" sz="6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Accounting,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Emission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Reduction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Planning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28" name="object 128" descr=""/>
          <p:cNvSpPr txBox="1"/>
          <p:nvPr/>
        </p:nvSpPr>
        <p:spPr>
          <a:xfrm>
            <a:off x="10728985" y="4222026"/>
            <a:ext cx="98742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3020" marR="5080" indent="-20955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Emission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Reduction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Activities,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767070"/>
                </a:solidFill>
                <a:latin typeface="Tahoma"/>
                <a:cs typeface="Tahoma"/>
              </a:rPr>
              <a:t>Revenue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Estimation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29" name="object 129" descr=""/>
          <p:cNvSpPr txBox="1"/>
          <p:nvPr/>
        </p:nvSpPr>
        <p:spPr>
          <a:xfrm>
            <a:off x="6553466" y="4491342"/>
            <a:ext cx="66230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>
                <a:solidFill>
                  <a:srgbClr val="767070"/>
                </a:solidFill>
                <a:latin typeface="Tahoma"/>
                <a:cs typeface="Tahoma"/>
              </a:rPr>
              <a:t>Net</a:t>
            </a:r>
            <a:r>
              <a:rPr dirty="0" sz="8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767070"/>
                </a:solidFill>
                <a:latin typeface="Tahoma"/>
                <a:cs typeface="Tahoma"/>
              </a:rPr>
              <a:t>Zero</a:t>
            </a:r>
            <a:r>
              <a:rPr dirty="0" sz="8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800" spc="-20">
                <a:solidFill>
                  <a:srgbClr val="767070"/>
                </a:solidFill>
                <a:latin typeface="Tahoma"/>
                <a:cs typeface="Tahoma"/>
              </a:rPr>
              <a:t>Farm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30" name="object 130" descr=""/>
          <p:cNvSpPr/>
          <p:nvPr/>
        </p:nvSpPr>
        <p:spPr>
          <a:xfrm>
            <a:off x="6149340" y="4765547"/>
            <a:ext cx="1521460" cy="184785"/>
          </a:xfrm>
          <a:custGeom>
            <a:avLst/>
            <a:gdLst/>
            <a:ahLst/>
            <a:cxnLst/>
            <a:rect l="l" t="t" r="r" b="b"/>
            <a:pathLst>
              <a:path w="1521459" h="184785">
                <a:moveTo>
                  <a:pt x="1490471" y="184403"/>
                </a:moveTo>
                <a:lnTo>
                  <a:pt x="30480" y="184403"/>
                </a:lnTo>
                <a:lnTo>
                  <a:pt x="18805" y="182138"/>
                </a:lnTo>
                <a:lnTo>
                  <a:pt x="9163" y="175631"/>
                </a:lnTo>
                <a:lnTo>
                  <a:pt x="2558" y="165890"/>
                </a:lnTo>
                <a:lnTo>
                  <a:pt x="0" y="153924"/>
                </a:lnTo>
                <a:lnTo>
                  <a:pt x="0" y="30479"/>
                </a:lnTo>
                <a:lnTo>
                  <a:pt x="2558" y="18941"/>
                </a:lnTo>
                <a:lnTo>
                  <a:pt x="9163" y="9344"/>
                </a:lnTo>
                <a:lnTo>
                  <a:pt x="18805" y="2694"/>
                </a:lnTo>
                <a:lnTo>
                  <a:pt x="30480" y="0"/>
                </a:lnTo>
                <a:lnTo>
                  <a:pt x="1490471" y="0"/>
                </a:lnTo>
                <a:lnTo>
                  <a:pt x="1502581" y="2694"/>
                </a:lnTo>
                <a:lnTo>
                  <a:pt x="1512369" y="9344"/>
                </a:lnTo>
                <a:lnTo>
                  <a:pt x="1518829" y="18941"/>
                </a:lnTo>
                <a:lnTo>
                  <a:pt x="1520952" y="30479"/>
                </a:lnTo>
                <a:lnTo>
                  <a:pt x="1520952" y="153924"/>
                </a:lnTo>
                <a:lnTo>
                  <a:pt x="1518829" y="165890"/>
                </a:lnTo>
                <a:lnTo>
                  <a:pt x="1512369" y="175631"/>
                </a:lnTo>
                <a:lnTo>
                  <a:pt x="1502581" y="182138"/>
                </a:lnTo>
                <a:lnTo>
                  <a:pt x="1490471" y="184403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1" name="object 131" descr=""/>
          <p:cNvSpPr txBox="1"/>
          <p:nvPr/>
        </p:nvSpPr>
        <p:spPr>
          <a:xfrm>
            <a:off x="6358623" y="4776939"/>
            <a:ext cx="110299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b="1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800" spc="-2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800" spc="-10" b="1">
                <a:solidFill>
                  <a:srgbClr val="FFFFFF"/>
                </a:solidFill>
                <a:latin typeface="Microsoft YaHei"/>
                <a:cs typeface="Microsoft YaHei"/>
              </a:rPr>
              <a:t>management</a:t>
            </a:r>
            <a:endParaRPr sz="800">
              <a:latin typeface="Microsoft YaHei"/>
              <a:cs typeface="Microsoft YaHei"/>
            </a:endParaRPr>
          </a:p>
        </p:txBody>
      </p:sp>
      <p:sp>
        <p:nvSpPr>
          <p:cNvPr id="132" name="object 132" descr=""/>
          <p:cNvSpPr/>
          <p:nvPr/>
        </p:nvSpPr>
        <p:spPr>
          <a:xfrm>
            <a:off x="6192469" y="4923205"/>
            <a:ext cx="5772785" cy="25400"/>
          </a:xfrm>
          <a:custGeom>
            <a:avLst/>
            <a:gdLst/>
            <a:ahLst/>
            <a:cxnLst/>
            <a:rect l="l" t="t" r="r" b="b"/>
            <a:pathLst>
              <a:path w="5772784" h="25400">
                <a:moveTo>
                  <a:pt x="5772518" y="25400"/>
                </a:moveTo>
                <a:lnTo>
                  <a:pt x="0" y="25400"/>
                </a:lnTo>
                <a:lnTo>
                  <a:pt x="0" y="0"/>
                </a:lnTo>
                <a:lnTo>
                  <a:pt x="5772518" y="0"/>
                </a:lnTo>
                <a:lnTo>
                  <a:pt x="5772518" y="25400"/>
                </a:lnTo>
                <a:close/>
              </a:path>
            </a:pathLst>
          </a:custGeom>
          <a:solidFill>
            <a:srgbClr val="1573B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3" name="object 133" descr="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6149340" y="5033771"/>
            <a:ext cx="1456943" cy="1391412"/>
          </a:xfrm>
          <a:prstGeom prst="rect">
            <a:avLst/>
          </a:prstGeom>
        </p:spPr>
      </p:pic>
      <p:pic>
        <p:nvPicPr>
          <p:cNvPr id="134" name="object 134" descr="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9113519" y="5039867"/>
            <a:ext cx="1412748" cy="734568"/>
          </a:xfrm>
          <a:prstGeom prst="rect">
            <a:avLst/>
          </a:prstGeom>
        </p:spPr>
      </p:pic>
      <p:pic>
        <p:nvPicPr>
          <p:cNvPr id="135" name="object 135" descr="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10744200" y="5027676"/>
            <a:ext cx="1232916" cy="745236"/>
          </a:xfrm>
          <a:prstGeom prst="rect">
            <a:avLst/>
          </a:prstGeom>
        </p:spPr>
      </p:pic>
      <p:pic>
        <p:nvPicPr>
          <p:cNvPr id="136" name="object 136" descr="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9097581" y="5824473"/>
            <a:ext cx="286461" cy="269494"/>
          </a:xfrm>
          <a:prstGeom prst="rect">
            <a:avLst/>
          </a:prstGeom>
        </p:spPr>
      </p:pic>
      <p:grpSp>
        <p:nvGrpSpPr>
          <p:cNvPr id="137" name="object 137" descr=""/>
          <p:cNvGrpSpPr/>
          <p:nvPr/>
        </p:nvGrpSpPr>
        <p:grpSpPr>
          <a:xfrm>
            <a:off x="7804124" y="5033771"/>
            <a:ext cx="1223010" cy="1071880"/>
            <a:chOff x="7804124" y="5033771"/>
            <a:chExt cx="1223010" cy="1071880"/>
          </a:xfrm>
        </p:grpSpPr>
        <p:pic>
          <p:nvPicPr>
            <p:cNvPr id="138" name="object 138" descr="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816595" y="5033771"/>
              <a:ext cx="1210055" cy="746760"/>
            </a:xfrm>
            <a:prstGeom prst="rect">
              <a:avLst/>
            </a:prstGeom>
          </p:spPr>
        </p:pic>
        <p:pic>
          <p:nvPicPr>
            <p:cNvPr id="139" name="object 139" descr="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804124" y="5811951"/>
              <a:ext cx="285330" cy="293471"/>
            </a:xfrm>
            <a:prstGeom prst="rect">
              <a:avLst/>
            </a:prstGeom>
          </p:spPr>
        </p:pic>
      </p:grpSp>
      <p:pic>
        <p:nvPicPr>
          <p:cNvPr id="140" name="object 140" descr="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9104947" y="6144171"/>
            <a:ext cx="272084" cy="268084"/>
          </a:xfrm>
          <a:prstGeom prst="rect">
            <a:avLst/>
          </a:prstGeom>
        </p:spPr>
      </p:pic>
      <p:pic>
        <p:nvPicPr>
          <p:cNvPr id="141" name="object 141" descr="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7824685" y="6154026"/>
            <a:ext cx="244208" cy="244208"/>
          </a:xfrm>
          <a:prstGeom prst="rect">
            <a:avLst/>
          </a:prstGeom>
        </p:spPr>
      </p:pic>
      <p:pic>
        <p:nvPicPr>
          <p:cNvPr id="142" name="object 142" descr="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10446740" y="5820625"/>
            <a:ext cx="248767" cy="248767"/>
          </a:xfrm>
          <a:prstGeom prst="rect">
            <a:avLst/>
          </a:prstGeom>
        </p:spPr>
      </p:pic>
      <p:pic>
        <p:nvPicPr>
          <p:cNvPr id="143" name="object 143" descr="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0447997" y="6138468"/>
            <a:ext cx="246265" cy="246265"/>
          </a:xfrm>
          <a:prstGeom prst="rect">
            <a:avLst/>
          </a:prstGeom>
        </p:spPr>
      </p:pic>
      <p:sp>
        <p:nvSpPr>
          <p:cNvPr id="144" name="object 144" descr=""/>
          <p:cNvSpPr txBox="1"/>
          <p:nvPr/>
        </p:nvSpPr>
        <p:spPr>
          <a:xfrm>
            <a:off x="8075168" y="5891580"/>
            <a:ext cx="8655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Product</a:t>
            </a:r>
            <a:r>
              <a:rPr dirty="0" sz="6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Carbon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 Footprint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45" name="object 145" descr=""/>
          <p:cNvSpPr txBox="1"/>
          <p:nvPr/>
        </p:nvSpPr>
        <p:spPr>
          <a:xfrm>
            <a:off x="8075168" y="6166396"/>
            <a:ext cx="9226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AI-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Generated</a:t>
            </a:r>
            <a:r>
              <a:rPr dirty="0" sz="600" spc="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Sustainability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Reports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46" name="object 146" descr=""/>
          <p:cNvSpPr txBox="1"/>
          <p:nvPr/>
        </p:nvSpPr>
        <p:spPr>
          <a:xfrm>
            <a:off x="9388411" y="6215049"/>
            <a:ext cx="67627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Visualization</a:t>
            </a:r>
            <a:r>
              <a:rPr dirty="0" sz="600" spc="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Screen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47" name="object 147" descr=""/>
          <p:cNvSpPr txBox="1"/>
          <p:nvPr/>
        </p:nvSpPr>
        <p:spPr>
          <a:xfrm>
            <a:off x="9376117" y="5885802"/>
            <a:ext cx="94170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Corporate</a:t>
            </a:r>
            <a:r>
              <a:rPr dirty="0" sz="6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767070"/>
                </a:solidFill>
                <a:latin typeface="Tahoma"/>
                <a:cs typeface="Tahoma"/>
              </a:rPr>
              <a:t>Carbon</a:t>
            </a:r>
            <a:r>
              <a:rPr dirty="0" sz="6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Footprint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48" name="object 148" descr=""/>
          <p:cNvSpPr txBox="1"/>
          <p:nvPr/>
        </p:nvSpPr>
        <p:spPr>
          <a:xfrm>
            <a:off x="10728985" y="5835434"/>
            <a:ext cx="9988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Personalized</a:t>
            </a:r>
            <a:r>
              <a:rPr dirty="0" sz="600" spc="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Decarbonization</a:t>
            </a:r>
            <a:r>
              <a:rPr dirty="0" sz="600" spc="50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Pathways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49" name="object 149" descr=""/>
          <p:cNvSpPr txBox="1"/>
          <p:nvPr/>
        </p:nvSpPr>
        <p:spPr>
          <a:xfrm>
            <a:off x="10728985" y="6193396"/>
            <a:ext cx="88709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Customized</a:t>
            </a:r>
            <a:r>
              <a:rPr dirty="0" sz="6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767070"/>
                </a:solidFill>
                <a:latin typeface="Tahoma"/>
                <a:cs typeface="Tahoma"/>
              </a:rPr>
              <a:t>SaaS</a:t>
            </a:r>
            <a:r>
              <a:rPr dirty="0" sz="600" spc="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767070"/>
                </a:solidFill>
                <a:latin typeface="Tahoma"/>
                <a:cs typeface="Tahoma"/>
              </a:rPr>
              <a:t>Platform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0" name="object 150" descr=""/>
          <p:cNvSpPr txBox="1"/>
          <p:nvPr/>
        </p:nvSpPr>
        <p:spPr>
          <a:xfrm>
            <a:off x="6218211" y="6489001"/>
            <a:ext cx="1332865" cy="148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" spc="-25">
                <a:solidFill>
                  <a:srgbClr val="767070"/>
                </a:solidFill>
                <a:latin typeface="Tahoma"/>
                <a:cs typeface="Tahoma"/>
              </a:rPr>
              <a:t>Enterprise</a:t>
            </a:r>
            <a:r>
              <a:rPr dirty="0" sz="8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800">
                <a:solidFill>
                  <a:srgbClr val="767070"/>
                </a:solidFill>
                <a:latin typeface="Tahoma"/>
                <a:cs typeface="Tahoma"/>
              </a:rPr>
              <a:t>Carbon</a:t>
            </a:r>
            <a:r>
              <a:rPr dirty="0" sz="800" spc="-10">
                <a:solidFill>
                  <a:srgbClr val="767070"/>
                </a:solidFill>
                <a:latin typeface="Tahoma"/>
                <a:cs typeface="Tahoma"/>
              </a:rPr>
              <a:t> Accounting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51" name="object 151" descr=""/>
          <p:cNvSpPr txBox="1"/>
          <p:nvPr/>
        </p:nvSpPr>
        <p:spPr>
          <a:xfrm>
            <a:off x="2109216" y="1562100"/>
            <a:ext cx="100584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175" rIns="0" bIns="0" rtlCol="0" vert="horz">
            <a:spAutoFit/>
          </a:bodyPr>
          <a:lstStyle/>
          <a:p>
            <a:pPr marL="203200">
              <a:lnSpc>
                <a:spcPct val="100000"/>
              </a:lnSpc>
              <a:spcBef>
                <a:spcPts val="25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Outdoor</a:t>
            </a:r>
            <a:r>
              <a:rPr dirty="0" sz="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Camping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2" name="object 152" descr=""/>
          <p:cNvSpPr txBox="1"/>
          <p:nvPr/>
        </p:nvSpPr>
        <p:spPr>
          <a:xfrm>
            <a:off x="3375659" y="1562100"/>
            <a:ext cx="105918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175" rIns="0" bIns="0" rtlCol="0" vert="horz">
            <a:spAutoFit/>
          </a:bodyPr>
          <a:lstStyle/>
          <a:p>
            <a:pPr marL="139700">
              <a:lnSpc>
                <a:spcPct val="100000"/>
              </a:lnSpc>
              <a:spcBef>
                <a:spcPts val="25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Outdoor</a:t>
            </a:r>
            <a:r>
              <a:rPr dirty="0" sz="600" spc="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live</a:t>
            </a:r>
            <a:r>
              <a:rPr dirty="0" sz="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streaming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3" name="object 153" descr=""/>
          <p:cNvSpPr txBox="1"/>
          <p:nvPr/>
        </p:nvSpPr>
        <p:spPr>
          <a:xfrm>
            <a:off x="4686300" y="1562100"/>
            <a:ext cx="99377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175" rIns="0" bIns="0" rtlCol="0" vert="horz">
            <a:spAutoFit/>
          </a:bodyPr>
          <a:lstStyle/>
          <a:p>
            <a:pPr marL="126364">
              <a:lnSpc>
                <a:spcPct val="100000"/>
              </a:lnSpc>
              <a:spcBef>
                <a:spcPts val="25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Outdoor</a:t>
            </a:r>
            <a:r>
              <a:rPr dirty="0" sz="6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Construction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4" name="object 154" descr=""/>
          <p:cNvSpPr txBox="1"/>
          <p:nvPr/>
        </p:nvSpPr>
        <p:spPr>
          <a:xfrm>
            <a:off x="2109216" y="303580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215900">
              <a:lnSpc>
                <a:spcPct val="100000"/>
              </a:lnSpc>
              <a:spcBef>
                <a:spcPts val="20"/>
              </a:spcBef>
            </a:pP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Family</a:t>
            </a:r>
            <a:r>
              <a:rPr dirty="0" sz="6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users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5" name="object 155" descr=""/>
          <p:cNvSpPr txBox="1"/>
          <p:nvPr/>
        </p:nvSpPr>
        <p:spPr>
          <a:xfrm>
            <a:off x="3023616" y="303580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1270" rIns="0" bIns="0" rtlCol="0" vert="horz">
            <a:spAutoFit/>
          </a:bodyPr>
          <a:lstStyle/>
          <a:p>
            <a:pPr marL="90805">
              <a:lnSpc>
                <a:spcPct val="100000"/>
              </a:lnSpc>
              <a:spcBef>
                <a:spcPts val="10"/>
              </a:spcBef>
            </a:pP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Enterprise</a:t>
            </a:r>
            <a:r>
              <a:rPr dirty="0" sz="6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unit</a:t>
            </a:r>
            <a:r>
              <a:rPr dirty="0" sz="6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users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6" name="object 156" descr=""/>
          <p:cNvSpPr txBox="1"/>
          <p:nvPr/>
        </p:nvSpPr>
        <p:spPr>
          <a:xfrm>
            <a:off x="3941064" y="303580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235585">
              <a:lnSpc>
                <a:spcPct val="100000"/>
              </a:lnSpc>
              <a:spcBef>
                <a:spcPts val="20"/>
              </a:spcBef>
            </a:pP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Shop</a:t>
            </a:r>
            <a:r>
              <a:rPr dirty="0" sz="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users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7" name="object 157" descr=""/>
          <p:cNvSpPr txBox="1"/>
          <p:nvPr/>
        </p:nvSpPr>
        <p:spPr>
          <a:xfrm>
            <a:off x="4858511" y="303580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231140">
              <a:lnSpc>
                <a:spcPct val="100000"/>
              </a:lnSpc>
              <a:spcBef>
                <a:spcPts val="2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Hotel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users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8" name="object 158" descr=""/>
          <p:cNvSpPr txBox="1"/>
          <p:nvPr/>
        </p:nvSpPr>
        <p:spPr>
          <a:xfrm>
            <a:off x="2109216" y="450646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182880">
              <a:lnSpc>
                <a:spcPct val="100000"/>
              </a:lnSpc>
              <a:spcBef>
                <a:spcPts val="20"/>
              </a:spcBef>
            </a:pP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Industrial</a:t>
            </a:r>
            <a:r>
              <a:rPr dirty="0" sz="600" spc="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park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59" name="object 159" descr=""/>
          <p:cNvSpPr txBox="1"/>
          <p:nvPr/>
        </p:nvSpPr>
        <p:spPr>
          <a:xfrm>
            <a:off x="3941064" y="450646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266065">
              <a:lnSpc>
                <a:spcPct val="100000"/>
              </a:lnSpc>
              <a:spcBef>
                <a:spcPts val="20"/>
              </a:spcBef>
            </a:pP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Farm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use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0" name="object 160" descr=""/>
          <p:cNvSpPr/>
          <p:nvPr/>
        </p:nvSpPr>
        <p:spPr>
          <a:xfrm>
            <a:off x="4858511" y="4506467"/>
            <a:ext cx="832485" cy="114300"/>
          </a:xfrm>
          <a:custGeom>
            <a:avLst/>
            <a:gdLst/>
            <a:ahLst/>
            <a:cxnLst/>
            <a:rect l="l" t="t" r="r" b="b"/>
            <a:pathLst>
              <a:path w="832485" h="114300">
                <a:moveTo>
                  <a:pt x="832103" y="114300"/>
                </a:moveTo>
                <a:lnTo>
                  <a:pt x="0" y="114300"/>
                </a:lnTo>
                <a:lnTo>
                  <a:pt x="0" y="0"/>
                </a:lnTo>
                <a:lnTo>
                  <a:pt x="832103" y="0"/>
                </a:lnTo>
                <a:lnTo>
                  <a:pt x="832103" y="114300"/>
                </a:lnTo>
                <a:close/>
              </a:path>
            </a:pathLst>
          </a:custGeom>
          <a:solidFill>
            <a:srgbClr val="1573B6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" name="object 161" descr=""/>
          <p:cNvSpPr txBox="1"/>
          <p:nvPr/>
        </p:nvSpPr>
        <p:spPr>
          <a:xfrm>
            <a:off x="3020567" y="4506467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marL="40005">
              <a:lnSpc>
                <a:spcPts val="705"/>
              </a:lnSpc>
            </a:pP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Expressway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 service</a:t>
            </a:r>
            <a:r>
              <a:rPr dirty="0" sz="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area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2" name="object 162" descr=""/>
          <p:cNvSpPr txBox="1"/>
          <p:nvPr/>
        </p:nvSpPr>
        <p:spPr>
          <a:xfrm>
            <a:off x="4851565" y="4491990"/>
            <a:ext cx="93535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Commercial</a:t>
            </a:r>
            <a:r>
              <a:rPr dirty="0" sz="600" spc="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comprehensive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3" name="object 163" descr=""/>
          <p:cNvSpPr txBox="1"/>
          <p:nvPr/>
        </p:nvSpPr>
        <p:spPr>
          <a:xfrm>
            <a:off x="2109216" y="6045708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198755">
              <a:lnSpc>
                <a:spcPct val="100000"/>
              </a:lnSpc>
              <a:spcBef>
                <a:spcPts val="20"/>
              </a:spcBef>
            </a:pP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Blade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battery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4" name="object 164" descr=""/>
          <p:cNvSpPr txBox="1"/>
          <p:nvPr/>
        </p:nvSpPr>
        <p:spPr>
          <a:xfrm>
            <a:off x="3025139" y="6045708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1905" rIns="0" bIns="0" rtlCol="0" vert="horz">
            <a:spAutoFit/>
          </a:bodyPr>
          <a:lstStyle/>
          <a:p>
            <a:pPr marL="62230">
              <a:lnSpc>
                <a:spcPct val="100000"/>
              </a:lnSpc>
              <a:spcBef>
                <a:spcPts val="15"/>
              </a:spcBef>
            </a:pPr>
            <a:r>
              <a:rPr dirty="0" sz="500" spc="-10">
                <a:solidFill>
                  <a:srgbClr val="FFFFFF"/>
                </a:solidFill>
                <a:latin typeface="Tahoma"/>
                <a:cs typeface="Tahoma"/>
              </a:rPr>
              <a:t>RV</a:t>
            </a:r>
            <a:r>
              <a:rPr dirty="0" sz="5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Tahoma"/>
                <a:cs typeface="Tahoma"/>
              </a:rPr>
              <a:t>parking</a:t>
            </a:r>
            <a:r>
              <a:rPr dirty="0" sz="5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Tahoma"/>
                <a:cs typeface="Tahoma"/>
              </a:rPr>
              <a:t>lithium</a:t>
            </a:r>
            <a:r>
              <a:rPr dirty="0" sz="5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500" spc="-10">
                <a:solidFill>
                  <a:srgbClr val="FFFFFF"/>
                </a:solidFill>
                <a:latin typeface="Tahoma"/>
                <a:cs typeface="Tahoma"/>
              </a:rPr>
              <a:t>battery</a:t>
            </a:r>
            <a:endParaRPr sz="500">
              <a:latin typeface="Tahoma"/>
              <a:cs typeface="Tahoma"/>
            </a:endParaRPr>
          </a:p>
        </p:txBody>
      </p:sp>
      <p:sp>
        <p:nvSpPr>
          <p:cNvPr id="165" name="object 165" descr=""/>
          <p:cNvSpPr txBox="1"/>
          <p:nvPr/>
        </p:nvSpPr>
        <p:spPr>
          <a:xfrm>
            <a:off x="3941064" y="6045708"/>
            <a:ext cx="83248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19685" rIns="0" bIns="0" rtlCol="0" vert="horz">
            <a:spAutoFit/>
          </a:bodyPr>
          <a:lstStyle/>
          <a:p>
            <a:pPr marL="87630">
              <a:lnSpc>
                <a:spcPct val="100000"/>
              </a:lnSpc>
              <a:spcBef>
                <a:spcPts val="155"/>
              </a:spcBef>
            </a:pPr>
            <a:r>
              <a:rPr dirty="0" sz="400" spc="-20">
                <a:solidFill>
                  <a:srgbClr val="FFFFFF"/>
                </a:solidFill>
                <a:latin typeface="Tahoma"/>
                <a:cs typeface="Tahoma"/>
              </a:rPr>
              <a:t>Truck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integrated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lithium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battery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66" name="object 166" descr=""/>
          <p:cNvSpPr txBox="1"/>
          <p:nvPr/>
        </p:nvSpPr>
        <p:spPr>
          <a:xfrm>
            <a:off x="4856988" y="6045708"/>
            <a:ext cx="82296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0" rIns="0" bIns="0" rtlCol="0" vert="horz">
            <a:spAutoFit/>
          </a:bodyPr>
          <a:lstStyle/>
          <a:p>
            <a:pPr marL="27305">
              <a:lnSpc>
                <a:spcPts val="395"/>
              </a:lnSpc>
            </a:pP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Lithium</a:t>
            </a:r>
            <a:r>
              <a:rPr dirty="0" sz="4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20">
                <a:solidFill>
                  <a:srgbClr val="FFFFFF"/>
                </a:solidFill>
                <a:latin typeface="Tahoma"/>
                <a:cs typeface="Tahoma"/>
              </a:rPr>
              <a:t>battery</a:t>
            </a:r>
            <a:r>
              <a:rPr dirty="0" sz="4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dirty="0" sz="4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low-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power</a:t>
            </a:r>
            <a:r>
              <a:rPr dirty="0" sz="4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20">
                <a:solidFill>
                  <a:srgbClr val="FFFFFF"/>
                </a:solidFill>
                <a:latin typeface="Tahoma"/>
                <a:cs typeface="Tahoma"/>
              </a:rPr>
              <a:t>two-</a:t>
            </a:r>
            <a:endParaRPr sz="400">
              <a:latin typeface="Tahoma"/>
              <a:cs typeface="Tahoma"/>
            </a:endParaRPr>
          </a:p>
          <a:p>
            <a:pPr marL="27305">
              <a:lnSpc>
                <a:spcPct val="100000"/>
              </a:lnSpc>
            </a:pP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wheel</a:t>
            </a:r>
            <a:r>
              <a:rPr dirty="0" sz="4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three-wheel</a:t>
            </a:r>
            <a:r>
              <a:rPr dirty="0" sz="4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0" spc="-10">
                <a:solidFill>
                  <a:srgbClr val="FFFFFF"/>
                </a:solidFill>
                <a:latin typeface="Tahoma"/>
                <a:cs typeface="Tahoma"/>
              </a:rPr>
              <a:t>vehicles</a:t>
            </a:r>
            <a:endParaRPr sz="400">
              <a:latin typeface="Tahoma"/>
              <a:cs typeface="Tahoma"/>
            </a:endParaRPr>
          </a:p>
        </p:txBody>
      </p:sp>
      <p:sp>
        <p:nvSpPr>
          <p:cNvPr id="167" name="object 167" descr=""/>
          <p:cNvSpPr txBox="1"/>
          <p:nvPr/>
        </p:nvSpPr>
        <p:spPr>
          <a:xfrm>
            <a:off x="7816595" y="1667255"/>
            <a:ext cx="122237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404495">
              <a:lnSpc>
                <a:spcPct val="100000"/>
              </a:lnSpc>
              <a:spcBef>
                <a:spcPts val="20"/>
              </a:spcBef>
            </a:pP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Solar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8" name="object 168" descr=""/>
          <p:cNvSpPr txBox="1"/>
          <p:nvPr/>
        </p:nvSpPr>
        <p:spPr>
          <a:xfrm>
            <a:off x="9119616" y="1667255"/>
            <a:ext cx="140716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383540">
              <a:lnSpc>
                <a:spcPct val="100000"/>
              </a:lnSpc>
              <a:spcBef>
                <a:spcPts val="2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Wind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power</a:t>
            </a:r>
            <a:r>
              <a:rPr dirty="0" sz="6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69" name="object 169" descr=""/>
          <p:cNvSpPr txBox="1"/>
          <p:nvPr/>
        </p:nvSpPr>
        <p:spPr>
          <a:xfrm>
            <a:off x="10632947" y="1667255"/>
            <a:ext cx="133985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167640">
              <a:lnSpc>
                <a:spcPct val="100000"/>
              </a:lnSpc>
              <a:spcBef>
                <a:spcPts val="20"/>
              </a:spcBef>
            </a:pP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Energy</a:t>
            </a:r>
            <a:r>
              <a:rPr dirty="0" sz="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Storage</a:t>
            </a:r>
            <a:r>
              <a:rPr dirty="0" sz="6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System</a:t>
            </a: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Design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0" name="object 170" descr=""/>
          <p:cNvSpPr txBox="1"/>
          <p:nvPr/>
        </p:nvSpPr>
        <p:spPr>
          <a:xfrm>
            <a:off x="7816595" y="3681984"/>
            <a:ext cx="1222375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222250">
              <a:lnSpc>
                <a:spcPct val="100000"/>
              </a:lnSpc>
              <a:spcBef>
                <a:spcPts val="2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Net Zero</a:t>
            </a:r>
            <a:r>
              <a:rPr dirty="0" sz="6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Industrial</a:t>
            </a:r>
            <a:r>
              <a:rPr dirty="0" sz="6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Park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1" name="object 171" descr=""/>
          <p:cNvSpPr txBox="1"/>
          <p:nvPr/>
        </p:nvSpPr>
        <p:spPr>
          <a:xfrm>
            <a:off x="9119616" y="3681984"/>
            <a:ext cx="140716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426720">
              <a:lnSpc>
                <a:spcPct val="100000"/>
              </a:lnSpc>
              <a:spcBef>
                <a:spcPts val="2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Net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Zero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Factory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2" name="object 172" descr=""/>
          <p:cNvSpPr txBox="1"/>
          <p:nvPr/>
        </p:nvSpPr>
        <p:spPr>
          <a:xfrm>
            <a:off x="10632947" y="3681984"/>
            <a:ext cx="1339850" cy="114300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2540" rIns="0" bIns="0" rtlCol="0" vert="horz">
            <a:spAutoFit/>
          </a:bodyPr>
          <a:lstStyle/>
          <a:p>
            <a:pPr marL="429895">
              <a:lnSpc>
                <a:spcPct val="100000"/>
              </a:lnSpc>
              <a:spcBef>
                <a:spcPts val="2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Net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Zero</a:t>
            </a:r>
            <a:r>
              <a:rPr dirty="0" sz="600" spc="-20">
                <a:solidFill>
                  <a:srgbClr val="FFFFFF"/>
                </a:solidFill>
                <a:latin typeface="Tahoma"/>
                <a:cs typeface="Tahoma"/>
              </a:rPr>
              <a:t> Farm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3" name="object 173" descr=""/>
          <p:cNvSpPr txBox="1"/>
          <p:nvPr/>
        </p:nvSpPr>
        <p:spPr>
          <a:xfrm>
            <a:off x="7816595" y="5652515"/>
            <a:ext cx="1222375" cy="116205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810" rIns="0" bIns="0" rtlCol="0" vert="horz">
            <a:spAutoFit/>
          </a:bodyPr>
          <a:lstStyle/>
          <a:p>
            <a:pPr marL="299085">
              <a:lnSpc>
                <a:spcPct val="100000"/>
              </a:lnSpc>
              <a:spcBef>
                <a:spcPts val="3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Carbon</a:t>
            </a:r>
            <a:r>
              <a:rPr dirty="0" sz="6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accounting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4" name="object 174" descr=""/>
          <p:cNvSpPr txBox="1"/>
          <p:nvPr/>
        </p:nvSpPr>
        <p:spPr>
          <a:xfrm>
            <a:off x="9119616" y="5652515"/>
            <a:ext cx="1407160" cy="116205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810" rIns="0" bIns="0" rtlCol="0" vert="horz">
            <a:spAutoFit/>
          </a:bodyPr>
          <a:lstStyle/>
          <a:p>
            <a:pPr marL="300355">
              <a:lnSpc>
                <a:spcPct val="100000"/>
              </a:lnSpc>
              <a:spcBef>
                <a:spcPts val="30"/>
              </a:spcBef>
            </a:pP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Decarbonisation</a:t>
            </a:r>
            <a:r>
              <a:rPr dirty="0" sz="6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scheme</a:t>
            </a:r>
            <a:endParaRPr sz="600">
              <a:latin typeface="Tahoma"/>
              <a:cs typeface="Tahoma"/>
            </a:endParaRPr>
          </a:p>
        </p:txBody>
      </p:sp>
      <p:sp>
        <p:nvSpPr>
          <p:cNvPr id="175" name="object 175" descr=""/>
          <p:cNvSpPr txBox="1"/>
          <p:nvPr/>
        </p:nvSpPr>
        <p:spPr>
          <a:xfrm>
            <a:off x="10632947" y="5652515"/>
            <a:ext cx="1339850" cy="116205"/>
          </a:xfrm>
          <a:prstGeom prst="rect">
            <a:avLst/>
          </a:prstGeom>
          <a:solidFill>
            <a:srgbClr val="1573B6">
              <a:alpha val="39999"/>
            </a:srgbClr>
          </a:solidFill>
        </p:spPr>
        <p:txBody>
          <a:bodyPr wrap="square" lIns="0" tIns="3810" rIns="0" bIns="0" rtlCol="0" vert="horz">
            <a:spAutoFit/>
          </a:bodyPr>
          <a:lstStyle/>
          <a:p>
            <a:pPr marL="170815">
              <a:lnSpc>
                <a:spcPct val="100000"/>
              </a:lnSpc>
              <a:spcBef>
                <a:spcPts val="30"/>
              </a:spcBef>
            </a:pPr>
            <a:r>
              <a:rPr dirty="0" sz="600">
                <a:solidFill>
                  <a:srgbClr val="FFFFFF"/>
                </a:solidFill>
                <a:latin typeface="Tahoma"/>
                <a:cs typeface="Tahoma"/>
              </a:rPr>
              <a:t>Carbon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management</a:t>
            </a:r>
            <a:r>
              <a:rPr dirty="0" sz="6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600" spc="-10">
                <a:solidFill>
                  <a:srgbClr val="FFFFFF"/>
                </a:solidFill>
                <a:latin typeface="Tahoma"/>
                <a:cs typeface="Tahoma"/>
              </a:rPr>
              <a:t>software</a:t>
            </a:r>
            <a:endParaRPr sz="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6488" y="4242815"/>
            <a:ext cx="3343655" cy="1880616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76488" y="1449324"/>
            <a:ext cx="3343655" cy="1972055"/>
          </a:xfrm>
          <a:prstGeom prst="rect">
            <a:avLst/>
          </a:prstGeom>
        </p:spPr>
      </p:pic>
      <p:sp>
        <p:nvSpPr>
          <p:cNvPr id="6" name="object 6" descr=""/>
          <p:cNvSpPr txBox="1"/>
          <p:nvPr/>
        </p:nvSpPr>
        <p:spPr>
          <a:xfrm>
            <a:off x="450215" y="3858767"/>
            <a:ext cx="11290300" cy="21615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900"/>
              </a:lnSpc>
              <a:spcBef>
                <a:spcPts val="100"/>
              </a:spcBef>
            </a:pP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600" spc="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600" spc="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Decarbonizing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Port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Logistics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—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Microsoft YaHei"/>
                <a:cs typeface="Microsoft YaHei"/>
              </a:rPr>
              <a:t>"Hydrogen-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Electric</a:t>
            </a:r>
            <a:r>
              <a:rPr dirty="0" sz="1600" spc="1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Dual-Drive"</a:t>
            </a:r>
            <a:r>
              <a:rPr dirty="0" sz="1600" spc="1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Transport</a:t>
            </a:r>
            <a:r>
              <a:rPr dirty="0" sz="1600" spc="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Synergy</a:t>
            </a:r>
            <a:r>
              <a:rPr dirty="0" sz="1600" spc="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at</a:t>
            </a:r>
            <a:r>
              <a:rPr dirty="0" sz="1600" spc="2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Microsoft YaHei"/>
                <a:cs typeface="Microsoft YaHei"/>
              </a:rPr>
              <a:t>Jiaxing </a:t>
            </a:r>
            <a:r>
              <a:rPr dirty="0" sz="1600" spc="-20" b="1">
                <a:solidFill>
                  <a:srgbClr val="C00000"/>
                </a:solidFill>
                <a:latin typeface="Microsoft YaHei"/>
                <a:cs typeface="Microsoft YaHei"/>
              </a:rPr>
              <a:t>Yemaodun</a:t>
            </a:r>
            <a:r>
              <a:rPr dirty="0" sz="1600" spc="-8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Microsoft YaHei"/>
                <a:cs typeface="Microsoft YaHei"/>
              </a:rPr>
              <a:t>Park，China</a:t>
            </a:r>
            <a:endParaRPr sz="1600">
              <a:latin typeface="Microsoft YaHei"/>
              <a:cs typeface="Microsoft YaHei"/>
            </a:endParaRPr>
          </a:p>
          <a:p>
            <a:pPr marL="298450" marR="3397250" indent="-285750">
              <a:lnSpc>
                <a:spcPct val="119900"/>
              </a:lnSpc>
              <a:spcBef>
                <a:spcPts val="147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Basic</a:t>
            </a:r>
            <a:r>
              <a:rPr dirty="0" sz="900" spc="13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Information:</a:t>
            </a:r>
            <a:r>
              <a:rPr dirty="0" sz="900" spc="13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Located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Zhapu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Port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Area,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Jiaxing,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Zhejiang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Province,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covering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14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hectares,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one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China’s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four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Net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Zero </a:t>
            </a:r>
            <a:r>
              <a:rPr dirty="0" sz="900">
                <a:latin typeface="Microsoft YaHei"/>
                <a:cs typeface="Microsoft YaHei"/>
              </a:rPr>
              <a:t>logistics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park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pilots.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has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established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Net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Zero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transportation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system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achieved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100%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clean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in-park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vehicles.</a:t>
            </a:r>
            <a:endParaRPr sz="900">
              <a:latin typeface="Microsoft YaHei"/>
              <a:cs typeface="Microsoft YaHei"/>
            </a:endParaRPr>
          </a:p>
          <a:p>
            <a:pPr marL="298450" marR="3397250" indent="-285750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Core</a:t>
            </a:r>
            <a:r>
              <a:rPr dirty="0" sz="900" spc="9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Innovation:</a:t>
            </a:r>
            <a:r>
              <a:rPr dirty="0" sz="900" spc="9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Through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combination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"hydrogen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heavy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trucks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+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forklifts",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zero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entire "port-</a:t>
            </a:r>
            <a:r>
              <a:rPr dirty="0" sz="900">
                <a:latin typeface="Microsoft YaHei"/>
                <a:cs typeface="Microsoft YaHei"/>
              </a:rPr>
              <a:t>park"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freight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process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achieved.</a:t>
            </a:r>
            <a:endParaRPr sz="900">
              <a:latin typeface="Microsoft YaHei"/>
              <a:cs typeface="Microsoft YaHei"/>
            </a:endParaRPr>
          </a:p>
          <a:p>
            <a:pPr marL="298450" marR="3397250" indent="-285750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Hydrogen</a:t>
            </a:r>
            <a:r>
              <a:rPr dirty="0" sz="900" spc="7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Station</a:t>
            </a:r>
            <a:r>
              <a:rPr dirty="0" sz="900" spc="7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with</a:t>
            </a:r>
            <a:r>
              <a:rPr dirty="0" sz="900" spc="8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Photovoltaic</a:t>
            </a:r>
            <a:r>
              <a:rPr dirty="0" sz="900" spc="7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Canopy:</a:t>
            </a:r>
            <a:r>
              <a:rPr dirty="0" sz="900" spc="7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canopy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station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covered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photovoltaic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panels,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which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convert </a:t>
            </a:r>
            <a:r>
              <a:rPr dirty="0" sz="900">
                <a:latin typeface="Microsoft YaHei"/>
                <a:cs typeface="Microsoft YaHei"/>
              </a:rPr>
              <a:t>solar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into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electricity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station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operation,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achieving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self-sufficiency.</a:t>
            </a:r>
            <a:endParaRPr sz="900">
              <a:latin typeface="Microsoft YaHei"/>
              <a:cs typeface="Microsoft YaHei"/>
            </a:endParaRPr>
          </a:p>
          <a:p>
            <a:pPr marL="298450" marR="3425190" indent="-285750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Charging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Battery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Swapping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Stations: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Equipped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charging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piles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forklifts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short-</a:t>
            </a:r>
            <a:r>
              <a:rPr dirty="0" sz="900">
                <a:latin typeface="Microsoft YaHei"/>
                <a:cs typeface="Microsoft YaHei"/>
              </a:rPr>
              <a:t>distance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shuttle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vehicles,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well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as </a:t>
            </a:r>
            <a:r>
              <a:rPr dirty="0" sz="900">
                <a:latin typeface="Microsoft YaHei"/>
                <a:cs typeface="Microsoft YaHei"/>
              </a:rPr>
              <a:t>battery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swapping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stations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provide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fast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replenishment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hydrogen-</a:t>
            </a:r>
            <a:r>
              <a:rPr dirty="0" sz="900">
                <a:latin typeface="Microsoft YaHei"/>
                <a:cs typeface="Microsoft YaHei"/>
              </a:rPr>
              <a:t>powered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heavy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trucks.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459740" y="1516379"/>
            <a:ext cx="7888605" cy="183451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96545" marR="5080" indent="-283845">
              <a:lnSpc>
                <a:spcPct val="119900"/>
              </a:lnSpc>
              <a:spcBef>
                <a:spcPts val="100"/>
              </a:spcBef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Basic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Information: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China’s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first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Zero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park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certified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accordance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national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standards,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China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Xiong’an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Innovation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Center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has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total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construction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area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approximately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198,000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square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meters.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serves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benchmark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project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“green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smart” 	transformation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Xiong’an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New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Area.</a:t>
            </a:r>
            <a:endParaRPr sz="900">
              <a:latin typeface="Microsoft YaHei"/>
              <a:cs typeface="Microsoft YaHei"/>
            </a:endParaRPr>
          </a:p>
          <a:p>
            <a:pPr algn="just" marL="296545" indent="-283845">
              <a:lnSpc>
                <a:spcPct val="100000"/>
              </a:lnSpc>
              <a:spcBef>
                <a:spcPts val="215"/>
              </a:spcBef>
              <a:buFont typeface="Microsoft Sans Serif"/>
              <a:buChar char="•"/>
              <a:tabLst>
                <a:tab pos="296545" algn="l"/>
              </a:tabLst>
            </a:pPr>
            <a:r>
              <a:rPr dirty="0" sz="900" b="1">
                <a:latin typeface="Microsoft YaHei"/>
                <a:cs typeface="Microsoft YaHei"/>
              </a:rPr>
              <a:t>Highlights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of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Infrastructure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Upgrade：</a:t>
            </a:r>
            <a:endParaRPr sz="900">
              <a:latin typeface="Microsoft YaHei"/>
              <a:cs typeface="Microsoft YaHei"/>
            </a:endParaRPr>
          </a:p>
          <a:p>
            <a:pPr algn="just" marL="296545" marR="5080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Clean</a:t>
            </a:r>
            <a:r>
              <a:rPr dirty="0" sz="900" spc="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heating</a:t>
            </a:r>
            <a:r>
              <a:rPr dirty="0" sz="900" spc="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cooling</a:t>
            </a:r>
            <a:r>
              <a:rPr dirty="0" sz="900" spc="6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system:</a:t>
            </a:r>
            <a:r>
              <a:rPr dirty="0" sz="900" spc="5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Adopting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ground-source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heat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pump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technology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provide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constant-temperature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air</a:t>
            </a:r>
            <a:r>
              <a:rPr dirty="0" sz="900" spc="7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conditioning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water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park,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significantly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HVAC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consumption.</a:t>
            </a:r>
            <a:endParaRPr sz="900">
              <a:latin typeface="Microsoft YaHei"/>
              <a:cs typeface="Microsoft YaHei"/>
            </a:endParaRPr>
          </a:p>
          <a:p>
            <a:pPr algn="just" marL="296545" indent="-283845">
              <a:lnSpc>
                <a:spcPct val="100000"/>
              </a:lnSpc>
              <a:spcBef>
                <a:spcPts val="215"/>
              </a:spcBef>
              <a:buFont typeface="Microsoft Sans Serif"/>
              <a:buChar char="•"/>
              <a:tabLst>
                <a:tab pos="296545" algn="l"/>
              </a:tabLst>
            </a:pPr>
            <a:r>
              <a:rPr dirty="0" sz="900" b="1">
                <a:latin typeface="Microsoft YaHei"/>
                <a:cs typeface="Microsoft YaHei"/>
              </a:rPr>
              <a:t>Smart</a:t>
            </a:r>
            <a:r>
              <a:rPr dirty="0" sz="900" spc="-2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Energy</a:t>
            </a:r>
            <a:r>
              <a:rPr dirty="0" sz="900" spc="-20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Management: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Build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integrated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intelligent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operation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platform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park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support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multi-</a:t>
            </a:r>
            <a:r>
              <a:rPr dirty="0" sz="900">
                <a:latin typeface="Microsoft YaHei"/>
                <a:cs typeface="Microsoft YaHei"/>
              </a:rPr>
              <a:t>dimensional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data.</a:t>
            </a:r>
            <a:endParaRPr sz="900">
              <a:latin typeface="Microsoft YaHei"/>
              <a:cs typeface="Microsoft YaHei"/>
            </a:endParaRPr>
          </a:p>
          <a:p>
            <a:pPr algn="just" marL="296545" marR="5080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Renewable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Energy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Integration:</a:t>
            </a:r>
            <a:r>
              <a:rPr dirty="0" sz="900" spc="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distributed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photovoltaic system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 be built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 realize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"self-consumption of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on-site power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generation,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surplus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electricity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connected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grid",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reducing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reliance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traditional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power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grid.</a:t>
            </a:r>
            <a:endParaRPr sz="900">
              <a:latin typeface="Microsoft YaHei"/>
              <a:cs typeface="Microsoft YaHei"/>
            </a:endParaRPr>
          </a:p>
          <a:p>
            <a:pPr algn="just" marL="296545" marR="5080" indent="-283845">
              <a:lnSpc>
                <a:spcPct val="119900"/>
              </a:lnSpc>
              <a:buFont typeface="Microsoft Sans Serif"/>
              <a:buChar char="•"/>
              <a:tabLst>
                <a:tab pos="298450" algn="l"/>
              </a:tabLst>
            </a:pPr>
            <a:r>
              <a:rPr dirty="0" sz="900" b="1">
                <a:latin typeface="Microsoft YaHei"/>
                <a:cs typeface="Microsoft YaHei"/>
              </a:rPr>
              <a:t>Ultra-low</a:t>
            </a:r>
            <a:r>
              <a:rPr dirty="0" sz="900" spc="8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Energy</a:t>
            </a:r>
            <a:r>
              <a:rPr dirty="0" sz="900" spc="8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Consumption</a:t>
            </a:r>
            <a:r>
              <a:rPr dirty="0" sz="900" spc="8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Building</a:t>
            </a:r>
            <a:r>
              <a:rPr dirty="0" sz="900" spc="8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Application:</a:t>
            </a:r>
            <a:r>
              <a:rPr dirty="0" sz="900" spc="7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Adopting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technologies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such</a:t>
            </a:r>
            <a:r>
              <a:rPr dirty="0" sz="900" spc="9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high-performance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building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envelopes,</a:t>
            </a:r>
            <a:r>
              <a:rPr dirty="0" sz="900" spc="9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thermal- 	bridge-</a:t>
            </a:r>
            <a:r>
              <a:rPr dirty="0" sz="900">
                <a:latin typeface="Microsoft YaHei"/>
                <a:cs typeface="Microsoft YaHei"/>
              </a:rPr>
              <a:t>free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design,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high-</a:t>
            </a:r>
            <a:r>
              <a:rPr dirty="0" sz="900">
                <a:latin typeface="Microsoft YaHei"/>
                <a:cs typeface="Microsoft YaHei"/>
              </a:rPr>
              <a:t>efficiency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cooling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heating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systems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meet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ultra-</a:t>
            </a:r>
            <a:r>
              <a:rPr dirty="0" sz="900">
                <a:latin typeface="Microsoft YaHei"/>
                <a:cs typeface="Microsoft YaHei"/>
              </a:rPr>
              <a:t>low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energy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consumption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standards.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40690" y="1007757"/>
            <a:ext cx="10159365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Case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Study: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State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spc="-20" b="1">
                <a:solidFill>
                  <a:srgbClr val="C00000"/>
                </a:solidFill>
                <a:latin typeface="Microsoft YaHei"/>
                <a:cs typeface="Microsoft YaHei"/>
              </a:rPr>
              <a:t>Grid’s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Internet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Innovation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Center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in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Xiong</a:t>
            </a:r>
            <a:r>
              <a:rPr dirty="0" sz="16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An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New</a:t>
            </a:r>
            <a:r>
              <a:rPr dirty="0" sz="16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b="1">
                <a:solidFill>
                  <a:srgbClr val="C00000"/>
                </a:solidFill>
                <a:latin typeface="Microsoft YaHei"/>
                <a:cs typeface="Microsoft YaHei"/>
              </a:rPr>
              <a:t>Area,</a:t>
            </a:r>
            <a:r>
              <a:rPr dirty="0" sz="16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600" spc="-10" b="1">
                <a:solidFill>
                  <a:srgbClr val="C00000"/>
                </a:solidFill>
                <a:latin typeface="Microsoft YaHei"/>
                <a:cs typeface="Microsoft YaHei"/>
              </a:rPr>
              <a:t>China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Greening</a:t>
            </a:r>
            <a:r>
              <a:rPr dirty="0" spc="-75"/>
              <a:t> </a:t>
            </a:r>
            <a:r>
              <a:rPr dirty="0"/>
              <a:t>of</a:t>
            </a:r>
            <a:r>
              <a:rPr dirty="0" spc="-75"/>
              <a:t> </a:t>
            </a:r>
            <a:r>
              <a:rPr dirty="0"/>
              <a:t>Infrastructure</a:t>
            </a:r>
            <a:r>
              <a:rPr dirty="0" spc="-75"/>
              <a:t> </a:t>
            </a:r>
            <a:r>
              <a:rPr dirty="0"/>
              <a:t>and</a:t>
            </a:r>
            <a:r>
              <a:rPr dirty="0" spc="-75"/>
              <a:t> </a:t>
            </a:r>
            <a:r>
              <a:rPr dirty="0" spc="-10"/>
              <a:t>Facilities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4585" y="2437923"/>
            <a:ext cx="1959610" cy="1484630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5400" spc="-25" b="1">
                <a:solidFill>
                  <a:srgbClr val="458DCF"/>
                </a:solidFill>
                <a:latin typeface="Microsoft YaHei"/>
                <a:cs typeface="Microsoft YaHei"/>
              </a:rPr>
              <a:t>04</a:t>
            </a:r>
            <a:endParaRPr sz="5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Green</a:t>
            </a:r>
            <a:r>
              <a:rPr dirty="0" sz="2000" spc="-5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spc="-10" b="1">
                <a:solidFill>
                  <a:srgbClr val="1677BE"/>
                </a:solidFill>
                <a:latin typeface="Microsoft YaHei"/>
                <a:cs typeface="Microsoft YaHei"/>
              </a:rPr>
              <a:t>Finances</a:t>
            </a:r>
            <a:endParaRPr sz="20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1663044" y="6309359"/>
            <a:ext cx="17399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41</a:t>
            </a:r>
            <a:endParaRPr sz="1000">
              <a:latin typeface="Microsoft YaHei"/>
              <a:cs typeface="Microsoft YaHe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1199388" y="518159"/>
            <a:ext cx="9944100" cy="241300"/>
            <a:chOff x="1199388" y="518159"/>
            <a:chExt cx="9944100" cy="241300"/>
          </a:xfrm>
        </p:grpSpPr>
        <p:sp>
          <p:nvSpPr>
            <p:cNvPr id="11" name="object 11" descr=""/>
            <p:cNvSpPr/>
            <p:nvPr/>
          </p:nvSpPr>
          <p:spPr>
            <a:xfrm>
              <a:off x="10579607" y="521207"/>
              <a:ext cx="563880" cy="47625"/>
            </a:xfrm>
            <a:custGeom>
              <a:avLst/>
              <a:gdLst/>
              <a:ahLst/>
              <a:cxnLst/>
              <a:rect l="l" t="t" r="r" b="b"/>
              <a:pathLst>
                <a:path w="563879" h="47625">
                  <a:moveTo>
                    <a:pt x="563879" y="47243"/>
                  </a:moveTo>
                  <a:lnTo>
                    <a:pt x="0" y="47243"/>
                  </a:lnTo>
                  <a:lnTo>
                    <a:pt x="0" y="0"/>
                  </a:lnTo>
                  <a:lnTo>
                    <a:pt x="563879" y="0"/>
                  </a:lnTo>
                  <a:lnTo>
                    <a:pt x="563879" y="47243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518159"/>
              <a:ext cx="1235964" cy="240791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</a:t>
            </a:r>
            <a:r>
              <a:rPr dirty="0" spc="-55"/>
              <a:t> </a:t>
            </a:r>
            <a:r>
              <a:rPr dirty="0" spc="-10"/>
              <a:t>Finances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1011567"/>
            <a:ext cx="11260455" cy="800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Credit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Bonds</a:t>
            </a:r>
            <a:endParaRPr sz="1800">
              <a:latin typeface="Microsoft YaHei"/>
              <a:cs typeface="Microsoft YaHei"/>
            </a:endParaRPr>
          </a:p>
          <a:p>
            <a:pPr marL="22860" marR="5080">
              <a:lnSpc>
                <a:spcPct val="129800"/>
              </a:lnSpc>
              <a:spcBef>
                <a:spcPts val="67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follow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general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rules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traditional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while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possessing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unique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attributes,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boast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large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number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3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assets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that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identified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valued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by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financial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institutions.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Therefore,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are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shifting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from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"bonus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item"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"priority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item"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3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financing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market.</a:t>
            </a:r>
            <a:endParaRPr sz="1050">
              <a:latin typeface="Microsoft YaHei"/>
              <a:cs typeface="Microsoft YaHei"/>
            </a:endParaRPr>
          </a:p>
        </p:txBody>
      </p:sp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6344" y="2296667"/>
            <a:ext cx="1277112" cy="807719"/>
          </a:xfrm>
          <a:prstGeom prst="rect">
            <a:avLst/>
          </a:prstGeom>
        </p:spPr>
      </p:pic>
      <p:sp>
        <p:nvSpPr>
          <p:cNvPr id="7" name="object 7" descr=""/>
          <p:cNvSpPr txBox="1"/>
          <p:nvPr/>
        </p:nvSpPr>
        <p:spPr>
          <a:xfrm>
            <a:off x="748665" y="2586444"/>
            <a:ext cx="5099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Microsoft YaHei"/>
                <a:cs typeface="Microsoft YaHei"/>
              </a:rPr>
              <a:t>Path</a:t>
            </a:r>
            <a:r>
              <a:rPr dirty="0" sz="12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50" b="1">
                <a:solidFill>
                  <a:srgbClr val="FFFFFF"/>
                </a:solidFill>
                <a:latin typeface="Microsoft YaHei"/>
                <a:cs typeface="Microsoft YaHei"/>
              </a:rPr>
              <a:t>1</a:t>
            </a:r>
            <a:endParaRPr sz="1200">
              <a:latin typeface="Microsoft YaHei"/>
              <a:cs typeface="Microsoft YaHei"/>
            </a:endParaRPr>
          </a:p>
        </p:txBody>
      </p: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344" y="3749040"/>
            <a:ext cx="1275588" cy="804672"/>
          </a:xfrm>
          <a:prstGeom prst="rect">
            <a:avLst/>
          </a:prstGeom>
        </p:spPr>
      </p:pic>
      <p:sp>
        <p:nvSpPr>
          <p:cNvPr id="9" name="object 9" descr=""/>
          <p:cNvSpPr txBox="1"/>
          <p:nvPr/>
        </p:nvSpPr>
        <p:spPr>
          <a:xfrm>
            <a:off x="748665" y="4036872"/>
            <a:ext cx="5099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Microsoft YaHei"/>
                <a:cs typeface="Microsoft YaHei"/>
              </a:rPr>
              <a:t>Path</a:t>
            </a:r>
            <a:r>
              <a:rPr dirty="0" sz="12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50" b="1">
                <a:solidFill>
                  <a:srgbClr val="FFFFFF"/>
                </a:solidFill>
                <a:latin typeface="Microsoft YaHei"/>
                <a:cs typeface="Microsoft YaHei"/>
              </a:rPr>
              <a:t>2</a:t>
            </a:r>
            <a:endParaRPr sz="1200">
              <a:latin typeface="Microsoft YaHei"/>
              <a:cs typeface="Microsoft YaHe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6344" y="5105400"/>
            <a:ext cx="1275588" cy="804672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748665" y="5394249"/>
            <a:ext cx="5099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FFFFFF"/>
                </a:solidFill>
                <a:latin typeface="Microsoft YaHei"/>
                <a:cs typeface="Microsoft YaHei"/>
              </a:rPr>
              <a:t>Path</a:t>
            </a:r>
            <a:r>
              <a:rPr dirty="0" sz="1200" spc="-6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50" b="1">
                <a:solidFill>
                  <a:srgbClr val="FFFFFF"/>
                </a:solidFill>
                <a:latin typeface="Microsoft YaHei"/>
                <a:cs typeface="Microsoft YaHei"/>
              </a:rPr>
              <a:t>3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2031492" y="2100072"/>
            <a:ext cx="2767965" cy="1201420"/>
          </a:xfrm>
          <a:prstGeom prst="rect">
            <a:avLst/>
          </a:prstGeom>
          <a:solidFill>
            <a:srgbClr val="1573B6"/>
          </a:solidFill>
        </p:spPr>
        <p:txBody>
          <a:bodyPr wrap="square" lIns="0" tIns="140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L="91440" marR="13208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Parks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may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apply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for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bank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loans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based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on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energy-saving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planning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design.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5538215" y="2092451"/>
            <a:ext cx="2766060" cy="1209040"/>
          </a:xfrm>
          <a:prstGeom prst="rect">
            <a:avLst/>
          </a:prstGeom>
          <a:solidFill>
            <a:srgbClr val="1573B6"/>
          </a:solidFill>
        </p:spPr>
        <p:txBody>
          <a:bodyPr wrap="square" lIns="0" tIns="527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415"/>
              </a:spcBef>
            </a:pPr>
            <a:endParaRPr sz="1200">
              <a:latin typeface="Times New Roman"/>
              <a:cs typeface="Times New Roman"/>
            </a:endParaRPr>
          </a:p>
          <a:p>
            <a:pPr marL="91440" marR="88265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Apply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for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operating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property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loans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with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stable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income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from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rent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service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fees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as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the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source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repayment.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44940" y="2100072"/>
            <a:ext cx="2766060" cy="1201420"/>
          </a:xfrm>
          <a:prstGeom prst="rect">
            <a:avLst/>
          </a:prstGeom>
          <a:solidFill>
            <a:srgbClr val="1573B6"/>
          </a:solidFill>
        </p:spPr>
        <p:txBody>
          <a:bodyPr wrap="square" lIns="0" tIns="1403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5"/>
              </a:spcBef>
            </a:pPr>
            <a:endParaRPr sz="1200">
              <a:latin typeface="Times New Roman"/>
              <a:cs typeface="Times New Roman"/>
            </a:endParaRPr>
          </a:p>
          <a:p>
            <a:pPr marL="90805" marR="19812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Special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loans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for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energy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conservation,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reduction,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clean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buildings.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2031492" y="3547871"/>
            <a:ext cx="9779635" cy="1148080"/>
          </a:xfrm>
          <a:prstGeom prst="rect">
            <a:avLst/>
          </a:prstGeom>
          <a:solidFill>
            <a:srgbClr val="1573B6"/>
          </a:solidFill>
        </p:spPr>
        <p:txBody>
          <a:bodyPr wrap="square" lIns="0" tIns="222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75"/>
              </a:spcBef>
            </a:pPr>
            <a:endParaRPr sz="1200">
              <a:latin typeface="Times New Roman"/>
              <a:cs typeface="Times New Roman"/>
            </a:endParaRPr>
          </a:p>
          <a:p>
            <a:pPr marL="91440" marR="142875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early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stage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of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project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launch,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market-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oriented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front-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end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financing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tools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are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adopted.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owner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establishes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special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fund</a:t>
            </a:r>
            <a:r>
              <a:rPr dirty="0" sz="12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or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trust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plan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jointly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with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financial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institutions.</a:t>
            </a:r>
            <a:endParaRPr sz="1200">
              <a:latin typeface="Microsoft YaHei"/>
              <a:cs typeface="Microsoft YaHei"/>
            </a:endParaRPr>
          </a:p>
          <a:p>
            <a:pPr marL="91440" marR="26543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During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fundraising,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owner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presents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future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environmental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rights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income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from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trading,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certificate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trading,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etc.,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as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potential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value-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added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benefits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attract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financing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share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later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project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returns.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033016" y="4942332"/>
            <a:ext cx="9778365" cy="1148080"/>
          </a:xfrm>
          <a:prstGeom prst="rect">
            <a:avLst/>
          </a:prstGeom>
          <a:solidFill>
            <a:srgbClr val="1573B6"/>
          </a:solidFill>
        </p:spPr>
        <p:txBody>
          <a:bodyPr wrap="square" lIns="0" tIns="11366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894"/>
              </a:spcBef>
            </a:pPr>
            <a:endParaRPr sz="1200">
              <a:latin typeface="Times New Roman"/>
              <a:cs typeface="Times New Roman"/>
            </a:endParaRPr>
          </a:p>
          <a:p>
            <a:pPr marL="90805" marR="35179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EPC+F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Construction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Period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Financing: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Large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state-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owned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enterprises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or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professional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green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technology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engineering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companies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provide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"funded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contracting"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solutions.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When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owner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needs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delay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project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payment,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general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contractor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can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introduce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a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third-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party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financial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institution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transfer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the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owner’s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"accounts</a:t>
            </a:r>
            <a:r>
              <a:rPr dirty="0" sz="12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receivable"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2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obtain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cash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flow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>
                <a:solidFill>
                  <a:srgbClr val="FFFFFF"/>
                </a:solidFill>
                <a:latin typeface="Microsoft YaHei"/>
                <a:cs typeface="Microsoft YaHei"/>
              </a:rPr>
              <a:t>in</a:t>
            </a:r>
            <a:r>
              <a:rPr dirty="0" sz="12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Microsoft YaHei"/>
                <a:cs typeface="Microsoft YaHei"/>
              </a:rPr>
              <a:t>advance.</a:t>
            </a:r>
            <a:endParaRPr sz="12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50215" y="1011567"/>
            <a:ext cx="11293475" cy="10083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Funds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Insurance</a:t>
            </a:r>
            <a:endParaRPr sz="1800">
              <a:latin typeface="Microsoft YaHei"/>
              <a:cs typeface="Microsoft YaHei"/>
            </a:endParaRPr>
          </a:p>
          <a:p>
            <a:pPr algn="just" marL="22860" marR="5080">
              <a:lnSpc>
                <a:spcPct val="129800"/>
              </a:lnSpc>
              <a:spcBef>
                <a:spcPts val="67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construction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Park,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funds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provide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financial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support by concentrating capital to invest in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key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low-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-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technologies</a:t>
            </a:r>
            <a:r>
              <a:rPr dirty="0" sz="1050" spc="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 projects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in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parks,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attracting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social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capital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to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participate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transformation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of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parks.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Green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insurance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can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provide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protection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high-investment</a:t>
            </a:r>
            <a:r>
              <a:rPr dirty="0" sz="1050" spc="10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low-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carbon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projects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parks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through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risk</a:t>
            </a:r>
            <a:r>
              <a:rPr dirty="0" sz="1050" spc="-1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diversification,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enhancing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investment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 confidence.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961639" y="2576537"/>
            <a:ext cx="83877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-20">
                <a:latin typeface="Microsoft YaHei"/>
                <a:cs typeface="Microsoft YaHei"/>
              </a:rPr>
              <a:t>Government-</a:t>
            </a:r>
            <a:r>
              <a:rPr dirty="0" sz="1200">
                <a:latin typeface="Microsoft YaHei"/>
                <a:cs typeface="Microsoft YaHei"/>
              </a:rPr>
              <a:t>guided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and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social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capital-</a:t>
            </a:r>
            <a:r>
              <a:rPr dirty="0" sz="1200">
                <a:latin typeface="Microsoft YaHei"/>
                <a:cs typeface="Microsoft YaHei"/>
              </a:rPr>
              <a:t>participated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equity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investment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green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low-</a:t>
            </a:r>
            <a:r>
              <a:rPr dirty="0" sz="1200">
                <a:latin typeface="Microsoft YaHei"/>
                <a:cs typeface="Microsoft YaHei"/>
              </a:rPr>
              <a:t>carbon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projects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and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green</a:t>
            </a:r>
            <a:r>
              <a:rPr dirty="0" sz="1200" spc="-20">
                <a:latin typeface="Microsoft YaHei"/>
                <a:cs typeface="Microsoft YaHei"/>
              </a:rPr>
              <a:t> tech </a:t>
            </a:r>
            <a:r>
              <a:rPr dirty="0" sz="1200">
                <a:latin typeface="Microsoft YaHei"/>
                <a:cs typeface="Microsoft YaHei"/>
              </a:rPr>
              <a:t>enterprises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the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park,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with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no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debt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repayment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pressure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on</a:t>
            </a:r>
            <a:r>
              <a:rPr dirty="0" sz="1200" spc="-1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enterprises.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961639" y="3537927"/>
            <a:ext cx="8350884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>
                <a:latin typeface="Microsoft YaHei"/>
                <a:cs typeface="Microsoft YaHei"/>
              </a:rPr>
              <a:t>Local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governments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jointly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launch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Net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Zero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industrial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investment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funds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with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banks,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insurance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companies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and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other </a:t>
            </a:r>
            <a:r>
              <a:rPr dirty="0" sz="1200">
                <a:latin typeface="Microsoft YaHei"/>
                <a:cs typeface="Microsoft YaHei"/>
              </a:rPr>
              <a:t>institutions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to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support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construction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projects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the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park.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2961639" y="4684026"/>
            <a:ext cx="75863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Microsoft YaHei"/>
                <a:cs typeface="Microsoft YaHei"/>
              </a:rPr>
              <a:t>Carbon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Asset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Loss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Insurance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+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Climate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Risk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Insurance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+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Low-</a:t>
            </a:r>
            <a:r>
              <a:rPr dirty="0" sz="1200">
                <a:latin typeface="Microsoft YaHei"/>
                <a:cs typeface="Microsoft YaHei"/>
              </a:rPr>
              <a:t>Carbon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Technology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Application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Insurance.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/>
          <p:nvPr/>
        </p:nvSpPr>
        <p:spPr>
          <a:xfrm>
            <a:off x="477012" y="2628900"/>
            <a:ext cx="2240280" cy="640080"/>
          </a:xfrm>
          <a:custGeom>
            <a:avLst/>
            <a:gdLst/>
            <a:ahLst/>
            <a:cxnLst/>
            <a:rect l="l" t="t" r="r" b="b"/>
            <a:pathLst>
              <a:path w="2240280" h="640079">
                <a:moveTo>
                  <a:pt x="1920239" y="640079"/>
                </a:moveTo>
                <a:lnTo>
                  <a:pt x="0" y="640079"/>
                </a:lnTo>
                <a:lnTo>
                  <a:pt x="0" y="0"/>
                </a:lnTo>
                <a:lnTo>
                  <a:pt x="1920239" y="0"/>
                </a:lnTo>
                <a:lnTo>
                  <a:pt x="2240280" y="320039"/>
                </a:lnTo>
                <a:lnTo>
                  <a:pt x="1920239" y="64007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 txBox="1"/>
          <p:nvPr/>
        </p:nvSpPr>
        <p:spPr>
          <a:xfrm>
            <a:off x="668527" y="2802255"/>
            <a:ext cx="1697355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Operation</a:t>
            </a:r>
            <a:r>
              <a:rPr dirty="0" sz="1600" spc="-6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Microsoft YaHei"/>
                <a:cs typeface="Microsoft YaHei"/>
              </a:rPr>
              <a:t>Model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477012" y="4456176"/>
            <a:ext cx="2240280" cy="640080"/>
          </a:xfrm>
          <a:custGeom>
            <a:avLst/>
            <a:gdLst/>
            <a:ahLst/>
            <a:cxnLst/>
            <a:rect l="l" t="t" r="r" b="b"/>
            <a:pathLst>
              <a:path w="2240280" h="640079">
                <a:moveTo>
                  <a:pt x="1920239" y="640079"/>
                </a:moveTo>
                <a:lnTo>
                  <a:pt x="0" y="640079"/>
                </a:lnTo>
                <a:lnTo>
                  <a:pt x="0" y="0"/>
                </a:lnTo>
                <a:lnTo>
                  <a:pt x="1920239" y="0"/>
                </a:lnTo>
                <a:lnTo>
                  <a:pt x="2240280" y="320039"/>
                </a:lnTo>
                <a:lnTo>
                  <a:pt x="1920239" y="64007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730884" y="4628514"/>
            <a:ext cx="1571625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Insurance</a:t>
            </a:r>
            <a:r>
              <a:rPr dirty="0" sz="1600" spc="-7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Microsoft YaHei"/>
                <a:cs typeface="Microsoft YaHei"/>
              </a:rPr>
              <a:t>Types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/>
          <p:nvPr/>
        </p:nvSpPr>
        <p:spPr>
          <a:xfrm>
            <a:off x="477012" y="3543300"/>
            <a:ext cx="2240280" cy="640080"/>
          </a:xfrm>
          <a:custGeom>
            <a:avLst/>
            <a:gdLst/>
            <a:ahLst/>
            <a:cxnLst/>
            <a:rect l="l" t="t" r="r" b="b"/>
            <a:pathLst>
              <a:path w="2240280" h="640079">
                <a:moveTo>
                  <a:pt x="1920239" y="640079"/>
                </a:moveTo>
                <a:lnTo>
                  <a:pt x="0" y="640079"/>
                </a:lnTo>
                <a:lnTo>
                  <a:pt x="0" y="0"/>
                </a:lnTo>
                <a:lnTo>
                  <a:pt x="1920239" y="0"/>
                </a:lnTo>
                <a:lnTo>
                  <a:pt x="2240280" y="320039"/>
                </a:lnTo>
                <a:lnTo>
                  <a:pt x="1920239" y="64007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/>
          <p:nvPr/>
        </p:nvSpPr>
        <p:spPr>
          <a:xfrm>
            <a:off x="758698" y="3594100"/>
            <a:ext cx="157734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43560" marR="5080" indent="-53086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FFFFFF"/>
                </a:solidFill>
                <a:latin typeface="Microsoft YaHei"/>
                <a:cs typeface="Microsoft YaHei"/>
              </a:rPr>
              <a:t>Implementation </a:t>
            </a:r>
            <a:r>
              <a:rPr dirty="0" sz="1600" spc="-20">
                <a:solidFill>
                  <a:srgbClr val="FFFFFF"/>
                </a:solidFill>
                <a:latin typeface="Microsoft YaHei"/>
                <a:cs typeface="Microsoft YaHei"/>
              </a:rPr>
              <a:t>Path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/>
          <p:nvPr/>
        </p:nvSpPr>
        <p:spPr>
          <a:xfrm>
            <a:off x="477012" y="5402579"/>
            <a:ext cx="2240280" cy="640080"/>
          </a:xfrm>
          <a:custGeom>
            <a:avLst/>
            <a:gdLst/>
            <a:ahLst/>
            <a:cxnLst/>
            <a:rect l="l" t="t" r="r" b="b"/>
            <a:pathLst>
              <a:path w="2240280" h="640079">
                <a:moveTo>
                  <a:pt x="1920239" y="640080"/>
                </a:moveTo>
                <a:lnTo>
                  <a:pt x="0" y="640080"/>
                </a:lnTo>
                <a:lnTo>
                  <a:pt x="0" y="0"/>
                </a:lnTo>
                <a:lnTo>
                  <a:pt x="1920239" y="0"/>
                </a:lnTo>
                <a:lnTo>
                  <a:pt x="2240280" y="320040"/>
                </a:lnTo>
                <a:lnTo>
                  <a:pt x="1920239" y="64008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 txBox="1"/>
          <p:nvPr/>
        </p:nvSpPr>
        <p:spPr>
          <a:xfrm>
            <a:off x="758190" y="5454015"/>
            <a:ext cx="1577340" cy="512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82600" marR="5080" indent="-4699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FFFFFF"/>
                </a:solidFill>
                <a:latin typeface="Microsoft YaHei"/>
                <a:cs typeface="Microsoft YaHei"/>
              </a:rPr>
              <a:t>Implementation Cases</a:t>
            </a:r>
            <a:endParaRPr sz="1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961639" y="5416892"/>
            <a:ext cx="837692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>
                <a:latin typeface="Microsoft YaHei"/>
                <a:cs typeface="Microsoft YaHei"/>
              </a:rPr>
              <a:t>A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science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park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Shenzhen,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China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introduced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green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insurance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to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cover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risks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low-</a:t>
            </a:r>
            <a:r>
              <a:rPr dirty="0" sz="1200">
                <a:latin typeface="Microsoft YaHei"/>
                <a:cs typeface="Microsoft YaHei"/>
              </a:rPr>
              <a:t>carbon</a:t>
            </a:r>
            <a:r>
              <a:rPr dirty="0" sz="1200" spc="-2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technology</a:t>
            </a:r>
            <a:r>
              <a:rPr dirty="0" sz="1200" spc="-2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application, </a:t>
            </a:r>
            <a:r>
              <a:rPr dirty="0" sz="1200">
                <a:latin typeface="Microsoft YaHei"/>
                <a:cs typeface="Microsoft YaHei"/>
              </a:rPr>
              <a:t>which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enhanced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investor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confidence</a:t>
            </a:r>
            <a:r>
              <a:rPr dirty="0" sz="1200" spc="-4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and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promoted</a:t>
            </a:r>
            <a:r>
              <a:rPr dirty="0" sz="1200" spc="-30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smooth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>
                <a:latin typeface="Microsoft YaHei"/>
                <a:cs typeface="Microsoft YaHei"/>
              </a:rPr>
              <a:t>project</a:t>
            </a:r>
            <a:r>
              <a:rPr dirty="0" sz="1200" spc="-35">
                <a:latin typeface="Microsoft YaHei"/>
                <a:cs typeface="Microsoft YaHei"/>
              </a:rPr>
              <a:t> </a:t>
            </a:r>
            <a:r>
              <a:rPr dirty="0" sz="1200" spc="-10">
                <a:latin typeface="Microsoft YaHei"/>
                <a:cs typeface="Microsoft YaHei"/>
              </a:rPr>
              <a:t>implementation.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Green</a:t>
            </a:r>
            <a:r>
              <a:rPr dirty="0" spc="-55"/>
              <a:t> </a:t>
            </a:r>
            <a:r>
              <a:rPr dirty="0" spc="-10"/>
              <a:t>Finances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4585" y="2437923"/>
            <a:ext cx="2153285" cy="1484630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5400" spc="-25" b="1">
                <a:solidFill>
                  <a:srgbClr val="458DCF"/>
                </a:solidFill>
                <a:latin typeface="Microsoft YaHei"/>
                <a:cs typeface="Microsoft YaHei"/>
              </a:rPr>
              <a:t>05</a:t>
            </a:r>
            <a:endParaRPr sz="5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Net</a:t>
            </a:r>
            <a:r>
              <a:rPr dirty="0" sz="2000" spc="-3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Zero</a:t>
            </a:r>
            <a:r>
              <a:rPr dirty="0" sz="2000" spc="-2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spc="-10" b="1">
                <a:solidFill>
                  <a:srgbClr val="1677BE"/>
                </a:solidFill>
                <a:latin typeface="Microsoft YaHei"/>
                <a:cs typeface="Microsoft YaHei"/>
              </a:rPr>
              <a:t>Service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199388" y="518159"/>
            <a:ext cx="10681970" cy="241300"/>
            <a:chOff x="1199388" y="518159"/>
            <a:chExt cx="10681970" cy="241300"/>
          </a:xfrm>
        </p:grpSpPr>
        <p:sp>
          <p:nvSpPr>
            <p:cNvPr id="10" name="object 10" descr=""/>
            <p:cNvSpPr/>
            <p:nvPr/>
          </p:nvSpPr>
          <p:spPr>
            <a:xfrm>
              <a:off x="11317223" y="521207"/>
              <a:ext cx="563880" cy="47625"/>
            </a:xfrm>
            <a:custGeom>
              <a:avLst/>
              <a:gdLst/>
              <a:ahLst/>
              <a:cxnLst/>
              <a:rect l="l" t="t" r="r" b="b"/>
              <a:pathLst>
                <a:path w="563879" h="47625">
                  <a:moveTo>
                    <a:pt x="563879" y="47243"/>
                  </a:moveTo>
                  <a:lnTo>
                    <a:pt x="0" y="47243"/>
                  </a:lnTo>
                  <a:lnTo>
                    <a:pt x="0" y="0"/>
                  </a:lnTo>
                  <a:lnTo>
                    <a:pt x="563879" y="0"/>
                  </a:lnTo>
                  <a:lnTo>
                    <a:pt x="563879" y="47243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518159"/>
              <a:ext cx="1235964" cy="240791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11663044" y="6302017"/>
            <a:ext cx="17399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44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Our</a:t>
            </a:r>
            <a:r>
              <a:rPr dirty="0" spc="-45"/>
              <a:t> </a:t>
            </a:r>
            <a:r>
              <a:rPr dirty="0" spc="-10"/>
              <a:t>Business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450215" y="1011567"/>
            <a:ext cx="292481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Four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Core</a:t>
            </a:r>
            <a:r>
              <a:rPr dirty="0" sz="1800" spc="-3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Business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Areas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5257266" y="2746641"/>
            <a:ext cx="1383030" cy="9753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46050" marR="5080" indent="-133350">
              <a:lnSpc>
                <a:spcPct val="129900"/>
              </a:lnSpc>
              <a:spcBef>
                <a:spcPts val="95"/>
              </a:spcBef>
            </a:pPr>
            <a:r>
              <a:rPr dirty="0" sz="2400" b="1">
                <a:solidFill>
                  <a:srgbClr val="FFFFFF"/>
                </a:solidFill>
                <a:latin typeface="Microsoft YaHei"/>
                <a:cs typeface="Microsoft YaHei"/>
              </a:rPr>
              <a:t>Net</a:t>
            </a:r>
            <a:r>
              <a:rPr dirty="0" sz="2400" spc="-55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2400" spc="-20" b="1">
                <a:solidFill>
                  <a:srgbClr val="FFFFFF"/>
                </a:solidFill>
                <a:latin typeface="Microsoft YaHei"/>
                <a:cs typeface="Microsoft YaHei"/>
              </a:rPr>
              <a:t>Zero </a:t>
            </a:r>
            <a:r>
              <a:rPr dirty="0" sz="2400" spc="-10" b="1">
                <a:solidFill>
                  <a:srgbClr val="FFFFFF"/>
                </a:solidFill>
                <a:latin typeface="Microsoft YaHei"/>
                <a:cs typeface="Microsoft YaHei"/>
              </a:rPr>
              <a:t>Service</a:t>
            </a:r>
            <a:endParaRPr sz="24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246414" y="1843189"/>
            <a:ext cx="247523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9527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Carbon</a:t>
            </a:r>
            <a:r>
              <a:rPr dirty="0" sz="1800" spc="-5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Neutrality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Strategy</a:t>
            </a:r>
            <a:r>
              <a:rPr dirty="0" sz="1800" spc="-7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Formulation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7393711" y="1863509"/>
            <a:ext cx="31127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1877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Net</a:t>
            </a:r>
            <a:r>
              <a:rPr dirty="0" sz="1800" spc="-4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Zero</a:t>
            </a:r>
            <a:r>
              <a:rPr dirty="0" sz="1800" spc="-3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4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11578D"/>
                </a:solidFill>
                <a:latin typeface="Microsoft YaHei"/>
                <a:cs typeface="Microsoft YaHei"/>
              </a:rPr>
              <a:t>Park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Planning</a:t>
            </a:r>
            <a:r>
              <a:rPr dirty="0" sz="1800" spc="-4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and</a:t>
            </a:r>
            <a:r>
              <a:rPr dirty="0" sz="1800" spc="-4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Construction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2106307" y="4029722"/>
            <a:ext cx="24606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5433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Energy-Carbon </a:t>
            </a: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Management</a:t>
            </a:r>
            <a:r>
              <a:rPr dirty="0" sz="1800" spc="-7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System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8077022" y="4025087"/>
            <a:ext cx="201104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9220" marR="5080" indent="-9652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11578D"/>
                </a:solidFill>
                <a:latin typeface="Microsoft YaHei"/>
                <a:cs typeface="Microsoft YaHei"/>
              </a:rPr>
              <a:t>Carbon</a:t>
            </a:r>
            <a:r>
              <a:rPr dirty="0" sz="1800" spc="-5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11578D"/>
                </a:solidFill>
                <a:latin typeface="Microsoft YaHei"/>
                <a:cs typeface="Microsoft YaHei"/>
              </a:rPr>
              <a:t>Footprint Accounting</a:t>
            </a:r>
            <a:endParaRPr sz="18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Our</a:t>
            </a:r>
            <a:r>
              <a:rPr dirty="0" spc="-45"/>
              <a:t> </a:t>
            </a:r>
            <a:r>
              <a:rPr dirty="0" spc="-10"/>
              <a:t>Business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1011567"/>
            <a:ext cx="89306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Carbon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Neutrality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Strategy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Formulation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(SBTi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Science-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Based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5" b="1">
                <a:solidFill>
                  <a:srgbClr val="C00000"/>
                </a:solidFill>
                <a:latin typeface="Microsoft YaHei"/>
                <a:cs typeface="Microsoft YaHei"/>
              </a:rPr>
              <a:t>Target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Planning)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790244" y="1568196"/>
            <a:ext cx="3327400" cy="3921125"/>
            <a:chOff x="790244" y="1568196"/>
            <a:chExt cx="3327400" cy="3921125"/>
          </a:xfrm>
        </p:grpSpPr>
        <p:sp>
          <p:nvSpPr>
            <p:cNvPr id="7" name="object 7" descr=""/>
            <p:cNvSpPr/>
            <p:nvPr/>
          </p:nvSpPr>
          <p:spPr>
            <a:xfrm>
              <a:off x="821435" y="1568196"/>
              <a:ext cx="3209925" cy="2397760"/>
            </a:xfrm>
            <a:custGeom>
              <a:avLst/>
              <a:gdLst/>
              <a:ahLst/>
              <a:cxnLst/>
              <a:rect l="l" t="t" r="r" b="b"/>
              <a:pathLst>
                <a:path w="3209925" h="2397760">
                  <a:moveTo>
                    <a:pt x="3209543" y="2397252"/>
                  </a:moveTo>
                  <a:lnTo>
                    <a:pt x="0" y="2397252"/>
                  </a:lnTo>
                  <a:lnTo>
                    <a:pt x="0" y="0"/>
                  </a:lnTo>
                  <a:lnTo>
                    <a:pt x="3209543" y="0"/>
                  </a:lnTo>
                  <a:lnTo>
                    <a:pt x="3209543" y="2397252"/>
                  </a:lnTo>
                  <a:close/>
                </a:path>
              </a:pathLst>
            </a:custGeom>
            <a:solidFill>
              <a:srgbClr val="0595CC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0244" y="3934701"/>
              <a:ext cx="3327260" cy="1554149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929957" y="4339844"/>
            <a:ext cx="299339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Set</a:t>
            </a:r>
            <a:r>
              <a:rPr dirty="0" sz="1400" spc="-5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absolute</a:t>
            </a:r>
            <a:r>
              <a:rPr dirty="0" sz="1400" spc="-5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emission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reduction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targets,</a:t>
            </a:r>
            <a:r>
              <a:rPr dirty="0" sz="1400" spc="-9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intensity</a:t>
            </a:r>
            <a:r>
              <a:rPr dirty="0" sz="1400" spc="-8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reduction</a:t>
            </a:r>
            <a:r>
              <a:rPr dirty="0" sz="1400" spc="-8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targets,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or</a:t>
            </a:r>
            <a:r>
              <a:rPr dirty="0" sz="1400" spc="-4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mixed</a:t>
            </a:r>
            <a:r>
              <a:rPr dirty="0" sz="1400" spc="-4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targets.</a:t>
            </a:r>
            <a:endParaRPr sz="1400">
              <a:latin typeface="Microsoft YaHei"/>
              <a:cs typeface="Microsoft YaHei"/>
            </a:endParaRPr>
          </a:p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17745" y="1537220"/>
            <a:ext cx="3292551" cy="2513609"/>
          </a:xfrm>
          <a:prstGeom prst="rect">
            <a:avLst/>
          </a:prstGeom>
        </p:spPr>
      </p:pic>
      <p:sp>
        <p:nvSpPr>
          <p:cNvPr id="11" name="object 11" descr=""/>
          <p:cNvSpPr txBox="1"/>
          <p:nvPr/>
        </p:nvSpPr>
        <p:spPr>
          <a:xfrm>
            <a:off x="4448555" y="3965447"/>
            <a:ext cx="3211195" cy="1438910"/>
          </a:xfrm>
          <a:prstGeom prst="rect">
            <a:avLst/>
          </a:prstGeom>
          <a:solidFill>
            <a:srgbClr val="0595CC"/>
          </a:solidFill>
        </p:spPr>
        <p:txBody>
          <a:bodyPr wrap="square" lIns="0" tIns="12953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19"/>
              </a:spcBef>
            </a:pPr>
            <a:endParaRPr sz="1100">
              <a:latin typeface="Times New Roman"/>
              <a:cs typeface="Times New Roman"/>
            </a:endParaRPr>
          </a:p>
          <a:p>
            <a:pPr marL="262890" indent="-171450">
              <a:lnSpc>
                <a:spcPct val="100000"/>
              </a:lnSpc>
              <a:buFont typeface="Wingdings"/>
              <a:buChar char=""/>
              <a:tabLst>
                <a:tab pos="26289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Set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absolute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or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intensity</a:t>
            </a:r>
            <a:r>
              <a:rPr dirty="0" sz="1100" spc="-4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target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Microsoft YaHei"/>
                <a:cs typeface="Microsoft YaHei"/>
              </a:rPr>
              <a:t>scope</a:t>
            </a:r>
            <a:endParaRPr sz="1100">
              <a:latin typeface="Microsoft YaHei"/>
              <a:cs typeface="Microsoft YaHei"/>
            </a:endParaRPr>
          </a:p>
          <a:p>
            <a:pPr marL="262890" marR="231140" indent="-171450">
              <a:lnSpc>
                <a:spcPct val="100000"/>
              </a:lnSpc>
              <a:buFont typeface="Wingdings"/>
              <a:buChar char=""/>
              <a:tabLst>
                <a:tab pos="26289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Define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clear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reduction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scope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Microsoft YaHei"/>
                <a:cs typeface="Microsoft YaHei"/>
              </a:rPr>
              <a:t>&amp;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direction</a:t>
            </a:r>
            <a:endParaRPr sz="1100">
              <a:latin typeface="Microsoft YaHei"/>
              <a:cs typeface="Microsoft YaHei"/>
            </a:endParaRPr>
          </a:p>
          <a:p>
            <a:pPr marL="262890" marR="368300" indent="-171450">
              <a:lnSpc>
                <a:spcPct val="100000"/>
              </a:lnSpc>
              <a:buFont typeface="Wingdings"/>
              <a:buChar char=""/>
              <a:tabLst>
                <a:tab pos="26289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Adopt</a:t>
            </a:r>
            <a:r>
              <a:rPr dirty="0" sz="11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Science-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Based</a:t>
            </a:r>
            <a:r>
              <a:rPr dirty="0" sz="11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Targets</a:t>
            </a:r>
            <a:r>
              <a:rPr dirty="0" sz="11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initiative (SBTi)</a:t>
            </a:r>
            <a:endParaRPr sz="1100">
              <a:latin typeface="Microsoft YaHei"/>
              <a:cs typeface="Microsoft YaHe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8044192" y="1568196"/>
            <a:ext cx="3326765" cy="3921125"/>
            <a:chOff x="8044192" y="1568196"/>
            <a:chExt cx="3326765" cy="3921125"/>
          </a:xfrm>
        </p:grpSpPr>
        <p:sp>
          <p:nvSpPr>
            <p:cNvPr id="13" name="object 13" descr=""/>
            <p:cNvSpPr/>
            <p:nvPr/>
          </p:nvSpPr>
          <p:spPr>
            <a:xfrm>
              <a:off x="8075676" y="1568195"/>
              <a:ext cx="3209925" cy="2397760"/>
            </a:xfrm>
            <a:custGeom>
              <a:avLst/>
              <a:gdLst/>
              <a:ahLst/>
              <a:cxnLst/>
              <a:rect l="l" t="t" r="r" b="b"/>
              <a:pathLst>
                <a:path w="3209925" h="2397760">
                  <a:moveTo>
                    <a:pt x="3209544" y="1993404"/>
                  </a:moveTo>
                  <a:lnTo>
                    <a:pt x="0" y="1993404"/>
                  </a:lnTo>
                  <a:lnTo>
                    <a:pt x="0" y="2397252"/>
                  </a:lnTo>
                  <a:lnTo>
                    <a:pt x="3209544" y="2397252"/>
                  </a:lnTo>
                  <a:lnTo>
                    <a:pt x="3209544" y="1993404"/>
                  </a:lnTo>
                  <a:close/>
                </a:path>
                <a:path w="3209925" h="2397760">
                  <a:moveTo>
                    <a:pt x="3209544" y="0"/>
                  </a:moveTo>
                  <a:lnTo>
                    <a:pt x="0" y="0"/>
                  </a:lnTo>
                  <a:lnTo>
                    <a:pt x="0" y="1946148"/>
                  </a:lnTo>
                  <a:lnTo>
                    <a:pt x="3209544" y="1946148"/>
                  </a:lnTo>
                  <a:lnTo>
                    <a:pt x="3209544" y="0"/>
                  </a:lnTo>
                  <a:close/>
                </a:path>
              </a:pathLst>
            </a:custGeom>
            <a:solidFill>
              <a:srgbClr val="0595CC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4192" y="3934701"/>
              <a:ext cx="3326206" cy="1554149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8258835" y="4339844"/>
            <a:ext cx="2843530" cy="666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Continuously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track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project progress,</a:t>
            </a:r>
            <a:r>
              <a:rPr dirty="0" sz="1400" spc="-5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monitor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emissions,</a:t>
            </a:r>
            <a:r>
              <a:rPr dirty="0" sz="1400" spc="-5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25">
                <a:solidFill>
                  <a:srgbClr val="252525"/>
                </a:solidFill>
                <a:latin typeface="Microsoft YaHei"/>
                <a:cs typeface="Microsoft YaHei"/>
              </a:rPr>
              <a:t>and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verify</a:t>
            </a:r>
            <a:r>
              <a:rPr dirty="0" sz="1400" spc="-6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target</a:t>
            </a:r>
            <a:r>
              <a:rPr dirty="0" sz="1400" spc="-6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achievement.</a:t>
            </a:r>
            <a:endParaRPr sz="1400">
              <a:latin typeface="Microsoft YaHei"/>
              <a:cs typeface="Microsoft YaHe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2203704" y="3392652"/>
            <a:ext cx="9081770" cy="2298065"/>
            <a:chOff x="2203704" y="3392652"/>
            <a:chExt cx="9081770" cy="2298065"/>
          </a:xfrm>
        </p:grpSpPr>
        <p:sp>
          <p:nvSpPr>
            <p:cNvPr id="17" name="object 17" descr=""/>
            <p:cNvSpPr/>
            <p:nvPr/>
          </p:nvSpPr>
          <p:spPr>
            <a:xfrm>
              <a:off x="2307336" y="3514344"/>
              <a:ext cx="8978265" cy="47625"/>
            </a:xfrm>
            <a:custGeom>
              <a:avLst/>
              <a:gdLst/>
              <a:ahLst/>
              <a:cxnLst/>
              <a:rect l="l" t="t" r="r" b="b"/>
              <a:pathLst>
                <a:path w="8978265" h="47625">
                  <a:moveTo>
                    <a:pt x="8977883" y="47244"/>
                  </a:moveTo>
                  <a:lnTo>
                    <a:pt x="0" y="47244"/>
                  </a:lnTo>
                  <a:lnTo>
                    <a:pt x="0" y="0"/>
                  </a:lnTo>
                  <a:lnTo>
                    <a:pt x="8977883" y="0"/>
                  </a:lnTo>
                  <a:lnTo>
                    <a:pt x="8977883" y="4724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2203704" y="5402579"/>
              <a:ext cx="447040" cy="288290"/>
            </a:xfrm>
            <a:custGeom>
              <a:avLst/>
              <a:gdLst/>
              <a:ahLst/>
              <a:cxnLst/>
              <a:rect l="l" t="t" r="r" b="b"/>
              <a:pathLst>
                <a:path w="447039" h="288289">
                  <a:moveTo>
                    <a:pt x="222503" y="288036"/>
                  </a:moveTo>
                  <a:lnTo>
                    <a:pt x="0" y="0"/>
                  </a:lnTo>
                  <a:lnTo>
                    <a:pt x="446531" y="0"/>
                  </a:lnTo>
                  <a:lnTo>
                    <a:pt x="222503" y="28803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 descr=""/>
            <p:cNvSpPr/>
            <p:nvPr/>
          </p:nvSpPr>
          <p:spPr>
            <a:xfrm>
              <a:off x="5830824" y="5402579"/>
              <a:ext cx="447040" cy="288290"/>
            </a:xfrm>
            <a:custGeom>
              <a:avLst/>
              <a:gdLst/>
              <a:ahLst/>
              <a:cxnLst/>
              <a:rect l="l" t="t" r="r" b="b"/>
              <a:pathLst>
                <a:path w="447039" h="288289">
                  <a:moveTo>
                    <a:pt x="222503" y="288036"/>
                  </a:moveTo>
                  <a:lnTo>
                    <a:pt x="0" y="0"/>
                  </a:lnTo>
                  <a:lnTo>
                    <a:pt x="446531" y="0"/>
                  </a:lnTo>
                  <a:lnTo>
                    <a:pt x="222503" y="288036"/>
                  </a:lnTo>
                  <a:close/>
                </a:path>
              </a:pathLst>
            </a:custGeom>
            <a:solidFill>
              <a:srgbClr val="0595CC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9456420" y="5402579"/>
              <a:ext cx="448309" cy="288290"/>
            </a:xfrm>
            <a:custGeom>
              <a:avLst/>
              <a:gdLst/>
              <a:ahLst/>
              <a:cxnLst/>
              <a:rect l="l" t="t" r="r" b="b"/>
              <a:pathLst>
                <a:path w="448309" h="288289">
                  <a:moveTo>
                    <a:pt x="224027" y="288036"/>
                  </a:moveTo>
                  <a:lnTo>
                    <a:pt x="0" y="0"/>
                  </a:lnTo>
                  <a:lnTo>
                    <a:pt x="448055" y="0"/>
                  </a:lnTo>
                  <a:lnTo>
                    <a:pt x="224027" y="288036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311908" y="3392652"/>
              <a:ext cx="7507605" cy="295275"/>
            </a:xfrm>
            <a:custGeom>
              <a:avLst/>
              <a:gdLst/>
              <a:ahLst/>
              <a:cxnLst/>
              <a:rect l="l" t="t" r="r" b="b"/>
              <a:pathLst>
                <a:path w="7507605" h="295275">
                  <a:moveTo>
                    <a:pt x="276669" y="151307"/>
                  </a:moveTo>
                  <a:lnTo>
                    <a:pt x="269595" y="105956"/>
                  </a:lnTo>
                  <a:lnTo>
                    <a:pt x="249897" y="66573"/>
                  </a:lnTo>
                  <a:lnTo>
                    <a:pt x="219875" y="35509"/>
                  </a:lnTo>
                  <a:lnTo>
                    <a:pt x="181787" y="15138"/>
                  </a:lnTo>
                  <a:lnTo>
                    <a:pt x="137947" y="7823"/>
                  </a:lnTo>
                  <a:lnTo>
                    <a:pt x="94107" y="15138"/>
                  </a:lnTo>
                  <a:lnTo>
                    <a:pt x="56070" y="35471"/>
                  </a:lnTo>
                  <a:lnTo>
                    <a:pt x="26162" y="66433"/>
                  </a:lnTo>
                  <a:lnTo>
                    <a:pt x="6692" y="105625"/>
                  </a:lnTo>
                  <a:lnTo>
                    <a:pt x="0" y="150647"/>
                  </a:lnTo>
                  <a:lnTo>
                    <a:pt x="6692" y="196329"/>
                  </a:lnTo>
                  <a:lnTo>
                    <a:pt x="26162" y="235915"/>
                  </a:lnTo>
                  <a:lnTo>
                    <a:pt x="56070" y="267081"/>
                  </a:lnTo>
                  <a:lnTo>
                    <a:pt x="94107" y="287489"/>
                  </a:lnTo>
                  <a:lnTo>
                    <a:pt x="137947" y="294805"/>
                  </a:lnTo>
                  <a:lnTo>
                    <a:pt x="181787" y="287489"/>
                  </a:lnTo>
                  <a:lnTo>
                    <a:pt x="219875" y="267119"/>
                  </a:lnTo>
                  <a:lnTo>
                    <a:pt x="249897" y="236054"/>
                  </a:lnTo>
                  <a:lnTo>
                    <a:pt x="269595" y="196672"/>
                  </a:lnTo>
                  <a:lnTo>
                    <a:pt x="276669" y="151307"/>
                  </a:lnTo>
                  <a:close/>
                </a:path>
                <a:path w="7507605" h="295275">
                  <a:moveTo>
                    <a:pt x="3880193" y="151307"/>
                  </a:moveTo>
                  <a:lnTo>
                    <a:pt x="3873119" y="105956"/>
                  </a:lnTo>
                  <a:lnTo>
                    <a:pt x="3853421" y="66573"/>
                  </a:lnTo>
                  <a:lnTo>
                    <a:pt x="3823398" y="35509"/>
                  </a:lnTo>
                  <a:lnTo>
                    <a:pt x="3785311" y="15138"/>
                  </a:lnTo>
                  <a:lnTo>
                    <a:pt x="3741470" y="7823"/>
                  </a:lnTo>
                  <a:lnTo>
                    <a:pt x="3697617" y="15138"/>
                  </a:lnTo>
                  <a:lnTo>
                    <a:pt x="3659543" y="35471"/>
                  </a:lnTo>
                  <a:lnTo>
                    <a:pt x="3629507" y="66433"/>
                  </a:lnTo>
                  <a:lnTo>
                    <a:pt x="3609810" y="105625"/>
                  </a:lnTo>
                  <a:lnTo>
                    <a:pt x="3602736" y="150647"/>
                  </a:lnTo>
                  <a:lnTo>
                    <a:pt x="3609810" y="196329"/>
                  </a:lnTo>
                  <a:lnTo>
                    <a:pt x="3629507" y="235915"/>
                  </a:lnTo>
                  <a:lnTo>
                    <a:pt x="3659543" y="267081"/>
                  </a:lnTo>
                  <a:lnTo>
                    <a:pt x="3697617" y="287489"/>
                  </a:lnTo>
                  <a:lnTo>
                    <a:pt x="3741470" y="294805"/>
                  </a:lnTo>
                  <a:lnTo>
                    <a:pt x="3785311" y="287489"/>
                  </a:lnTo>
                  <a:lnTo>
                    <a:pt x="3823398" y="267119"/>
                  </a:lnTo>
                  <a:lnTo>
                    <a:pt x="3853421" y="236054"/>
                  </a:lnTo>
                  <a:lnTo>
                    <a:pt x="3873119" y="196672"/>
                  </a:lnTo>
                  <a:lnTo>
                    <a:pt x="3880193" y="151307"/>
                  </a:lnTo>
                  <a:close/>
                </a:path>
                <a:path w="7507605" h="295275">
                  <a:moveTo>
                    <a:pt x="7507160" y="143497"/>
                  </a:moveTo>
                  <a:lnTo>
                    <a:pt x="7500086" y="98145"/>
                  </a:lnTo>
                  <a:lnTo>
                    <a:pt x="7480389" y="58762"/>
                  </a:lnTo>
                  <a:lnTo>
                    <a:pt x="7450366" y="27698"/>
                  </a:lnTo>
                  <a:lnTo>
                    <a:pt x="7412291" y="7327"/>
                  </a:lnTo>
                  <a:lnTo>
                    <a:pt x="7368451" y="0"/>
                  </a:lnTo>
                  <a:lnTo>
                    <a:pt x="7324598" y="7315"/>
                  </a:lnTo>
                  <a:lnTo>
                    <a:pt x="7286536" y="27660"/>
                  </a:lnTo>
                  <a:lnTo>
                    <a:pt x="7256526" y="58661"/>
                  </a:lnTo>
                  <a:lnTo>
                    <a:pt x="7236866" y="97904"/>
                  </a:lnTo>
                  <a:lnTo>
                    <a:pt x="7229856" y="143027"/>
                  </a:lnTo>
                  <a:lnTo>
                    <a:pt x="7236866" y="188607"/>
                  </a:lnTo>
                  <a:lnTo>
                    <a:pt x="7256526" y="228142"/>
                  </a:lnTo>
                  <a:lnTo>
                    <a:pt x="7286536" y="259270"/>
                  </a:lnTo>
                  <a:lnTo>
                    <a:pt x="7324598" y="279666"/>
                  </a:lnTo>
                  <a:lnTo>
                    <a:pt x="7368451" y="286981"/>
                  </a:lnTo>
                  <a:lnTo>
                    <a:pt x="7412291" y="279666"/>
                  </a:lnTo>
                  <a:lnTo>
                    <a:pt x="7450366" y="259295"/>
                  </a:lnTo>
                  <a:lnTo>
                    <a:pt x="7480389" y="228244"/>
                  </a:lnTo>
                  <a:lnTo>
                    <a:pt x="7500086" y="188849"/>
                  </a:lnTo>
                  <a:lnTo>
                    <a:pt x="7507160" y="143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885825" y="1795907"/>
            <a:ext cx="2983230" cy="1332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0" marR="273685" indent="-171450">
              <a:lnSpc>
                <a:spcPct val="129900"/>
              </a:lnSpc>
              <a:spcBef>
                <a:spcPts val="100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Set</a:t>
            </a:r>
            <a:r>
              <a:rPr dirty="0" sz="11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science-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based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 reduction targets</a:t>
            </a:r>
            <a:endParaRPr sz="1100">
              <a:latin typeface="Microsoft YaHei"/>
              <a:cs typeface="Microsoft YaHei"/>
            </a:endParaRP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Set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achievable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reduction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targets</a:t>
            </a:r>
            <a:endParaRPr sz="1100">
              <a:latin typeface="Microsoft YaHei"/>
              <a:cs typeface="Microsoft YaHei"/>
            </a:endParaRPr>
          </a:p>
          <a:p>
            <a:pPr marL="184150" indent="-171450">
              <a:lnSpc>
                <a:spcPct val="100000"/>
              </a:lnSpc>
              <a:spcBef>
                <a:spcPts val="3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Set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base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year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target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year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20">
                <a:solidFill>
                  <a:srgbClr val="FFFFFF"/>
                </a:solidFill>
                <a:latin typeface="Microsoft YaHei"/>
                <a:cs typeface="Microsoft YaHei"/>
              </a:rPr>
              <a:t>goals</a:t>
            </a:r>
            <a:endParaRPr sz="1100">
              <a:latin typeface="Microsoft YaHei"/>
              <a:cs typeface="Microsoft YaHei"/>
            </a:endParaRPr>
          </a:p>
          <a:p>
            <a:pPr marL="177800" marR="361315" indent="-165100">
              <a:lnSpc>
                <a:spcPct val="129900"/>
              </a:lnSpc>
              <a:buFont typeface="Wingdings"/>
              <a:buChar char=""/>
              <a:tabLst>
                <a:tab pos="177800" algn="l"/>
                <a:tab pos="18415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Simulate</a:t>
            </a:r>
            <a:r>
              <a:rPr dirty="0" sz="11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1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set</a:t>
            </a:r>
            <a:r>
              <a:rPr dirty="0" sz="11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emission</a:t>
            </a:r>
            <a:r>
              <a:rPr dirty="0" sz="11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reduction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target</a:t>
            </a:r>
            <a:r>
              <a:rPr dirty="0" sz="1100" spc="-5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costs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613515" y="6302017"/>
            <a:ext cx="173990" cy="192405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46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5186794" y="2373553"/>
            <a:ext cx="168656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5725" marR="5080" indent="-7302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Microsoft YaHei"/>
                <a:cs typeface="Microsoft YaHei"/>
              </a:rPr>
              <a:t>Emission</a:t>
            </a:r>
            <a:r>
              <a:rPr dirty="0" sz="1400" spc="-50">
                <a:latin typeface="Microsoft YaHei"/>
                <a:cs typeface="Microsoft YaHei"/>
              </a:rPr>
              <a:t> </a:t>
            </a:r>
            <a:r>
              <a:rPr dirty="0" sz="1400" spc="-10">
                <a:latin typeface="Microsoft YaHei"/>
                <a:cs typeface="Microsoft YaHei"/>
              </a:rPr>
              <a:t>Reduction </a:t>
            </a:r>
            <a:r>
              <a:rPr dirty="0" sz="1400">
                <a:latin typeface="Microsoft YaHei"/>
                <a:cs typeface="Microsoft YaHei"/>
              </a:rPr>
              <a:t>Direction</a:t>
            </a:r>
            <a:r>
              <a:rPr dirty="0" sz="1400" spc="-85">
                <a:latin typeface="Microsoft YaHei"/>
                <a:cs typeface="Microsoft YaHei"/>
              </a:rPr>
              <a:t> </a:t>
            </a:r>
            <a:r>
              <a:rPr dirty="0" sz="1400" spc="-10">
                <a:latin typeface="Microsoft YaHei"/>
                <a:cs typeface="Microsoft YaHei"/>
              </a:rPr>
              <a:t>Analysis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8075676" y="1836623"/>
            <a:ext cx="3209925" cy="1332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9270" marR="960755" indent="-171450">
              <a:lnSpc>
                <a:spcPct val="129900"/>
              </a:lnSpc>
              <a:spcBef>
                <a:spcPts val="100"/>
              </a:spcBef>
              <a:buFont typeface="Wingdings"/>
              <a:buChar char=""/>
              <a:tabLst>
                <a:tab pos="50927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Simulate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diverse</a:t>
            </a:r>
            <a:r>
              <a:rPr dirty="0" sz="11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emission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reduction</a:t>
            </a:r>
            <a:r>
              <a:rPr dirty="0" sz="1100" spc="-4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pathways</a:t>
            </a:r>
            <a:endParaRPr sz="1100">
              <a:latin typeface="Microsoft YaHei"/>
              <a:cs typeface="Microsoft YaHei"/>
            </a:endParaRPr>
          </a:p>
          <a:p>
            <a:pPr marL="509270" marR="748665" indent="-171450">
              <a:lnSpc>
                <a:spcPct val="129900"/>
              </a:lnSpc>
              <a:buFont typeface="Wingdings"/>
              <a:buChar char=""/>
              <a:tabLst>
                <a:tab pos="50927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Customize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tailored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reduction pathways</a:t>
            </a:r>
            <a:endParaRPr sz="1100">
              <a:latin typeface="Microsoft YaHei"/>
              <a:cs typeface="Microsoft YaHei"/>
            </a:endParaRPr>
          </a:p>
          <a:p>
            <a:pPr marL="509270" marR="473709" indent="-171450">
              <a:lnSpc>
                <a:spcPct val="129900"/>
              </a:lnSpc>
              <a:buFont typeface="Wingdings"/>
              <a:buChar char=""/>
              <a:tabLst>
                <a:tab pos="509270" algn="l"/>
              </a:tabLst>
            </a:pP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Evaluate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gaps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between</a:t>
            </a:r>
            <a:r>
              <a:rPr dirty="0" sz="11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measures </a:t>
            </a:r>
            <a:r>
              <a:rPr dirty="0" sz="11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1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Microsoft YaHei"/>
                <a:cs typeface="Microsoft YaHei"/>
              </a:rPr>
              <a:t>targets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1243330" y="5901690"/>
            <a:ext cx="2392680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874394" marR="5080" indent="-861694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D0D0D"/>
                </a:solidFill>
                <a:latin typeface="Microsoft YaHei"/>
                <a:cs typeface="Microsoft YaHei"/>
              </a:rPr>
              <a:t>Emission</a:t>
            </a:r>
            <a:r>
              <a:rPr dirty="0" sz="1400" spc="-50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Reduction</a:t>
            </a:r>
            <a:r>
              <a:rPr dirty="0" sz="1400" spc="-45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Target Setting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26" name="object 26" descr=""/>
          <p:cNvSpPr txBox="1"/>
          <p:nvPr/>
        </p:nvSpPr>
        <p:spPr>
          <a:xfrm>
            <a:off x="5166321" y="5901638"/>
            <a:ext cx="1774189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0" marR="5080" indent="-114935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D0D0D"/>
                </a:solidFill>
                <a:latin typeface="Microsoft YaHei"/>
                <a:cs typeface="Microsoft YaHei"/>
              </a:rPr>
              <a:t>Emission</a:t>
            </a:r>
            <a:r>
              <a:rPr dirty="0" sz="1400" spc="-65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Reduction </a:t>
            </a:r>
            <a:r>
              <a:rPr dirty="0" sz="1400" b="1">
                <a:solidFill>
                  <a:srgbClr val="0D0D0D"/>
                </a:solidFill>
                <a:latin typeface="Microsoft YaHei"/>
                <a:cs typeface="Microsoft YaHei"/>
              </a:rPr>
              <a:t>Direction</a:t>
            </a:r>
            <a:r>
              <a:rPr dirty="0" sz="1400" spc="-80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Setting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8543632" y="5901638"/>
            <a:ext cx="227520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 indent="25019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solidFill>
                  <a:srgbClr val="0D0D0D"/>
                </a:solidFill>
                <a:latin typeface="Microsoft YaHei"/>
                <a:cs typeface="Microsoft YaHei"/>
              </a:rPr>
              <a:t>Emission</a:t>
            </a:r>
            <a:r>
              <a:rPr dirty="0" sz="1400" spc="-65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Reduction </a:t>
            </a:r>
            <a:r>
              <a:rPr dirty="0" sz="1400" b="1">
                <a:solidFill>
                  <a:srgbClr val="0D0D0D"/>
                </a:solidFill>
                <a:latin typeface="Microsoft YaHei"/>
                <a:cs typeface="Microsoft YaHei"/>
              </a:rPr>
              <a:t>Pathway</a:t>
            </a:r>
            <a:r>
              <a:rPr dirty="0" sz="1400" spc="-100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400" spc="-10" b="1">
                <a:solidFill>
                  <a:srgbClr val="0D0D0D"/>
                </a:solidFill>
                <a:latin typeface="Microsoft YaHei"/>
                <a:cs typeface="Microsoft YaHei"/>
              </a:rPr>
              <a:t>Implementation</a:t>
            </a:r>
            <a:endParaRPr sz="14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Our</a:t>
            </a:r>
            <a:r>
              <a:rPr dirty="0" spc="-45"/>
              <a:t> </a:t>
            </a:r>
            <a:r>
              <a:rPr dirty="0" spc="-10"/>
              <a:t>Business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1011567"/>
            <a:ext cx="11293475" cy="800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Net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Zero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Industrial</a:t>
            </a:r>
            <a:r>
              <a:rPr dirty="0" sz="1800" spc="-4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Park</a:t>
            </a:r>
            <a:r>
              <a:rPr dirty="0" sz="1800" spc="-4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Planning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Construction</a:t>
            </a:r>
            <a:endParaRPr sz="1800">
              <a:latin typeface="Microsoft YaHei"/>
              <a:cs typeface="Microsoft YaHei"/>
            </a:endParaRPr>
          </a:p>
          <a:p>
            <a:pPr marL="22860" marR="5080">
              <a:lnSpc>
                <a:spcPct val="129800"/>
              </a:lnSpc>
              <a:spcBef>
                <a:spcPts val="670"/>
              </a:spcBef>
            </a:pP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46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Net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Industrial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Park: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We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provide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the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with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refined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energy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consumption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management,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formulate</a:t>
            </a:r>
            <a:r>
              <a:rPr dirty="0" sz="1050" spc="8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scientific</a:t>
            </a:r>
            <a:r>
              <a:rPr dirty="0" sz="1050" spc="8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carbon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reduction</a:t>
            </a:r>
            <a:r>
              <a:rPr dirty="0" sz="1050" spc="9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plans,</a:t>
            </a:r>
            <a:r>
              <a:rPr dirty="0" sz="1050" spc="10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help</a:t>
            </a:r>
            <a:r>
              <a:rPr dirty="0" sz="1050" spc="9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the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park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achieve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zero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emissions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at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early</a:t>
            </a:r>
            <a:r>
              <a:rPr dirty="0" sz="1050" spc="-25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date,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and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build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its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b="1">
                <a:solidFill>
                  <a:srgbClr val="767070"/>
                </a:solidFill>
                <a:latin typeface="Microsoft YaHei"/>
                <a:cs typeface="Microsoft YaHei"/>
              </a:rPr>
              <a:t>brand</a:t>
            </a:r>
            <a:r>
              <a:rPr dirty="0" sz="1050" spc="-20" b="1">
                <a:solidFill>
                  <a:srgbClr val="767070"/>
                </a:solidFill>
                <a:latin typeface="Microsoft YaHei"/>
                <a:cs typeface="Microsoft YaHei"/>
              </a:rPr>
              <a:t> </a:t>
            </a:r>
            <a:r>
              <a:rPr dirty="0" sz="1050" spc="-10" b="1">
                <a:solidFill>
                  <a:srgbClr val="767070"/>
                </a:solidFill>
                <a:latin typeface="Microsoft YaHei"/>
                <a:cs typeface="Microsoft YaHei"/>
              </a:rPr>
              <a:t>effect.</a:t>
            </a:r>
            <a:endParaRPr sz="1050">
              <a:latin typeface="Microsoft YaHei"/>
              <a:cs typeface="Microsoft YaHe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816863" y="5999988"/>
            <a:ext cx="10535920" cy="347980"/>
          </a:xfrm>
          <a:prstGeom prst="rect">
            <a:avLst/>
          </a:prstGeom>
          <a:solidFill>
            <a:srgbClr val="0595CC"/>
          </a:solidFill>
        </p:spPr>
        <p:txBody>
          <a:bodyPr wrap="square" lIns="0" tIns="2286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Integrated</a:t>
            </a:r>
            <a:r>
              <a:rPr dirty="0" sz="1600" spc="-4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Solutions</a:t>
            </a:r>
            <a:r>
              <a:rPr dirty="0" sz="1600" spc="-4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for</a:t>
            </a:r>
            <a:r>
              <a:rPr dirty="0" sz="1600" spc="-5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Net</a:t>
            </a:r>
            <a:r>
              <a:rPr dirty="0" sz="1600" spc="-4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Zero</a:t>
            </a:r>
            <a:r>
              <a:rPr dirty="0" sz="1600" spc="-5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>
                <a:solidFill>
                  <a:srgbClr val="FFFFFF"/>
                </a:solidFill>
                <a:latin typeface="Microsoft YaHei"/>
                <a:cs typeface="Microsoft YaHei"/>
              </a:rPr>
              <a:t>Industrial</a:t>
            </a:r>
            <a:r>
              <a:rPr dirty="0" sz="1600" spc="-4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Microsoft YaHei"/>
                <a:cs typeface="Microsoft YaHei"/>
              </a:rPr>
              <a:t>Park</a:t>
            </a:r>
            <a:endParaRPr sz="1600">
              <a:latin typeface="Microsoft YaHei"/>
              <a:cs typeface="Microsoft YaHei"/>
            </a:endParaRPr>
          </a:p>
        </p:txBody>
      </p:sp>
      <p:grpSp>
        <p:nvGrpSpPr>
          <p:cNvPr id="7" name="object 7" descr=""/>
          <p:cNvGrpSpPr/>
          <p:nvPr/>
        </p:nvGrpSpPr>
        <p:grpSpPr>
          <a:xfrm>
            <a:off x="766191" y="2053259"/>
            <a:ext cx="10694670" cy="3424554"/>
            <a:chOff x="766191" y="2053259"/>
            <a:chExt cx="10694670" cy="3424554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191" y="2064423"/>
              <a:ext cx="2029193" cy="208953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3140" y="4026661"/>
              <a:ext cx="2029815" cy="129978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54959" y="2053259"/>
              <a:ext cx="2009140" cy="208953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8023" y="4037825"/>
              <a:ext cx="2029193" cy="129978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9220" y="2064423"/>
              <a:ext cx="2029193" cy="2089531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16156" y="4026661"/>
              <a:ext cx="2029193" cy="1299781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77988" y="2053259"/>
              <a:ext cx="2026056" cy="2089531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51039" y="4037825"/>
              <a:ext cx="2033574" cy="1299781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412236" y="2064423"/>
              <a:ext cx="2029193" cy="2089531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39186" y="4026661"/>
              <a:ext cx="2021662" cy="1299781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65732" y="3592436"/>
              <a:ext cx="230238" cy="236207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85616" y="3592436"/>
              <a:ext cx="229806" cy="236207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89319" y="3592436"/>
              <a:ext cx="229577" cy="236207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50351" y="3592436"/>
              <a:ext cx="230009" cy="236207"/>
            </a:xfrm>
            <a:prstGeom prst="rect">
              <a:avLst/>
            </a:prstGeom>
          </p:spPr>
        </p:pic>
        <p:pic>
          <p:nvPicPr>
            <p:cNvPr id="22" name="object 22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12908" y="3592436"/>
              <a:ext cx="228917" cy="236207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1709927" y="3685031"/>
              <a:ext cx="8646160" cy="50800"/>
            </a:xfrm>
            <a:custGeom>
              <a:avLst/>
              <a:gdLst/>
              <a:ahLst/>
              <a:cxnLst/>
              <a:rect l="l" t="t" r="r" b="b"/>
              <a:pathLst>
                <a:path w="8646160" h="50800">
                  <a:moveTo>
                    <a:pt x="8645652" y="50291"/>
                  </a:moveTo>
                  <a:lnTo>
                    <a:pt x="0" y="50291"/>
                  </a:lnTo>
                  <a:lnTo>
                    <a:pt x="0" y="0"/>
                  </a:lnTo>
                  <a:lnTo>
                    <a:pt x="8645652" y="0"/>
                  </a:lnTo>
                  <a:lnTo>
                    <a:pt x="8645652" y="50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1647444" y="5241035"/>
              <a:ext cx="266700" cy="236220"/>
            </a:xfrm>
            <a:custGeom>
              <a:avLst/>
              <a:gdLst/>
              <a:ahLst/>
              <a:cxnLst/>
              <a:rect l="l" t="t" r="r" b="b"/>
              <a:pathLst>
                <a:path w="266700" h="236220">
                  <a:moveTo>
                    <a:pt x="132587" y="236219"/>
                  </a:moveTo>
                  <a:lnTo>
                    <a:pt x="0" y="0"/>
                  </a:lnTo>
                  <a:lnTo>
                    <a:pt x="266700" y="0"/>
                  </a:lnTo>
                  <a:lnTo>
                    <a:pt x="132587" y="23621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3810000" y="5241035"/>
              <a:ext cx="265430" cy="236220"/>
            </a:xfrm>
            <a:custGeom>
              <a:avLst/>
              <a:gdLst/>
              <a:ahLst/>
              <a:cxnLst/>
              <a:rect l="l" t="t" r="r" b="b"/>
              <a:pathLst>
                <a:path w="265429" h="236220">
                  <a:moveTo>
                    <a:pt x="132587" y="236219"/>
                  </a:moveTo>
                  <a:lnTo>
                    <a:pt x="0" y="0"/>
                  </a:lnTo>
                  <a:lnTo>
                    <a:pt x="265175" y="0"/>
                  </a:lnTo>
                  <a:lnTo>
                    <a:pt x="132587" y="236219"/>
                  </a:lnTo>
                  <a:close/>
                </a:path>
              </a:pathLst>
            </a:custGeom>
            <a:solidFill>
              <a:srgbClr val="00ADC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5971031" y="5241035"/>
              <a:ext cx="265430" cy="236220"/>
            </a:xfrm>
            <a:custGeom>
              <a:avLst/>
              <a:gdLst/>
              <a:ahLst/>
              <a:cxnLst/>
              <a:rect l="l" t="t" r="r" b="b"/>
              <a:pathLst>
                <a:path w="265429" h="236220">
                  <a:moveTo>
                    <a:pt x="132587" y="236219"/>
                  </a:moveTo>
                  <a:lnTo>
                    <a:pt x="0" y="0"/>
                  </a:lnTo>
                  <a:lnTo>
                    <a:pt x="265175" y="0"/>
                  </a:lnTo>
                  <a:lnTo>
                    <a:pt x="132587" y="23621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8132063" y="5241035"/>
              <a:ext cx="266700" cy="236220"/>
            </a:xfrm>
            <a:custGeom>
              <a:avLst/>
              <a:gdLst/>
              <a:ahLst/>
              <a:cxnLst/>
              <a:rect l="l" t="t" r="r" b="b"/>
              <a:pathLst>
                <a:path w="266700" h="236220">
                  <a:moveTo>
                    <a:pt x="134111" y="236219"/>
                  </a:moveTo>
                  <a:lnTo>
                    <a:pt x="0" y="0"/>
                  </a:lnTo>
                  <a:lnTo>
                    <a:pt x="266700" y="0"/>
                  </a:lnTo>
                  <a:lnTo>
                    <a:pt x="134111" y="236219"/>
                  </a:lnTo>
                  <a:close/>
                </a:path>
              </a:pathLst>
            </a:custGeom>
            <a:solidFill>
              <a:srgbClr val="00ADC8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10293096" y="5241035"/>
              <a:ext cx="266700" cy="236220"/>
            </a:xfrm>
            <a:custGeom>
              <a:avLst/>
              <a:gdLst/>
              <a:ahLst/>
              <a:cxnLst/>
              <a:rect l="l" t="t" r="r" b="b"/>
              <a:pathLst>
                <a:path w="266700" h="236220">
                  <a:moveTo>
                    <a:pt x="134111" y="236219"/>
                  </a:moveTo>
                  <a:lnTo>
                    <a:pt x="0" y="0"/>
                  </a:lnTo>
                  <a:lnTo>
                    <a:pt x="266700" y="0"/>
                  </a:lnTo>
                  <a:lnTo>
                    <a:pt x="134111" y="236219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1101725" y="2298700"/>
            <a:ext cx="1471930" cy="939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0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Consumption Monitoring</a:t>
            </a:r>
            <a:endParaRPr sz="1000">
              <a:latin typeface="Microsoft YaHei"/>
              <a:cs typeface="Microsoft YaHei"/>
            </a:endParaRPr>
          </a:p>
          <a:p>
            <a:pPr marL="184150" marR="266700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0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Emission Monitoring</a:t>
            </a:r>
            <a:endParaRPr sz="1000">
              <a:latin typeface="Microsoft YaHei"/>
              <a:cs typeface="Microsoft YaHei"/>
            </a:endParaRPr>
          </a:p>
          <a:p>
            <a:pPr marL="184150" marR="185420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Corporate</a:t>
            </a:r>
            <a:r>
              <a:rPr dirty="0" sz="1000" spc="-6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Carbon Inventory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3224529" y="2330450"/>
            <a:ext cx="1689735" cy="1243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3515" marR="5080" indent="-171450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183515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Photovoltaic</a:t>
            </a:r>
            <a:r>
              <a:rPr dirty="0" sz="1000" spc="-5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0">
                <a:solidFill>
                  <a:srgbClr val="252525"/>
                </a:solidFill>
                <a:latin typeface="Microsoft YaHei"/>
                <a:cs typeface="Microsoft YaHei"/>
              </a:rPr>
              <a:t>Power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Generation</a:t>
            </a:r>
            <a:r>
              <a:rPr dirty="0" sz="1000" spc="-2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Construction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and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 Operation</a:t>
            </a:r>
            <a:endParaRPr sz="1000">
              <a:latin typeface="Microsoft YaHei"/>
              <a:cs typeface="Microsoft YaHei"/>
            </a:endParaRPr>
          </a:p>
          <a:p>
            <a:pPr marL="183515" marR="83185" indent="-171450">
              <a:lnSpc>
                <a:spcPct val="100000"/>
              </a:lnSpc>
              <a:buFont typeface="Wingdings"/>
              <a:buChar char=""/>
              <a:tabLst>
                <a:tab pos="183515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Charging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Infrastructure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Construction</a:t>
            </a:r>
            <a:r>
              <a:rPr dirty="0" sz="1000" spc="-6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and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Operation</a:t>
            </a:r>
            <a:endParaRPr sz="1000">
              <a:latin typeface="Microsoft YaHei"/>
              <a:cs typeface="Microsoft YaHei"/>
            </a:endParaRPr>
          </a:p>
          <a:p>
            <a:pPr marL="183515" marR="685800" indent="-171450">
              <a:lnSpc>
                <a:spcPct val="100000"/>
              </a:lnSpc>
              <a:buFont typeface="Wingdings"/>
              <a:buChar char=""/>
              <a:tabLst>
                <a:tab pos="183515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Smart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0">
                <a:solidFill>
                  <a:srgbClr val="252525"/>
                </a:solidFill>
                <a:latin typeface="Microsoft YaHei"/>
                <a:cs typeface="Microsoft YaHei"/>
              </a:rPr>
              <a:t>Park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Management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1" name="object 31" descr=""/>
          <p:cNvSpPr txBox="1"/>
          <p:nvPr/>
        </p:nvSpPr>
        <p:spPr>
          <a:xfrm>
            <a:off x="7578090" y="2513330"/>
            <a:ext cx="1299845" cy="939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marR="289560" indent="-171450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CCER</a:t>
            </a:r>
            <a:r>
              <a:rPr dirty="0" sz="1000" spc="-4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Asset Development</a:t>
            </a:r>
            <a:endParaRPr sz="1000">
              <a:latin typeface="Microsoft YaHei"/>
              <a:cs typeface="Microsoft YaHei"/>
            </a:endParaRPr>
          </a:p>
          <a:p>
            <a:pPr marL="184150" marR="5080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Carbon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Allowance Management</a:t>
            </a:r>
            <a:endParaRPr sz="1000">
              <a:latin typeface="Microsoft YaHei"/>
              <a:cs typeface="Microsoft YaHei"/>
            </a:endParaRPr>
          </a:p>
          <a:p>
            <a:pPr marL="184150" marR="160655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Carbon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Trading Support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2" name="object 32" descr=""/>
          <p:cNvSpPr txBox="1"/>
          <p:nvPr/>
        </p:nvSpPr>
        <p:spPr>
          <a:xfrm>
            <a:off x="5425440" y="2221230"/>
            <a:ext cx="1490345" cy="1091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marR="287655" indent="-171450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0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Structure Optimization</a:t>
            </a:r>
            <a:endParaRPr sz="1000">
              <a:latin typeface="Microsoft YaHei"/>
              <a:cs typeface="Microsoft YaHei"/>
            </a:endParaRPr>
          </a:p>
          <a:p>
            <a:pPr marL="184150" marR="99695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Industrial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Transformation</a:t>
            </a:r>
            <a:r>
              <a:rPr dirty="0" sz="1000" spc="-6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Upgrading</a:t>
            </a:r>
            <a:endParaRPr sz="1000">
              <a:latin typeface="Microsoft YaHei"/>
              <a:cs typeface="Microsoft YaHei"/>
            </a:endParaRPr>
          </a:p>
          <a:p>
            <a:pPr marL="184150" marR="5080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Smart</a:t>
            </a:r>
            <a:r>
              <a:rPr dirty="0" sz="10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Energy</a:t>
            </a:r>
            <a:r>
              <a:rPr dirty="0" sz="1000" spc="-25">
                <a:solidFill>
                  <a:srgbClr val="FFFFFF"/>
                </a:solidFill>
                <a:latin typeface="Microsoft YaHei"/>
                <a:cs typeface="Microsoft YaHei"/>
              </a:rPr>
              <a:t> and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0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Management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552940" y="2442210"/>
            <a:ext cx="1691005" cy="786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Continuously</a:t>
            </a:r>
            <a:r>
              <a:rPr dirty="0" sz="1000" spc="-4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track</a:t>
            </a:r>
            <a:r>
              <a:rPr dirty="0" sz="1000" spc="-3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dynamically</a:t>
            </a:r>
            <a:r>
              <a:rPr dirty="0" sz="10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adjust</a:t>
            </a:r>
            <a:r>
              <a:rPr dirty="0" sz="1000" spc="-20">
                <a:solidFill>
                  <a:srgbClr val="FFFFFF"/>
                </a:solidFill>
                <a:latin typeface="Microsoft YaHei"/>
                <a:cs typeface="Microsoft YaHei"/>
              </a:rPr>
              <a:t> goals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000" spc="-3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implementation</a:t>
            </a:r>
            <a:r>
              <a:rPr dirty="0" sz="1000" spc="-2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efforts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in</a:t>
            </a:r>
            <a:r>
              <a:rPr dirty="0" sz="10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response</a:t>
            </a:r>
            <a:r>
              <a:rPr dirty="0" sz="10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FFFFFF"/>
                </a:solidFill>
                <a:latin typeface="Microsoft YaHei"/>
                <a:cs typeface="Microsoft YaHei"/>
              </a:rPr>
              <a:t>to</a:t>
            </a:r>
            <a:r>
              <a:rPr dirty="0" sz="10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FFFFFF"/>
                </a:solidFill>
                <a:latin typeface="Microsoft YaHei"/>
                <a:cs typeface="Microsoft YaHei"/>
              </a:rPr>
              <a:t>various changes.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3309264" y="4285412"/>
            <a:ext cx="1210310" cy="711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solidFill>
                  <a:srgbClr val="FFFFFF"/>
                </a:solidFill>
                <a:latin typeface="Microsoft YaHei"/>
                <a:cs typeface="Microsoft YaHei"/>
              </a:rPr>
              <a:t>Multi-energy Integration </a:t>
            </a:r>
            <a:r>
              <a:rPr dirty="0" sz="1500">
                <a:solidFill>
                  <a:srgbClr val="FFFFFF"/>
                </a:solidFill>
                <a:latin typeface="Microsoft YaHei"/>
                <a:cs typeface="Microsoft YaHei"/>
              </a:rPr>
              <a:t>and</a:t>
            </a:r>
            <a:r>
              <a:rPr dirty="0" sz="1500" spc="-2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Microsoft YaHei"/>
                <a:cs typeface="Microsoft YaHei"/>
              </a:rPr>
              <a:t>Control</a:t>
            </a:r>
            <a:endParaRPr sz="1500">
              <a:latin typeface="Microsoft YaHei"/>
              <a:cs typeface="Microsoft YaHei"/>
            </a:endParaRPr>
          </a:p>
        </p:txBody>
      </p:sp>
      <p:sp>
        <p:nvSpPr>
          <p:cNvPr id="35" name="object 35" descr=""/>
          <p:cNvSpPr txBox="1"/>
          <p:nvPr/>
        </p:nvSpPr>
        <p:spPr>
          <a:xfrm>
            <a:off x="895477" y="4411141"/>
            <a:ext cx="1662430" cy="786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84150" marR="5080" indent="-171450">
              <a:lnSpc>
                <a:spcPct val="100000"/>
              </a:lnSpc>
              <a:spcBef>
                <a:spcPts val="95"/>
              </a:spcBef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Identify</a:t>
            </a:r>
            <a:r>
              <a:rPr dirty="0" sz="1000" spc="-3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greenhouse</a:t>
            </a:r>
            <a:r>
              <a:rPr dirty="0" sz="1000" spc="-3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gas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emission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sources</a:t>
            </a:r>
            <a:endParaRPr sz="1000">
              <a:latin typeface="Microsoft YaHei"/>
              <a:cs typeface="Microsoft YaHei"/>
            </a:endParaRPr>
          </a:p>
          <a:p>
            <a:pPr marL="184150" marR="86360" indent="-171450">
              <a:lnSpc>
                <a:spcPct val="100000"/>
              </a:lnSpc>
              <a:buFont typeface="Wingdings"/>
              <a:buChar char=""/>
              <a:tabLst>
                <a:tab pos="184150" algn="l"/>
              </a:tabLst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Quantify</a:t>
            </a:r>
            <a:r>
              <a:rPr dirty="0" sz="1000" spc="-1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and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 diagnose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greenhouse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gas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emissions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6" name="object 36" descr=""/>
          <p:cNvSpPr txBox="1"/>
          <p:nvPr/>
        </p:nvSpPr>
        <p:spPr>
          <a:xfrm>
            <a:off x="5303520" y="4210050"/>
            <a:ext cx="1644650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 indent="-127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Multi-dimensional energy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conservation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25">
                <a:solidFill>
                  <a:srgbClr val="252525"/>
                </a:solidFill>
                <a:latin typeface="Microsoft YaHei"/>
                <a:cs typeface="Microsoft YaHei"/>
              </a:rPr>
              <a:t>and </a:t>
            </a:r>
            <a:r>
              <a:rPr dirty="0" sz="1400">
                <a:solidFill>
                  <a:srgbClr val="252525"/>
                </a:solidFill>
                <a:latin typeface="Microsoft YaHei"/>
                <a:cs typeface="Microsoft YaHei"/>
              </a:rPr>
              <a:t>emission</a:t>
            </a:r>
            <a:r>
              <a:rPr dirty="0" sz="14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400" spc="-10">
                <a:solidFill>
                  <a:srgbClr val="252525"/>
                </a:solidFill>
                <a:latin typeface="Microsoft YaHei"/>
                <a:cs typeface="Microsoft YaHei"/>
              </a:rPr>
              <a:t>reduction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7502576" y="4219371"/>
            <a:ext cx="1525905" cy="8801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Microsoft YaHei"/>
                <a:cs typeface="Microsoft YaHei"/>
              </a:rPr>
              <a:t>Carbon</a:t>
            </a:r>
            <a:r>
              <a:rPr dirty="0" sz="1400" spc="-40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Microsoft YaHei"/>
                <a:cs typeface="Microsoft YaHei"/>
              </a:rPr>
              <a:t>asset </a:t>
            </a:r>
            <a:r>
              <a:rPr dirty="0" sz="1400" spc="-10">
                <a:solidFill>
                  <a:srgbClr val="FFFFFF"/>
                </a:solidFill>
                <a:latin typeface="Microsoft YaHei"/>
                <a:cs typeface="Microsoft YaHei"/>
              </a:rPr>
              <a:t>management, development</a:t>
            </a:r>
            <a:r>
              <a:rPr dirty="0" sz="1400" spc="-15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Microsoft YaHei"/>
                <a:cs typeface="Microsoft YaHei"/>
              </a:rPr>
              <a:t>and </a:t>
            </a:r>
            <a:r>
              <a:rPr dirty="0" sz="1400" spc="-10">
                <a:solidFill>
                  <a:srgbClr val="FFFFFF"/>
                </a:solidFill>
                <a:latin typeface="Microsoft YaHei"/>
                <a:cs typeface="Microsoft YaHei"/>
              </a:rPr>
              <a:t>trading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38" name="object 38" descr=""/>
          <p:cNvSpPr txBox="1"/>
          <p:nvPr/>
        </p:nvSpPr>
        <p:spPr>
          <a:xfrm>
            <a:off x="9549130" y="4206875"/>
            <a:ext cx="1718310" cy="786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Continuously</a:t>
            </a:r>
            <a:r>
              <a:rPr dirty="0" sz="1000" spc="-4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track</a:t>
            </a:r>
            <a:r>
              <a:rPr dirty="0" sz="1000" spc="-3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project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implementation</a:t>
            </a:r>
            <a:r>
              <a:rPr dirty="0" sz="1000" spc="-5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progress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and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consistently</a:t>
            </a:r>
            <a:r>
              <a:rPr dirty="0" sz="1000" spc="-2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uphold</a:t>
            </a:r>
            <a:r>
              <a:rPr dirty="0" sz="1000" spc="-20">
                <a:solidFill>
                  <a:srgbClr val="252525"/>
                </a:solidFill>
                <a:latin typeface="Microsoft YaHei"/>
                <a:cs typeface="Microsoft YaHei"/>
              </a:rPr>
              <a:t> </a:t>
            </a:r>
            <a:r>
              <a:rPr dirty="0" sz="1000" spc="-25">
                <a:solidFill>
                  <a:srgbClr val="252525"/>
                </a:solidFill>
                <a:latin typeface="Microsoft YaHei"/>
                <a:cs typeface="Microsoft YaHei"/>
              </a:rPr>
              <a:t>the 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low-</a:t>
            </a:r>
            <a:r>
              <a:rPr dirty="0" sz="1000">
                <a:solidFill>
                  <a:srgbClr val="252525"/>
                </a:solidFill>
                <a:latin typeface="Microsoft YaHei"/>
                <a:cs typeface="Microsoft YaHei"/>
              </a:rPr>
              <a:t>carbon</a:t>
            </a:r>
            <a:r>
              <a:rPr dirty="0" sz="1000" spc="-10">
                <a:solidFill>
                  <a:srgbClr val="252525"/>
                </a:solidFill>
                <a:latin typeface="Microsoft YaHei"/>
                <a:cs typeface="Microsoft YaHei"/>
              </a:rPr>
              <a:t> development philosophy.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1226185" y="5537834"/>
            <a:ext cx="11912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D0D0D"/>
                </a:solidFill>
                <a:latin typeface="Microsoft YaHei"/>
                <a:cs typeface="Microsoft YaHei"/>
              </a:rPr>
              <a:t>Carbon Quantification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3415665" y="5530215"/>
            <a:ext cx="10947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D0D0D"/>
                </a:solidFill>
                <a:latin typeface="Microsoft YaHei"/>
                <a:cs typeface="Microsoft YaHei"/>
              </a:rPr>
              <a:t>Carbon Management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1" name="object 41" descr=""/>
          <p:cNvSpPr txBox="1"/>
          <p:nvPr/>
        </p:nvSpPr>
        <p:spPr>
          <a:xfrm>
            <a:off x="5419090" y="5485129"/>
            <a:ext cx="1376680" cy="539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0600"/>
              </a:lnSpc>
              <a:spcBef>
                <a:spcPts val="100"/>
              </a:spcBef>
            </a:pPr>
            <a:r>
              <a:rPr dirty="0" sz="1200" b="1">
                <a:solidFill>
                  <a:srgbClr val="0D0D0D"/>
                </a:solidFill>
                <a:latin typeface="Microsoft YaHei"/>
                <a:cs typeface="Microsoft YaHei"/>
              </a:rPr>
              <a:t>Carbon</a:t>
            </a:r>
            <a:r>
              <a:rPr dirty="0" sz="1200" spc="254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200" spc="-10" b="1">
                <a:solidFill>
                  <a:srgbClr val="0D0D0D"/>
                </a:solidFill>
                <a:latin typeface="Microsoft YaHei"/>
                <a:cs typeface="Microsoft YaHei"/>
              </a:rPr>
              <a:t>emission reduction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2" name="object 42" descr=""/>
          <p:cNvSpPr txBox="1"/>
          <p:nvPr/>
        </p:nvSpPr>
        <p:spPr>
          <a:xfrm>
            <a:off x="7960486" y="5559717"/>
            <a:ext cx="618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 b="1">
                <a:solidFill>
                  <a:srgbClr val="0D0D0D"/>
                </a:solidFill>
                <a:latin typeface="Microsoft YaHei"/>
                <a:cs typeface="Microsoft YaHei"/>
              </a:rPr>
              <a:t>Carbon trading</a:t>
            </a:r>
            <a:endParaRPr sz="1200">
              <a:latin typeface="Microsoft YaHei"/>
              <a:cs typeface="Microsoft YaHei"/>
            </a:endParaRPr>
          </a:p>
        </p:txBody>
      </p:sp>
      <p:sp>
        <p:nvSpPr>
          <p:cNvPr id="43" name="object 43" descr=""/>
          <p:cNvSpPr txBox="1"/>
          <p:nvPr/>
        </p:nvSpPr>
        <p:spPr>
          <a:xfrm>
            <a:off x="9979659" y="5566409"/>
            <a:ext cx="9550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 b="1">
                <a:solidFill>
                  <a:srgbClr val="0D0D0D"/>
                </a:solidFill>
                <a:latin typeface="Microsoft YaHei"/>
                <a:cs typeface="Microsoft YaHei"/>
              </a:rPr>
              <a:t>Carbon</a:t>
            </a:r>
            <a:r>
              <a:rPr dirty="0" sz="1200" spc="254" b="1">
                <a:solidFill>
                  <a:srgbClr val="0D0D0D"/>
                </a:solidFill>
                <a:latin typeface="Microsoft YaHei"/>
                <a:cs typeface="Microsoft YaHei"/>
              </a:rPr>
              <a:t> </a:t>
            </a:r>
            <a:r>
              <a:rPr dirty="0" sz="1200" spc="-25" b="1">
                <a:solidFill>
                  <a:srgbClr val="0D0D0D"/>
                </a:solidFill>
                <a:latin typeface="Microsoft YaHei"/>
                <a:cs typeface="Microsoft YaHei"/>
              </a:rPr>
              <a:t>Net </a:t>
            </a:r>
            <a:r>
              <a:rPr dirty="0" sz="1200" spc="-20" b="1">
                <a:solidFill>
                  <a:srgbClr val="0D0D0D"/>
                </a:solidFill>
                <a:latin typeface="Microsoft YaHei"/>
                <a:cs typeface="Microsoft YaHei"/>
              </a:rPr>
              <a:t>Zero</a:t>
            </a:r>
            <a:endParaRPr sz="12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507491" y="1827276"/>
            <a:ext cx="11178540" cy="4114800"/>
            <a:chOff x="507491" y="1827276"/>
            <a:chExt cx="11178540" cy="41148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491" y="1827276"/>
              <a:ext cx="11178540" cy="4114800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4299064" y="2114588"/>
              <a:ext cx="3260725" cy="3260725"/>
            </a:xfrm>
            <a:custGeom>
              <a:avLst/>
              <a:gdLst/>
              <a:ahLst/>
              <a:cxnLst/>
              <a:rect l="l" t="t" r="r" b="b"/>
              <a:pathLst>
                <a:path w="3260725" h="3260725">
                  <a:moveTo>
                    <a:pt x="12712" y="1651279"/>
                  </a:moveTo>
                  <a:lnTo>
                    <a:pt x="12" y="1651279"/>
                  </a:lnTo>
                  <a:lnTo>
                    <a:pt x="0" y="1613179"/>
                  </a:lnTo>
                  <a:lnTo>
                    <a:pt x="12699" y="1613179"/>
                  </a:lnTo>
                  <a:lnTo>
                    <a:pt x="12712" y="1651279"/>
                  </a:lnTo>
                  <a:close/>
                </a:path>
                <a:path w="3260725" h="3260725">
                  <a:moveTo>
                    <a:pt x="12890" y="1600631"/>
                  </a:moveTo>
                  <a:lnTo>
                    <a:pt x="190" y="1600390"/>
                  </a:lnTo>
                  <a:lnTo>
                    <a:pt x="412" y="1588604"/>
                  </a:lnTo>
                  <a:lnTo>
                    <a:pt x="1063" y="1567827"/>
                  </a:lnTo>
                  <a:lnTo>
                    <a:pt x="1283" y="1562709"/>
                  </a:lnTo>
                  <a:lnTo>
                    <a:pt x="1308" y="1562150"/>
                  </a:lnTo>
                  <a:lnTo>
                    <a:pt x="13995" y="1562709"/>
                  </a:lnTo>
                  <a:lnTo>
                    <a:pt x="13790" y="1567307"/>
                  </a:lnTo>
                  <a:lnTo>
                    <a:pt x="13130" y="1588249"/>
                  </a:lnTo>
                  <a:lnTo>
                    <a:pt x="12895" y="1600390"/>
                  </a:lnTo>
                  <a:lnTo>
                    <a:pt x="12890" y="1600631"/>
                  </a:lnTo>
                  <a:close/>
                </a:path>
                <a:path w="3260725" h="3260725">
                  <a:moveTo>
                    <a:pt x="14554" y="1550022"/>
                  </a:moveTo>
                  <a:lnTo>
                    <a:pt x="1866" y="1549463"/>
                  </a:lnTo>
                  <a:lnTo>
                    <a:pt x="1975" y="1547114"/>
                  </a:lnTo>
                  <a:lnTo>
                    <a:pt x="3140" y="1526463"/>
                  </a:lnTo>
                  <a:lnTo>
                    <a:pt x="4128" y="1512163"/>
                  </a:lnTo>
                  <a:lnTo>
                    <a:pt x="4190" y="1511274"/>
                  </a:lnTo>
                  <a:lnTo>
                    <a:pt x="16865" y="1512163"/>
                  </a:lnTo>
                  <a:lnTo>
                    <a:pt x="15921" y="1525625"/>
                  </a:lnTo>
                  <a:lnTo>
                    <a:pt x="14732" y="1546428"/>
                  </a:lnTo>
                  <a:lnTo>
                    <a:pt x="14693" y="1547114"/>
                  </a:lnTo>
                  <a:lnTo>
                    <a:pt x="14581" y="1549463"/>
                  </a:lnTo>
                  <a:lnTo>
                    <a:pt x="14554" y="1550022"/>
                  </a:lnTo>
                  <a:close/>
                </a:path>
                <a:path w="3260725" h="3260725">
                  <a:moveTo>
                    <a:pt x="17818" y="1499577"/>
                  </a:moveTo>
                  <a:lnTo>
                    <a:pt x="5168" y="1498536"/>
                  </a:lnTo>
                  <a:lnTo>
                    <a:pt x="6241" y="1485392"/>
                  </a:lnTo>
                  <a:lnTo>
                    <a:pt x="6337" y="1484223"/>
                  </a:lnTo>
                  <a:lnTo>
                    <a:pt x="8179" y="1464957"/>
                  </a:lnTo>
                  <a:lnTo>
                    <a:pt x="8648" y="1460436"/>
                  </a:lnTo>
                  <a:lnTo>
                    <a:pt x="21272" y="1461795"/>
                  </a:lnTo>
                  <a:lnTo>
                    <a:pt x="20929" y="1464957"/>
                  </a:lnTo>
                  <a:lnTo>
                    <a:pt x="19097" y="1484223"/>
                  </a:lnTo>
                  <a:lnTo>
                    <a:pt x="18986" y="1485392"/>
                  </a:lnTo>
                  <a:lnTo>
                    <a:pt x="17903" y="1498536"/>
                  </a:lnTo>
                  <a:lnTo>
                    <a:pt x="17818" y="1499577"/>
                  </a:lnTo>
                  <a:close/>
                </a:path>
                <a:path w="3260725" h="3260725">
                  <a:moveTo>
                    <a:pt x="22644" y="1449171"/>
                  </a:moveTo>
                  <a:lnTo>
                    <a:pt x="10007" y="1447812"/>
                  </a:lnTo>
                  <a:lnTo>
                    <a:pt x="10515" y="1443126"/>
                  </a:lnTo>
                  <a:lnTo>
                    <a:pt x="12979" y="1422679"/>
                  </a:lnTo>
                  <a:lnTo>
                    <a:pt x="14693" y="1409839"/>
                  </a:lnTo>
                  <a:lnTo>
                    <a:pt x="27292" y="1411516"/>
                  </a:lnTo>
                  <a:lnTo>
                    <a:pt x="25577" y="1424330"/>
                  </a:lnTo>
                  <a:lnTo>
                    <a:pt x="23126" y="1444599"/>
                  </a:lnTo>
                  <a:lnTo>
                    <a:pt x="22644" y="1449171"/>
                  </a:lnTo>
                  <a:close/>
                </a:path>
                <a:path w="3260725" h="3260725">
                  <a:moveTo>
                    <a:pt x="29019" y="1399019"/>
                  </a:moveTo>
                  <a:lnTo>
                    <a:pt x="16459" y="1397177"/>
                  </a:lnTo>
                  <a:lnTo>
                    <a:pt x="18668" y="1382039"/>
                  </a:lnTo>
                  <a:lnTo>
                    <a:pt x="21882" y="1361846"/>
                  </a:lnTo>
                  <a:lnTo>
                    <a:pt x="22313" y="1359369"/>
                  </a:lnTo>
                  <a:lnTo>
                    <a:pt x="34823" y="1361528"/>
                  </a:lnTo>
                  <a:lnTo>
                    <a:pt x="34404" y="1363954"/>
                  </a:lnTo>
                  <a:lnTo>
                    <a:pt x="31216" y="1383995"/>
                  </a:lnTo>
                  <a:lnTo>
                    <a:pt x="29019" y="1399019"/>
                  </a:lnTo>
                  <a:close/>
                </a:path>
                <a:path w="3260725" h="3260725">
                  <a:moveTo>
                    <a:pt x="36982" y="1349006"/>
                  </a:moveTo>
                  <a:lnTo>
                    <a:pt x="24472" y="1346860"/>
                  </a:lnTo>
                  <a:lnTo>
                    <a:pt x="25349" y="1341729"/>
                  </a:lnTo>
                  <a:lnTo>
                    <a:pt x="29057" y="1321701"/>
                  </a:lnTo>
                  <a:lnTo>
                    <a:pt x="31521" y="1309255"/>
                  </a:lnTo>
                  <a:lnTo>
                    <a:pt x="43980" y="1311719"/>
                  </a:lnTo>
                  <a:lnTo>
                    <a:pt x="41528" y="1324127"/>
                  </a:lnTo>
                  <a:lnTo>
                    <a:pt x="37845" y="1344002"/>
                  </a:lnTo>
                  <a:lnTo>
                    <a:pt x="36982" y="1349006"/>
                  </a:lnTo>
                  <a:close/>
                </a:path>
                <a:path w="3260725" h="3260725">
                  <a:moveTo>
                    <a:pt x="46494" y="1299349"/>
                  </a:moveTo>
                  <a:lnTo>
                    <a:pt x="34074" y="1296733"/>
                  </a:lnTo>
                  <a:lnTo>
                    <a:pt x="37198" y="1281899"/>
                  </a:lnTo>
                  <a:lnTo>
                    <a:pt x="41593" y="1262303"/>
                  </a:lnTo>
                  <a:lnTo>
                    <a:pt x="42290" y="1259370"/>
                  </a:lnTo>
                  <a:lnTo>
                    <a:pt x="54648" y="1262303"/>
                  </a:lnTo>
                  <a:lnTo>
                    <a:pt x="54000" y="1265034"/>
                  </a:lnTo>
                  <a:lnTo>
                    <a:pt x="49606" y="1284643"/>
                  </a:lnTo>
                  <a:lnTo>
                    <a:pt x="46494" y="1299349"/>
                  </a:lnTo>
                  <a:close/>
                </a:path>
                <a:path w="3260725" h="3260725">
                  <a:moveTo>
                    <a:pt x="57581" y="1249946"/>
                  </a:moveTo>
                  <a:lnTo>
                    <a:pt x="45224" y="1247013"/>
                  </a:lnTo>
                  <a:lnTo>
                    <a:pt x="46304" y="1242453"/>
                  </a:lnTo>
                  <a:lnTo>
                    <a:pt x="51219" y="1222870"/>
                  </a:lnTo>
                  <a:lnTo>
                    <a:pt x="54635" y="1209929"/>
                  </a:lnTo>
                  <a:lnTo>
                    <a:pt x="66916" y="1213167"/>
                  </a:lnTo>
                  <a:lnTo>
                    <a:pt x="63500" y="1226083"/>
                  </a:lnTo>
                  <a:lnTo>
                    <a:pt x="58635" y="1245501"/>
                  </a:lnTo>
                  <a:lnTo>
                    <a:pt x="57581" y="1249946"/>
                  </a:lnTo>
                  <a:close/>
                </a:path>
                <a:path w="3260725" h="3260725">
                  <a:moveTo>
                    <a:pt x="70205" y="1200988"/>
                  </a:moveTo>
                  <a:lnTo>
                    <a:pt x="57962" y="1197584"/>
                  </a:lnTo>
                  <a:lnTo>
                    <a:pt x="61734" y="1183995"/>
                  </a:lnTo>
                  <a:lnTo>
                    <a:pt x="67348" y="1164704"/>
                  </a:lnTo>
                  <a:lnTo>
                    <a:pt x="68529" y="1160818"/>
                  </a:lnTo>
                  <a:lnTo>
                    <a:pt x="80670" y="1164513"/>
                  </a:lnTo>
                  <a:lnTo>
                    <a:pt x="79501" y="1168361"/>
                  </a:lnTo>
                  <a:lnTo>
                    <a:pt x="73939" y="1187500"/>
                  </a:lnTo>
                  <a:lnTo>
                    <a:pt x="70205" y="1200988"/>
                  </a:lnTo>
                  <a:close/>
                </a:path>
                <a:path w="3260725" h="3260725">
                  <a:moveTo>
                    <a:pt x="84366" y="1152359"/>
                  </a:moveTo>
                  <a:lnTo>
                    <a:pt x="72224" y="1148664"/>
                  </a:lnTo>
                  <a:lnTo>
                    <a:pt x="73190" y="1145501"/>
                  </a:lnTo>
                  <a:lnTo>
                    <a:pt x="79248" y="1126413"/>
                  </a:lnTo>
                  <a:lnTo>
                    <a:pt x="83947" y="1112253"/>
                  </a:lnTo>
                  <a:lnTo>
                    <a:pt x="95999" y="1116253"/>
                  </a:lnTo>
                  <a:lnTo>
                    <a:pt x="91325" y="1130376"/>
                  </a:lnTo>
                  <a:lnTo>
                    <a:pt x="85305" y="1149311"/>
                  </a:lnTo>
                  <a:lnTo>
                    <a:pt x="84366" y="1152359"/>
                  </a:lnTo>
                  <a:close/>
                </a:path>
                <a:path w="3260725" h="3260725">
                  <a:moveTo>
                    <a:pt x="100063" y="1104303"/>
                  </a:moveTo>
                  <a:lnTo>
                    <a:pt x="88061" y="1100150"/>
                  </a:lnTo>
                  <a:lnTo>
                    <a:pt x="92075" y="1088529"/>
                  </a:lnTo>
                  <a:lnTo>
                    <a:pt x="98818" y="1069746"/>
                  </a:lnTo>
                  <a:lnTo>
                    <a:pt x="100914" y="1064120"/>
                  </a:lnTo>
                  <a:lnTo>
                    <a:pt x="112814" y="1068565"/>
                  </a:lnTo>
                  <a:lnTo>
                    <a:pt x="110731" y="1074153"/>
                  </a:lnTo>
                  <a:lnTo>
                    <a:pt x="104038" y="1092784"/>
                  </a:lnTo>
                  <a:lnTo>
                    <a:pt x="100063" y="1104303"/>
                  </a:lnTo>
                  <a:close/>
                </a:path>
                <a:path w="3260725" h="3260725">
                  <a:moveTo>
                    <a:pt x="117259" y="1056665"/>
                  </a:moveTo>
                  <a:lnTo>
                    <a:pt x="105359" y="1052233"/>
                  </a:lnTo>
                  <a:lnTo>
                    <a:pt x="105790" y="1051077"/>
                  </a:lnTo>
                  <a:lnTo>
                    <a:pt x="112979" y="1032510"/>
                  </a:lnTo>
                  <a:lnTo>
                    <a:pt x="119354" y="1016622"/>
                  </a:lnTo>
                  <a:lnTo>
                    <a:pt x="131140" y="1021359"/>
                  </a:lnTo>
                  <a:lnTo>
                    <a:pt x="124777" y="1037209"/>
                  </a:lnTo>
                  <a:lnTo>
                    <a:pt x="117640" y="1055624"/>
                  </a:lnTo>
                  <a:lnTo>
                    <a:pt x="117259" y="1056665"/>
                  </a:lnTo>
                  <a:close/>
                </a:path>
                <a:path w="3260725" h="3260725">
                  <a:moveTo>
                    <a:pt x="135953" y="1009688"/>
                  </a:moveTo>
                  <a:lnTo>
                    <a:pt x="124231" y="1004811"/>
                  </a:lnTo>
                  <a:lnTo>
                    <a:pt x="128015" y="995705"/>
                  </a:lnTo>
                  <a:lnTo>
                    <a:pt x="135851" y="977480"/>
                  </a:lnTo>
                  <a:lnTo>
                    <a:pt x="139331" y="969670"/>
                  </a:lnTo>
                  <a:lnTo>
                    <a:pt x="150926" y="974826"/>
                  </a:lnTo>
                  <a:lnTo>
                    <a:pt x="147472" y="982611"/>
                  </a:lnTo>
                  <a:lnTo>
                    <a:pt x="139687" y="1000696"/>
                  </a:lnTo>
                  <a:lnTo>
                    <a:pt x="135953" y="1009688"/>
                  </a:lnTo>
                  <a:close/>
                </a:path>
                <a:path w="3260725" h="3260725">
                  <a:moveTo>
                    <a:pt x="156082" y="963295"/>
                  </a:moveTo>
                  <a:lnTo>
                    <a:pt x="144538" y="957999"/>
                  </a:lnTo>
                  <a:lnTo>
                    <a:pt x="152184" y="941374"/>
                  </a:lnTo>
                  <a:lnTo>
                    <a:pt x="160654" y="923493"/>
                  </a:lnTo>
                  <a:lnTo>
                    <a:pt x="160731" y="923340"/>
                  </a:lnTo>
                  <a:lnTo>
                    <a:pt x="172135" y="928928"/>
                  </a:lnTo>
                  <a:lnTo>
                    <a:pt x="163664" y="946772"/>
                  </a:lnTo>
                  <a:lnTo>
                    <a:pt x="156082" y="963295"/>
                  </a:lnTo>
                  <a:close/>
                </a:path>
                <a:path w="3260725" h="3260725">
                  <a:moveTo>
                    <a:pt x="177723" y="917511"/>
                  </a:moveTo>
                  <a:lnTo>
                    <a:pt x="166319" y="911936"/>
                  </a:lnTo>
                  <a:lnTo>
                    <a:pt x="169354" y="905725"/>
                  </a:lnTo>
                  <a:lnTo>
                    <a:pt x="178244" y="888098"/>
                  </a:lnTo>
                  <a:lnTo>
                    <a:pt x="183603" y="877811"/>
                  </a:lnTo>
                  <a:lnTo>
                    <a:pt x="194868" y="883666"/>
                  </a:lnTo>
                  <a:lnTo>
                    <a:pt x="189534" y="893914"/>
                  </a:lnTo>
                  <a:lnTo>
                    <a:pt x="180708" y="911415"/>
                  </a:lnTo>
                  <a:lnTo>
                    <a:pt x="177723" y="917511"/>
                  </a:lnTo>
                  <a:close/>
                </a:path>
                <a:path w="3260725" h="3260725">
                  <a:moveTo>
                    <a:pt x="200736" y="872490"/>
                  </a:moveTo>
                  <a:lnTo>
                    <a:pt x="189547" y="866495"/>
                  </a:lnTo>
                  <a:lnTo>
                    <a:pt x="196659" y="853186"/>
                  </a:lnTo>
                  <a:lnTo>
                    <a:pt x="206184" y="835926"/>
                  </a:lnTo>
                  <a:lnTo>
                    <a:pt x="207886" y="832929"/>
                  </a:lnTo>
                  <a:lnTo>
                    <a:pt x="218922" y="839190"/>
                  </a:lnTo>
                  <a:lnTo>
                    <a:pt x="217246" y="842162"/>
                  </a:lnTo>
                  <a:lnTo>
                    <a:pt x="207810" y="859282"/>
                  </a:lnTo>
                  <a:lnTo>
                    <a:pt x="200736" y="872490"/>
                  </a:lnTo>
                  <a:close/>
                </a:path>
                <a:path w="3260725" h="3260725">
                  <a:moveTo>
                    <a:pt x="225196" y="828141"/>
                  </a:moveTo>
                  <a:lnTo>
                    <a:pt x="214147" y="821880"/>
                  </a:lnTo>
                  <a:lnTo>
                    <a:pt x="215900" y="818794"/>
                  </a:lnTo>
                  <a:lnTo>
                    <a:pt x="225805" y="801789"/>
                  </a:lnTo>
                  <a:lnTo>
                    <a:pt x="233527" y="788898"/>
                  </a:lnTo>
                  <a:lnTo>
                    <a:pt x="244424" y="795439"/>
                  </a:lnTo>
                  <a:lnTo>
                    <a:pt x="236715" y="808291"/>
                  </a:lnTo>
                  <a:lnTo>
                    <a:pt x="226885" y="825157"/>
                  </a:lnTo>
                  <a:lnTo>
                    <a:pt x="225196" y="828141"/>
                  </a:lnTo>
                  <a:close/>
                </a:path>
                <a:path w="3260725" h="3260725">
                  <a:moveTo>
                    <a:pt x="251002" y="784656"/>
                  </a:moveTo>
                  <a:lnTo>
                    <a:pt x="240182" y="778002"/>
                  </a:lnTo>
                  <a:lnTo>
                    <a:pt x="246227" y="768172"/>
                  </a:lnTo>
                  <a:lnTo>
                    <a:pt x="256743" y="751573"/>
                  </a:lnTo>
                  <a:lnTo>
                    <a:pt x="260591" y="745642"/>
                  </a:lnTo>
                  <a:lnTo>
                    <a:pt x="271233" y="752563"/>
                  </a:lnTo>
                  <a:lnTo>
                    <a:pt x="267411" y="758456"/>
                  </a:lnTo>
                  <a:lnTo>
                    <a:pt x="256984" y="774928"/>
                  </a:lnTo>
                  <a:lnTo>
                    <a:pt x="251002" y="784656"/>
                  </a:lnTo>
                  <a:close/>
                </a:path>
                <a:path w="3260725" h="3260725">
                  <a:moveTo>
                    <a:pt x="278117" y="741972"/>
                  </a:moveTo>
                  <a:lnTo>
                    <a:pt x="267550" y="734923"/>
                  </a:lnTo>
                  <a:lnTo>
                    <a:pt x="278333" y="718769"/>
                  </a:lnTo>
                  <a:lnTo>
                    <a:pt x="288925" y="703287"/>
                  </a:lnTo>
                  <a:lnTo>
                    <a:pt x="299402" y="710463"/>
                  </a:lnTo>
                  <a:lnTo>
                    <a:pt x="288836" y="725906"/>
                  </a:lnTo>
                  <a:lnTo>
                    <a:pt x="278117" y="741972"/>
                  </a:lnTo>
                  <a:close/>
                </a:path>
                <a:path w="3260725" h="3260725">
                  <a:moveTo>
                    <a:pt x="306641" y="700125"/>
                  </a:moveTo>
                  <a:lnTo>
                    <a:pt x="296252" y="692835"/>
                  </a:lnTo>
                  <a:lnTo>
                    <a:pt x="300685" y="686523"/>
                  </a:lnTo>
                  <a:lnTo>
                    <a:pt x="312140" y="670610"/>
                  </a:lnTo>
                  <a:lnTo>
                    <a:pt x="318642" y="661809"/>
                  </a:lnTo>
                  <a:lnTo>
                    <a:pt x="328853" y="669366"/>
                  </a:lnTo>
                  <a:lnTo>
                    <a:pt x="322376" y="678129"/>
                  </a:lnTo>
                  <a:lnTo>
                    <a:pt x="311010" y="693915"/>
                  </a:lnTo>
                  <a:lnTo>
                    <a:pt x="306641" y="700125"/>
                  </a:lnTo>
                  <a:close/>
                </a:path>
                <a:path w="3260725" h="3260725">
                  <a:moveTo>
                    <a:pt x="336397" y="659231"/>
                  </a:moveTo>
                  <a:lnTo>
                    <a:pt x="326263" y="651573"/>
                  </a:lnTo>
                  <a:lnTo>
                    <a:pt x="335610" y="639229"/>
                  </a:lnTo>
                  <a:lnTo>
                    <a:pt x="347624" y="623760"/>
                  </a:lnTo>
                  <a:lnTo>
                    <a:pt x="349605" y="621258"/>
                  </a:lnTo>
                  <a:lnTo>
                    <a:pt x="359549" y="629170"/>
                  </a:lnTo>
                  <a:lnTo>
                    <a:pt x="357581" y="631634"/>
                  </a:lnTo>
                  <a:lnTo>
                    <a:pt x="345668" y="646988"/>
                  </a:lnTo>
                  <a:lnTo>
                    <a:pt x="336397" y="659231"/>
                  </a:lnTo>
                  <a:close/>
                </a:path>
                <a:path w="3260725" h="3260725">
                  <a:moveTo>
                    <a:pt x="367449" y="619226"/>
                  </a:moveTo>
                  <a:lnTo>
                    <a:pt x="357517" y="611327"/>
                  </a:lnTo>
                  <a:lnTo>
                    <a:pt x="359816" y="608431"/>
                  </a:lnTo>
                  <a:lnTo>
                    <a:pt x="372186" y="593255"/>
                  </a:lnTo>
                  <a:lnTo>
                    <a:pt x="381787" y="581761"/>
                  </a:lnTo>
                  <a:lnTo>
                    <a:pt x="391540" y="589902"/>
                  </a:lnTo>
                  <a:lnTo>
                    <a:pt x="381952" y="601370"/>
                  </a:lnTo>
                  <a:lnTo>
                    <a:pt x="369684" y="616432"/>
                  </a:lnTo>
                  <a:lnTo>
                    <a:pt x="367449" y="619226"/>
                  </a:lnTo>
                  <a:close/>
                </a:path>
                <a:path w="3260725" h="3260725">
                  <a:moveTo>
                    <a:pt x="399707" y="580275"/>
                  </a:moveTo>
                  <a:lnTo>
                    <a:pt x="390055" y="572020"/>
                  </a:lnTo>
                  <a:lnTo>
                    <a:pt x="397459" y="563372"/>
                  </a:lnTo>
                  <a:lnTo>
                    <a:pt x="410349" y="548652"/>
                  </a:lnTo>
                  <a:lnTo>
                    <a:pt x="415226" y="543229"/>
                  </a:lnTo>
                  <a:lnTo>
                    <a:pt x="424675" y="551713"/>
                  </a:lnTo>
                  <a:lnTo>
                    <a:pt x="419823" y="557110"/>
                  </a:lnTo>
                  <a:lnTo>
                    <a:pt x="407035" y="571715"/>
                  </a:lnTo>
                  <a:lnTo>
                    <a:pt x="399707" y="580275"/>
                  </a:lnTo>
                  <a:close/>
                </a:path>
                <a:path w="3260725" h="3260725">
                  <a:moveTo>
                    <a:pt x="433120" y="542328"/>
                  </a:moveTo>
                  <a:lnTo>
                    <a:pt x="423773" y="533730"/>
                  </a:lnTo>
                  <a:lnTo>
                    <a:pt x="436664" y="519709"/>
                  </a:lnTo>
                  <a:lnTo>
                    <a:pt x="449783" y="505790"/>
                  </a:lnTo>
                  <a:lnTo>
                    <a:pt x="459028" y="514489"/>
                  </a:lnTo>
                  <a:lnTo>
                    <a:pt x="445935" y="528383"/>
                  </a:lnTo>
                  <a:lnTo>
                    <a:pt x="433120" y="542328"/>
                  </a:lnTo>
                  <a:close/>
                </a:path>
                <a:path w="3260725" h="3260725">
                  <a:moveTo>
                    <a:pt x="467791" y="505409"/>
                  </a:moveTo>
                  <a:lnTo>
                    <a:pt x="458647" y="496582"/>
                  </a:lnTo>
                  <a:lnTo>
                    <a:pt x="463664" y="491401"/>
                  </a:lnTo>
                  <a:lnTo>
                    <a:pt x="477405" y="477481"/>
                  </a:lnTo>
                  <a:lnTo>
                    <a:pt x="485571" y="469417"/>
                  </a:lnTo>
                  <a:lnTo>
                    <a:pt x="494499" y="478447"/>
                  </a:lnTo>
                  <a:lnTo>
                    <a:pt x="486359" y="486486"/>
                  </a:lnTo>
                  <a:lnTo>
                    <a:pt x="472719" y="500291"/>
                  </a:lnTo>
                  <a:lnTo>
                    <a:pt x="467791" y="505409"/>
                  </a:lnTo>
                  <a:close/>
                </a:path>
                <a:path w="3260725" h="3260725">
                  <a:moveTo>
                    <a:pt x="503516" y="469620"/>
                  </a:moveTo>
                  <a:lnTo>
                    <a:pt x="494703" y="460476"/>
                  </a:lnTo>
                  <a:lnTo>
                    <a:pt x="505396" y="450151"/>
                  </a:lnTo>
                  <a:lnTo>
                    <a:pt x="519633" y="436740"/>
                  </a:lnTo>
                  <a:lnTo>
                    <a:pt x="522452" y="434149"/>
                  </a:lnTo>
                  <a:lnTo>
                    <a:pt x="531050" y="443496"/>
                  </a:lnTo>
                  <a:lnTo>
                    <a:pt x="528256" y="446062"/>
                  </a:lnTo>
                  <a:lnTo>
                    <a:pt x="514134" y="459371"/>
                  </a:lnTo>
                  <a:lnTo>
                    <a:pt x="503516" y="469620"/>
                  </a:lnTo>
                  <a:close/>
                </a:path>
                <a:path w="3260725" h="3260725">
                  <a:moveTo>
                    <a:pt x="540397" y="434898"/>
                  </a:moveTo>
                  <a:lnTo>
                    <a:pt x="531799" y="425551"/>
                  </a:lnTo>
                  <a:lnTo>
                    <a:pt x="534022" y="423506"/>
                  </a:lnTo>
                  <a:lnTo>
                    <a:pt x="548589" y="410425"/>
                  </a:lnTo>
                  <a:lnTo>
                    <a:pt x="560362" y="400113"/>
                  </a:lnTo>
                  <a:lnTo>
                    <a:pt x="568731" y="409651"/>
                  </a:lnTo>
                  <a:lnTo>
                    <a:pt x="556983" y="419950"/>
                  </a:lnTo>
                  <a:lnTo>
                    <a:pt x="542543" y="432930"/>
                  </a:lnTo>
                  <a:lnTo>
                    <a:pt x="540397" y="434898"/>
                  </a:lnTo>
                  <a:close/>
                </a:path>
                <a:path w="3260725" h="3260725">
                  <a:moveTo>
                    <a:pt x="578294" y="401408"/>
                  </a:moveTo>
                  <a:lnTo>
                    <a:pt x="570026" y="391769"/>
                  </a:lnTo>
                  <a:lnTo>
                    <a:pt x="578167" y="384810"/>
                  </a:lnTo>
                  <a:lnTo>
                    <a:pt x="593178" y="372262"/>
                  </a:lnTo>
                  <a:lnTo>
                    <a:pt x="599363" y="367220"/>
                  </a:lnTo>
                  <a:lnTo>
                    <a:pt x="607390" y="377063"/>
                  </a:lnTo>
                  <a:lnTo>
                    <a:pt x="601243" y="382079"/>
                  </a:lnTo>
                  <a:lnTo>
                    <a:pt x="586333" y="394525"/>
                  </a:lnTo>
                  <a:lnTo>
                    <a:pt x="578294" y="401408"/>
                  </a:lnTo>
                  <a:close/>
                </a:path>
                <a:path w="3260725" h="3260725">
                  <a:moveTo>
                    <a:pt x="617181" y="369100"/>
                  </a:moveTo>
                  <a:lnTo>
                    <a:pt x="609282" y="359156"/>
                  </a:lnTo>
                  <a:lnTo>
                    <a:pt x="623684" y="347700"/>
                  </a:lnTo>
                  <a:lnTo>
                    <a:pt x="639356" y="335534"/>
                  </a:lnTo>
                  <a:lnTo>
                    <a:pt x="647026" y="345655"/>
                  </a:lnTo>
                  <a:lnTo>
                    <a:pt x="631494" y="357708"/>
                  </a:lnTo>
                  <a:lnTo>
                    <a:pt x="617181" y="369100"/>
                  </a:lnTo>
                  <a:close/>
                </a:path>
                <a:path w="3260725" h="3260725">
                  <a:moveTo>
                    <a:pt x="657148" y="337985"/>
                  </a:moveTo>
                  <a:lnTo>
                    <a:pt x="649490" y="327863"/>
                  </a:lnTo>
                  <a:lnTo>
                    <a:pt x="654773" y="323862"/>
                  </a:lnTo>
                  <a:lnTo>
                    <a:pt x="670534" y="312216"/>
                  </a:lnTo>
                  <a:lnTo>
                    <a:pt x="680288" y="305193"/>
                  </a:lnTo>
                  <a:lnTo>
                    <a:pt x="687717" y="315493"/>
                  </a:lnTo>
                  <a:lnTo>
                    <a:pt x="677989" y="322503"/>
                  </a:lnTo>
                  <a:lnTo>
                    <a:pt x="662343" y="334048"/>
                  </a:lnTo>
                  <a:lnTo>
                    <a:pt x="657148" y="337985"/>
                  </a:lnTo>
                  <a:close/>
                </a:path>
                <a:path w="3260725" h="3260725">
                  <a:moveTo>
                    <a:pt x="697991" y="308165"/>
                  </a:moveTo>
                  <a:lnTo>
                    <a:pt x="690702" y="297776"/>
                  </a:lnTo>
                  <a:lnTo>
                    <a:pt x="702500" y="289483"/>
                  </a:lnTo>
                  <a:lnTo>
                    <a:pt x="718692" y="278409"/>
                  </a:lnTo>
                  <a:lnTo>
                    <a:pt x="722198" y="276072"/>
                  </a:lnTo>
                  <a:lnTo>
                    <a:pt x="729246" y="286639"/>
                  </a:lnTo>
                  <a:lnTo>
                    <a:pt x="725766" y="288950"/>
                  </a:lnTo>
                  <a:lnTo>
                    <a:pt x="709701" y="299948"/>
                  </a:lnTo>
                  <a:lnTo>
                    <a:pt x="697991" y="308165"/>
                  </a:lnTo>
                  <a:close/>
                </a:path>
                <a:path w="3260725" h="3260725">
                  <a:moveTo>
                    <a:pt x="739800" y="279590"/>
                  </a:moveTo>
                  <a:lnTo>
                    <a:pt x="732764" y="269024"/>
                  </a:lnTo>
                  <a:lnTo>
                    <a:pt x="735025" y="267512"/>
                  </a:lnTo>
                  <a:lnTo>
                    <a:pt x="751497" y="256819"/>
                  </a:lnTo>
                  <a:lnTo>
                    <a:pt x="764920" y="248323"/>
                  </a:lnTo>
                  <a:lnTo>
                    <a:pt x="771715" y="259054"/>
                  </a:lnTo>
                  <a:lnTo>
                    <a:pt x="758337" y="267512"/>
                  </a:lnTo>
                  <a:lnTo>
                    <a:pt x="741972" y="278142"/>
                  </a:lnTo>
                  <a:lnTo>
                    <a:pt x="739800" y="279590"/>
                  </a:lnTo>
                  <a:close/>
                </a:path>
                <a:path w="3260725" h="3260725">
                  <a:moveTo>
                    <a:pt x="782434" y="252399"/>
                  </a:moveTo>
                  <a:lnTo>
                    <a:pt x="775779" y="241579"/>
                  </a:lnTo>
                  <a:lnTo>
                    <a:pt x="784847" y="236004"/>
                  </a:lnTo>
                  <a:lnTo>
                    <a:pt x="801712" y="225882"/>
                  </a:lnTo>
                  <a:lnTo>
                    <a:pt x="808570" y="221881"/>
                  </a:lnTo>
                  <a:lnTo>
                    <a:pt x="814971" y="232854"/>
                  </a:lnTo>
                  <a:lnTo>
                    <a:pt x="808139" y="236842"/>
                  </a:lnTo>
                  <a:lnTo>
                    <a:pt x="791400" y="246875"/>
                  </a:lnTo>
                  <a:lnTo>
                    <a:pt x="782434" y="252399"/>
                  </a:lnTo>
                  <a:close/>
                </a:path>
                <a:path w="3260725" h="3260725">
                  <a:moveTo>
                    <a:pt x="825880" y="226504"/>
                  </a:moveTo>
                  <a:lnTo>
                    <a:pt x="819619" y="215468"/>
                  </a:lnTo>
                  <a:lnTo>
                    <a:pt x="835850" y="206260"/>
                  </a:lnTo>
                  <a:lnTo>
                    <a:pt x="852944" y="196837"/>
                  </a:lnTo>
                  <a:lnTo>
                    <a:pt x="859066" y="207962"/>
                  </a:lnTo>
                  <a:lnTo>
                    <a:pt x="842022" y="217360"/>
                  </a:lnTo>
                  <a:lnTo>
                    <a:pt x="825880" y="226504"/>
                  </a:lnTo>
                  <a:close/>
                </a:path>
                <a:path w="3260725" h="3260725">
                  <a:moveTo>
                    <a:pt x="870203" y="202006"/>
                  </a:moveTo>
                  <a:lnTo>
                    <a:pt x="864209" y="190804"/>
                  </a:lnTo>
                  <a:lnTo>
                    <a:pt x="870508" y="187426"/>
                  </a:lnTo>
                  <a:lnTo>
                    <a:pt x="888022" y="178320"/>
                  </a:lnTo>
                  <a:lnTo>
                    <a:pt x="898169" y="173202"/>
                  </a:lnTo>
                  <a:lnTo>
                    <a:pt x="903884" y="184543"/>
                  </a:lnTo>
                  <a:lnTo>
                    <a:pt x="893775" y="189649"/>
                  </a:lnTo>
                  <a:lnTo>
                    <a:pt x="876401" y="198678"/>
                  </a:lnTo>
                  <a:lnTo>
                    <a:pt x="870203" y="202006"/>
                  </a:lnTo>
                  <a:close/>
                </a:path>
                <a:path w="3260725" h="3260725">
                  <a:moveTo>
                    <a:pt x="915174" y="178904"/>
                  </a:moveTo>
                  <a:lnTo>
                    <a:pt x="909599" y="167500"/>
                  </a:lnTo>
                  <a:lnTo>
                    <a:pt x="923416" y="160731"/>
                  </a:lnTo>
                  <a:lnTo>
                    <a:pt x="941298" y="152260"/>
                  </a:lnTo>
                  <a:lnTo>
                    <a:pt x="944092" y="150964"/>
                  </a:lnTo>
                  <a:lnTo>
                    <a:pt x="949401" y="162509"/>
                  </a:lnTo>
                  <a:lnTo>
                    <a:pt x="946632" y="163779"/>
                  </a:lnTo>
                  <a:lnTo>
                    <a:pt x="928890" y="172199"/>
                  </a:lnTo>
                  <a:lnTo>
                    <a:pt x="915174" y="178904"/>
                  </a:lnTo>
                  <a:close/>
                </a:path>
                <a:path w="3260725" h="3260725">
                  <a:moveTo>
                    <a:pt x="960932" y="157200"/>
                  </a:moveTo>
                  <a:lnTo>
                    <a:pt x="955636" y="145669"/>
                  </a:lnTo>
                  <a:lnTo>
                    <a:pt x="959294" y="143979"/>
                  </a:lnTo>
                  <a:lnTo>
                    <a:pt x="977404" y="135928"/>
                  </a:lnTo>
                  <a:lnTo>
                    <a:pt x="990638" y="130238"/>
                  </a:lnTo>
                  <a:lnTo>
                    <a:pt x="995654" y="141897"/>
                  </a:lnTo>
                  <a:lnTo>
                    <a:pt x="982459" y="147574"/>
                  </a:lnTo>
                  <a:lnTo>
                    <a:pt x="964488" y="155575"/>
                  </a:lnTo>
                  <a:lnTo>
                    <a:pt x="960932" y="157200"/>
                  </a:lnTo>
                  <a:close/>
                </a:path>
                <a:path w="3260725" h="3260725">
                  <a:moveTo>
                    <a:pt x="1007287" y="136994"/>
                  </a:moveTo>
                  <a:lnTo>
                    <a:pt x="1002411" y="125272"/>
                  </a:lnTo>
                  <a:lnTo>
                    <a:pt x="1013980" y="120459"/>
                  </a:lnTo>
                  <a:lnTo>
                    <a:pt x="1032433" y="113055"/>
                  </a:lnTo>
                  <a:lnTo>
                    <a:pt x="1037882" y="110947"/>
                  </a:lnTo>
                  <a:lnTo>
                    <a:pt x="1042466" y="122783"/>
                  </a:lnTo>
                  <a:lnTo>
                    <a:pt x="1037056" y="124879"/>
                  </a:lnTo>
                  <a:lnTo>
                    <a:pt x="1018743" y="132232"/>
                  </a:lnTo>
                  <a:lnTo>
                    <a:pt x="1007287" y="136994"/>
                  </a:lnTo>
                  <a:close/>
                </a:path>
                <a:path w="3260725" h="3260725">
                  <a:moveTo>
                    <a:pt x="1054315" y="118198"/>
                  </a:moveTo>
                  <a:lnTo>
                    <a:pt x="1049731" y="106349"/>
                  </a:lnTo>
                  <a:lnTo>
                    <a:pt x="1069670" y="98894"/>
                  </a:lnTo>
                  <a:lnTo>
                    <a:pt x="1085634" y="93167"/>
                  </a:lnTo>
                  <a:lnTo>
                    <a:pt x="1089926" y="105117"/>
                  </a:lnTo>
                  <a:lnTo>
                    <a:pt x="1074000" y="110832"/>
                  </a:lnTo>
                  <a:lnTo>
                    <a:pt x="1055471" y="117741"/>
                  </a:lnTo>
                  <a:lnTo>
                    <a:pt x="1054315" y="118198"/>
                  </a:lnTo>
                  <a:close/>
                </a:path>
                <a:path w="3260725" h="3260725">
                  <a:moveTo>
                    <a:pt x="1101852" y="100965"/>
                  </a:moveTo>
                  <a:lnTo>
                    <a:pt x="1097699" y="88950"/>
                  </a:lnTo>
                  <a:lnTo>
                    <a:pt x="1107338" y="85623"/>
                  </a:lnTo>
                  <a:lnTo>
                    <a:pt x="1126337" y="79324"/>
                  </a:lnTo>
                  <a:lnTo>
                    <a:pt x="1134008" y="76885"/>
                  </a:lnTo>
                  <a:lnTo>
                    <a:pt x="1137844" y="88950"/>
                  </a:lnTo>
                  <a:lnTo>
                    <a:pt x="1137976" y="88950"/>
                  </a:lnTo>
                  <a:lnTo>
                    <a:pt x="1130223" y="91414"/>
                  </a:lnTo>
                  <a:lnTo>
                    <a:pt x="1111377" y="97663"/>
                  </a:lnTo>
                  <a:lnTo>
                    <a:pt x="1101852" y="100965"/>
                  </a:lnTo>
                  <a:close/>
                </a:path>
                <a:path w="3260725" h="3260725">
                  <a:moveTo>
                    <a:pt x="1149883" y="85178"/>
                  </a:moveTo>
                  <a:lnTo>
                    <a:pt x="1146187" y="73025"/>
                  </a:lnTo>
                  <a:lnTo>
                    <a:pt x="1164628" y="67424"/>
                  </a:lnTo>
                  <a:lnTo>
                    <a:pt x="1182776" y="62141"/>
                  </a:lnTo>
                  <a:lnTo>
                    <a:pt x="1186319" y="74333"/>
                  </a:lnTo>
                  <a:lnTo>
                    <a:pt x="1168209" y="79603"/>
                  </a:lnTo>
                  <a:lnTo>
                    <a:pt x="1149883" y="85178"/>
                  </a:lnTo>
                  <a:close/>
                </a:path>
                <a:path w="3260725" h="3260725">
                  <a:moveTo>
                    <a:pt x="1198486" y="70954"/>
                  </a:moveTo>
                  <a:lnTo>
                    <a:pt x="1195095" y="58712"/>
                  </a:lnTo>
                  <a:lnTo>
                    <a:pt x="1203312" y="56438"/>
                  </a:lnTo>
                  <a:lnTo>
                    <a:pt x="1222794" y="51295"/>
                  </a:lnTo>
                  <a:lnTo>
                    <a:pt x="1232077" y="48958"/>
                  </a:lnTo>
                  <a:lnTo>
                    <a:pt x="1235176" y="61277"/>
                  </a:lnTo>
                  <a:lnTo>
                    <a:pt x="1225930" y="63601"/>
                  </a:lnTo>
                  <a:lnTo>
                    <a:pt x="1206588" y="68707"/>
                  </a:lnTo>
                  <a:lnTo>
                    <a:pt x="1198486" y="70954"/>
                  </a:lnTo>
                  <a:close/>
                </a:path>
                <a:path w="3260725" h="3260725">
                  <a:moveTo>
                    <a:pt x="1247419" y="58242"/>
                  </a:moveTo>
                  <a:lnTo>
                    <a:pt x="1244485" y="45885"/>
                  </a:lnTo>
                  <a:lnTo>
                    <a:pt x="1262062" y="41706"/>
                  </a:lnTo>
                  <a:lnTo>
                    <a:pt x="1281683" y="37312"/>
                  </a:lnTo>
                  <a:lnTo>
                    <a:pt x="1284465" y="49695"/>
                  </a:lnTo>
                  <a:lnTo>
                    <a:pt x="1264869" y="54089"/>
                  </a:lnTo>
                  <a:lnTo>
                    <a:pt x="1247419" y="58242"/>
                  </a:lnTo>
                  <a:close/>
                </a:path>
                <a:path w="3260725" h="3260725">
                  <a:moveTo>
                    <a:pt x="1296809" y="47091"/>
                  </a:moveTo>
                  <a:lnTo>
                    <a:pt x="1294193" y="34671"/>
                  </a:lnTo>
                  <a:lnTo>
                    <a:pt x="1301673" y="33083"/>
                  </a:lnTo>
                  <a:lnTo>
                    <a:pt x="1321625" y="29133"/>
                  </a:lnTo>
                  <a:lnTo>
                    <a:pt x="1331722" y="27266"/>
                  </a:lnTo>
                  <a:lnTo>
                    <a:pt x="1334033" y="39751"/>
                  </a:lnTo>
                  <a:lnTo>
                    <a:pt x="1323975" y="41617"/>
                  </a:lnTo>
                  <a:lnTo>
                    <a:pt x="1304188" y="45529"/>
                  </a:lnTo>
                  <a:lnTo>
                    <a:pt x="1296809" y="47091"/>
                  </a:lnTo>
                  <a:close/>
                </a:path>
                <a:path w="3260725" h="3260725">
                  <a:moveTo>
                    <a:pt x="1346453" y="37490"/>
                  </a:moveTo>
                  <a:lnTo>
                    <a:pt x="1344294" y="24968"/>
                  </a:lnTo>
                  <a:lnTo>
                    <a:pt x="1361770" y="21958"/>
                  </a:lnTo>
                  <a:lnTo>
                    <a:pt x="1381963" y="18745"/>
                  </a:lnTo>
                  <a:lnTo>
                    <a:pt x="1383880" y="31305"/>
                  </a:lnTo>
                  <a:lnTo>
                    <a:pt x="1363802" y="34493"/>
                  </a:lnTo>
                  <a:lnTo>
                    <a:pt x="1346453" y="37490"/>
                  </a:lnTo>
                  <a:close/>
                </a:path>
                <a:path w="3260725" h="3260725">
                  <a:moveTo>
                    <a:pt x="1396453" y="29464"/>
                  </a:moveTo>
                  <a:lnTo>
                    <a:pt x="1394612" y="16891"/>
                  </a:lnTo>
                  <a:lnTo>
                    <a:pt x="1402245" y="15773"/>
                  </a:lnTo>
                  <a:lnTo>
                    <a:pt x="1422603" y="13055"/>
                  </a:lnTo>
                  <a:lnTo>
                    <a:pt x="1432534" y="11861"/>
                  </a:lnTo>
                  <a:lnTo>
                    <a:pt x="1434058" y="24472"/>
                  </a:lnTo>
                  <a:lnTo>
                    <a:pt x="1424165" y="25666"/>
                  </a:lnTo>
                  <a:lnTo>
                    <a:pt x="1403972" y="28359"/>
                  </a:lnTo>
                  <a:lnTo>
                    <a:pt x="1396453" y="29464"/>
                  </a:lnTo>
                  <a:close/>
                </a:path>
                <a:path w="3260725" h="3260725">
                  <a:moveTo>
                    <a:pt x="1446593" y="22987"/>
                  </a:moveTo>
                  <a:lnTo>
                    <a:pt x="1445234" y="10363"/>
                  </a:lnTo>
                  <a:lnTo>
                    <a:pt x="1463560" y="8382"/>
                  </a:lnTo>
                  <a:lnTo>
                    <a:pt x="1483220" y="6502"/>
                  </a:lnTo>
                  <a:lnTo>
                    <a:pt x="1484414" y="19151"/>
                  </a:lnTo>
                  <a:lnTo>
                    <a:pt x="1464805" y="21018"/>
                  </a:lnTo>
                  <a:lnTo>
                    <a:pt x="1446593" y="22987"/>
                  </a:lnTo>
                  <a:close/>
                </a:path>
                <a:path w="3260725" h="3260725">
                  <a:moveTo>
                    <a:pt x="1496999" y="18097"/>
                  </a:moveTo>
                  <a:lnTo>
                    <a:pt x="1495945" y="5448"/>
                  </a:lnTo>
                  <a:lnTo>
                    <a:pt x="1504810" y="4711"/>
                  </a:lnTo>
                  <a:lnTo>
                    <a:pt x="1525549" y="3263"/>
                  </a:lnTo>
                  <a:lnTo>
                    <a:pt x="1534121" y="2781"/>
                  </a:lnTo>
                  <a:lnTo>
                    <a:pt x="1534833" y="15455"/>
                  </a:lnTo>
                  <a:lnTo>
                    <a:pt x="1526311" y="15951"/>
                  </a:lnTo>
                  <a:lnTo>
                    <a:pt x="1505737" y="17386"/>
                  </a:lnTo>
                  <a:lnTo>
                    <a:pt x="1496999" y="18097"/>
                  </a:lnTo>
                  <a:close/>
                </a:path>
                <a:path w="3260725" h="3260725">
                  <a:moveTo>
                    <a:pt x="1547444" y="14744"/>
                  </a:moveTo>
                  <a:lnTo>
                    <a:pt x="1546872" y="2057"/>
                  </a:lnTo>
                  <a:lnTo>
                    <a:pt x="1567230" y="1155"/>
                  </a:lnTo>
                  <a:lnTo>
                    <a:pt x="1585023" y="596"/>
                  </a:lnTo>
                  <a:lnTo>
                    <a:pt x="1585429" y="13284"/>
                  </a:lnTo>
                  <a:lnTo>
                    <a:pt x="1567675" y="13855"/>
                  </a:lnTo>
                  <a:lnTo>
                    <a:pt x="1547444" y="14744"/>
                  </a:lnTo>
                  <a:close/>
                </a:path>
                <a:path w="3260725" h="3260725">
                  <a:moveTo>
                    <a:pt x="1598040" y="13004"/>
                  </a:moveTo>
                  <a:lnTo>
                    <a:pt x="1597799" y="304"/>
                  </a:lnTo>
                  <a:lnTo>
                    <a:pt x="1613864" y="0"/>
                  </a:lnTo>
                  <a:lnTo>
                    <a:pt x="1636064" y="0"/>
                  </a:lnTo>
                  <a:lnTo>
                    <a:pt x="1635988" y="12700"/>
                  </a:lnTo>
                  <a:lnTo>
                    <a:pt x="1613926" y="12700"/>
                  </a:lnTo>
                  <a:lnTo>
                    <a:pt x="1598040" y="13004"/>
                  </a:lnTo>
                  <a:close/>
                </a:path>
                <a:path w="3260725" h="3260725">
                  <a:moveTo>
                    <a:pt x="1686610" y="13652"/>
                  </a:moveTo>
                  <a:lnTo>
                    <a:pt x="1671967" y="13195"/>
                  </a:lnTo>
                  <a:lnTo>
                    <a:pt x="1650462" y="12776"/>
                  </a:lnTo>
                  <a:lnTo>
                    <a:pt x="1648688" y="12776"/>
                  </a:lnTo>
                  <a:lnTo>
                    <a:pt x="1648764" y="76"/>
                  </a:lnTo>
                  <a:lnTo>
                    <a:pt x="1650661" y="76"/>
                  </a:lnTo>
                  <a:lnTo>
                    <a:pt x="1672323" y="495"/>
                  </a:lnTo>
                  <a:lnTo>
                    <a:pt x="1687017" y="965"/>
                  </a:lnTo>
                  <a:lnTo>
                    <a:pt x="1686638" y="12776"/>
                  </a:lnTo>
                  <a:lnTo>
                    <a:pt x="1686610" y="13652"/>
                  </a:lnTo>
                  <a:close/>
                </a:path>
                <a:path w="3260725" h="3260725">
                  <a:moveTo>
                    <a:pt x="1737105" y="16154"/>
                  </a:moveTo>
                  <a:lnTo>
                    <a:pt x="1734108" y="15938"/>
                  </a:lnTo>
                  <a:lnTo>
                    <a:pt x="1713458" y="14770"/>
                  </a:lnTo>
                  <a:lnTo>
                    <a:pt x="1699221" y="14135"/>
                  </a:lnTo>
                  <a:lnTo>
                    <a:pt x="1699691" y="3479"/>
                  </a:lnTo>
                  <a:lnTo>
                    <a:pt x="1699780" y="1447"/>
                  </a:lnTo>
                  <a:lnTo>
                    <a:pt x="1714144" y="2082"/>
                  </a:lnTo>
                  <a:lnTo>
                    <a:pt x="1734947" y="3263"/>
                  </a:lnTo>
                  <a:lnTo>
                    <a:pt x="1737982" y="3479"/>
                  </a:lnTo>
                  <a:lnTo>
                    <a:pt x="1737245" y="14135"/>
                  </a:lnTo>
                  <a:lnTo>
                    <a:pt x="1737120" y="15938"/>
                  </a:lnTo>
                  <a:lnTo>
                    <a:pt x="1737105" y="16154"/>
                  </a:lnTo>
                  <a:close/>
                </a:path>
                <a:path w="3260725" h="3260725">
                  <a:moveTo>
                    <a:pt x="1787575" y="20243"/>
                  </a:moveTo>
                  <a:lnTo>
                    <a:pt x="1775180" y="19062"/>
                  </a:lnTo>
                  <a:lnTo>
                    <a:pt x="1754682" y="17373"/>
                  </a:lnTo>
                  <a:lnTo>
                    <a:pt x="1749767" y="17030"/>
                  </a:lnTo>
                  <a:lnTo>
                    <a:pt x="1750429" y="7607"/>
                  </a:lnTo>
                  <a:lnTo>
                    <a:pt x="1750513" y="6413"/>
                  </a:lnTo>
                  <a:lnTo>
                    <a:pt x="1750632" y="4711"/>
                  </a:lnTo>
                  <a:lnTo>
                    <a:pt x="1750656" y="4368"/>
                  </a:lnTo>
                  <a:lnTo>
                    <a:pt x="1755686" y="4711"/>
                  </a:lnTo>
                  <a:lnTo>
                    <a:pt x="1776349" y="6413"/>
                  </a:lnTo>
                  <a:lnTo>
                    <a:pt x="1788782" y="7607"/>
                  </a:lnTo>
                  <a:lnTo>
                    <a:pt x="1787688" y="19062"/>
                  </a:lnTo>
                  <a:lnTo>
                    <a:pt x="1787575" y="20243"/>
                  </a:lnTo>
                  <a:close/>
                </a:path>
                <a:path w="3260725" h="3260725">
                  <a:moveTo>
                    <a:pt x="1837816" y="25869"/>
                  </a:moveTo>
                  <a:lnTo>
                    <a:pt x="1836242" y="25654"/>
                  </a:lnTo>
                  <a:lnTo>
                    <a:pt x="1815973" y="23202"/>
                  </a:lnTo>
                  <a:lnTo>
                    <a:pt x="1800136" y="21501"/>
                  </a:lnTo>
                  <a:lnTo>
                    <a:pt x="1801494" y="8877"/>
                  </a:lnTo>
                  <a:lnTo>
                    <a:pt x="1817446" y="10591"/>
                  </a:lnTo>
                  <a:lnTo>
                    <a:pt x="1837893" y="13055"/>
                  </a:lnTo>
                  <a:lnTo>
                    <a:pt x="1839506" y="13271"/>
                  </a:lnTo>
                  <a:lnTo>
                    <a:pt x="1837845" y="25654"/>
                  </a:lnTo>
                  <a:lnTo>
                    <a:pt x="1837816" y="25869"/>
                  </a:lnTo>
                  <a:close/>
                </a:path>
                <a:path w="3260725" h="3260725">
                  <a:moveTo>
                    <a:pt x="1887943" y="33108"/>
                  </a:moveTo>
                  <a:lnTo>
                    <a:pt x="1876564" y="31292"/>
                  </a:lnTo>
                  <a:lnTo>
                    <a:pt x="1856447" y="28346"/>
                  </a:lnTo>
                  <a:lnTo>
                    <a:pt x="1850402" y="27546"/>
                  </a:lnTo>
                  <a:lnTo>
                    <a:pt x="1851982" y="15773"/>
                  </a:lnTo>
                  <a:lnTo>
                    <a:pt x="1852091" y="14960"/>
                  </a:lnTo>
                  <a:lnTo>
                    <a:pt x="1858251" y="15773"/>
                  </a:lnTo>
                  <a:lnTo>
                    <a:pt x="1878533" y="18745"/>
                  </a:lnTo>
                  <a:lnTo>
                    <a:pt x="1889937" y="20561"/>
                  </a:lnTo>
                  <a:lnTo>
                    <a:pt x="1887943" y="33108"/>
                  </a:lnTo>
                  <a:close/>
                </a:path>
                <a:path w="3260725" h="3260725">
                  <a:moveTo>
                    <a:pt x="1937727" y="41859"/>
                  </a:moveTo>
                  <a:lnTo>
                    <a:pt x="1936445" y="41605"/>
                  </a:lnTo>
                  <a:lnTo>
                    <a:pt x="1916569" y="37922"/>
                  </a:lnTo>
                  <a:lnTo>
                    <a:pt x="1900389" y="35140"/>
                  </a:lnTo>
                  <a:lnTo>
                    <a:pt x="1902548" y="22618"/>
                  </a:lnTo>
                  <a:lnTo>
                    <a:pt x="1918842" y="25425"/>
                  </a:lnTo>
                  <a:lnTo>
                    <a:pt x="1938870" y="29133"/>
                  </a:lnTo>
                  <a:lnTo>
                    <a:pt x="1940204" y="29400"/>
                  </a:lnTo>
                  <a:lnTo>
                    <a:pt x="1937778" y="41605"/>
                  </a:lnTo>
                  <a:lnTo>
                    <a:pt x="1937727" y="41859"/>
                  </a:lnTo>
                  <a:close/>
                </a:path>
                <a:path w="3260725" h="3260725">
                  <a:moveTo>
                    <a:pt x="1987295" y="52222"/>
                  </a:moveTo>
                  <a:lnTo>
                    <a:pt x="1975929" y="49682"/>
                  </a:lnTo>
                  <a:lnTo>
                    <a:pt x="1956231" y="45516"/>
                  </a:lnTo>
                  <a:lnTo>
                    <a:pt x="1950186" y="44323"/>
                  </a:lnTo>
                  <a:lnTo>
                    <a:pt x="1952663" y="31864"/>
                  </a:lnTo>
                  <a:lnTo>
                    <a:pt x="1958809" y="33083"/>
                  </a:lnTo>
                  <a:lnTo>
                    <a:pt x="1978672" y="37274"/>
                  </a:lnTo>
                  <a:lnTo>
                    <a:pt x="1990077" y="39839"/>
                  </a:lnTo>
                  <a:lnTo>
                    <a:pt x="1987295" y="52222"/>
                  </a:lnTo>
                  <a:close/>
                </a:path>
                <a:path w="3260725" h="3260725">
                  <a:moveTo>
                    <a:pt x="2036444" y="64096"/>
                  </a:moveTo>
                  <a:lnTo>
                    <a:pt x="2034489" y="63576"/>
                  </a:lnTo>
                  <a:lnTo>
                    <a:pt x="2015070" y="58712"/>
                  </a:lnTo>
                  <a:lnTo>
                    <a:pt x="1999602" y="55041"/>
                  </a:lnTo>
                  <a:lnTo>
                    <a:pt x="2002536" y="42684"/>
                  </a:lnTo>
                  <a:lnTo>
                    <a:pt x="2018118" y="46380"/>
                  </a:lnTo>
                  <a:lnTo>
                    <a:pt x="2037702" y="51295"/>
                  </a:lnTo>
                  <a:lnTo>
                    <a:pt x="2039683" y="51816"/>
                  </a:lnTo>
                  <a:lnTo>
                    <a:pt x="2036444" y="64096"/>
                  </a:lnTo>
                  <a:close/>
                </a:path>
                <a:path w="3260725" h="3260725">
                  <a:moveTo>
                    <a:pt x="2085263" y="77558"/>
                  </a:moveTo>
                  <a:lnTo>
                    <a:pt x="2073071" y="74015"/>
                  </a:lnTo>
                  <a:lnTo>
                    <a:pt x="2053831" y="68681"/>
                  </a:lnTo>
                  <a:lnTo>
                    <a:pt x="2048725" y="67335"/>
                  </a:lnTo>
                  <a:lnTo>
                    <a:pt x="2051964" y="55054"/>
                  </a:lnTo>
                  <a:lnTo>
                    <a:pt x="2057184" y="56438"/>
                  </a:lnTo>
                  <a:lnTo>
                    <a:pt x="2076577" y="61810"/>
                  </a:lnTo>
                  <a:lnTo>
                    <a:pt x="2088807" y="65366"/>
                  </a:lnTo>
                  <a:lnTo>
                    <a:pt x="2085263" y="77558"/>
                  </a:lnTo>
                  <a:close/>
                </a:path>
                <a:path w="3260725" h="3260725">
                  <a:moveTo>
                    <a:pt x="2133561" y="92506"/>
                  </a:moveTo>
                  <a:lnTo>
                    <a:pt x="2111260" y="85369"/>
                  </a:lnTo>
                  <a:lnTo>
                    <a:pt x="2097366" y="81153"/>
                  </a:lnTo>
                  <a:lnTo>
                    <a:pt x="2101062" y="68999"/>
                  </a:lnTo>
                  <a:lnTo>
                    <a:pt x="2115070" y="73266"/>
                  </a:lnTo>
                  <a:lnTo>
                    <a:pt x="2134158" y="79324"/>
                  </a:lnTo>
                  <a:lnTo>
                    <a:pt x="2137562" y="80454"/>
                  </a:lnTo>
                  <a:lnTo>
                    <a:pt x="2133561" y="92506"/>
                  </a:lnTo>
                  <a:close/>
                </a:path>
                <a:path w="3260725" h="3260725">
                  <a:moveTo>
                    <a:pt x="2181440" y="109016"/>
                  </a:moveTo>
                  <a:lnTo>
                    <a:pt x="2167788" y="104114"/>
                  </a:lnTo>
                  <a:lnTo>
                    <a:pt x="2149043" y="97637"/>
                  </a:lnTo>
                  <a:lnTo>
                    <a:pt x="2145614" y="96507"/>
                  </a:lnTo>
                  <a:lnTo>
                    <a:pt x="2149614" y="84455"/>
                  </a:lnTo>
                  <a:lnTo>
                    <a:pt x="2153145" y="85623"/>
                  </a:lnTo>
                  <a:lnTo>
                    <a:pt x="2172042" y="92151"/>
                  </a:lnTo>
                  <a:lnTo>
                    <a:pt x="2185733" y="97066"/>
                  </a:lnTo>
                  <a:lnTo>
                    <a:pt x="2181440" y="109016"/>
                  </a:lnTo>
                  <a:close/>
                </a:path>
                <a:path w="3260725" h="3260725">
                  <a:moveTo>
                    <a:pt x="2228697" y="126987"/>
                  </a:moveTo>
                  <a:lnTo>
                    <a:pt x="2223363" y="124853"/>
                  </a:lnTo>
                  <a:lnTo>
                    <a:pt x="2204948" y="117716"/>
                  </a:lnTo>
                  <a:lnTo>
                    <a:pt x="2193290" y="113372"/>
                  </a:lnTo>
                  <a:lnTo>
                    <a:pt x="2197722" y="101473"/>
                  </a:lnTo>
                  <a:lnTo>
                    <a:pt x="2209495" y="105867"/>
                  </a:lnTo>
                  <a:lnTo>
                    <a:pt x="2228062" y="113055"/>
                  </a:lnTo>
                  <a:lnTo>
                    <a:pt x="2233434" y="115201"/>
                  </a:lnTo>
                  <a:lnTo>
                    <a:pt x="2228697" y="126987"/>
                  </a:lnTo>
                  <a:close/>
                </a:path>
                <a:path w="3260725" h="3260725">
                  <a:moveTo>
                    <a:pt x="2275446" y="146469"/>
                  </a:moveTo>
                  <a:lnTo>
                    <a:pt x="2259876" y="139763"/>
                  </a:lnTo>
                  <a:lnTo>
                    <a:pt x="2240483" y="131724"/>
                  </a:lnTo>
                  <a:lnTo>
                    <a:pt x="2245220" y="119938"/>
                  </a:lnTo>
                  <a:lnTo>
                    <a:pt x="2246515" y="120459"/>
                  </a:lnTo>
                  <a:lnTo>
                    <a:pt x="2264854" y="128092"/>
                  </a:lnTo>
                  <a:lnTo>
                    <a:pt x="2280462" y="134797"/>
                  </a:lnTo>
                  <a:lnTo>
                    <a:pt x="2275446" y="146469"/>
                  </a:lnTo>
                  <a:close/>
                </a:path>
                <a:path w="3260725" h="3260725">
                  <a:moveTo>
                    <a:pt x="2321471" y="167386"/>
                  </a:moveTo>
                  <a:lnTo>
                    <a:pt x="2313800" y="163741"/>
                  </a:lnTo>
                  <a:lnTo>
                    <a:pt x="2295931" y="155536"/>
                  </a:lnTo>
                  <a:lnTo>
                    <a:pt x="2286990" y="151561"/>
                  </a:lnTo>
                  <a:lnTo>
                    <a:pt x="2292159" y="139954"/>
                  </a:lnTo>
                  <a:lnTo>
                    <a:pt x="2301201" y="143979"/>
                  </a:lnTo>
                  <a:lnTo>
                    <a:pt x="2319197" y="152260"/>
                  </a:lnTo>
                  <a:lnTo>
                    <a:pt x="2326919" y="155917"/>
                  </a:lnTo>
                  <a:lnTo>
                    <a:pt x="2321471" y="167386"/>
                  </a:lnTo>
                  <a:close/>
                </a:path>
                <a:path w="3260725" h="3260725">
                  <a:moveTo>
                    <a:pt x="2366848" y="189712"/>
                  </a:moveTo>
                  <a:lnTo>
                    <a:pt x="2349157" y="180784"/>
                  </a:lnTo>
                  <a:lnTo>
                    <a:pt x="2332875" y="172821"/>
                  </a:lnTo>
                  <a:lnTo>
                    <a:pt x="2338451" y="161404"/>
                  </a:lnTo>
                  <a:lnTo>
                    <a:pt x="2354833" y="169430"/>
                  </a:lnTo>
                  <a:lnTo>
                    <a:pt x="2372474" y="178320"/>
                  </a:lnTo>
                  <a:lnTo>
                    <a:pt x="2372768" y="178320"/>
                  </a:lnTo>
                  <a:lnTo>
                    <a:pt x="2366848" y="189712"/>
                  </a:lnTo>
                  <a:close/>
                </a:path>
                <a:path w="3260725" h="3260725">
                  <a:moveTo>
                    <a:pt x="2411539" y="213537"/>
                  </a:moveTo>
                  <a:lnTo>
                    <a:pt x="2401277" y="207886"/>
                  </a:lnTo>
                  <a:lnTo>
                    <a:pt x="2384031" y="198640"/>
                  </a:lnTo>
                  <a:lnTo>
                    <a:pt x="2378113" y="195567"/>
                  </a:lnTo>
                  <a:lnTo>
                    <a:pt x="2383980" y="184302"/>
                  </a:lnTo>
                  <a:lnTo>
                    <a:pt x="2389987" y="187426"/>
                  </a:lnTo>
                  <a:lnTo>
                    <a:pt x="2407373" y="196735"/>
                  </a:lnTo>
                  <a:lnTo>
                    <a:pt x="2417673" y="202412"/>
                  </a:lnTo>
                  <a:lnTo>
                    <a:pt x="2411539" y="213537"/>
                  </a:lnTo>
                  <a:close/>
                </a:path>
                <a:path w="3260725" h="3260725">
                  <a:moveTo>
                    <a:pt x="2455418" y="238671"/>
                  </a:moveTo>
                  <a:lnTo>
                    <a:pt x="2452281" y="236791"/>
                  </a:lnTo>
                  <a:lnTo>
                    <a:pt x="2435415" y="226961"/>
                  </a:lnTo>
                  <a:lnTo>
                    <a:pt x="2422563" y="219671"/>
                  </a:lnTo>
                  <a:lnTo>
                    <a:pt x="2428836" y="208635"/>
                  </a:lnTo>
                  <a:lnTo>
                    <a:pt x="2441778" y="215963"/>
                  </a:lnTo>
                  <a:lnTo>
                    <a:pt x="2458783" y="225882"/>
                  </a:lnTo>
                  <a:lnTo>
                    <a:pt x="2461945" y="227787"/>
                  </a:lnTo>
                  <a:lnTo>
                    <a:pt x="2455418" y="238671"/>
                  </a:lnTo>
                  <a:close/>
                </a:path>
                <a:path w="3260725" h="3260725">
                  <a:moveTo>
                    <a:pt x="2498547" y="265226"/>
                  </a:moveTo>
                  <a:lnTo>
                    <a:pt x="2485644" y="257060"/>
                  </a:lnTo>
                  <a:lnTo>
                    <a:pt x="2469032" y="246837"/>
                  </a:lnTo>
                  <a:lnTo>
                    <a:pt x="2466314" y="245198"/>
                  </a:lnTo>
                  <a:lnTo>
                    <a:pt x="2472842" y="234315"/>
                  </a:lnTo>
                  <a:lnTo>
                    <a:pt x="2475649" y="236004"/>
                  </a:lnTo>
                  <a:lnTo>
                    <a:pt x="2492400" y="246303"/>
                  </a:lnTo>
                  <a:lnTo>
                    <a:pt x="2505329" y="254495"/>
                  </a:lnTo>
                  <a:lnTo>
                    <a:pt x="2498547" y="265226"/>
                  </a:lnTo>
                  <a:close/>
                </a:path>
                <a:path w="3260725" h="3260725">
                  <a:moveTo>
                    <a:pt x="2540749" y="293077"/>
                  </a:moveTo>
                  <a:lnTo>
                    <a:pt x="2534666" y="288912"/>
                  </a:lnTo>
                  <a:lnTo>
                    <a:pt x="2518460" y="278104"/>
                  </a:lnTo>
                  <a:lnTo>
                    <a:pt x="2509151" y="272059"/>
                  </a:lnTo>
                  <a:lnTo>
                    <a:pt x="2516073" y="261404"/>
                  </a:lnTo>
                  <a:lnTo>
                    <a:pt x="2525471" y="267512"/>
                  </a:lnTo>
                  <a:lnTo>
                    <a:pt x="2541803" y="278409"/>
                  </a:lnTo>
                  <a:lnTo>
                    <a:pt x="2547924" y="282600"/>
                  </a:lnTo>
                  <a:lnTo>
                    <a:pt x="2540749" y="293077"/>
                  </a:lnTo>
                  <a:close/>
                </a:path>
                <a:path w="3260725" h="3260725">
                  <a:moveTo>
                    <a:pt x="2582151" y="322249"/>
                  </a:moveTo>
                  <a:lnTo>
                    <a:pt x="2566657" y="311086"/>
                  </a:lnTo>
                  <a:lnTo>
                    <a:pt x="2551163" y="300215"/>
                  </a:lnTo>
                  <a:lnTo>
                    <a:pt x="2558465" y="289814"/>
                  </a:lnTo>
                  <a:lnTo>
                    <a:pt x="2574048" y="300761"/>
                  </a:lnTo>
                  <a:lnTo>
                    <a:pt x="2589580" y="311937"/>
                  </a:lnTo>
                  <a:lnTo>
                    <a:pt x="2582151" y="322249"/>
                  </a:lnTo>
                  <a:close/>
                </a:path>
                <a:path w="3260725" h="3260725">
                  <a:moveTo>
                    <a:pt x="2622537" y="352691"/>
                  </a:moveTo>
                  <a:lnTo>
                    <a:pt x="2613583" y="345744"/>
                  </a:lnTo>
                  <a:lnTo>
                    <a:pt x="2598089" y="334010"/>
                  </a:lnTo>
                  <a:lnTo>
                    <a:pt x="2592311" y="329742"/>
                  </a:lnTo>
                  <a:lnTo>
                    <a:pt x="2599855" y="319532"/>
                  </a:lnTo>
                  <a:lnTo>
                    <a:pt x="2605722" y="323862"/>
                  </a:lnTo>
                  <a:lnTo>
                    <a:pt x="2621343" y="335686"/>
                  </a:lnTo>
                  <a:lnTo>
                    <a:pt x="2630322" y="342658"/>
                  </a:lnTo>
                  <a:lnTo>
                    <a:pt x="2622537" y="352691"/>
                  </a:lnTo>
                  <a:close/>
                </a:path>
                <a:path w="3260725" h="3260725">
                  <a:moveTo>
                    <a:pt x="2661970" y="384340"/>
                  </a:moveTo>
                  <a:lnTo>
                    <a:pt x="2659202" y="382028"/>
                  </a:lnTo>
                  <a:lnTo>
                    <a:pt x="2644139" y="369760"/>
                  </a:lnTo>
                  <a:lnTo>
                    <a:pt x="2632468" y="360476"/>
                  </a:lnTo>
                  <a:lnTo>
                    <a:pt x="2640380" y="350532"/>
                  </a:lnTo>
                  <a:lnTo>
                    <a:pt x="2652141" y="359892"/>
                  </a:lnTo>
                  <a:lnTo>
                    <a:pt x="2667317" y="372262"/>
                  </a:lnTo>
                  <a:lnTo>
                    <a:pt x="2670111" y="374599"/>
                  </a:lnTo>
                  <a:lnTo>
                    <a:pt x="2661970" y="384340"/>
                  </a:lnTo>
                  <a:close/>
                </a:path>
                <a:path w="3260725" h="3260725">
                  <a:moveTo>
                    <a:pt x="2700451" y="417271"/>
                  </a:moveTo>
                  <a:lnTo>
                    <a:pt x="2688856" y="407111"/>
                  </a:lnTo>
                  <a:lnTo>
                    <a:pt x="2674099" y="394474"/>
                  </a:lnTo>
                  <a:lnTo>
                    <a:pt x="2671711" y="392480"/>
                  </a:lnTo>
                  <a:lnTo>
                    <a:pt x="2679852" y="382739"/>
                  </a:lnTo>
                  <a:lnTo>
                    <a:pt x="2682328" y="384810"/>
                  </a:lnTo>
                  <a:lnTo>
                    <a:pt x="2697200" y="397535"/>
                  </a:lnTo>
                  <a:lnTo>
                    <a:pt x="2708821" y="407720"/>
                  </a:lnTo>
                  <a:lnTo>
                    <a:pt x="2700451" y="417271"/>
                  </a:lnTo>
                  <a:close/>
                </a:path>
                <a:path w="3260725" h="3260725">
                  <a:moveTo>
                    <a:pt x="2737827" y="451332"/>
                  </a:moveTo>
                  <a:lnTo>
                    <a:pt x="2732189" y="446011"/>
                  </a:lnTo>
                  <a:lnTo>
                    <a:pt x="2717901" y="432879"/>
                  </a:lnTo>
                  <a:lnTo>
                    <a:pt x="2709875" y="425665"/>
                  </a:lnTo>
                  <a:lnTo>
                    <a:pt x="2718358" y="416217"/>
                  </a:lnTo>
                  <a:lnTo>
                    <a:pt x="2726474" y="423506"/>
                  </a:lnTo>
                  <a:lnTo>
                    <a:pt x="2740863" y="436740"/>
                  </a:lnTo>
                  <a:lnTo>
                    <a:pt x="2746540" y="442087"/>
                  </a:lnTo>
                  <a:lnTo>
                    <a:pt x="2737827" y="451332"/>
                  </a:lnTo>
                  <a:close/>
                </a:path>
                <a:path w="3260725" h="3260725">
                  <a:moveTo>
                    <a:pt x="2774162" y="486511"/>
                  </a:moveTo>
                  <a:lnTo>
                    <a:pt x="2760281" y="472795"/>
                  </a:lnTo>
                  <a:lnTo>
                    <a:pt x="2747009" y="459994"/>
                  </a:lnTo>
                  <a:lnTo>
                    <a:pt x="2755823" y="450862"/>
                  </a:lnTo>
                  <a:lnTo>
                    <a:pt x="2769171" y="463740"/>
                  </a:lnTo>
                  <a:lnTo>
                    <a:pt x="2783090" y="477481"/>
                  </a:lnTo>
                  <a:lnTo>
                    <a:pt x="2774162" y="486511"/>
                  </a:lnTo>
                  <a:close/>
                </a:path>
                <a:path w="3260725" h="3260725">
                  <a:moveTo>
                    <a:pt x="2809392" y="522897"/>
                  </a:moveTo>
                  <a:lnTo>
                    <a:pt x="2801176" y="514184"/>
                  </a:lnTo>
                  <a:lnTo>
                    <a:pt x="2787726" y="500240"/>
                  </a:lnTo>
                  <a:lnTo>
                    <a:pt x="2783078" y="495541"/>
                  </a:lnTo>
                  <a:lnTo>
                    <a:pt x="2792120" y="486625"/>
                  </a:lnTo>
                  <a:lnTo>
                    <a:pt x="2796832" y="491401"/>
                  </a:lnTo>
                  <a:lnTo>
                    <a:pt x="2810421" y="505472"/>
                  </a:lnTo>
                  <a:lnTo>
                    <a:pt x="2818625" y="514184"/>
                  </a:lnTo>
                  <a:lnTo>
                    <a:pt x="2809392" y="522897"/>
                  </a:lnTo>
                  <a:close/>
                </a:path>
                <a:path w="3260725" h="3260725">
                  <a:moveTo>
                    <a:pt x="2843441" y="560285"/>
                  </a:moveTo>
                  <a:lnTo>
                    <a:pt x="2840621" y="557060"/>
                  </a:lnTo>
                  <a:lnTo>
                    <a:pt x="2827642" y="542620"/>
                  </a:lnTo>
                  <a:lnTo>
                    <a:pt x="2818003" y="532130"/>
                  </a:lnTo>
                  <a:lnTo>
                    <a:pt x="2827350" y="523532"/>
                  </a:lnTo>
                  <a:lnTo>
                    <a:pt x="2837065" y="534098"/>
                  </a:lnTo>
                  <a:lnTo>
                    <a:pt x="2850146" y="548652"/>
                  </a:lnTo>
                  <a:lnTo>
                    <a:pt x="2852991" y="551916"/>
                  </a:lnTo>
                  <a:lnTo>
                    <a:pt x="2843441" y="560285"/>
                  </a:lnTo>
                  <a:close/>
                </a:path>
                <a:path w="3260725" h="3260725">
                  <a:moveTo>
                    <a:pt x="2876372" y="598766"/>
                  </a:moveTo>
                  <a:lnTo>
                    <a:pt x="2866047" y="586409"/>
                  </a:lnTo>
                  <a:lnTo>
                    <a:pt x="2853410" y="571652"/>
                  </a:lnTo>
                  <a:lnTo>
                    <a:pt x="2851810" y="569836"/>
                  </a:lnTo>
                  <a:lnTo>
                    <a:pt x="2861360" y="561454"/>
                  </a:lnTo>
                  <a:lnTo>
                    <a:pt x="2863037" y="563372"/>
                  </a:lnTo>
                  <a:lnTo>
                    <a:pt x="2875762" y="578243"/>
                  </a:lnTo>
                  <a:lnTo>
                    <a:pt x="2886113" y="590626"/>
                  </a:lnTo>
                  <a:lnTo>
                    <a:pt x="2876372" y="598766"/>
                  </a:lnTo>
                  <a:close/>
                </a:path>
                <a:path w="3260725" h="3260725">
                  <a:moveTo>
                    <a:pt x="2908020" y="638213"/>
                  </a:moveTo>
                  <a:lnTo>
                    <a:pt x="2902864" y="631571"/>
                  </a:lnTo>
                  <a:lnTo>
                    <a:pt x="2890774" y="616369"/>
                  </a:lnTo>
                  <a:lnTo>
                    <a:pt x="2884290" y="608431"/>
                  </a:lnTo>
                  <a:lnTo>
                    <a:pt x="2884497" y="608431"/>
                  </a:lnTo>
                  <a:lnTo>
                    <a:pt x="2894215" y="600506"/>
                  </a:lnTo>
                  <a:lnTo>
                    <a:pt x="2900679" y="608431"/>
                  </a:lnTo>
                  <a:lnTo>
                    <a:pt x="2912872" y="623760"/>
                  </a:lnTo>
                  <a:lnTo>
                    <a:pt x="2918053" y="630428"/>
                  </a:lnTo>
                  <a:lnTo>
                    <a:pt x="2908020" y="638213"/>
                  </a:lnTo>
                  <a:close/>
                </a:path>
                <a:path w="3260725" h="3260725">
                  <a:moveTo>
                    <a:pt x="2938449" y="678599"/>
                  </a:moveTo>
                  <a:lnTo>
                    <a:pt x="2926524" y="662419"/>
                  </a:lnTo>
                  <a:lnTo>
                    <a:pt x="2915742" y="648195"/>
                  </a:lnTo>
                  <a:lnTo>
                    <a:pt x="2925864" y="640524"/>
                  </a:lnTo>
                  <a:lnTo>
                    <a:pt x="2936709" y="654850"/>
                  </a:lnTo>
                  <a:lnTo>
                    <a:pt x="2948762" y="671169"/>
                  </a:lnTo>
                  <a:lnTo>
                    <a:pt x="2938449" y="678599"/>
                  </a:lnTo>
                  <a:close/>
                </a:path>
                <a:path w="3260725" h="3260725">
                  <a:moveTo>
                    <a:pt x="2967621" y="720001"/>
                  </a:moveTo>
                  <a:lnTo>
                    <a:pt x="2960624" y="709777"/>
                  </a:lnTo>
                  <a:lnTo>
                    <a:pt x="2949448" y="693851"/>
                  </a:lnTo>
                  <a:lnTo>
                    <a:pt x="2945879" y="688898"/>
                  </a:lnTo>
                  <a:lnTo>
                    <a:pt x="2956179" y="681482"/>
                  </a:lnTo>
                  <a:lnTo>
                    <a:pt x="2959811" y="686523"/>
                  </a:lnTo>
                  <a:lnTo>
                    <a:pt x="2971088" y="702576"/>
                  </a:lnTo>
                  <a:lnTo>
                    <a:pt x="2978099" y="712825"/>
                  </a:lnTo>
                  <a:lnTo>
                    <a:pt x="2967621" y="720001"/>
                  </a:lnTo>
                  <a:close/>
                </a:path>
                <a:path w="3260725" h="3260725">
                  <a:moveTo>
                    <a:pt x="2995460" y="762215"/>
                  </a:moveTo>
                  <a:lnTo>
                    <a:pt x="2993047" y="758393"/>
                  </a:lnTo>
                  <a:lnTo>
                    <a:pt x="2982429" y="742048"/>
                  </a:lnTo>
                  <a:lnTo>
                    <a:pt x="2974695" y="730453"/>
                  </a:lnTo>
                  <a:lnTo>
                    <a:pt x="2985261" y="723404"/>
                  </a:lnTo>
                  <a:lnTo>
                    <a:pt x="2993059" y="735101"/>
                  </a:lnTo>
                  <a:lnTo>
                    <a:pt x="3003753" y="751573"/>
                  </a:lnTo>
                  <a:lnTo>
                    <a:pt x="3006191" y="755421"/>
                  </a:lnTo>
                  <a:lnTo>
                    <a:pt x="2995460" y="762215"/>
                  </a:lnTo>
                  <a:close/>
                </a:path>
                <a:path w="3260725" h="3260725">
                  <a:moveTo>
                    <a:pt x="3022003" y="805345"/>
                  </a:moveTo>
                  <a:lnTo>
                    <a:pt x="3013697" y="791476"/>
                  </a:lnTo>
                  <a:lnTo>
                    <a:pt x="3003473" y="774865"/>
                  </a:lnTo>
                  <a:lnTo>
                    <a:pt x="3002254" y="772947"/>
                  </a:lnTo>
                  <a:lnTo>
                    <a:pt x="3012986" y="766152"/>
                  </a:lnTo>
                  <a:lnTo>
                    <a:pt x="3014268" y="768172"/>
                  </a:lnTo>
                  <a:lnTo>
                    <a:pt x="3024568" y="784910"/>
                  </a:lnTo>
                  <a:lnTo>
                    <a:pt x="3032899" y="798804"/>
                  </a:lnTo>
                  <a:lnTo>
                    <a:pt x="3022003" y="805345"/>
                  </a:lnTo>
                  <a:close/>
                </a:path>
                <a:path w="3260725" h="3260725">
                  <a:moveTo>
                    <a:pt x="3047136" y="849223"/>
                  </a:moveTo>
                  <a:lnTo>
                    <a:pt x="3043212" y="842098"/>
                  </a:lnTo>
                  <a:lnTo>
                    <a:pt x="3033572" y="825093"/>
                  </a:lnTo>
                  <a:lnTo>
                    <a:pt x="3028403" y="816229"/>
                  </a:lnTo>
                  <a:lnTo>
                    <a:pt x="3039376" y="809828"/>
                  </a:lnTo>
                  <a:lnTo>
                    <a:pt x="3044596" y="818794"/>
                  </a:lnTo>
                  <a:lnTo>
                    <a:pt x="3054311" y="835926"/>
                  </a:lnTo>
                  <a:lnTo>
                    <a:pt x="3058261" y="843089"/>
                  </a:lnTo>
                  <a:lnTo>
                    <a:pt x="3047136" y="849223"/>
                  </a:lnTo>
                  <a:close/>
                </a:path>
                <a:path w="3260725" h="3260725">
                  <a:moveTo>
                    <a:pt x="3070961" y="893914"/>
                  </a:moveTo>
                  <a:lnTo>
                    <a:pt x="3061893" y="876477"/>
                  </a:lnTo>
                  <a:lnTo>
                    <a:pt x="3053219" y="860285"/>
                  </a:lnTo>
                  <a:lnTo>
                    <a:pt x="3064421" y="854290"/>
                  </a:lnTo>
                  <a:lnTo>
                    <a:pt x="3073146" y="870585"/>
                  </a:lnTo>
                  <a:lnTo>
                    <a:pt x="3082226" y="888060"/>
                  </a:lnTo>
                  <a:lnTo>
                    <a:pt x="3070961" y="893914"/>
                  </a:lnTo>
                  <a:close/>
                </a:path>
                <a:path w="3260725" h="3260725">
                  <a:moveTo>
                    <a:pt x="3093275" y="939292"/>
                  </a:moveTo>
                  <a:lnTo>
                    <a:pt x="3088373" y="928966"/>
                  </a:lnTo>
                  <a:lnTo>
                    <a:pt x="3079750" y="911352"/>
                  </a:lnTo>
                  <a:lnTo>
                    <a:pt x="3076638" y="905179"/>
                  </a:lnTo>
                  <a:lnTo>
                    <a:pt x="3087979" y="899464"/>
                  </a:lnTo>
                  <a:lnTo>
                    <a:pt x="3091141" y="905725"/>
                  </a:lnTo>
                  <a:lnTo>
                    <a:pt x="3099841" y="923493"/>
                  </a:lnTo>
                  <a:lnTo>
                    <a:pt x="3104743" y="933843"/>
                  </a:lnTo>
                  <a:lnTo>
                    <a:pt x="3093275" y="939292"/>
                  </a:lnTo>
                  <a:close/>
                </a:path>
                <a:path w="3260725" h="3260725">
                  <a:moveTo>
                    <a:pt x="3114192" y="985329"/>
                  </a:moveTo>
                  <a:lnTo>
                    <a:pt x="3112998" y="982535"/>
                  </a:lnTo>
                  <a:lnTo>
                    <a:pt x="3104997" y="964565"/>
                  </a:lnTo>
                  <a:lnTo>
                    <a:pt x="3098634" y="950709"/>
                  </a:lnTo>
                  <a:lnTo>
                    <a:pt x="3110179" y="945413"/>
                  </a:lnTo>
                  <a:lnTo>
                    <a:pt x="3116592" y="959370"/>
                  </a:lnTo>
                  <a:lnTo>
                    <a:pt x="3124644" y="977480"/>
                  </a:lnTo>
                  <a:lnTo>
                    <a:pt x="3125863" y="980300"/>
                  </a:lnTo>
                  <a:lnTo>
                    <a:pt x="3114192" y="985329"/>
                  </a:lnTo>
                  <a:close/>
                </a:path>
                <a:path w="3260725" h="3260725">
                  <a:moveTo>
                    <a:pt x="3133661" y="1032078"/>
                  </a:moveTo>
                  <a:lnTo>
                    <a:pt x="3128340" y="1018819"/>
                  </a:lnTo>
                  <a:lnTo>
                    <a:pt x="3120771" y="1000620"/>
                  </a:lnTo>
                  <a:lnTo>
                    <a:pt x="3119208" y="996988"/>
                  </a:lnTo>
                  <a:lnTo>
                    <a:pt x="3130880" y="991971"/>
                  </a:lnTo>
                  <a:lnTo>
                    <a:pt x="3132480" y="995705"/>
                  </a:lnTo>
                  <a:lnTo>
                    <a:pt x="3140113" y="1014056"/>
                  </a:lnTo>
                  <a:lnTo>
                    <a:pt x="3145447" y="1027341"/>
                  </a:lnTo>
                  <a:lnTo>
                    <a:pt x="3133661" y="1032078"/>
                  </a:lnTo>
                  <a:close/>
                </a:path>
                <a:path w="3260725" h="3260725">
                  <a:moveTo>
                    <a:pt x="3151631" y="1079334"/>
                  </a:moveTo>
                  <a:lnTo>
                    <a:pt x="3149739" y="1074077"/>
                  </a:lnTo>
                  <a:lnTo>
                    <a:pt x="3142830" y="1055547"/>
                  </a:lnTo>
                  <a:lnTo>
                    <a:pt x="3138284" y="1043813"/>
                  </a:lnTo>
                  <a:lnTo>
                    <a:pt x="3150120" y="1039228"/>
                  </a:lnTo>
                  <a:lnTo>
                    <a:pt x="3154705" y="1051077"/>
                  </a:lnTo>
                  <a:lnTo>
                    <a:pt x="3161677" y="1069746"/>
                  </a:lnTo>
                  <a:lnTo>
                    <a:pt x="3163582" y="1075042"/>
                  </a:lnTo>
                  <a:lnTo>
                    <a:pt x="3151631" y="1079334"/>
                  </a:lnTo>
                  <a:close/>
                </a:path>
                <a:path w="3260725" h="3260725">
                  <a:moveTo>
                    <a:pt x="3168129" y="1127213"/>
                  </a:moveTo>
                  <a:lnTo>
                    <a:pt x="3162909" y="1111453"/>
                  </a:lnTo>
                  <a:lnTo>
                    <a:pt x="3155924" y="1091285"/>
                  </a:lnTo>
                  <a:lnTo>
                    <a:pt x="3167875" y="1086993"/>
                  </a:lnTo>
                  <a:lnTo>
                    <a:pt x="3168421" y="1088529"/>
                  </a:lnTo>
                  <a:lnTo>
                    <a:pt x="3174949" y="1107414"/>
                  </a:lnTo>
                  <a:lnTo>
                    <a:pt x="3180181" y="1123213"/>
                  </a:lnTo>
                  <a:lnTo>
                    <a:pt x="3168129" y="1127213"/>
                  </a:lnTo>
                  <a:close/>
                </a:path>
                <a:path w="3260725" h="3260725">
                  <a:moveTo>
                    <a:pt x="3183064" y="1175512"/>
                  </a:moveTo>
                  <a:lnTo>
                    <a:pt x="3180969" y="1168285"/>
                  </a:lnTo>
                  <a:lnTo>
                    <a:pt x="3175177" y="1149235"/>
                  </a:lnTo>
                  <a:lnTo>
                    <a:pt x="3171990" y="1139228"/>
                  </a:lnTo>
                  <a:lnTo>
                    <a:pt x="3184093" y="1135380"/>
                  </a:lnTo>
                  <a:lnTo>
                    <a:pt x="3187306" y="1145501"/>
                  </a:lnTo>
                  <a:lnTo>
                    <a:pt x="3193148" y="1164704"/>
                  </a:lnTo>
                  <a:lnTo>
                    <a:pt x="3195269" y="1171968"/>
                  </a:lnTo>
                  <a:lnTo>
                    <a:pt x="3183064" y="1175512"/>
                  </a:lnTo>
                  <a:close/>
                </a:path>
                <a:path w="3260725" h="3260725">
                  <a:moveTo>
                    <a:pt x="3196526" y="1224330"/>
                  </a:moveTo>
                  <a:lnTo>
                    <a:pt x="3191865" y="1206665"/>
                  </a:lnTo>
                  <a:lnTo>
                    <a:pt x="3186595" y="1187640"/>
                  </a:lnTo>
                  <a:lnTo>
                    <a:pt x="3198825" y="1184236"/>
                  </a:lnTo>
                  <a:lnTo>
                    <a:pt x="3204133" y="1203388"/>
                  </a:lnTo>
                  <a:lnTo>
                    <a:pt x="3208807" y="1221092"/>
                  </a:lnTo>
                  <a:lnTo>
                    <a:pt x="3196526" y="1224330"/>
                  </a:lnTo>
                  <a:close/>
                </a:path>
                <a:path w="3260725" h="3260725">
                  <a:moveTo>
                    <a:pt x="3208388" y="1273479"/>
                  </a:moveTo>
                  <a:lnTo>
                    <a:pt x="3206483" y="1264945"/>
                  </a:lnTo>
                  <a:lnTo>
                    <a:pt x="3201847" y="1245425"/>
                  </a:lnTo>
                  <a:lnTo>
                    <a:pt x="3199625" y="1236573"/>
                  </a:lnTo>
                  <a:lnTo>
                    <a:pt x="3211944" y="1233487"/>
                  </a:lnTo>
                  <a:lnTo>
                    <a:pt x="3214192" y="1242453"/>
                  </a:lnTo>
                  <a:lnTo>
                    <a:pt x="3218865" y="1262138"/>
                  </a:lnTo>
                  <a:lnTo>
                    <a:pt x="3220783" y="1270698"/>
                  </a:lnTo>
                  <a:lnTo>
                    <a:pt x="3208388" y="1273479"/>
                  </a:lnTo>
                  <a:close/>
                </a:path>
                <a:path w="3260725" h="3260725">
                  <a:moveTo>
                    <a:pt x="3218764" y="1323047"/>
                  </a:moveTo>
                  <a:lnTo>
                    <a:pt x="3215043" y="1304264"/>
                  </a:lnTo>
                  <a:lnTo>
                    <a:pt x="3211144" y="1285798"/>
                  </a:lnTo>
                  <a:lnTo>
                    <a:pt x="3223564" y="1283182"/>
                  </a:lnTo>
                  <a:lnTo>
                    <a:pt x="3227489" y="1301750"/>
                  </a:lnTo>
                  <a:lnTo>
                    <a:pt x="3231222" y="1320584"/>
                  </a:lnTo>
                  <a:lnTo>
                    <a:pt x="3218764" y="1323047"/>
                  </a:lnTo>
                  <a:close/>
                </a:path>
                <a:path w="3260725" h="3260725">
                  <a:moveTo>
                    <a:pt x="3227501" y="1372844"/>
                  </a:moveTo>
                  <a:lnTo>
                    <a:pt x="3226079" y="1363878"/>
                  </a:lnTo>
                  <a:lnTo>
                    <a:pt x="3222637" y="1343926"/>
                  </a:lnTo>
                  <a:lnTo>
                    <a:pt x="3221075" y="1335455"/>
                  </a:lnTo>
                  <a:lnTo>
                    <a:pt x="3233559" y="1333144"/>
                  </a:lnTo>
                  <a:lnTo>
                    <a:pt x="3235147" y="1341729"/>
                  </a:lnTo>
                  <a:lnTo>
                    <a:pt x="3238614" y="1361846"/>
                  </a:lnTo>
                  <a:lnTo>
                    <a:pt x="3240036" y="1370850"/>
                  </a:lnTo>
                  <a:lnTo>
                    <a:pt x="3227501" y="1372844"/>
                  </a:lnTo>
                  <a:close/>
                </a:path>
                <a:path w="3260725" h="3260725">
                  <a:moveTo>
                    <a:pt x="3234740" y="1422958"/>
                  </a:moveTo>
                  <a:lnTo>
                    <a:pt x="3232213" y="1404048"/>
                  </a:lnTo>
                  <a:lnTo>
                    <a:pt x="3229470" y="1385316"/>
                  </a:lnTo>
                  <a:lnTo>
                    <a:pt x="3242030" y="1383474"/>
                  </a:lnTo>
                  <a:lnTo>
                    <a:pt x="3244799" y="1402321"/>
                  </a:lnTo>
                  <a:lnTo>
                    <a:pt x="3247326" y="1421282"/>
                  </a:lnTo>
                  <a:lnTo>
                    <a:pt x="3234740" y="1422958"/>
                  </a:lnTo>
                  <a:close/>
                </a:path>
                <a:path w="3260725" h="3260725">
                  <a:moveTo>
                    <a:pt x="3240341" y="1473212"/>
                  </a:moveTo>
                  <a:lnTo>
                    <a:pt x="3239554" y="1464881"/>
                  </a:lnTo>
                  <a:lnTo>
                    <a:pt x="3237356" y="1444523"/>
                  </a:lnTo>
                  <a:lnTo>
                    <a:pt x="3236264" y="1435493"/>
                  </a:lnTo>
                  <a:lnTo>
                    <a:pt x="3248875" y="1433969"/>
                  </a:lnTo>
                  <a:lnTo>
                    <a:pt x="3249980" y="1443126"/>
                  </a:lnTo>
                  <a:lnTo>
                    <a:pt x="3252190" y="1463636"/>
                  </a:lnTo>
                  <a:lnTo>
                    <a:pt x="3252990" y="1472006"/>
                  </a:lnTo>
                  <a:lnTo>
                    <a:pt x="3240341" y="1473212"/>
                  </a:lnTo>
                  <a:close/>
                </a:path>
                <a:path w="3260725" h="3260725">
                  <a:moveTo>
                    <a:pt x="3244430" y="1523682"/>
                  </a:moveTo>
                  <a:lnTo>
                    <a:pt x="3243186" y="1505813"/>
                  </a:lnTo>
                  <a:lnTo>
                    <a:pt x="3241535" y="1485773"/>
                  </a:lnTo>
                  <a:lnTo>
                    <a:pt x="3254197" y="1484731"/>
                  </a:lnTo>
                  <a:lnTo>
                    <a:pt x="3255860" y="1504886"/>
                  </a:lnTo>
                  <a:lnTo>
                    <a:pt x="3257105" y="1522793"/>
                  </a:lnTo>
                  <a:lnTo>
                    <a:pt x="3244430" y="1523682"/>
                  </a:lnTo>
                  <a:close/>
                </a:path>
                <a:path w="3260725" h="3260725">
                  <a:moveTo>
                    <a:pt x="3246920" y="1574177"/>
                  </a:moveTo>
                  <a:lnTo>
                    <a:pt x="3246716" y="1567751"/>
                  </a:lnTo>
                  <a:lnTo>
                    <a:pt x="3245802" y="1547037"/>
                  </a:lnTo>
                  <a:lnTo>
                    <a:pt x="3245192" y="1536280"/>
                  </a:lnTo>
                  <a:lnTo>
                    <a:pt x="3257867" y="1535557"/>
                  </a:lnTo>
                  <a:lnTo>
                    <a:pt x="3258489" y="1546428"/>
                  </a:lnTo>
                  <a:lnTo>
                    <a:pt x="3259416" y="1567307"/>
                  </a:lnTo>
                  <a:lnTo>
                    <a:pt x="3259620" y="1573771"/>
                  </a:lnTo>
                  <a:lnTo>
                    <a:pt x="3246920" y="1574177"/>
                  </a:lnTo>
                  <a:close/>
                </a:path>
                <a:path w="3260725" h="3260725">
                  <a:moveTo>
                    <a:pt x="3260572" y="1624723"/>
                  </a:moveTo>
                  <a:lnTo>
                    <a:pt x="3247872" y="1624723"/>
                  </a:lnTo>
                  <a:lnTo>
                    <a:pt x="3247781" y="1609255"/>
                  </a:lnTo>
                  <a:lnTo>
                    <a:pt x="3247377" y="1588528"/>
                  </a:lnTo>
                  <a:lnTo>
                    <a:pt x="3247326" y="1586864"/>
                  </a:lnTo>
                  <a:lnTo>
                    <a:pt x="3260026" y="1586471"/>
                  </a:lnTo>
                  <a:lnTo>
                    <a:pt x="3260082" y="1588528"/>
                  </a:lnTo>
                  <a:lnTo>
                    <a:pt x="3260483" y="1609255"/>
                  </a:lnTo>
                  <a:lnTo>
                    <a:pt x="3260572" y="1624723"/>
                  </a:lnTo>
                  <a:close/>
                </a:path>
                <a:path w="3260725" h="3260725">
                  <a:moveTo>
                    <a:pt x="3259975" y="1675764"/>
                  </a:moveTo>
                  <a:lnTo>
                    <a:pt x="3247275" y="1675358"/>
                  </a:lnTo>
                  <a:lnTo>
                    <a:pt x="3247377" y="1672043"/>
                  </a:lnTo>
                  <a:lnTo>
                    <a:pt x="3247779" y="1651393"/>
                  </a:lnTo>
                  <a:lnTo>
                    <a:pt x="3247859" y="1637423"/>
                  </a:lnTo>
                  <a:lnTo>
                    <a:pt x="3260560" y="1637423"/>
                  </a:lnTo>
                  <a:lnTo>
                    <a:pt x="3260483" y="1651393"/>
                  </a:lnTo>
                  <a:lnTo>
                    <a:pt x="3260084" y="1672043"/>
                  </a:lnTo>
                  <a:lnTo>
                    <a:pt x="3259975" y="1675764"/>
                  </a:lnTo>
                  <a:close/>
                </a:path>
                <a:path w="3260725" h="3260725">
                  <a:moveTo>
                    <a:pt x="3257778" y="1726666"/>
                  </a:moveTo>
                  <a:lnTo>
                    <a:pt x="3245104" y="1725942"/>
                  </a:lnTo>
                  <a:lnTo>
                    <a:pt x="3245763" y="1714220"/>
                  </a:lnTo>
                  <a:lnTo>
                    <a:pt x="3246706" y="1693341"/>
                  </a:lnTo>
                  <a:lnTo>
                    <a:pt x="3246869" y="1688452"/>
                  </a:lnTo>
                  <a:lnTo>
                    <a:pt x="3246881" y="1688045"/>
                  </a:lnTo>
                  <a:lnTo>
                    <a:pt x="3259569" y="1688452"/>
                  </a:lnTo>
                  <a:lnTo>
                    <a:pt x="3259433" y="1692821"/>
                  </a:lnTo>
                  <a:lnTo>
                    <a:pt x="3258520" y="1713534"/>
                  </a:lnTo>
                  <a:lnTo>
                    <a:pt x="3257819" y="1725942"/>
                  </a:lnTo>
                  <a:lnTo>
                    <a:pt x="3257778" y="1726666"/>
                  </a:lnTo>
                  <a:close/>
                </a:path>
                <a:path w="3260725" h="3260725">
                  <a:moveTo>
                    <a:pt x="3254044" y="1777568"/>
                  </a:moveTo>
                  <a:lnTo>
                    <a:pt x="3241395" y="1776374"/>
                  </a:lnTo>
                  <a:lnTo>
                    <a:pt x="3241509" y="1775256"/>
                  </a:lnTo>
                  <a:lnTo>
                    <a:pt x="3243116" y="1755762"/>
                  </a:lnTo>
                  <a:lnTo>
                    <a:pt x="3244267" y="1739430"/>
                  </a:lnTo>
                  <a:lnTo>
                    <a:pt x="3244329" y="1738541"/>
                  </a:lnTo>
                  <a:lnTo>
                    <a:pt x="3256991" y="1739430"/>
                  </a:lnTo>
                  <a:lnTo>
                    <a:pt x="3255930" y="1754759"/>
                  </a:lnTo>
                  <a:lnTo>
                    <a:pt x="3254255" y="1775256"/>
                  </a:lnTo>
                  <a:lnTo>
                    <a:pt x="3254163" y="1776374"/>
                  </a:lnTo>
                  <a:lnTo>
                    <a:pt x="3254044" y="1777568"/>
                  </a:lnTo>
                  <a:close/>
                </a:path>
                <a:path w="3260725" h="3260725">
                  <a:moveTo>
                    <a:pt x="3248685" y="1828241"/>
                  </a:moveTo>
                  <a:lnTo>
                    <a:pt x="3236074" y="1826729"/>
                  </a:lnTo>
                  <a:lnTo>
                    <a:pt x="3237369" y="1816049"/>
                  </a:lnTo>
                  <a:lnTo>
                    <a:pt x="3239566" y="1795691"/>
                  </a:lnTo>
                  <a:lnTo>
                    <a:pt x="3240087" y="1790217"/>
                  </a:lnTo>
                  <a:lnTo>
                    <a:pt x="3240201" y="1789010"/>
                  </a:lnTo>
                  <a:lnTo>
                    <a:pt x="3252838" y="1790217"/>
                  </a:lnTo>
                  <a:lnTo>
                    <a:pt x="3252316" y="1795691"/>
                  </a:lnTo>
                  <a:lnTo>
                    <a:pt x="3252190" y="1797011"/>
                  </a:lnTo>
                  <a:lnTo>
                    <a:pt x="3249980" y="1817522"/>
                  </a:lnTo>
                  <a:lnTo>
                    <a:pt x="3248685" y="1828241"/>
                  </a:lnTo>
                  <a:close/>
                </a:path>
                <a:path w="3260725" h="3260725">
                  <a:moveTo>
                    <a:pt x="3241789" y="1878812"/>
                  </a:moveTo>
                  <a:lnTo>
                    <a:pt x="3229254" y="1876818"/>
                  </a:lnTo>
                  <a:lnTo>
                    <a:pt x="3232226" y="1856524"/>
                  </a:lnTo>
                  <a:lnTo>
                    <a:pt x="3234524" y="1839252"/>
                  </a:lnTo>
                  <a:lnTo>
                    <a:pt x="3247110" y="1840928"/>
                  </a:lnTo>
                  <a:lnTo>
                    <a:pt x="3244799" y="1858327"/>
                  </a:lnTo>
                  <a:lnTo>
                    <a:pt x="3241827" y="1878609"/>
                  </a:lnTo>
                  <a:lnTo>
                    <a:pt x="3241789" y="1878812"/>
                  </a:lnTo>
                  <a:close/>
                </a:path>
                <a:path w="3260725" h="3260725">
                  <a:moveTo>
                    <a:pt x="3233267" y="1929053"/>
                  </a:moveTo>
                  <a:lnTo>
                    <a:pt x="3220783" y="1926742"/>
                  </a:lnTo>
                  <a:lnTo>
                    <a:pt x="3222650" y="1916645"/>
                  </a:lnTo>
                  <a:lnTo>
                    <a:pt x="3226092" y="1896681"/>
                  </a:lnTo>
                  <a:lnTo>
                    <a:pt x="3227247" y="1889366"/>
                  </a:lnTo>
                  <a:lnTo>
                    <a:pt x="3239795" y="1891360"/>
                  </a:lnTo>
                  <a:lnTo>
                    <a:pt x="3238614" y="1898802"/>
                  </a:lnTo>
                  <a:lnTo>
                    <a:pt x="3235147" y="1918919"/>
                  </a:lnTo>
                  <a:lnTo>
                    <a:pt x="3233267" y="1929053"/>
                  </a:lnTo>
                  <a:close/>
                </a:path>
                <a:path w="3260725" h="3260725">
                  <a:moveTo>
                    <a:pt x="3223221" y="1979091"/>
                  </a:moveTo>
                  <a:lnTo>
                    <a:pt x="3210826" y="1976310"/>
                  </a:lnTo>
                  <a:lnTo>
                    <a:pt x="3215055" y="1956308"/>
                  </a:lnTo>
                  <a:lnTo>
                    <a:pt x="3218446" y="1939150"/>
                  </a:lnTo>
                  <a:lnTo>
                    <a:pt x="3230905" y="1941614"/>
                  </a:lnTo>
                  <a:lnTo>
                    <a:pt x="3227489" y="1958886"/>
                  </a:lnTo>
                  <a:lnTo>
                    <a:pt x="3223298" y="1978748"/>
                  </a:lnTo>
                  <a:lnTo>
                    <a:pt x="3223221" y="1979091"/>
                  </a:lnTo>
                  <a:close/>
                </a:path>
                <a:path w="3260725" h="3260725">
                  <a:moveTo>
                    <a:pt x="3211563" y="2028698"/>
                  </a:moveTo>
                  <a:lnTo>
                    <a:pt x="3199231" y="2025611"/>
                  </a:lnTo>
                  <a:lnTo>
                    <a:pt x="3201860" y="2015134"/>
                  </a:lnTo>
                  <a:lnTo>
                    <a:pt x="3206496" y="1995614"/>
                  </a:lnTo>
                  <a:lnTo>
                    <a:pt x="3208045" y="1988705"/>
                  </a:lnTo>
                  <a:lnTo>
                    <a:pt x="3220440" y="1991487"/>
                  </a:lnTo>
                  <a:lnTo>
                    <a:pt x="3218865" y="1998510"/>
                  </a:lnTo>
                  <a:lnTo>
                    <a:pt x="3214192" y="2018195"/>
                  </a:lnTo>
                  <a:lnTo>
                    <a:pt x="3211563" y="2028698"/>
                  </a:lnTo>
                  <a:close/>
                </a:path>
                <a:path w="3260725" h="3260725">
                  <a:moveTo>
                    <a:pt x="3198368" y="2077999"/>
                  </a:moveTo>
                  <a:lnTo>
                    <a:pt x="3186176" y="2074456"/>
                  </a:lnTo>
                  <a:lnTo>
                    <a:pt x="3186556" y="2073148"/>
                  </a:lnTo>
                  <a:lnTo>
                    <a:pt x="3191891" y="2053907"/>
                  </a:lnTo>
                  <a:lnTo>
                    <a:pt x="3196132" y="2037842"/>
                  </a:lnTo>
                  <a:lnTo>
                    <a:pt x="3208413" y="2041080"/>
                  </a:lnTo>
                  <a:lnTo>
                    <a:pt x="3204133" y="2057260"/>
                  </a:lnTo>
                  <a:lnTo>
                    <a:pt x="3198761" y="2076653"/>
                  </a:lnTo>
                  <a:lnTo>
                    <a:pt x="3198368" y="2077999"/>
                  </a:lnTo>
                  <a:close/>
                </a:path>
                <a:path w="3260725" h="3260725">
                  <a:moveTo>
                    <a:pt x="3183610" y="2126767"/>
                  </a:moveTo>
                  <a:lnTo>
                    <a:pt x="3171507" y="2122919"/>
                  </a:lnTo>
                  <a:lnTo>
                    <a:pt x="3175190" y="2111336"/>
                  </a:lnTo>
                  <a:lnTo>
                    <a:pt x="3180994" y="2092286"/>
                  </a:lnTo>
                  <a:lnTo>
                    <a:pt x="3182632" y="2086648"/>
                  </a:lnTo>
                  <a:lnTo>
                    <a:pt x="3194824" y="2090191"/>
                  </a:lnTo>
                  <a:lnTo>
                    <a:pt x="3193148" y="2095944"/>
                  </a:lnTo>
                  <a:lnTo>
                    <a:pt x="3187306" y="2115146"/>
                  </a:lnTo>
                  <a:lnTo>
                    <a:pt x="3183610" y="2126767"/>
                  </a:lnTo>
                  <a:close/>
                </a:path>
                <a:path w="3260725" h="3260725">
                  <a:moveTo>
                    <a:pt x="3167341" y="2175141"/>
                  </a:moveTo>
                  <a:lnTo>
                    <a:pt x="3155391" y="2170849"/>
                  </a:lnTo>
                  <a:lnTo>
                    <a:pt x="3156457" y="2167864"/>
                  </a:lnTo>
                  <a:lnTo>
                    <a:pt x="3162934" y="2149119"/>
                  </a:lnTo>
                  <a:lnTo>
                    <a:pt x="3167633" y="2134933"/>
                  </a:lnTo>
                  <a:lnTo>
                    <a:pt x="3179686" y="2138934"/>
                  </a:lnTo>
                  <a:lnTo>
                    <a:pt x="3174949" y="2153221"/>
                  </a:lnTo>
                  <a:lnTo>
                    <a:pt x="3168421" y="2172119"/>
                  </a:lnTo>
                  <a:lnTo>
                    <a:pt x="3167341" y="2175141"/>
                  </a:lnTo>
                  <a:close/>
                </a:path>
                <a:path w="3260725" h="3260725">
                  <a:moveTo>
                    <a:pt x="3149549" y="2222893"/>
                  </a:moveTo>
                  <a:lnTo>
                    <a:pt x="3137712" y="2218296"/>
                  </a:lnTo>
                  <a:lnTo>
                    <a:pt x="3142856" y="2205024"/>
                  </a:lnTo>
                  <a:lnTo>
                    <a:pt x="3149765" y="2186495"/>
                  </a:lnTo>
                  <a:lnTo>
                    <a:pt x="3151098" y="2182799"/>
                  </a:lnTo>
                  <a:lnTo>
                    <a:pt x="3163049" y="2187092"/>
                  </a:lnTo>
                  <a:lnTo>
                    <a:pt x="3161677" y="2190902"/>
                  </a:lnTo>
                  <a:lnTo>
                    <a:pt x="3154705" y="2209571"/>
                  </a:lnTo>
                  <a:lnTo>
                    <a:pt x="3149549" y="2222893"/>
                  </a:lnTo>
                  <a:close/>
                </a:path>
                <a:path w="3260725" h="3260725">
                  <a:moveTo>
                    <a:pt x="3130257" y="2270125"/>
                  </a:moveTo>
                  <a:lnTo>
                    <a:pt x="3118586" y="2265108"/>
                  </a:lnTo>
                  <a:lnTo>
                    <a:pt x="3120809" y="2259952"/>
                  </a:lnTo>
                  <a:lnTo>
                    <a:pt x="3128365" y="2241753"/>
                  </a:lnTo>
                  <a:lnTo>
                    <a:pt x="3133077" y="2230043"/>
                  </a:lnTo>
                  <a:lnTo>
                    <a:pt x="3144862" y="2234768"/>
                  </a:lnTo>
                  <a:lnTo>
                    <a:pt x="3140113" y="2246591"/>
                  </a:lnTo>
                  <a:lnTo>
                    <a:pt x="3132480" y="2264930"/>
                  </a:lnTo>
                  <a:lnTo>
                    <a:pt x="3130257" y="2270125"/>
                  </a:lnTo>
                  <a:close/>
                </a:path>
                <a:path w="3260725" h="3260725">
                  <a:moveTo>
                    <a:pt x="3109518" y="2316670"/>
                  </a:moveTo>
                  <a:lnTo>
                    <a:pt x="3097974" y="2311374"/>
                  </a:lnTo>
                  <a:lnTo>
                    <a:pt x="3105035" y="2296007"/>
                  </a:lnTo>
                  <a:lnTo>
                    <a:pt x="3113570" y="2276779"/>
                  </a:lnTo>
                  <a:lnTo>
                    <a:pt x="3125228" y="2281796"/>
                  </a:lnTo>
                  <a:lnTo>
                    <a:pt x="3124644" y="2283167"/>
                  </a:lnTo>
                  <a:lnTo>
                    <a:pt x="3116592" y="2301278"/>
                  </a:lnTo>
                  <a:lnTo>
                    <a:pt x="3109518" y="2316670"/>
                  </a:lnTo>
                  <a:close/>
                </a:path>
                <a:path w="3260725" h="3260725">
                  <a:moveTo>
                    <a:pt x="3087268" y="2362593"/>
                  </a:moveTo>
                  <a:lnTo>
                    <a:pt x="3075927" y="2356878"/>
                  </a:lnTo>
                  <a:lnTo>
                    <a:pt x="3079788" y="2349233"/>
                  </a:lnTo>
                  <a:lnTo>
                    <a:pt x="3088411" y="2331605"/>
                  </a:lnTo>
                  <a:lnTo>
                    <a:pt x="3092602" y="2322791"/>
                  </a:lnTo>
                  <a:lnTo>
                    <a:pt x="3104070" y="2328227"/>
                  </a:lnTo>
                  <a:lnTo>
                    <a:pt x="3099841" y="2337155"/>
                  </a:lnTo>
                  <a:lnTo>
                    <a:pt x="3091141" y="2354910"/>
                  </a:lnTo>
                  <a:lnTo>
                    <a:pt x="3087268" y="2362593"/>
                  </a:lnTo>
                  <a:close/>
                </a:path>
                <a:path w="3260725" h="3260725">
                  <a:moveTo>
                    <a:pt x="3063633" y="2407818"/>
                  </a:moveTo>
                  <a:lnTo>
                    <a:pt x="3052508" y="2401684"/>
                  </a:lnTo>
                  <a:lnTo>
                    <a:pt x="3061931" y="2384107"/>
                  </a:lnTo>
                  <a:lnTo>
                    <a:pt x="3070225" y="2368130"/>
                  </a:lnTo>
                  <a:lnTo>
                    <a:pt x="3081502" y="2373998"/>
                  </a:lnTo>
                  <a:lnTo>
                    <a:pt x="3073146" y="2390063"/>
                  </a:lnTo>
                  <a:lnTo>
                    <a:pt x="3063633" y="2407818"/>
                  </a:lnTo>
                  <a:close/>
                </a:path>
                <a:path w="3260725" h="3260725">
                  <a:moveTo>
                    <a:pt x="3038576" y="2452192"/>
                  </a:moveTo>
                  <a:lnTo>
                    <a:pt x="3027603" y="2445791"/>
                  </a:lnTo>
                  <a:lnTo>
                    <a:pt x="3033610" y="2435491"/>
                  </a:lnTo>
                  <a:lnTo>
                    <a:pt x="3043250" y="2418486"/>
                  </a:lnTo>
                  <a:lnTo>
                    <a:pt x="3046374" y="2412809"/>
                  </a:lnTo>
                  <a:lnTo>
                    <a:pt x="3057499" y="2418943"/>
                  </a:lnTo>
                  <a:lnTo>
                    <a:pt x="3054311" y="2424722"/>
                  </a:lnTo>
                  <a:lnTo>
                    <a:pt x="3044596" y="2441854"/>
                  </a:lnTo>
                  <a:lnTo>
                    <a:pt x="3038576" y="2452192"/>
                  </a:lnTo>
                  <a:close/>
                </a:path>
                <a:path w="3260725" h="3260725">
                  <a:moveTo>
                    <a:pt x="3012135" y="2495829"/>
                  </a:moveTo>
                  <a:lnTo>
                    <a:pt x="3001403" y="2489034"/>
                  </a:lnTo>
                  <a:lnTo>
                    <a:pt x="3003511" y="2485720"/>
                  </a:lnTo>
                  <a:lnTo>
                    <a:pt x="3013735" y="2469108"/>
                  </a:lnTo>
                  <a:lnTo>
                    <a:pt x="3021190" y="2456662"/>
                  </a:lnTo>
                  <a:lnTo>
                    <a:pt x="3032086" y="2463190"/>
                  </a:lnTo>
                  <a:lnTo>
                    <a:pt x="3024568" y="2475725"/>
                  </a:lnTo>
                  <a:lnTo>
                    <a:pt x="3014268" y="2492476"/>
                  </a:lnTo>
                  <a:lnTo>
                    <a:pt x="3012135" y="2495829"/>
                  </a:lnTo>
                  <a:close/>
                </a:path>
                <a:path w="3260725" h="3260725">
                  <a:moveTo>
                    <a:pt x="2984385" y="2538552"/>
                  </a:moveTo>
                  <a:lnTo>
                    <a:pt x="2973819" y="2531516"/>
                  </a:lnTo>
                  <a:lnTo>
                    <a:pt x="2982468" y="2518537"/>
                  </a:lnTo>
                  <a:lnTo>
                    <a:pt x="2993085" y="2502192"/>
                  </a:lnTo>
                  <a:lnTo>
                    <a:pt x="2994621" y="2499766"/>
                  </a:lnTo>
                  <a:lnTo>
                    <a:pt x="3005353" y="2506560"/>
                  </a:lnTo>
                  <a:lnTo>
                    <a:pt x="3003753" y="2509075"/>
                  </a:lnTo>
                  <a:lnTo>
                    <a:pt x="2993059" y="2525547"/>
                  </a:lnTo>
                  <a:lnTo>
                    <a:pt x="2984385" y="2538552"/>
                  </a:lnTo>
                  <a:close/>
                </a:path>
                <a:path w="3260725" h="3260725">
                  <a:moveTo>
                    <a:pt x="2955251" y="2580449"/>
                  </a:moveTo>
                  <a:lnTo>
                    <a:pt x="2944952" y="2573032"/>
                  </a:lnTo>
                  <a:lnTo>
                    <a:pt x="2949486" y="2566733"/>
                  </a:lnTo>
                  <a:lnTo>
                    <a:pt x="2960674" y="2550807"/>
                  </a:lnTo>
                  <a:lnTo>
                    <a:pt x="2966720" y="2541955"/>
                  </a:lnTo>
                  <a:lnTo>
                    <a:pt x="2977210" y="2549131"/>
                  </a:lnTo>
                  <a:lnTo>
                    <a:pt x="2971088" y="2558072"/>
                  </a:lnTo>
                  <a:lnTo>
                    <a:pt x="2959811" y="2574124"/>
                  </a:lnTo>
                  <a:lnTo>
                    <a:pt x="2955251" y="2580449"/>
                  </a:lnTo>
                  <a:close/>
                </a:path>
                <a:path w="3260725" h="3260725">
                  <a:moveTo>
                    <a:pt x="2924911" y="2621381"/>
                  </a:moveTo>
                  <a:lnTo>
                    <a:pt x="2914789" y="2613710"/>
                  </a:lnTo>
                  <a:lnTo>
                    <a:pt x="2926562" y="2598166"/>
                  </a:lnTo>
                  <a:lnTo>
                    <a:pt x="2937560" y="2583268"/>
                  </a:lnTo>
                  <a:lnTo>
                    <a:pt x="2947784" y="2590812"/>
                  </a:lnTo>
                  <a:lnTo>
                    <a:pt x="2936709" y="2605798"/>
                  </a:lnTo>
                  <a:lnTo>
                    <a:pt x="2924911" y="2621381"/>
                  </a:lnTo>
                  <a:close/>
                </a:path>
                <a:path w="3260725" h="3260725">
                  <a:moveTo>
                    <a:pt x="2893212" y="2661373"/>
                  </a:moveTo>
                  <a:lnTo>
                    <a:pt x="2883369" y="2653347"/>
                  </a:lnTo>
                  <a:lnTo>
                    <a:pt x="2890812" y="2644216"/>
                  </a:lnTo>
                  <a:lnTo>
                    <a:pt x="2902915" y="2629014"/>
                  </a:lnTo>
                  <a:lnTo>
                    <a:pt x="2907042" y="2623693"/>
                  </a:lnTo>
                  <a:lnTo>
                    <a:pt x="2917075" y="2631478"/>
                  </a:lnTo>
                  <a:lnTo>
                    <a:pt x="2912872" y="2636888"/>
                  </a:lnTo>
                  <a:lnTo>
                    <a:pt x="2900679" y="2652217"/>
                  </a:lnTo>
                  <a:lnTo>
                    <a:pt x="2893212" y="2661373"/>
                  </a:lnTo>
                  <a:close/>
                </a:path>
                <a:path w="3260725" h="3260725">
                  <a:moveTo>
                    <a:pt x="2860319" y="2700375"/>
                  </a:moveTo>
                  <a:lnTo>
                    <a:pt x="2850769" y="2692006"/>
                  </a:lnTo>
                  <a:lnTo>
                    <a:pt x="2853461" y="2688932"/>
                  </a:lnTo>
                  <a:lnTo>
                    <a:pt x="2866085" y="2674175"/>
                  </a:lnTo>
                  <a:lnTo>
                    <a:pt x="2875356" y="2663088"/>
                  </a:lnTo>
                  <a:lnTo>
                    <a:pt x="2885097" y="2671229"/>
                  </a:lnTo>
                  <a:lnTo>
                    <a:pt x="2875762" y="2682405"/>
                  </a:lnTo>
                  <a:lnTo>
                    <a:pt x="2863037" y="2697276"/>
                  </a:lnTo>
                  <a:lnTo>
                    <a:pt x="2860319" y="2700375"/>
                  </a:lnTo>
                  <a:close/>
                </a:path>
                <a:path w="3260725" h="3260725">
                  <a:moveTo>
                    <a:pt x="2826270" y="2738285"/>
                  </a:moveTo>
                  <a:lnTo>
                    <a:pt x="2816923" y="2729687"/>
                  </a:lnTo>
                  <a:lnTo>
                    <a:pt x="2827693" y="2717977"/>
                  </a:lnTo>
                  <a:lnTo>
                    <a:pt x="2840672" y="2703537"/>
                  </a:lnTo>
                  <a:lnTo>
                    <a:pt x="2842399" y="2701556"/>
                  </a:lnTo>
                  <a:lnTo>
                    <a:pt x="2851950" y="2709926"/>
                  </a:lnTo>
                  <a:lnTo>
                    <a:pt x="2850146" y="2711983"/>
                  </a:lnTo>
                  <a:lnTo>
                    <a:pt x="2837065" y="2726550"/>
                  </a:lnTo>
                  <a:lnTo>
                    <a:pt x="2826270" y="2738285"/>
                  </a:lnTo>
                  <a:close/>
                </a:path>
                <a:path w="3260725" h="3260725">
                  <a:moveTo>
                    <a:pt x="2791002" y="2775153"/>
                  </a:moveTo>
                  <a:lnTo>
                    <a:pt x="2781973" y="2766225"/>
                  </a:lnTo>
                  <a:lnTo>
                    <a:pt x="2787777" y="2760357"/>
                  </a:lnTo>
                  <a:lnTo>
                    <a:pt x="2801251" y="2746387"/>
                  </a:lnTo>
                  <a:lnTo>
                    <a:pt x="2808300" y="2738894"/>
                  </a:lnTo>
                  <a:lnTo>
                    <a:pt x="2817545" y="2747606"/>
                  </a:lnTo>
                  <a:lnTo>
                    <a:pt x="2810421" y="2755176"/>
                  </a:lnTo>
                  <a:lnTo>
                    <a:pt x="2796832" y="2769247"/>
                  </a:lnTo>
                  <a:lnTo>
                    <a:pt x="2791002" y="2775153"/>
                  </a:lnTo>
                  <a:close/>
                </a:path>
                <a:path w="3260725" h="3260725">
                  <a:moveTo>
                    <a:pt x="2754629" y="2810929"/>
                  </a:moveTo>
                  <a:lnTo>
                    <a:pt x="2745917" y="2801696"/>
                  </a:lnTo>
                  <a:lnTo>
                    <a:pt x="2760332" y="2787802"/>
                  </a:lnTo>
                  <a:lnTo>
                    <a:pt x="2773083" y="2775191"/>
                  </a:lnTo>
                  <a:lnTo>
                    <a:pt x="2782011" y="2784221"/>
                  </a:lnTo>
                  <a:lnTo>
                    <a:pt x="2769171" y="2796908"/>
                  </a:lnTo>
                  <a:lnTo>
                    <a:pt x="2755099" y="2810497"/>
                  </a:lnTo>
                  <a:lnTo>
                    <a:pt x="2754629" y="2810929"/>
                  </a:lnTo>
                  <a:close/>
                </a:path>
                <a:path w="3260725" h="3260725">
                  <a:moveTo>
                    <a:pt x="2717190" y="2845485"/>
                  </a:moveTo>
                  <a:lnTo>
                    <a:pt x="2708694" y="2836037"/>
                  </a:lnTo>
                  <a:lnTo>
                    <a:pt x="2717952" y="2827718"/>
                  </a:lnTo>
                  <a:lnTo>
                    <a:pt x="2732239" y="2814586"/>
                  </a:lnTo>
                  <a:lnTo>
                    <a:pt x="2736684" y="2810395"/>
                  </a:lnTo>
                  <a:lnTo>
                    <a:pt x="2745384" y="2819641"/>
                  </a:lnTo>
                  <a:lnTo>
                    <a:pt x="2740863" y="2823908"/>
                  </a:lnTo>
                  <a:lnTo>
                    <a:pt x="2726474" y="2837141"/>
                  </a:lnTo>
                  <a:lnTo>
                    <a:pt x="2717190" y="2845485"/>
                  </a:lnTo>
                  <a:close/>
                </a:path>
                <a:path w="3260725" h="3260725">
                  <a:moveTo>
                    <a:pt x="2678645" y="2878924"/>
                  </a:moveTo>
                  <a:lnTo>
                    <a:pt x="2670505" y="2869171"/>
                  </a:lnTo>
                  <a:lnTo>
                    <a:pt x="2674162" y="2866123"/>
                  </a:lnTo>
                  <a:lnTo>
                    <a:pt x="2688920" y="2853486"/>
                  </a:lnTo>
                  <a:lnTo>
                    <a:pt x="2699257" y="2844419"/>
                  </a:lnTo>
                  <a:lnTo>
                    <a:pt x="2707639" y="2853969"/>
                  </a:lnTo>
                  <a:lnTo>
                    <a:pt x="2697200" y="2863113"/>
                  </a:lnTo>
                  <a:lnTo>
                    <a:pt x="2682328" y="2875838"/>
                  </a:lnTo>
                  <a:lnTo>
                    <a:pt x="2678645" y="2878924"/>
                  </a:lnTo>
                  <a:close/>
                </a:path>
                <a:path w="3260725" h="3260725">
                  <a:moveTo>
                    <a:pt x="2639136" y="2911094"/>
                  </a:moveTo>
                  <a:lnTo>
                    <a:pt x="2631236" y="2901162"/>
                  </a:lnTo>
                  <a:lnTo>
                    <a:pt x="2644203" y="2890850"/>
                  </a:lnTo>
                  <a:lnTo>
                    <a:pt x="2659253" y="2878569"/>
                  </a:lnTo>
                  <a:lnTo>
                    <a:pt x="2660751" y="2877312"/>
                  </a:lnTo>
                  <a:lnTo>
                    <a:pt x="2668904" y="2887065"/>
                  </a:lnTo>
                  <a:lnTo>
                    <a:pt x="2667317" y="2888386"/>
                  </a:lnTo>
                  <a:lnTo>
                    <a:pt x="2652141" y="2900756"/>
                  </a:lnTo>
                  <a:lnTo>
                    <a:pt x="2639136" y="2911094"/>
                  </a:lnTo>
                  <a:close/>
                </a:path>
                <a:path w="3260725" h="3260725">
                  <a:moveTo>
                    <a:pt x="2598585" y="2942056"/>
                  </a:moveTo>
                  <a:lnTo>
                    <a:pt x="2591041" y="2931845"/>
                  </a:lnTo>
                  <a:lnTo>
                    <a:pt x="2598153" y="2926600"/>
                  </a:lnTo>
                  <a:lnTo>
                    <a:pt x="2613647" y="2914853"/>
                  </a:lnTo>
                  <a:lnTo>
                    <a:pt x="2621279" y="2908935"/>
                  </a:lnTo>
                  <a:lnTo>
                    <a:pt x="2629077" y="2918955"/>
                  </a:lnTo>
                  <a:lnTo>
                    <a:pt x="2621343" y="2924962"/>
                  </a:lnTo>
                  <a:lnTo>
                    <a:pt x="2605722" y="2936786"/>
                  </a:lnTo>
                  <a:lnTo>
                    <a:pt x="2598585" y="2942056"/>
                  </a:lnTo>
                  <a:close/>
                </a:path>
                <a:path w="3260725" h="3260725">
                  <a:moveTo>
                    <a:pt x="2557106" y="2971774"/>
                  </a:moveTo>
                  <a:lnTo>
                    <a:pt x="2549931" y="2961297"/>
                  </a:lnTo>
                  <a:lnTo>
                    <a:pt x="2566720" y="2949524"/>
                  </a:lnTo>
                  <a:lnTo>
                    <a:pt x="2580868" y="2939326"/>
                  </a:lnTo>
                  <a:lnTo>
                    <a:pt x="2588224" y="2949524"/>
                  </a:lnTo>
                  <a:lnTo>
                    <a:pt x="2588439" y="2949524"/>
                  </a:lnTo>
                  <a:lnTo>
                    <a:pt x="2574048" y="2959887"/>
                  </a:lnTo>
                  <a:lnTo>
                    <a:pt x="2557106" y="2971774"/>
                  </a:lnTo>
                  <a:close/>
                </a:path>
                <a:path w="3260725" h="3260725">
                  <a:moveTo>
                    <a:pt x="2514752" y="3000095"/>
                  </a:moveTo>
                  <a:lnTo>
                    <a:pt x="2507830" y="2989453"/>
                  </a:lnTo>
                  <a:lnTo>
                    <a:pt x="2518524" y="2982506"/>
                  </a:lnTo>
                  <a:lnTo>
                    <a:pt x="2534729" y="2971698"/>
                  </a:lnTo>
                  <a:lnTo>
                    <a:pt x="2539453" y="2968459"/>
                  </a:lnTo>
                  <a:lnTo>
                    <a:pt x="2546616" y="2978950"/>
                  </a:lnTo>
                  <a:lnTo>
                    <a:pt x="2541803" y="2982239"/>
                  </a:lnTo>
                  <a:lnTo>
                    <a:pt x="2525471" y="2993136"/>
                  </a:lnTo>
                  <a:lnTo>
                    <a:pt x="2514752" y="3000095"/>
                  </a:lnTo>
                  <a:close/>
                </a:path>
                <a:path w="3260725" h="3260725">
                  <a:moveTo>
                    <a:pt x="2471483" y="3027146"/>
                  </a:moveTo>
                  <a:lnTo>
                    <a:pt x="2464955" y="3016262"/>
                  </a:lnTo>
                  <a:lnTo>
                    <a:pt x="2469095" y="3013773"/>
                  </a:lnTo>
                  <a:lnTo>
                    <a:pt x="2485707" y="3003550"/>
                  </a:lnTo>
                  <a:lnTo>
                    <a:pt x="2497213" y="2996272"/>
                  </a:lnTo>
                  <a:lnTo>
                    <a:pt x="2503995" y="3007004"/>
                  </a:lnTo>
                  <a:lnTo>
                    <a:pt x="2492400" y="3014345"/>
                  </a:lnTo>
                  <a:lnTo>
                    <a:pt x="2475649" y="3024644"/>
                  </a:lnTo>
                  <a:lnTo>
                    <a:pt x="2471483" y="3027146"/>
                  </a:lnTo>
                  <a:close/>
                </a:path>
                <a:path w="3260725" h="3260725">
                  <a:moveTo>
                    <a:pt x="2427452" y="3052800"/>
                  </a:moveTo>
                  <a:lnTo>
                    <a:pt x="2421191" y="3041751"/>
                  </a:lnTo>
                  <a:lnTo>
                    <a:pt x="2435479" y="3033649"/>
                  </a:lnTo>
                  <a:lnTo>
                    <a:pt x="2452357" y="3023806"/>
                  </a:lnTo>
                  <a:lnTo>
                    <a:pt x="2454059" y="3022790"/>
                  </a:lnTo>
                  <a:lnTo>
                    <a:pt x="2460571" y="3033649"/>
                  </a:lnTo>
                  <a:lnTo>
                    <a:pt x="2458783" y="3034766"/>
                  </a:lnTo>
                  <a:lnTo>
                    <a:pt x="2441778" y="3044672"/>
                  </a:lnTo>
                  <a:lnTo>
                    <a:pt x="2427452" y="3052800"/>
                  </a:lnTo>
                  <a:close/>
                </a:path>
                <a:path w="3260725" h="3260725">
                  <a:moveTo>
                    <a:pt x="2382570" y="3077070"/>
                  </a:moveTo>
                  <a:lnTo>
                    <a:pt x="2376716" y="3065805"/>
                  </a:lnTo>
                  <a:lnTo>
                    <a:pt x="2384094" y="3061970"/>
                  </a:lnTo>
                  <a:lnTo>
                    <a:pt x="2401354" y="3052724"/>
                  </a:lnTo>
                  <a:lnTo>
                    <a:pt x="2410155" y="3047873"/>
                  </a:lnTo>
                  <a:lnTo>
                    <a:pt x="2416289" y="3058998"/>
                  </a:lnTo>
                  <a:lnTo>
                    <a:pt x="2407373" y="3063913"/>
                  </a:lnTo>
                  <a:lnTo>
                    <a:pt x="2389987" y="3073222"/>
                  </a:lnTo>
                  <a:lnTo>
                    <a:pt x="2382570" y="3077070"/>
                  </a:lnTo>
                  <a:close/>
                </a:path>
                <a:path w="3260725" h="3260725">
                  <a:moveTo>
                    <a:pt x="2337079" y="3099917"/>
                  </a:moveTo>
                  <a:lnTo>
                    <a:pt x="2331529" y="3088487"/>
                  </a:lnTo>
                  <a:lnTo>
                    <a:pt x="2349220" y="3079826"/>
                  </a:lnTo>
                  <a:lnTo>
                    <a:pt x="2365514" y="3071609"/>
                  </a:lnTo>
                  <a:lnTo>
                    <a:pt x="2371229" y="3082950"/>
                  </a:lnTo>
                  <a:lnTo>
                    <a:pt x="2354833" y="3091218"/>
                  </a:lnTo>
                  <a:lnTo>
                    <a:pt x="2337079" y="3099917"/>
                  </a:lnTo>
                  <a:close/>
                </a:path>
                <a:path w="3260725" h="3260725">
                  <a:moveTo>
                    <a:pt x="2290711" y="3121329"/>
                  </a:moveTo>
                  <a:lnTo>
                    <a:pt x="2285555" y="3109722"/>
                  </a:lnTo>
                  <a:lnTo>
                    <a:pt x="2296007" y="3105073"/>
                  </a:lnTo>
                  <a:lnTo>
                    <a:pt x="2313863" y="3096869"/>
                  </a:lnTo>
                  <a:lnTo>
                    <a:pt x="2320048" y="3093935"/>
                  </a:lnTo>
                  <a:lnTo>
                    <a:pt x="2325497" y="3105404"/>
                  </a:lnTo>
                  <a:lnTo>
                    <a:pt x="2319197" y="3108388"/>
                  </a:lnTo>
                  <a:lnTo>
                    <a:pt x="2301201" y="3116668"/>
                  </a:lnTo>
                  <a:lnTo>
                    <a:pt x="2290711" y="3121329"/>
                  </a:lnTo>
                  <a:close/>
                </a:path>
                <a:path w="3260725" h="3260725">
                  <a:moveTo>
                    <a:pt x="2243747" y="3141294"/>
                  </a:moveTo>
                  <a:lnTo>
                    <a:pt x="2239022" y="3129508"/>
                  </a:lnTo>
                  <a:lnTo>
                    <a:pt x="2241753" y="3128416"/>
                  </a:lnTo>
                  <a:lnTo>
                    <a:pt x="2259952" y="3120847"/>
                  </a:lnTo>
                  <a:lnTo>
                    <a:pt x="2273998" y="3114802"/>
                  </a:lnTo>
                  <a:lnTo>
                    <a:pt x="2279014" y="3126473"/>
                  </a:lnTo>
                  <a:lnTo>
                    <a:pt x="2264854" y="3132556"/>
                  </a:lnTo>
                  <a:lnTo>
                    <a:pt x="2246515" y="3140189"/>
                  </a:lnTo>
                  <a:lnTo>
                    <a:pt x="2243747" y="3141294"/>
                  </a:lnTo>
                  <a:close/>
                </a:path>
                <a:path w="3260725" h="3260725">
                  <a:moveTo>
                    <a:pt x="2196249" y="3159734"/>
                  </a:moveTo>
                  <a:lnTo>
                    <a:pt x="2191804" y="3147834"/>
                  </a:lnTo>
                  <a:lnTo>
                    <a:pt x="2205024" y="3142907"/>
                  </a:lnTo>
                  <a:lnTo>
                    <a:pt x="2223439" y="3135769"/>
                  </a:lnTo>
                  <a:lnTo>
                    <a:pt x="2227237" y="3134245"/>
                  </a:lnTo>
                  <a:lnTo>
                    <a:pt x="2231961" y="3146031"/>
                  </a:lnTo>
                  <a:lnTo>
                    <a:pt x="2228062" y="3147593"/>
                  </a:lnTo>
                  <a:lnTo>
                    <a:pt x="2209495" y="3154781"/>
                  </a:lnTo>
                  <a:lnTo>
                    <a:pt x="2196249" y="3159734"/>
                  </a:lnTo>
                  <a:close/>
                </a:path>
                <a:path w="3260725" h="3260725">
                  <a:moveTo>
                    <a:pt x="2148116" y="3176689"/>
                  </a:moveTo>
                  <a:lnTo>
                    <a:pt x="2144115" y="3164636"/>
                  </a:lnTo>
                  <a:lnTo>
                    <a:pt x="2149119" y="3162985"/>
                  </a:lnTo>
                  <a:lnTo>
                    <a:pt x="2167851" y="3156508"/>
                  </a:lnTo>
                  <a:lnTo>
                    <a:pt x="2179954" y="3152165"/>
                  </a:lnTo>
                  <a:lnTo>
                    <a:pt x="2184247" y="3164116"/>
                  </a:lnTo>
                  <a:lnTo>
                    <a:pt x="2172042" y="3168497"/>
                  </a:lnTo>
                  <a:lnTo>
                    <a:pt x="2153145" y="3175025"/>
                  </a:lnTo>
                  <a:lnTo>
                    <a:pt x="2148116" y="3176689"/>
                  </a:lnTo>
                  <a:close/>
                </a:path>
                <a:path w="3260725" h="3260725">
                  <a:moveTo>
                    <a:pt x="2099551" y="3192106"/>
                  </a:moveTo>
                  <a:lnTo>
                    <a:pt x="2095855" y="3179953"/>
                  </a:lnTo>
                  <a:lnTo>
                    <a:pt x="2111336" y="3175254"/>
                  </a:lnTo>
                  <a:lnTo>
                    <a:pt x="2132063" y="3168637"/>
                  </a:lnTo>
                  <a:lnTo>
                    <a:pt x="2136063" y="3180689"/>
                  </a:lnTo>
                  <a:lnTo>
                    <a:pt x="2134158" y="3181324"/>
                  </a:lnTo>
                  <a:lnTo>
                    <a:pt x="2115070" y="3187382"/>
                  </a:lnTo>
                  <a:lnTo>
                    <a:pt x="2099551" y="3192106"/>
                  </a:lnTo>
                  <a:close/>
                </a:path>
                <a:path w="3260725" h="3260725">
                  <a:moveTo>
                    <a:pt x="2050440" y="3206000"/>
                  </a:moveTo>
                  <a:lnTo>
                    <a:pt x="2047201" y="3193719"/>
                  </a:lnTo>
                  <a:lnTo>
                    <a:pt x="2053907" y="3191941"/>
                  </a:lnTo>
                  <a:lnTo>
                    <a:pt x="2073148" y="3186607"/>
                  </a:lnTo>
                  <a:lnTo>
                    <a:pt x="2083739" y="3183521"/>
                  </a:lnTo>
                  <a:lnTo>
                    <a:pt x="2087295" y="3195726"/>
                  </a:lnTo>
                  <a:lnTo>
                    <a:pt x="2076577" y="3198837"/>
                  </a:lnTo>
                  <a:lnTo>
                    <a:pt x="2057184" y="3204210"/>
                  </a:lnTo>
                  <a:lnTo>
                    <a:pt x="2050440" y="3206000"/>
                  </a:lnTo>
                  <a:close/>
                </a:path>
                <a:path w="3260725" h="3260725">
                  <a:moveTo>
                    <a:pt x="2000999" y="3218332"/>
                  </a:moveTo>
                  <a:lnTo>
                    <a:pt x="1998065" y="3205975"/>
                  </a:lnTo>
                  <a:lnTo>
                    <a:pt x="2015147" y="3201924"/>
                  </a:lnTo>
                  <a:lnTo>
                    <a:pt x="2034919" y="3196958"/>
                  </a:lnTo>
                  <a:lnTo>
                    <a:pt x="2038159" y="3209239"/>
                  </a:lnTo>
                  <a:lnTo>
                    <a:pt x="2018118" y="3214268"/>
                  </a:lnTo>
                  <a:lnTo>
                    <a:pt x="2000999" y="3218332"/>
                  </a:lnTo>
                  <a:close/>
                </a:path>
                <a:path w="3260725" h="3260725">
                  <a:moveTo>
                    <a:pt x="1951113" y="3229089"/>
                  </a:moveTo>
                  <a:lnTo>
                    <a:pt x="1948637" y="3216630"/>
                  </a:lnTo>
                  <a:lnTo>
                    <a:pt x="1956307" y="3215119"/>
                  </a:lnTo>
                  <a:lnTo>
                    <a:pt x="1976005" y="3210953"/>
                  </a:lnTo>
                  <a:lnTo>
                    <a:pt x="1985759" y="3208769"/>
                  </a:lnTo>
                  <a:lnTo>
                    <a:pt x="1988540" y="3221164"/>
                  </a:lnTo>
                  <a:lnTo>
                    <a:pt x="1978672" y="3223374"/>
                  </a:lnTo>
                  <a:lnTo>
                    <a:pt x="1958809" y="3227565"/>
                  </a:lnTo>
                  <a:lnTo>
                    <a:pt x="1951113" y="3229089"/>
                  </a:lnTo>
                  <a:close/>
                </a:path>
                <a:path w="3260725" h="3260725">
                  <a:moveTo>
                    <a:pt x="1900986" y="3238296"/>
                  </a:moveTo>
                  <a:lnTo>
                    <a:pt x="1898840" y="3225774"/>
                  </a:lnTo>
                  <a:lnTo>
                    <a:pt x="1916645" y="3222713"/>
                  </a:lnTo>
                  <a:lnTo>
                    <a:pt x="1936267" y="3219081"/>
                  </a:lnTo>
                  <a:lnTo>
                    <a:pt x="1938578" y="3231565"/>
                  </a:lnTo>
                  <a:lnTo>
                    <a:pt x="1918842" y="3235223"/>
                  </a:lnTo>
                  <a:lnTo>
                    <a:pt x="1900986" y="3238296"/>
                  </a:lnTo>
                  <a:close/>
                </a:path>
                <a:path w="3260725" h="3260725">
                  <a:moveTo>
                    <a:pt x="1850529" y="3245904"/>
                  </a:moveTo>
                  <a:lnTo>
                    <a:pt x="1848840" y="3233318"/>
                  </a:lnTo>
                  <a:lnTo>
                    <a:pt x="1856524" y="3232289"/>
                  </a:lnTo>
                  <a:lnTo>
                    <a:pt x="1876653" y="3229343"/>
                  </a:lnTo>
                  <a:lnTo>
                    <a:pt x="1886381" y="3227793"/>
                  </a:lnTo>
                  <a:lnTo>
                    <a:pt x="1888375" y="3240328"/>
                  </a:lnTo>
                  <a:lnTo>
                    <a:pt x="1878533" y="3241903"/>
                  </a:lnTo>
                  <a:lnTo>
                    <a:pt x="1858251" y="3244875"/>
                  </a:lnTo>
                  <a:lnTo>
                    <a:pt x="1850529" y="3245904"/>
                  </a:lnTo>
                  <a:close/>
                </a:path>
                <a:path w="3260725" h="3260725">
                  <a:moveTo>
                    <a:pt x="1799920" y="3251949"/>
                  </a:moveTo>
                  <a:lnTo>
                    <a:pt x="1798561" y="3239325"/>
                  </a:lnTo>
                  <a:lnTo>
                    <a:pt x="1816049" y="3237433"/>
                  </a:lnTo>
                  <a:lnTo>
                    <a:pt x="1836331" y="3234982"/>
                  </a:lnTo>
                  <a:lnTo>
                    <a:pt x="1837931" y="3247580"/>
                  </a:lnTo>
                  <a:lnTo>
                    <a:pt x="1817446" y="3250057"/>
                  </a:lnTo>
                  <a:lnTo>
                    <a:pt x="1799920" y="3251949"/>
                  </a:lnTo>
                  <a:close/>
                </a:path>
                <a:path w="3260725" h="3260725">
                  <a:moveTo>
                    <a:pt x="1749082" y="3256394"/>
                  </a:moveTo>
                  <a:lnTo>
                    <a:pt x="1748193" y="3243719"/>
                  </a:lnTo>
                  <a:lnTo>
                    <a:pt x="1754758" y="3243262"/>
                  </a:lnTo>
                  <a:lnTo>
                    <a:pt x="1775256" y="3241573"/>
                  </a:lnTo>
                  <a:lnTo>
                    <a:pt x="1786001" y="3240557"/>
                  </a:lnTo>
                  <a:lnTo>
                    <a:pt x="1787207" y="3253193"/>
                  </a:lnTo>
                  <a:lnTo>
                    <a:pt x="1776349" y="3254235"/>
                  </a:lnTo>
                  <a:lnTo>
                    <a:pt x="1755686" y="3255937"/>
                  </a:lnTo>
                  <a:lnTo>
                    <a:pt x="1749082" y="3256394"/>
                  </a:lnTo>
                  <a:close/>
                </a:path>
                <a:path w="3260725" h="3260725">
                  <a:moveTo>
                    <a:pt x="1698205" y="3259277"/>
                  </a:moveTo>
                  <a:lnTo>
                    <a:pt x="1697647" y="3246589"/>
                  </a:lnTo>
                  <a:lnTo>
                    <a:pt x="1713534" y="3245878"/>
                  </a:lnTo>
                  <a:lnTo>
                    <a:pt x="1735739" y="3244608"/>
                  </a:lnTo>
                  <a:lnTo>
                    <a:pt x="1735668" y="3246589"/>
                  </a:lnTo>
                  <a:lnTo>
                    <a:pt x="1736407" y="3257270"/>
                  </a:lnTo>
                  <a:lnTo>
                    <a:pt x="1736960" y="3257270"/>
                  </a:lnTo>
                  <a:lnTo>
                    <a:pt x="1714144" y="3258566"/>
                  </a:lnTo>
                  <a:lnTo>
                    <a:pt x="1698205" y="3259277"/>
                  </a:lnTo>
                  <a:close/>
                </a:path>
                <a:path w="3260725" h="3260725">
                  <a:moveTo>
                    <a:pt x="1651317" y="3260547"/>
                  </a:moveTo>
                  <a:lnTo>
                    <a:pt x="1647177" y="3260547"/>
                  </a:lnTo>
                  <a:lnTo>
                    <a:pt x="1647100" y="3247859"/>
                  </a:lnTo>
                  <a:lnTo>
                    <a:pt x="1651203" y="3247859"/>
                  </a:lnTo>
                  <a:lnTo>
                    <a:pt x="1672043" y="3247453"/>
                  </a:lnTo>
                  <a:lnTo>
                    <a:pt x="1685036" y="3247047"/>
                  </a:lnTo>
                  <a:lnTo>
                    <a:pt x="1685429" y="3259734"/>
                  </a:lnTo>
                  <a:lnTo>
                    <a:pt x="1672323" y="3260153"/>
                  </a:lnTo>
                  <a:lnTo>
                    <a:pt x="1651317" y="3260547"/>
                  </a:lnTo>
                  <a:close/>
                </a:path>
                <a:path w="3260725" h="3260725">
                  <a:moveTo>
                    <a:pt x="1634476" y="3260547"/>
                  </a:moveTo>
                  <a:lnTo>
                    <a:pt x="1609178" y="3260547"/>
                  </a:lnTo>
                  <a:lnTo>
                    <a:pt x="1596224" y="3260305"/>
                  </a:lnTo>
                  <a:lnTo>
                    <a:pt x="1596461" y="3247859"/>
                  </a:lnTo>
                  <a:lnTo>
                    <a:pt x="1596466" y="3247605"/>
                  </a:lnTo>
                  <a:lnTo>
                    <a:pt x="1609382" y="3247859"/>
                  </a:lnTo>
                  <a:lnTo>
                    <a:pt x="1634400" y="3247859"/>
                  </a:lnTo>
                  <a:lnTo>
                    <a:pt x="1634476" y="3260547"/>
                  </a:lnTo>
                  <a:close/>
                </a:path>
                <a:path w="3260725" h="3260725">
                  <a:moveTo>
                    <a:pt x="1583448" y="3260001"/>
                  </a:moveTo>
                  <a:lnTo>
                    <a:pt x="1567230" y="3259493"/>
                  </a:lnTo>
                  <a:lnTo>
                    <a:pt x="1544921" y="3258502"/>
                  </a:lnTo>
                  <a:lnTo>
                    <a:pt x="1545221" y="3258502"/>
                  </a:lnTo>
                  <a:lnTo>
                    <a:pt x="1545860" y="3247313"/>
                  </a:lnTo>
                  <a:lnTo>
                    <a:pt x="1545945" y="3245815"/>
                  </a:lnTo>
                  <a:lnTo>
                    <a:pt x="1545619" y="3245815"/>
                  </a:lnTo>
                  <a:lnTo>
                    <a:pt x="1567751" y="3246805"/>
                  </a:lnTo>
                  <a:lnTo>
                    <a:pt x="1583855" y="3247313"/>
                  </a:lnTo>
                  <a:lnTo>
                    <a:pt x="1583496" y="3258502"/>
                  </a:lnTo>
                  <a:lnTo>
                    <a:pt x="1583448" y="3260001"/>
                  </a:lnTo>
                  <a:close/>
                </a:path>
                <a:path w="3260725" h="3260725">
                  <a:moveTo>
                    <a:pt x="1532534" y="3257778"/>
                  </a:moveTo>
                  <a:lnTo>
                    <a:pt x="1525549" y="3257384"/>
                  </a:lnTo>
                  <a:lnTo>
                    <a:pt x="1504810" y="3255937"/>
                  </a:lnTo>
                  <a:lnTo>
                    <a:pt x="1494370" y="3255073"/>
                  </a:lnTo>
                  <a:lnTo>
                    <a:pt x="1495200" y="3245104"/>
                  </a:lnTo>
                  <a:lnTo>
                    <a:pt x="1495233" y="3244710"/>
                  </a:lnTo>
                  <a:lnTo>
                    <a:pt x="1495353" y="3243275"/>
                  </a:lnTo>
                  <a:lnTo>
                    <a:pt x="1495425" y="3242411"/>
                  </a:lnTo>
                  <a:lnTo>
                    <a:pt x="1505813" y="3243275"/>
                  </a:lnTo>
                  <a:lnTo>
                    <a:pt x="1526387" y="3244710"/>
                  </a:lnTo>
                  <a:lnTo>
                    <a:pt x="1533258" y="3245104"/>
                  </a:lnTo>
                  <a:lnTo>
                    <a:pt x="1532688" y="3255073"/>
                  </a:lnTo>
                  <a:lnTo>
                    <a:pt x="1532639" y="3255937"/>
                  </a:lnTo>
                  <a:lnTo>
                    <a:pt x="1532534" y="3257778"/>
                  </a:lnTo>
                  <a:close/>
                </a:path>
                <a:path w="3260725" h="3260725">
                  <a:moveTo>
                    <a:pt x="1481645" y="3253994"/>
                  </a:moveTo>
                  <a:lnTo>
                    <a:pt x="1463560" y="3252266"/>
                  </a:lnTo>
                  <a:lnTo>
                    <a:pt x="1443659" y="3250120"/>
                  </a:lnTo>
                  <a:lnTo>
                    <a:pt x="1445018" y="3237496"/>
                  </a:lnTo>
                  <a:lnTo>
                    <a:pt x="1464881" y="3239643"/>
                  </a:lnTo>
                  <a:lnTo>
                    <a:pt x="1482839" y="3241344"/>
                  </a:lnTo>
                  <a:lnTo>
                    <a:pt x="1481645" y="3253994"/>
                  </a:lnTo>
                  <a:close/>
                </a:path>
                <a:path w="3260725" h="3260725">
                  <a:moveTo>
                    <a:pt x="1430972" y="3248596"/>
                  </a:moveTo>
                  <a:lnTo>
                    <a:pt x="1422603" y="3247593"/>
                  </a:lnTo>
                  <a:lnTo>
                    <a:pt x="1402245" y="3244875"/>
                  </a:lnTo>
                  <a:lnTo>
                    <a:pt x="1393050" y="3243529"/>
                  </a:lnTo>
                  <a:lnTo>
                    <a:pt x="1394891" y="3230956"/>
                  </a:lnTo>
                  <a:lnTo>
                    <a:pt x="1404048" y="3232302"/>
                  </a:lnTo>
                  <a:lnTo>
                    <a:pt x="1424254" y="3234994"/>
                  </a:lnTo>
                  <a:lnTo>
                    <a:pt x="1432496" y="3235985"/>
                  </a:lnTo>
                  <a:lnTo>
                    <a:pt x="1431093" y="3247593"/>
                  </a:lnTo>
                  <a:lnTo>
                    <a:pt x="1430972" y="3248596"/>
                  </a:lnTo>
                  <a:close/>
                </a:path>
                <a:path w="3260725" h="3260725">
                  <a:moveTo>
                    <a:pt x="1380401" y="3241649"/>
                  </a:moveTo>
                  <a:lnTo>
                    <a:pt x="1361770" y="3238690"/>
                  </a:lnTo>
                  <a:lnTo>
                    <a:pt x="1342745" y="3235413"/>
                  </a:lnTo>
                  <a:lnTo>
                    <a:pt x="1344891" y="3222891"/>
                  </a:lnTo>
                  <a:lnTo>
                    <a:pt x="1363891" y="3226168"/>
                  </a:lnTo>
                  <a:lnTo>
                    <a:pt x="1382407" y="3229114"/>
                  </a:lnTo>
                  <a:lnTo>
                    <a:pt x="1380401" y="3241649"/>
                  </a:lnTo>
                  <a:close/>
                </a:path>
                <a:path w="3260725" h="3260725">
                  <a:moveTo>
                    <a:pt x="1330172" y="3233102"/>
                  </a:moveTo>
                  <a:lnTo>
                    <a:pt x="1321625" y="3231515"/>
                  </a:lnTo>
                  <a:lnTo>
                    <a:pt x="1301673" y="3227565"/>
                  </a:lnTo>
                  <a:lnTo>
                    <a:pt x="1292644" y="3225660"/>
                  </a:lnTo>
                  <a:lnTo>
                    <a:pt x="1295273" y="3213227"/>
                  </a:lnTo>
                  <a:lnTo>
                    <a:pt x="1304264" y="3215132"/>
                  </a:lnTo>
                  <a:lnTo>
                    <a:pt x="1324051" y="3219043"/>
                  </a:lnTo>
                  <a:lnTo>
                    <a:pt x="1332483" y="3220605"/>
                  </a:lnTo>
                  <a:lnTo>
                    <a:pt x="1330172" y="3233102"/>
                  </a:lnTo>
                  <a:close/>
                </a:path>
                <a:path w="3260725" h="3260725">
                  <a:moveTo>
                    <a:pt x="1280147" y="3222993"/>
                  </a:moveTo>
                  <a:lnTo>
                    <a:pt x="1262062" y="3218942"/>
                  </a:lnTo>
                  <a:lnTo>
                    <a:pt x="1242949" y="3214395"/>
                  </a:lnTo>
                  <a:lnTo>
                    <a:pt x="1245882" y="3202038"/>
                  </a:lnTo>
                  <a:lnTo>
                    <a:pt x="1264958" y="3206572"/>
                  </a:lnTo>
                  <a:lnTo>
                    <a:pt x="1282928" y="3210598"/>
                  </a:lnTo>
                  <a:lnTo>
                    <a:pt x="1280147" y="3222993"/>
                  </a:lnTo>
                  <a:close/>
                </a:path>
                <a:path w="3260725" h="3260725">
                  <a:moveTo>
                    <a:pt x="1230553" y="3211296"/>
                  </a:moveTo>
                  <a:lnTo>
                    <a:pt x="1222794" y="3209353"/>
                  </a:lnTo>
                  <a:lnTo>
                    <a:pt x="1203312" y="3204210"/>
                  </a:lnTo>
                  <a:lnTo>
                    <a:pt x="1193571" y="3201517"/>
                  </a:lnTo>
                  <a:lnTo>
                    <a:pt x="1196962" y="3189274"/>
                  </a:lnTo>
                  <a:lnTo>
                    <a:pt x="1206665" y="3191967"/>
                  </a:lnTo>
                  <a:lnTo>
                    <a:pt x="1226007" y="3197072"/>
                  </a:lnTo>
                  <a:lnTo>
                    <a:pt x="1233639" y="3198977"/>
                  </a:lnTo>
                  <a:lnTo>
                    <a:pt x="1230553" y="3211296"/>
                  </a:lnTo>
                  <a:close/>
                </a:path>
                <a:path w="3260725" h="3260725">
                  <a:moveTo>
                    <a:pt x="1181265" y="3198063"/>
                  </a:moveTo>
                  <a:lnTo>
                    <a:pt x="1164628" y="3193224"/>
                  </a:lnTo>
                  <a:lnTo>
                    <a:pt x="1144600" y="3187128"/>
                  </a:lnTo>
                  <a:lnTo>
                    <a:pt x="1148448" y="3175025"/>
                  </a:lnTo>
                  <a:lnTo>
                    <a:pt x="1168285" y="3181070"/>
                  </a:lnTo>
                  <a:lnTo>
                    <a:pt x="1184808" y="3185871"/>
                  </a:lnTo>
                  <a:lnTo>
                    <a:pt x="1181265" y="3198063"/>
                  </a:lnTo>
                  <a:close/>
                </a:path>
                <a:path w="3260725" h="3260725">
                  <a:moveTo>
                    <a:pt x="1132497" y="3183280"/>
                  </a:moveTo>
                  <a:lnTo>
                    <a:pt x="1126337" y="3181324"/>
                  </a:lnTo>
                  <a:lnTo>
                    <a:pt x="1107338" y="3175025"/>
                  </a:lnTo>
                  <a:lnTo>
                    <a:pt x="1096213" y="3171177"/>
                  </a:lnTo>
                  <a:lnTo>
                    <a:pt x="1100353" y="3159175"/>
                  </a:lnTo>
                  <a:lnTo>
                    <a:pt x="1111453" y="3163011"/>
                  </a:lnTo>
                  <a:lnTo>
                    <a:pt x="1130300" y="3169246"/>
                  </a:lnTo>
                  <a:lnTo>
                    <a:pt x="1136345" y="3171177"/>
                  </a:lnTo>
                  <a:lnTo>
                    <a:pt x="1132497" y="3183280"/>
                  </a:lnTo>
                  <a:close/>
                </a:path>
                <a:path w="3260725" h="3260725">
                  <a:moveTo>
                    <a:pt x="1084148" y="3166948"/>
                  </a:moveTo>
                  <a:lnTo>
                    <a:pt x="1069670" y="3161753"/>
                  </a:lnTo>
                  <a:lnTo>
                    <a:pt x="1051001" y="3154781"/>
                  </a:lnTo>
                  <a:lnTo>
                    <a:pt x="1048257" y="3153727"/>
                  </a:lnTo>
                  <a:lnTo>
                    <a:pt x="1052842" y="3141878"/>
                  </a:lnTo>
                  <a:lnTo>
                    <a:pt x="1055547" y="3142932"/>
                  </a:lnTo>
                  <a:lnTo>
                    <a:pt x="1074077" y="3149841"/>
                  </a:lnTo>
                  <a:lnTo>
                    <a:pt x="1088440" y="3154997"/>
                  </a:lnTo>
                  <a:lnTo>
                    <a:pt x="1084148" y="3166948"/>
                  </a:lnTo>
                  <a:close/>
                </a:path>
                <a:path w="3260725" h="3260725">
                  <a:moveTo>
                    <a:pt x="1036408" y="3149142"/>
                  </a:moveTo>
                  <a:lnTo>
                    <a:pt x="1032433" y="3147593"/>
                  </a:lnTo>
                  <a:lnTo>
                    <a:pt x="1013980" y="3140189"/>
                  </a:lnTo>
                  <a:lnTo>
                    <a:pt x="1000950" y="3134779"/>
                  </a:lnTo>
                  <a:lnTo>
                    <a:pt x="1005827" y="3123044"/>
                  </a:lnTo>
                  <a:lnTo>
                    <a:pt x="1018819" y="3128441"/>
                  </a:lnTo>
                  <a:lnTo>
                    <a:pt x="1037132" y="3135795"/>
                  </a:lnTo>
                  <a:lnTo>
                    <a:pt x="1040993" y="3137293"/>
                  </a:lnTo>
                  <a:lnTo>
                    <a:pt x="1036408" y="3149142"/>
                  </a:lnTo>
                  <a:close/>
                </a:path>
                <a:path w="3260725" h="3260725">
                  <a:moveTo>
                    <a:pt x="989190" y="3129788"/>
                  </a:moveTo>
                  <a:lnTo>
                    <a:pt x="977404" y="3124720"/>
                  </a:lnTo>
                  <a:lnTo>
                    <a:pt x="959294" y="3116668"/>
                  </a:lnTo>
                  <a:lnTo>
                    <a:pt x="954201" y="3114319"/>
                  </a:lnTo>
                  <a:lnTo>
                    <a:pt x="959497" y="3102787"/>
                  </a:lnTo>
                  <a:lnTo>
                    <a:pt x="964564" y="3105111"/>
                  </a:lnTo>
                  <a:lnTo>
                    <a:pt x="982535" y="3113100"/>
                  </a:lnTo>
                  <a:lnTo>
                    <a:pt x="994206" y="3118116"/>
                  </a:lnTo>
                  <a:lnTo>
                    <a:pt x="989190" y="3129788"/>
                  </a:lnTo>
                  <a:close/>
                </a:path>
                <a:path w="3260725" h="3260725">
                  <a:moveTo>
                    <a:pt x="942657" y="3109023"/>
                  </a:moveTo>
                  <a:lnTo>
                    <a:pt x="923416" y="3099917"/>
                  </a:lnTo>
                  <a:lnTo>
                    <a:pt x="908176" y="3092450"/>
                  </a:lnTo>
                  <a:lnTo>
                    <a:pt x="913764" y="3081045"/>
                  </a:lnTo>
                  <a:lnTo>
                    <a:pt x="928966" y="3088487"/>
                  </a:lnTo>
                  <a:lnTo>
                    <a:pt x="946696" y="3096907"/>
                  </a:lnTo>
                  <a:lnTo>
                    <a:pt x="947966" y="3097479"/>
                  </a:lnTo>
                  <a:lnTo>
                    <a:pt x="942657" y="3109023"/>
                  </a:lnTo>
                  <a:close/>
                </a:path>
                <a:path w="3260725" h="3260725">
                  <a:moveTo>
                    <a:pt x="896759" y="3086735"/>
                  </a:moveTo>
                  <a:lnTo>
                    <a:pt x="888022" y="3082328"/>
                  </a:lnTo>
                  <a:lnTo>
                    <a:pt x="870508" y="3073222"/>
                  </a:lnTo>
                  <a:lnTo>
                    <a:pt x="862812" y="3069094"/>
                  </a:lnTo>
                  <a:lnTo>
                    <a:pt x="868806" y="3057906"/>
                  </a:lnTo>
                  <a:lnTo>
                    <a:pt x="876465" y="3062008"/>
                  </a:lnTo>
                  <a:lnTo>
                    <a:pt x="893838" y="3071037"/>
                  </a:lnTo>
                  <a:lnTo>
                    <a:pt x="902474" y="3075393"/>
                  </a:lnTo>
                  <a:lnTo>
                    <a:pt x="896759" y="3086735"/>
                  </a:lnTo>
                  <a:close/>
                </a:path>
                <a:path w="3260725" h="3260725">
                  <a:moveTo>
                    <a:pt x="851560" y="3063049"/>
                  </a:moveTo>
                  <a:lnTo>
                    <a:pt x="835850" y="3054388"/>
                  </a:lnTo>
                  <a:lnTo>
                    <a:pt x="818172" y="3044367"/>
                  </a:lnTo>
                  <a:lnTo>
                    <a:pt x="824572" y="3033395"/>
                  </a:lnTo>
                  <a:lnTo>
                    <a:pt x="842086" y="3043326"/>
                  </a:lnTo>
                  <a:lnTo>
                    <a:pt x="857681" y="3051924"/>
                  </a:lnTo>
                  <a:lnTo>
                    <a:pt x="851560" y="3063049"/>
                  </a:lnTo>
                  <a:close/>
                </a:path>
                <a:path w="3260725" h="3260725">
                  <a:moveTo>
                    <a:pt x="807212" y="3037967"/>
                  </a:moveTo>
                  <a:lnTo>
                    <a:pt x="801712" y="3034766"/>
                  </a:lnTo>
                  <a:lnTo>
                    <a:pt x="784847" y="3024644"/>
                  </a:lnTo>
                  <a:lnTo>
                    <a:pt x="774433" y="3018243"/>
                  </a:lnTo>
                  <a:lnTo>
                    <a:pt x="781088" y="3007423"/>
                  </a:lnTo>
                  <a:lnTo>
                    <a:pt x="791463" y="3013811"/>
                  </a:lnTo>
                  <a:lnTo>
                    <a:pt x="808215" y="3023844"/>
                  </a:lnTo>
                  <a:lnTo>
                    <a:pt x="813600" y="3026994"/>
                  </a:lnTo>
                  <a:lnTo>
                    <a:pt x="807212" y="3037967"/>
                  </a:lnTo>
                  <a:close/>
                </a:path>
                <a:path w="3260725" h="3260725">
                  <a:moveTo>
                    <a:pt x="763587" y="3011487"/>
                  </a:moveTo>
                  <a:lnTo>
                    <a:pt x="751497" y="3003829"/>
                  </a:lnTo>
                  <a:lnTo>
                    <a:pt x="735025" y="2993136"/>
                  </a:lnTo>
                  <a:lnTo>
                    <a:pt x="731443" y="2990748"/>
                  </a:lnTo>
                  <a:lnTo>
                    <a:pt x="738492" y="2980182"/>
                  </a:lnTo>
                  <a:lnTo>
                    <a:pt x="742035" y="2982544"/>
                  </a:lnTo>
                  <a:lnTo>
                    <a:pt x="758341" y="2993136"/>
                  </a:lnTo>
                  <a:lnTo>
                    <a:pt x="770381" y="3000756"/>
                  </a:lnTo>
                  <a:lnTo>
                    <a:pt x="763587" y="3011487"/>
                  </a:lnTo>
                  <a:close/>
                </a:path>
                <a:path w="3260725" h="3260725">
                  <a:moveTo>
                    <a:pt x="720877" y="2983699"/>
                  </a:moveTo>
                  <a:lnTo>
                    <a:pt x="718692" y="2982239"/>
                  </a:lnTo>
                  <a:lnTo>
                    <a:pt x="702500" y="2971165"/>
                  </a:lnTo>
                  <a:lnTo>
                    <a:pt x="689406" y="2961970"/>
                  </a:lnTo>
                  <a:lnTo>
                    <a:pt x="696696" y="2951568"/>
                  </a:lnTo>
                  <a:lnTo>
                    <a:pt x="709764" y="2960751"/>
                  </a:lnTo>
                  <a:lnTo>
                    <a:pt x="725830" y="2971736"/>
                  </a:lnTo>
                  <a:lnTo>
                    <a:pt x="727925" y="2973133"/>
                  </a:lnTo>
                  <a:lnTo>
                    <a:pt x="720877" y="2983699"/>
                  </a:lnTo>
                  <a:close/>
                </a:path>
                <a:path w="3260725" h="3260725">
                  <a:moveTo>
                    <a:pt x="679005" y="2954528"/>
                  </a:moveTo>
                  <a:lnTo>
                    <a:pt x="670534" y="2948432"/>
                  </a:lnTo>
                  <a:lnTo>
                    <a:pt x="654773" y="2936786"/>
                  </a:lnTo>
                  <a:lnTo>
                    <a:pt x="648220" y="2931833"/>
                  </a:lnTo>
                  <a:lnTo>
                    <a:pt x="655891" y="2921711"/>
                  </a:lnTo>
                  <a:lnTo>
                    <a:pt x="662406" y="2926638"/>
                  </a:lnTo>
                  <a:lnTo>
                    <a:pt x="678052" y="2938195"/>
                  </a:lnTo>
                  <a:lnTo>
                    <a:pt x="686435" y="2944228"/>
                  </a:lnTo>
                  <a:lnTo>
                    <a:pt x="679005" y="2954528"/>
                  </a:lnTo>
                  <a:close/>
                </a:path>
                <a:path w="3260725" h="3260725">
                  <a:moveTo>
                    <a:pt x="638048" y="2924111"/>
                  </a:moveTo>
                  <a:lnTo>
                    <a:pt x="623684" y="2912948"/>
                  </a:lnTo>
                  <a:lnTo>
                    <a:pt x="607987" y="2900451"/>
                  </a:lnTo>
                  <a:lnTo>
                    <a:pt x="616013" y="2890608"/>
                  </a:lnTo>
                  <a:lnTo>
                    <a:pt x="631558" y="2902991"/>
                  </a:lnTo>
                  <a:lnTo>
                    <a:pt x="645833" y="2914078"/>
                  </a:lnTo>
                  <a:lnTo>
                    <a:pt x="638048" y="2924111"/>
                  </a:lnTo>
                  <a:close/>
                </a:path>
                <a:path w="3260725" h="3260725">
                  <a:moveTo>
                    <a:pt x="598144" y="2892437"/>
                  </a:moveTo>
                  <a:lnTo>
                    <a:pt x="593178" y="2888386"/>
                  </a:lnTo>
                  <a:lnTo>
                    <a:pt x="578167" y="2875838"/>
                  </a:lnTo>
                  <a:lnTo>
                    <a:pt x="568832" y="2867850"/>
                  </a:lnTo>
                  <a:lnTo>
                    <a:pt x="577088" y="2858211"/>
                  </a:lnTo>
                  <a:lnTo>
                    <a:pt x="586397" y="2866161"/>
                  </a:lnTo>
                  <a:lnTo>
                    <a:pt x="601294" y="2878620"/>
                  </a:lnTo>
                  <a:lnTo>
                    <a:pt x="606170" y="2882595"/>
                  </a:lnTo>
                  <a:lnTo>
                    <a:pt x="598144" y="2892437"/>
                  </a:lnTo>
                  <a:close/>
                </a:path>
                <a:path w="3260725" h="3260725">
                  <a:moveTo>
                    <a:pt x="559168" y="2859493"/>
                  </a:moveTo>
                  <a:lnTo>
                    <a:pt x="548589" y="2850222"/>
                  </a:lnTo>
                  <a:lnTo>
                    <a:pt x="534022" y="2837141"/>
                  </a:lnTo>
                  <a:lnTo>
                    <a:pt x="530631" y="2834030"/>
                  </a:lnTo>
                  <a:lnTo>
                    <a:pt x="539229" y="2824683"/>
                  </a:lnTo>
                  <a:lnTo>
                    <a:pt x="542594" y="2827769"/>
                  </a:lnTo>
                  <a:lnTo>
                    <a:pt x="557034" y="2840748"/>
                  </a:lnTo>
                  <a:lnTo>
                    <a:pt x="567537" y="2849943"/>
                  </a:lnTo>
                  <a:lnTo>
                    <a:pt x="559168" y="2859493"/>
                  </a:lnTo>
                  <a:close/>
                </a:path>
                <a:path w="3260725" h="3260725">
                  <a:moveTo>
                    <a:pt x="521284" y="2825432"/>
                  </a:moveTo>
                  <a:lnTo>
                    <a:pt x="519633" y="2823908"/>
                  </a:lnTo>
                  <a:lnTo>
                    <a:pt x="505396" y="2810497"/>
                  </a:lnTo>
                  <a:lnTo>
                    <a:pt x="493560" y="2799080"/>
                  </a:lnTo>
                  <a:lnTo>
                    <a:pt x="502386" y="2789936"/>
                  </a:lnTo>
                  <a:lnTo>
                    <a:pt x="514184" y="2801327"/>
                  </a:lnTo>
                  <a:lnTo>
                    <a:pt x="528307" y="2814637"/>
                  </a:lnTo>
                  <a:lnTo>
                    <a:pt x="529882" y="2816085"/>
                  </a:lnTo>
                  <a:lnTo>
                    <a:pt x="521284" y="2825432"/>
                  </a:lnTo>
                  <a:close/>
                </a:path>
                <a:path w="3260725" h="3260725">
                  <a:moveTo>
                    <a:pt x="484454" y="2790126"/>
                  </a:moveTo>
                  <a:lnTo>
                    <a:pt x="477405" y="2783166"/>
                  </a:lnTo>
                  <a:lnTo>
                    <a:pt x="463664" y="2769247"/>
                  </a:lnTo>
                  <a:lnTo>
                    <a:pt x="457555" y="2762923"/>
                  </a:lnTo>
                  <a:lnTo>
                    <a:pt x="466699" y="2754109"/>
                  </a:lnTo>
                  <a:lnTo>
                    <a:pt x="472770" y="2760408"/>
                  </a:lnTo>
                  <a:lnTo>
                    <a:pt x="486410" y="2774213"/>
                  </a:lnTo>
                  <a:lnTo>
                    <a:pt x="493382" y="2781084"/>
                  </a:lnTo>
                  <a:lnTo>
                    <a:pt x="484454" y="2790126"/>
                  </a:lnTo>
                  <a:close/>
                </a:path>
                <a:path w="3260725" h="3260725">
                  <a:moveTo>
                    <a:pt x="448703" y="2753715"/>
                  </a:moveTo>
                  <a:lnTo>
                    <a:pt x="436664" y="2740939"/>
                  </a:lnTo>
                  <a:lnTo>
                    <a:pt x="423430" y="2726550"/>
                  </a:lnTo>
                  <a:lnTo>
                    <a:pt x="422668" y="2725699"/>
                  </a:lnTo>
                  <a:lnTo>
                    <a:pt x="432117" y="2717203"/>
                  </a:lnTo>
                  <a:lnTo>
                    <a:pt x="432854" y="2718028"/>
                  </a:lnTo>
                  <a:lnTo>
                    <a:pt x="445985" y="2732316"/>
                  </a:lnTo>
                  <a:lnTo>
                    <a:pt x="457949" y="2745003"/>
                  </a:lnTo>
                  <a:lnTo>
                    <a:pt x="448703" y="2753715"/>
                  </a:lnTo>
                  <a:close/>
                </a:path>
                <a:path w="3260725" h="3260725">
                  <a:moveTo>
                    <a:pt x="414172" y="2716250"/>
                  </a:moveTo>
                  <a:lnTo>
                    <a:pt x="410349" y="2711983"/>
                  </a:lnTo>
                  <a:lnTo>
                    <a:pt x="397459" y="2697276"/>
                  </a:lnTo>
                  <a:lnTo>
                    <a:pt x="389026" y="2687421"/>
                  </a:lnTo>
                  <a:lnTo>
                    <a:pt x="398678" y="2679166"/>
                  </a:lnTo>
                  <a:lnTo>
                    <a:pt x="407085" y="2688996"/>
                  </a:lnTo>
                  <a:lnTo>
                    <a:pt x="419874" y="2703588"/>
                  </a:lnTo>
                  <a:lnTo>
                    <a:pt x="423621" y="2707754"/>
                  </a:lnTo>
                  <a:lnTo>
                    <a:pt x="414172" y="2716250"/>
                  </a:lnTo>
                  <a:close/>
                </a:path>
                <a:path w="3260725" h="3260725">
                  <a:moveTo>
                    <a:pt x="380771" y="2677668"/>
                  </a:moveTo>
                  <a:lnTo>
                    <a:pt x="372186" y="2667393"/>
                  </a:lnTo>
                  <a:lnTo>
                    <a:pt x="359816" y="2652217"/>
                  </a:lnTo>
                  <a:lnTo>
                    <a:pt x="356527" y="2648089"/>
                  </a:lnTo>
                  <a:lnTo>
                    <a:pt x="366471" y="2640177"/>
                  </a:lnTo>
                  <a:lnTo>
                    <a:pt x="369722" y="2644279"/>
                  </a:lnTo>
                  <a:lnTo>
                    <a:pt x="382003" y="2659329"/>
                  </a:lnTo>
                  <a:lnTo>
                    <a:pt x="390525" y="2669527"/>
                  </a:lnTo>
                  <a:lnTo>
                    <a:pt x="380771" y="2677668"/>
                  </a:lnTo>
                  <a:close/>
                </a:path>
                <a:path w="3260725" h="3260725">
                  <a:moveTo>
                    <a:pt x="348627" y="2638145"/>
                  </a:moveTo>
                  <a:lnTo>
                    <a:pt x="347624" y="2636888"/>
                  </a:lnTo>
                  <a:lnTo>
                    <a:pt x="335610" y="2621419"/>
                  </a:lnTo>
                  <a:lnTo>
                    <a:pt x="325310" y="2607818"/>
                  </a:lnTo>
                  <a:lnTo>
                    <a:pt x="335445" y="2600159"/>
                  </a:lnTo>
                  <a:lnTo>
                    <a:pt x="345719" y="2613723"/>
                  </a:lnTo>
                  <a:lnTo>
                    <a:pt x="357631" y="2629077"/>
                  </a:lnTo>
                  <a:lnTo>
                    <a:pt x="358559" y="2630246"/>
                  </a:lnTo>
                  <a:lnTo>
                    <a:pt x="348627" y="2638145"/>
                  </a:lnTo>
                  <a:close/>
                </a:path>
                <a:path w="3260725" h="3260725">
                  <a:moveTo>
                    <a:pt x="317703" y="2597556"/>
                  </a:moveTo>
                  <a:lnTo>
                    <a:pt x="312122" y="2590012"/>
                  </a:lnTo>
                  <a:lnTo>
                    <a:pt x="300685" y="2574124"/>
                  </a:lnTo>
                  <a:lnTo>
                    <a:pt x="295351" y="2566517"/>
                  </a:lnTo>
                  <a:lnTo>
                    <a:pt x="305739" y="2559227"/>
                  </a:lnTo>
                  <a:lnTo>
                    <a:pt x="311048" y="2566797"/>
                  </a:lnTo>
                  <a:lnTo>
                    <a:pt x="322427" y="2582583"/>
                  </a:lnTo>
                  <a:lnTo>
                    <a:pt x="327913" y="2590012"/>
                  </a:lnTo>
                  <a:lnTo>
                    <a:pt x="317703" y="2597556"/>
                  </a:lnTo>
                  <a:close/>
                </a:path>
                <a:path w="3260725" h="3260725">
                  <a:moveTo>
                    <a:pt x="288023" y="2556052"/>
                  </a:moveTo>
                  <a:lnTo>
                    <a:pt x="278333" y="2541879"/>
                  </a:lnTo>
                  <a:lnTo>
                    <a:pt x="267436" y="2525547"/>
                  </a:lnTo>
                  <a:lnTo>
                    <a:pt x="266649" y="2524328"/>
                  </a:lnTo>
                  <a:lnTo>
                    <a:pt x="277304" y="2517406"/>
                  </a:lnTo>
                  <a:lnTo>
                    <a:pt x="278066" y="2518600"/>
                  </a:lnTo>
                  <a:lnTo>
                    <a:pt x="288874" y="2534805"/>
                  </a:lnTo>
                  <a:lnTo>
                    <a:pt x="298513" y="2548877"/>
                  </a:lnTo>
                  <a:lnTo>
                    <a:pt x="288023" y="2556052"/>
                  </a:lnTo>
                  <a:close/>
                </a:path>
                <a:path w="3260725" h="3260725">
                  <a:moveTo>
                    <a:pt x="259727" y="2513685"/>
                  </a:moveTo>
                  <a:lnTo>
                    <a:pt x="256743" y="2509075"/>
                  </a:lnTo>
                  <a:lnTo>
                    <a:pt x="246227" y="2492476"/>
                  </a:lnTo>
                  <a:lnTo>
                    <a:pt x="239356" y="2481300"/>
                  </a:lnTo>
                  <a:lnTo>
                    <a:pt x="250164" y="2474645"/>
                  </a:lnTo>
                  <a:lnTo>
                    <a:pt x="257022" y="2485783"/>
                  </a:lnTo>
                  <a:lnTo>
                    <a:pt x="267449" y="2502255"/>
                  </a:lnTo>
                  <a:lnTo>
                    <a:pt x="270382" y="2506764"/>
                  </a:lnTo>
                  <a:lnTo>
                    <a:pt x="259727" y="2513685"/>
                  </a:lnTo>
                  <a:close/>
                </a:path>
                <a:path w="3260725" h="3260725">
                  <a:moveTo>
                    <a:pt x="232714" y="2470391"/>
                  </a:moveTo>
                  <a:lnTo>
                    <a:pt x="225805" y="2458859"/>
                  </a:lnTo>
                  <a:lnTo>
                    <a:pt x="215900" y="2441854"/>
                  </a:lnTo>
                  <a:lnTo>
                    <a:pt x="213360" y="2437396"/>
                  </a:lnTo>
                  <a:lnTo>
                    <a:pt x="224408" y="2431135"/>
                  </a:lnTo>
                  <a:lnTo>
                    <a:pt x="226923" y="2435555"/>
                  </a:lnTo>
                  <a:lnTo>
                    <a:pt x="236766" y="2452433"/>
                  </a:lnTo>
                  <a:lnTo>
                    <a:pt x="243611" y="2463863"/>
                  </a:lnTo>
                  <a:lnTo>
                    <a:pt x="232714" y="2470391"/>
                  </a:lnTo>
                  <a:close/>
                </a:path>
                <a:path w="3260725" h="3260725">
                  <a:moveTo>
                    <a:pt x="207098" y="2426347"/>
                  </a:moveTo>
                  <a:lnTo>
                    <a:pt x="206184" y="2424722"/>
                  </a:lnTo>
                  <a:lnTo>
                    <a:pt x="196659" y="2407450"/>
                  </a:lnTo>
                  <a:lnTo>
                    <a:pt x="188798" y="2392756"/>
                  </a:lnTo>
                  <a:lnTo>
                    <a:pt x="199986" y="2386761"/>
                  </a:lnTo>
                  <a:lnTo>
                    <a:pt x="207848" y="2401430"/>
                  </a:lnTo>
                  <a:lnTo>
                    <a:pt x="217284" y="2418549"/>
                  </a:lnTo>
                  <a:lnTo>
                    <a:pt x="218147" y="2420086"/>
                  </a:lnTo>
                  <a:lnTo>
                    <a:pt x="207098" y="2426347"/>
                  </a:lnTo>
                  <a:close/>
                </a:path>
                <a:path w="3260725" h="3260725">
                  <a:moveTo>
                    <a:pt x="182867" y="2381440"/>
                  </a:moveTo>
                  <a:lnTo>
                    <a:pt x="178244" y="2372550"/>
                  </a:lnTo>
                  <a:lnTo>
                    <a:pt x="169354" y="2354910"/>
                  </a:lnTo>
                  <a:lnTo>
                    <a:pt x="165620" y="2347290"/>
                  </a:lnTo>
                  <a:lnTo>
                    <a:pt x="177025" y="2341714"/>
                  </a:lnTo>
                  <a:lnTo>
                    <a:pt x="180746" y="2349296"/>
                  </a:lnTo>
                  <a:lnTo>
                    <a:pt x="189572" y="2366797"/>
                  </a:lnTo>
                  <a:lnTo>
                    <a:pt x="194132" y="2375585"/>
                  </a:lnTo>
                  <a:lnTo>
                    <a:pt x="182867" y="2381440"/>
                  </a:lnTo>
                  <a:close/>
                </a:path>
                <a:path w="3260725" h="3260725">
                  <a:moveTo>
                    <a:pt x="160019" y="2335809"/>
                  </a:moveTo>
                  <a:lnTo>
                    <a:pt x="152184" y="2319274"/>
                  </a:lnTo>
                  <a:lnTo>
                    <a:pt x="143903" y="2301278"/>
                  </a:lnTo>
                  <a:lnTo>
                    <a:pt x="143852" y="2301138"/>
                  </a:lnTo>
                  <a:lnTo>
                    <a:pt x="155448" y="2295982"/>
                  </a:lnTo>
                  <a:lnTo>
                    <a:pt x="163702" y="2313940"/>
                  </a:lnTo>
                  <a:lnTo>
                    <a:pt x="171500" y="2330361"/>
                  </a:lnTo>
                  <a:lnTo>
                    <a:pt x="160019" y="2335809"/>
                  </a:lnTo>
                  <a:close/>
                </a:path>
                <a:path w="3260725" h="3260725">
                  <a:moveTo>
                    <a:pt x="138683" y="2289543"/>
                  </a:moveTo>
                  <a:lnTo>
                    <a:pt x="135851" y="2283167"/>
                  </a:lnTo>
                  <a:lnTo>
                    <a:pt x="128015" y="2264930"/>
                  </a:lnTo>
                  <a:lnTo>
                    <a:pt x="123621" y="2254377"/>
                  </a:lnTo>
                  <a:lnTo>
                    <a:pt x="135343" y="2249500"/>
                  </a:lnTo>
                  <a:lnTo>
                    <a:pt x="139725" y="2260028"/>
                  </a:lnTo>
                  <a:lnTo>
                    <a:pt x="147497" y="2278113"/>
                  </a:lnTo>
                  <a:lnTo>
                    <a:pt x="150291" y="2284374"/>
                  </a:lnTo>
                  <a:lnTo>
                    <a:pt x="138683" y="2289543"/>
                  </a:lnTo>
                  <a:close/>
                </a:path>
                <a:path w="3260725" h="3260725">
                  <a:moveTo>
                    <a:pt x="118757" y="2242553"/>
                  </a:moveTo>
                  <a:lnTo>
                    <a:pt x="112979" y="2228138"/>
                  </a:lnTo>
                  <a:lnTo>
                    <a:pt x="105790" y="2209571"/>
                  </a:lnTo>
                  <a:lnTo>
                    <a:pt x="104800" y="2206942"/>
                  </a:lnTo>
                  <a:lnTo>
                    <a:pt x="116700" y="2202497"/>
                  </a:lnTo>
                  <a:lnTo>
                    <a:pt x="117665" y="2205101"/>
                  </a:lnTo>
                  <a:lnTo>
                    <a:pt x="124802" y="2223516"/>
                  </a:lnTo>
                  <a:lnTo>
                    <a:pt x="130555" y="2237828"/>
                  </a:lnTo>
                  <a:lnTo>
                    <a:pt x="118757" y="2242553"/>
                  </a:lnTo>
                  <a:close/>
                </a:path>
                <a:path w="3260725" h="3260725">
                  <a:moveTo>
                    <a:pt x="100368" y="2195042"/>
                  </a:moveTo>
                  <a:lnTo>
                    <a:pt x="98818" y="2190902"/>
                  </a:lnTo>
                  <a:lnTo>
                    <a:pt x="92075" y="2172119"/>
                  </a:lnTo>
                  <a:lnTo>
                    <a:pt x="87541" y="2159000"/>
                  </a:lnTo>
                  <a:lnTo>
                    <a:pt x="99542" y="2154859"/>
                  </a:lnTo>
                  <a:lnTo>
                    <a:pt x="104063" y="2167928"/>
                  </a:lnTo>
                  <a:lnTo>
                    <a:pt x="110756" y="2186571"/>
                  </a:lnTo>
                  <a:lnTo>
                    <a:pt x="112267" y="2190597"/>
                  </a:lnTo>
                  <a:lnTo>
                    <a:pt x="100368" y="2195042"/>
                  </a:lnTo>
                  <a:close/>
                </a:path>
                <a:path w="3260725" h="3260725">
                  <a:moveTo>
                    <a:pt x="83451" y="2146896"/>
                  </a:moveTo>
                  <a:lnTo>
                    <a:pt x="79248" y="2134235"/>
                  </a:lnTo>
                  <a:lnTo>
                    <a:pt x="73190" y="2115146"/>
                  </a:lnTo>
                  <a:lnTo>
                    <a:pt x="71767" y="2110473"/>
                  </a:lnTo>
                  <a:lnTo>
                    <a:pt x="83908" y="2106764"/>
                  </a:lnTo>
                  <a:lnTo>
                    <a:pt x="85318" y="2111413"/>
                  </a:lnTo>
                  <a:lnTo>
                    <a:pt x="91351" y="2130348"/>
                  </a:lnTo>
                  <a:lnTo>
                    <a:pt x="95503" y="2142896"/>
                  </a:lnTo>
                  <a:lnTo>
                    <a:pt x="83451" y="2146896"/>
                  </a:lnTo>
                  <a:close/>
                </a:path>
                <a:path w="3260725" h="3260725">
                  <a:moveTo>
                    <a:pt x="68059" y="2098319"/>
                  </a:moveTo>
                  <a:lnTo>
                    <a:pt x="67348" y="2095944"/>
                  </a:lnTo>
                  <a:lnTo>
                    <a:pt x="61734" y="2076653"/>
                  </a:lnTo>
                  <a:lnTo>
                    <a:pt x="57543" y="2061540"/>
                  </a:lnTo>
                  <a:lnTo>
                    <a:pt x="69786" y="2058136"/>
                  </a:lnTo>
                  <a:lnTo>
                    <a:pt x="73964" y="2073224"/>
                  </a:lnTo>
                  <a:lnTo>
                    <a:pt x="79527" y="2092363"/>
                  </a:lnTo>
                  <a:lnTo>
                    <a:pt x="80213" y="2094623"/>
                  </a:lnTo>
                  <a:lnTo>
                    <a:pt x="68059" y="2098319"/>
                  </a:lnTo>
                  <a:close/>
                </a:path>
                <a:path w="3260725" h="3260725">
                  <a:moveTo>
                    <a:pt x="54228" y="2049195"/>
                  </a:moveTo>
                  <a:lnTo>
                    <a:pt x="51219" y="2037778"/>
                  </a:lnTo>
                  <a:lnTo>
                    <a:pt x="46304" y="2018195"/>
                  </a:lnTo>
                  <a:lnTo>
                    <a:pt x="44856" y="2012099"/>
                  </a:lnTo>
                  <a:lnTo>
                    <a:pt x="57213" y="2009165"/>
                  </a:lnTo>
                  <a:lnTo>
                    <a:pt x="58648" y="2015223"/>
                  </a:lnTo>
                  <a:lnTo>
                    <a:pt x="63525" y="2034641"/>
                  </a:lnTo>
                  <a:lnTo>
                    <a:pt x="66509" y="2045957"/>
                  </a:lnTo>
                  <a:lnTo>
                    <a:pt x="54228" y="2049195"/>
                  </a:lnTo>
                  <a:close/>
                </a:path>
                <a:path w="3260725" h="3260725">
                  <a:moveTo>
                    <a:pt x="41922" y="1999742"/>
                  </a:moveTo>
                  <a:lnTo>
                    <a:pt x="41630" y="1998510"/>
                  </a:lnTo>
                  <a:lnTo>
                    <a:pt x="37198" y="1978748"/>
                  </a:lnTo>
                  <a:lnTo>
                    <a:pt x="33743" y="1962378"/>
                  </a:lnTo>
                  <a:lnTo>
                    <a:pt x="46164" y="1959749"/>
                  </a:lnTo>
                  <a:lnTo>
                    <a:pt x="49618" y="1976081"/>
                  </a:lnTo>
                  <a:lnTo>
                    <a:pt x="54013" y="1995690"/>
                  </a:lnTo>
                  <a:lnTo>
                    <a:pt x="54279" y="1996808"/>
                  </a:lnTo>
                  <a:lnTo>
                    <a:pt x="41922" y="1999742"/>
                  </a:lnTo>
                  <a:close/>
                </a:path>
                <a:path w="3260725" h="3260725">
                  <a:moveTo>
                    <a:pt x="31216" y="1949843"/>
                  </a:moveTo>
                  <a:lnTo>
                    <a:pt x="29057" y="1938947"/>
                  </a:lnTo>
                  <a:lnTo>
                    <a:pt x="25349" y="1918919"/>
                  </a:lnTo>
                  <a:lnTo>
                    <a:pt x="24193" y="1912239"/>
                  </a:lnTo>
                  <a:lnTo>
                    <a:pt x="36715" y="1910080"/>
                  </a:lnTo>
                  <a:lnTo>
                    <a:pt x="37858" y="1916722"/>
                  </a:lnTo>
                  <a:lnTo>
                    <a:pt x="41541" y="1936597"/>
                  </a:lnTo>
                  <a:lnTo>
                    <a:pt x="43675" y="1947379"/>
                  </a:lnTo>
                  <a:lnTo>
                    <a:pt x="31216" y="1949843"/>
                  </a:lnTo>
                  <a:close/>
                </a:path>
                <a:path w="3260725" h="3260725">
                  <a:moveTo>
                    <a:pt x="22047" y="1899716"/>
                  </a:moveTo>
                  <a:lnTo>
                    <a:pt x="21882" y="1898802"/>
                  </a:lnTo>
                  <a:lnTo>
                    <a:pt x="18668" y="1878609"/>
                  </a:lnTo>
                  <a:lnTo>
                    <a:pt x="16230" y="1861908"/>
                  </a:lnTo>
                  <a:lnTo>
                    <a:pt x="28790" y="1860067"/>
                  </a:lnTo>
                  <a:lnTo>
                    <a:pt x="31229" y="1876729"/>
                  </a:lnTo>
                  <a:lnTo>
                    <a:pt x="34556" y="1897570"/>
                  </a:lnTo>
                  <a:lnTo>
                    <a:pt x="22047" y="1899716"/>
                  </a:lnTo>
                  <a:close/>
                </a:path>
                <a:path w="3260725" h="3260725">
                  <a:moveTo>
                    <a:pt x="14490" y="1849247"/>
                  </a:moveTo>
                  <a:lnTo>
                    <a:pt x="12979" y="1837969"/>
                  </a:lnTo>
                  <a:lnTo>
                    <a:pt x="10515" y="1817522"/>
                  </a:lnTo>
                  <a:lnTo>
                    <a:pt x="9842" y="1811274"/>
                  </a:lnTo>
                  <a:lnTo>
                    <a:pt x="22466" y="1809902"/>
                  </a:lnTo>
                  <a:lnTo>
                    <a:pt x="23139" y="1816125"/>
                  </a:lnTo>
                  <a:lnTo>
                    <a:pt x="25590" y="1836407"/>
                  </a:lnTo>
                  <a:lnTo>
                    <a:pt x="27076" y="1847570"/>
                  </a:lnTo>
                  <a:lnTo>
                    <a:pt x="14490" y="1849247"/>
                  </a:lnTo>
                  <a:close/>
                </a:path>
                <a:path w="3260725" h="3260725">
                  <a:moveTo>
                    <a:pt x="8483" y="1798650"/>
                  </a:moveTo>
                  <a:lnTo>
                    <a:pt x="8334" y="1797278"/>
                  </a:lnTo>
                  <a:lnTo>
                    <a:pt x="6337" y="1776425"/>
                  </a:lnTo>
                  <a:lnTo>
                    <a:pt x="5029" y="1760537"/>
                  </a:lnTo>
                  <a:lnTo>
                    <a:pt x="17691" y="1759496"/>
                  </a:lnTo>
                  <a:lnTo>
                    <a:pt x="18999" y="1775333"/>
                  </a:lnTo>
                  <a:lnTo>
                    <a:pt x="20942" y="1795767"/>
                  </a:lnTo>
                  <a:lnTo>
                    <a:pt x="21078" y="1797011"/>
                  </a:lnTo>
                  <a:lnTo>
                    <a:pt x="21107" y="1797278"/>
                  </a:lnTo>
                  <a:lnTo>
                    <a:pt x="8483" y="1798650"/>
                  </a:lnTo>
                  <a:close/>
                </a:path>
                <a:path w="3260725" h="3260725">
                  <a:moveTo>
                    <a:pt x="4089" y="1747799"/>
                  </a:moveTo>
                  <a:lnTo>
                    <a:pt x="3187" y="1735023"/>
                  </a:lnTo>
                  <a:lnTo>
                    <a:pt x="2006" y="1714220"/>
                  </a:lnTo>
                  <a:lnTo>
                    <a:pt x="1803" y="1709597"/>
                  </a:lnTo>
                  <a:lnTo>
                    <a:pt x="14490" y="1709039"/>
                  </a:lnTo>
                  <a:lnTo>
                    <a:pt x="14693" y="1713611"/>
                  </a:lnTo>
                  <a:lnTo>
                    <a:pt x="15875" y="1734261"/>
                  </a:lnTo>
                  <a:lnTo>
                    <a:pt x="16751" y="1746910"/>
                  </a:lnTo>
                  <a:lnTo>
                    <a:pt x="4089" y="1747799"/>
                  </a:lnTo>
                  <a:close/>
                </a:path>
                <a:path w="3260725" h="3260725">
                  <a:moveTo>
                    <a:pt x="1244" y="1696910"/>
                  </a:moveTo>
                  <a:lnTo>
                    <a:pt x="1079" y="1693341"/>
                  </a:lnTo>
                  <a:lnTo>
                    <a:pt x="419" y="1672399"/>
                  </a:lnTo>
                  <a:lnTo>
                    <a:pt x="152" y="1658670"/>
                  </a:lnTo>
                  <a:lnTo>
                    <a:pt x="12852" y="1658429"/>
                  </a:lnTo>
                  <a:lnTo>
                    <a:pt x="13119" y="1672120"/>
                  </a:lnTo>
                  <a:lnTo>
                    <a:pt x="13779" y="1692897"/>
                  </a:lnTo>
                  <a:lnTo>
                    <a:pt x="13931" y="1696351"/>
                  </a:lnTo>
                  <a:lnTo>
                    <a:pt x="1244" y="1696910"/>
                  </a:lnTo>
                  <a:close/>
                </a:path>
              </a:pathLst>
            </a:custGeom>
            <a:solidFill>
              <a:srgbClr val="1573B6">
                <a:alpha val="5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59197" y="2874797"/>
              <a:ext cx="1794116" cy="179411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9412" y="2291283"/>
              <a:ext cx="926312" cy="925830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89412" y="4188942"/>
              <a:ext cx="926312" cy="92583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83210" y="1973567"/>
              <a:ext cx="926160" cy="92582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27303" y="3279914"/>
              <a:ext cx="926312" cy="925830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50342" y="4584255"/>
              <a:ext cx="926312" cy="925830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11613515" y="6309359"/>
            <a:ext cx="173990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48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Our</a:t>
            </a:r>
            <a:r>
              <a:rPr dirty="0" spc="-45"/>
              <a:t> </a:t>
            </a:r>
            <a:r>
              <a:rPr dirty="0" spc="-10"/>
              <a:t>Business</a:t>
            </a:r>
          </a:p>
        </p:txBody>
      </p:sp>
      <p:sp>
        <p:nvSpPr>
          <p:cNvPr id="15" name="object 15" descr=""/>
          <p:cNvSpPr txBox="1"/>
          <p:nvPr/>
        </p:nvSpPr>
        <p:spPr>
          <a:xfrm>
            <a:off x="450215" y="1011567"/>
            <a:ext cx="83299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Energy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Carbon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Management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System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(Carbon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Footprint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Accounting)</a:t>
            </a:r>
            <a:endParaRPr sz="18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4295457" y="2437802"/>
            <a:ext cx="739775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635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FFFFFF"/>
                </a:solidFill>
                <a:latin typeface="Microsoft YaHei"/>
                <a:cs typeface="Microsoft YaHei"/>
              </a:rPr>
              <a:t>Quantitati </a:t>
            </a:r>
            <a:r>
              <a:rPr dirty="0" sz="1100" b="1">
                <a:solidFill>
                  <a:srgbClr val="FFFFFF"/>
                </a:solidFill>
                <a:latin typeface="Microsoft YaHei"/>
                <a:cs typeface="Microsoft YaHei"/>
              </a:rPr>
              <a:t>ve</a:t>
            </a:r>
            <a:r>
              <a:rPr dirty="0" sz="1100" spc="-2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1100" spc="-10" b="1">
                <a:solidFill>
                  <a:srgbClr val="FFFFFF"/>
                </a:solidFill>
                <a:latin typeface="Microsoft YaHei"/>
                <a:cs typeface="Microsoft YaHei"/>
              </a:rPr>
              <a:t>Carbon Instrume </a:t>
            </a:r>
            <a:r>
              <a:rPr dirty="0" sz="1100" spc="-25" b="1">
                <a:solidFill>
                  <a:srgbClr val="FFFFFF"/>
                </a:solidFill>
                <a:latin typeface="Microsoft YaHei"/>
                <a:cs typeface="Microsoft YaHei"/>
              </a:rPr>
              <a:t>nts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4337634" y="4388485"/>
            <a:ext cx="594995" cy="5295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57150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FFFFFF"/>
                </a:solidFill>
                <a:latin typeface="Microsoft YaHei"/>
                <a:cs typeface="Microsoft YaHei"/>
              </a:rPr>
              <a:t>Value- added Services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6760197" y="4809325"/>
            <a:ext cx="732155" cy="3619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1100" spc="-25" b="1">
                <a:solidFill>
                  <a:srgbClr val="FFFFFF"/>
                </a:solidFill>
                <a:latin typeface="Microsoft YaHei"/>
                <a:cs typeface="Microsoft YaHei"/>
              </a:rPr>
              <a:t>ESG</a:t>
            </a:r>
            <a:endParaRPr sz="1100">
              <a:latin typeface="Microsoft YaHei"/>
              <a:cs typeface="Microsoft YaHei"/>
            </a:endParaRPr>
          </a:p>
          <a:p>
            <a:pPr algn="ctr">
              <a:lnSpc>
                <a:spcPct val="100000"/>
              </a:lnSpc>
            </a:pPr>
            <a:r>
              <a:rPr dirty="0" sz="1100" spc="-10" b="1">
                <a:solidFill>
                  <a:srgbClr val="FFFFFF"/>
                </a:solidFill>
                <a:latin typeface="Microsoft YaHei"/>
                <a:cs typeface="Microsoft YaHei"/>
              </a:rPr>
              <a:t>Reporting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150506" y="3461385"/>
            <a:ext cx="706120" cy="697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100" spc="-10" b="1">
                <a:solidFill>
                  <a:srgbClr val="FFFFFF"/>
                </a:solidFill>
                <a:latin typeface="Microsoft YaHei"/>
                <a:cs typeface="Microsoft YaHei"/>
              </a:rPr>
              <a:t>Value Chain Decarbon ization</a:t>
            </a:r>
            <a:endParaRPr sz="1100">
              <a:latin typeface="Microsoft YaHei"/>
              <a:cs typeface="Microsoft YaHe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694068" y="2109495"/>
            <a:ext cx="70358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900" spc="-10" b="1">
                <a:solidFill>
                  <a:srgbClr val="FFFFFF"/>
                </a:solidFill>
                <a:latin typeface="Microsoft YaHei"/>
                <a:cs typeface="Microsoft YaHei"/>
              </a:rPr>
              <a:t>Carbon Generalized </a:t>
            </a:r>
            <a:r>
              <a:rPr dirty="0" sz="900" b="1">
                <a:solidFill>
                  <a:srgbClr val="FFFFFF"/>
                </a:solidFill>
                <a:latin typeface="Microsoft YaHei"/>
                <a:cs typeface="Microsoft YaHei"/>
              </a:rPr>
              <a:t>System</a:t>
            </a:r>
            <a:r>
              <a:rPr dirty="0" sz="900" spc="-40" b="1">
                <a:solidFill>
                  <a:srgbClr val="FFFFFF"/>
                </a:solidFill>
                <a:latin typeface="Microsoft YaHei"/>
                <a:cs typeface="Microsoft YaHei"/>
              </a:rPr>
              <a:t> </a:t>
            </a:r>
            <a:r>
              <a:rPr dirty="0" sz="900" spc="-25" b="1">
                <a:solidFill>
                  <a:srgbClr val="FFFFFF"/>
                </a:solidFill>
                <a:latin typeface="Microsoft YaHei"/>
                <a:cs typeface="Microsoft YaHei"/>
              </a:rPr>
              <a:t>of </a:t>
            </a:r>
            <a:r>
              <a:rPr dirty="0" sz="900" spc="-10" b="1">
                <a:solidFill>
                  <a:srgbClr val="FFFFFF"/>
                </a:solidFill>
                <a:latin typeface="Microsoft YaHei"/>
                <a:cs typeface="Microsoft YaHei"/>
              </a:rPr>
              <a:t>Preferences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9620567" y="2006040"/>
            <a:ext cx="172275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marR="5080" indent="-285750">
              <a:lnSpc>
                <a:spcPct val="150000"/>
              </a:lnSpc>
              <a:spcBef>
                <a:spcPts val="100"/>
              </a:spcBef>
              <a:buFont typeface="Wingdings"/>
              <a:buChar char=""/>
              <a:tabLst>
                <a:tab pos="298450" algn="l"/>
              </a:tabLst>
            </a:pP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Support</a:t>
            </a:r>
            <a:r>
              <a:rPr dirty="0" sz="900" spc="-4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multiple</a:t>
            </a:r>
            <a:r>
              <a:rPr dirty="0" sz="900" spc="-4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carbon </a:t>
            </a: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reduction</a:t>
            </a:r>
            <a:r>
              <a:rPr dirty="0" sz="900" spc="-5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scenarios</a:t>
            </a:r>
            <a:endParaRPr sz="900">
              <a:latin typeface="Microsoft YaHei"/>
              <a:cs typeface="Microsoft YaHei"/>
            </a:endParaRPr>
          </a:p>
          <a:p>
            <a:pPr marL="298450" marR="64135" indent="-285750">
              <a:lnSpc>
                <a:spcPct val="150000"/>
              </a:lnSpc>
              <a:buFont typeface="Wingdings"/>
              <a:buChar char=""/>
              <a:tabLst>
                <a:tab pos="298450" algn="l"/>
              </a:tabLst>
            </a:pP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Points</a:t>
            </a:r>
            <a:r>
              <a:rPr dirty="0" sz="900" spc="-4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System,</a:t>
            </a:r>
            <a:r>
              <a:rPr dirty="0" sz="900" spc="-4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Ranking </a:t>
            </a:r>
            <a:r>
              <a:rPr dirty="0" sz="900" spc="-20" b="1">
                <a:solidFill>
                  <a:srgbClr val="11578D"/>
                </a:solidFill>
                <a:latin typeface="Microsoft YaHei"/>
                <a:cs typeface="Microsoft YaHei"/>
              </a:rPr>
              <a:t>List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713740" y="2263774"/>
            <a:ext cx="117157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450" marR="205740" indent="-285750">
              <a:lnSpc>
                <a:spcPct val="150000"/>
              </a:lnSpc>
              <a:spcBef>
                <a:spcPts val="100"/>
              </a:spcBef>
              <a:buFont typeface="Wingdings"/>
              <a:buChar char=""/>
              <a:tabLst>
                <a:tab pos="298450" algn="l"/>
              </a:tabLst>
            </a:pP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Accounting Report</a:t>
            </a:r>
            <a:endParaRPr sz="900">
              <a:latin typeface="Microsoft YaHei"/>
              <a:cs typeface="Microsoft YaHei"/>
            </a:endParaRPr>
          </a:p>
          <a:p>
            <a:pPr marL="297815" indent="-285115">
              <a:lnSpc>
                <a:spcPct val="100000"/>
              </a:lnSpc>
              <a:spcBef>
                <a:spcPts val="540"/>
              </a:spcBef>
              <a:buFont typeface="Wingdings"/>
              <a:buChar char=""/>
              <a:tabLst>
                <a:tab pos="297815" algn="l"/>
              </a:tabLst>
            </a:pP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Data</a:t>
            </a:r>
            <a:r>
              <a:rPr dirty="0" sz="900" spc="-3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Inventory</a:t>
            </a:r>
            <a:endParaRPr sz="900">
              <a:latin typeface="Microsoft YaHei"/>
              <a:cs typeface="Microsoft YaHei"/>
            </a:endParaRPr>
          </a:p>
          <a:p>
            <a:pPr marL="297815" indent="-285115">
              <a:lnSpc>
                <a:spcPct val="100000"/>
              </a:lnSpc>
              <a:spcBef>
                <a:spcPts val="540"/>
              </a:spcBef>
              <a:buFont typeface="Wingdings"/>
              <a:buChar char=""/>
              <a:tabLst>
                <a:tab pos="297815" algn="l"/>
              </a:tabLst>
            </a:pPr>
            <a:r>
              <a:rPr dirty="0" sz="900" b="1">
                <a:solidFill>
                  <a:srgbClr val="11578D"/>
                </a:solidFill>
                <a:latin typeface="Microsoft YaHei"/>
                <a:cs typeface="Microsoft YaHei"/>
              </a:rPr>
              <a:t>Data</a:t>
            </a:r>
            <a:r>
              <a:rPr dirty="0" sz="900" spc="-3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900" spc="-10" b="1">
                <a:solidFill>
                  <a:srgbClr val="11578D"/>
                </a:solidFill>
                <a:latin typeface="Microsoft YaHei"/>
                <a:cs typeface="Microsoft YaHei"/>
              </a:rPr>
              <a:t>Analysis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3" name="object 23" descr=""/>
          <p:cNvSpPr txBox="1"/>
          <p:nvPr/>
        </p:nvSpPr>
        <p:spPr>
          <a:xfrm>
            <a:off x="10346690" y="3607561"/>
            <a:ext cx="1025525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1950" marR="5080" indent="-349885">
              <a:lnSpc>
                <a:spcPct val="100000"/>
              </a:lnSpc>
              <a:spcBef>
                <a:spcPts val="95"/>
              </a:spcBef>
            </a:pPr>
            <a:r>
              <a:rPr dirty="0" sz="1000" b="1">
                <a:solidFill>
                  <a:srgbClr val="11578D"/>
                </a:solidFill>
                <a:latin typeface="Microsoft YaHei"/>
                <a:cs typeface="Microsoft YaHei"/>
              </a:rPr>
              <a:t>Scope</a:t>
            </a:r>
            <a:r>
              <a:rPr dirty="0" sz="1000" spc="-20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000" b="1">
                <a:solidFill>
                  <a:srgbClr val="11578D"/>
                </a:solidFill>
                <a:latin typeface="Microsoft YaHei"/>
                <a:cs typeface="Microsoft YaHei"/>
              </a:rPr>
              <a:t>3</a:t>
            </a:r>
            <a:r>
              <a:rPr dirty="0" sz="1000" spc="-15" b="1">
                <a:solidFill>
                  <a:srgbClr val="11578D"/>
                </a:solidFill>
                <a:latin typeface="Microsoft YaHei"/>
                <a:cs typeface="Microsoft YaHei"/>
              </a:rPr>
              <a:t> </a:t>
            </a:r>
            <a:r>
              <a:rPr dirty="0" sz="1000" spc="-10" b="1">
                <a:solidFill>
                  <a:srgbClr val="11578D"/>
                </a:solidFill>
                <a:latin typeface="Microsoft YaHei"/>
                <a:cs typeface="Microsoft YaHei"/>
              </a:rPr>
              <a:t>Carbon </a:t>
            </a:r>
            <a:r>
              <a:rPr dirty="0" sz="1000" spc="-20" b="1">
                <a:solidFill>
                  <a:srgbClr val="11578D"/>
                </a:solidFill>
                <a:latin typeface="Microsoft YaHei"/>
                <a:cs typeface="Microsoft YaHei"/>
              </a:rPr>
              <a:t>Data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900747" y="4451413"/>
            <a:ext cx="862965" cy="4533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8100" marR="5080" indent="-25400">
              <a:lnSpc>
                <a:spcPct val="100000"/>
              </a:lnSpc>
              <a:spcBef>
                <a:spcPts val="105"/>
              </a:spcBef>
            </a:pPr>
            <a:r>
              <a:rPr dirty="0" sz="1400" spc="-20" b="1">
                <a:solidFill>
                  <a:srgbClr val="11578D"/>
                </a:solidFill>
                <a:latin typeface="Microsoft YaHei"/>
                <a:cs typeface="Microsoft YaHei"/>
              </a:rPr>
              <a:t>One-stop </a:t>
            </a:r>
            <a:r>
              <a:rPr dirty="0" sz="1400" spc="-10" b="1">
                <a:solidFill>
                  <a:srgbClr val="11578D"/>
                </a:solidFill>
                <a:latin typeface="Microsoft YaHei"/>
                <a:cs typeface="Microsoft YaHei"/>
              </a:rPr>
              <a:t>platform</a:t>
            </a:r>
            <a:endParaRPr sz="1400">
              <a:latin typeface="Microsoft YaHei"/>
              <a:cs typeface="Microsoft YaHei"/>
            </a:endParaRPr>
          </a:p>
        </p:txBody>
      </p:sp>
      <p:sp>
        <p:nvSpPr>
          <p:cNvPr id="25" name="object 25" descr=""/>
          <p:cNvSpPr txBox="1"/>
          <p:nvPr/>
        </p:nvSpPr>
        <p:spPr>
          <a:xfrm>
            <a:off x="5201284" y="3554095"/>
            <a:ext cx="1409065" cy="581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2200">
                <a:latin typeface="Microsoft YaHei"/>
                <a:cs typeface="Microsoft YaHei"/>
              </a:rPr>
              <a:t>Carbon</a:t>
            </a:r>
            <a:r>
              <a:rPr dirty="0" sz="2200" spc="-30">
                <a:latin typeface="Microsoft YaHei"/>
                <a:cs typeface="Microsoft YaHei"/>
              </a:rPr>
              <a:t> </a:t>
            </a:r>
            <a:r>
              <a:rPr dirty="0" sz="2200" spc="-25">
                <a:latin typeface="Microsoft YaHei"/>
                <a:cs typeface="Microsoft YaHei"/>
              </a:rPr>
              <a:t>Elf</a:t>
            </a:r>
            <a:endParaRPr sz="2200">
              <a:latin typeface="Microsoft YaHei"/>
              <a:cs typeface="Microsoft YaHei"/>
            </a:endParaRPr>
          </a:p>
          <a:p>
            <a:pPr algn="ctr" marL="42545">
              <a:lnSpc>
                <a:spcPct val="100000"/>
              </a:lnSpc>
              <a:spcBef>
                <a:spcPts val="780"/>
              </a:spcBef>
            </a:pP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Carbon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>
                <a:solidFill>
                  <a:srgbClr val="404040"/>
                </a:solidFill>
                <a:latin typeface="Microsoft YaHei"/>
                <a:cs typeface="Microsoft YaHei"/>
              </a:rPr>
              <a:t>Net</a:t>
            </a:r>
            <a:r>
              <a:rPr dirty="0" sz="800" spc="-15">
                <a:solidFill>
                  <a:srgbClr val="404040"/>
                </a:solidFill>
                <a:latin typeface="Microsoft YaHei"/>
                <a:cs typeface="Microsoft YaHei"/>
              </a:rPr>
              <a:t> </a:t>
            </a:r>
            <a:r>
              <a:rPr dirty="0" sz="800" spc="-20">
                <a:solidFill>
                  <a:srgbClr val="404040"/>
                </a:solidFill>
                <a:latin typeface="Microsoft YaHei"/>
                <a:cs typeface="Microsoft YaHei"/>
              </a:rPr>
              <a:t>Zero</a:t>
            </a:r>
            <a:endParaRPr sz="800">
              <a:latin typeface="Microsoft YaHei"/>
              <a:cs typeface="Microsoft YaHei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458967" y="3366515"/>
            <a:ext cx="897636" cy="17526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2221230" cy="6091555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</a:pPr>
            <a:endParaRPr sz="700">
              <a:latin typeface="Microsoft YaHei"/>
              <a:cs typeface="Microsoft YaHei"/>
            </a:endParaRPr>
          </a:p>
          <a:p>
            <a:pPr>
              <a:lnSpc>
                <a:spcPct val="100000"/>
              </a:lnSpc>
              <a:spcBef>
                <a:spcPts val="665"/>
              </a:spcBef>
            </a:pPr>
            <a:endParaRPr sz="700">
              <a:latin typeface="Microsoft YaHei"/>
              <a:cs typeface="Microsoft YaHei"/>
            </a:endParaRPr>
          </a:p>
          <a:p>
            <a:pPr algn="r">
              <a:lnSpc>
                <a:spcPct val="100000"/>
              </a:lnSpc>
            </a:pPr>
            <a:r>
              <a:rPr dirty="0" sz="1000" spc="-25">
                <a:solidFill>
                  <a:srgbClr val="AEABAB"/>
                </a:solidFill>
                <a:latin typeface="Microsoft YaHei"/>
                <a:cs typeface="Microsoft YaHei"/>
              </a:rPr>
              <a:t>49</a:t>
            </a:r>
            <a:endParaRPr sz="10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grpSp>
        <p:nvGrpSpPr>
          <p:cNvPr id="4" name="object 4" descr=""/>
          <p:cNvGrpSpPr/>
          <p:nvPr/>
        </p:nvGrpSpPr>
        <p:grpSpPr>
          <a:xfrm>
            <a:off x="-1523" y="0"/>
            <a:ext cx="12193905" cy="6858000"/>
            <a:chOff x="-1523" y="0"/>
            <a:chExt cx="12193905" cy="6858000"/>
          </a:xfrm>
        </p:grpSpPr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523"/>
              <a:ext cx="12192000" cy="6856476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533399" y="396240"/>
              <a:ext cx="1584960" cy="403860"/>
            </a:xfrm>
            <a:custGeom>
              <a:avLst/>
              <a:gdLst/>
              <a:ahLst/>
              <a:cxnLst/>
              <a:rect l="l" t="t" r="r" b="b"/>
              <a:pathLst>
                <a:path w="1584960" h="403859">
                  <a:moveTo>
                    <a:pt x="1584960" y="403860"/>
                  </a:moveTo>
                  <a:lnTo>
                    <a:pt x="0" y="403860"/>
                  </a:lnTo>
                  <a:lnTo>
                    <a:pt x="0" y="0"/>
                  </a:lnTo>
                  <a:lnTo>
                    <a:pt x="1584960" y="0"/>
                  </a:lnTo>
                  <a:lnTo>
                    <a:pt x="1584960" y="4038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-1523" y="0"/>
              <a:ext cx="12192000" cy="6856730"/>
            </a:xfrm>
            <a:custGeom>
              <a:avLst/>
              <a:gdLst/>
              <a:ahLst/>
              <a:cxnLst/>
              <a:rect l="l" t="t" r="r" b="b"/>
              <a:pathLst>
                <a:path w="12192000" h="6856730">
                  <a:moveTo>
                    <a:pt x="12192000" y="6856476"/>
                  </a:moveTo>
                  <a:lnTo>
                    <a:pt x="0" y="6856476"/>
                  </a:lnTo>
                  <a:lnTo>
                    <a:pt x="0" y="0"/>
                  </a:lnTo>
                  <a:lnTo>
                    <a:pt x="12192000" y="0"/>
                  </a:lnTo>
                  <a:lnTo>
                    <a:pt x="12192000" y="6856476"/>
                  </a:lnTo>
                  <a:close/>
                </a:path>
              </a:pathLst>
            </a:custGeom>
            <a:solidFill>
              <a:srgbClr val="2E5496">
                <a:alpha val="50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5988" y="495300"/>
              <a:ext cx="1235964" cy="24079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8855" y="3421379"/>
              <a:ext cx="3456432" cy="61722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03803" y="4038600"/>
              <a:ext cx="3314700" cy="61721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80587" y="4575047"/>
              <a:ext cx="7734300" cy="888491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71716" y="3470147"/>
              <a:ext cx="519683" cy="519684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7469911" y="3599916"/>
            <a:ext cx="3297554" cy="268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latin typeface="Microsoft YaHei"/>
                <a:cs typeface="Microsoft YaHei"/>
              </a:rPr>
              <a:t>Facebook：</a:t>
            </a:r>
            <a:r>
              <a:rPr dirty="0" sz="1600" spc="-10">
                <a:latin typeface="Microsoft YaHei"/>
                <a:cs typeface="Microsoft YaHei"/>
                <a:hlinkClick r:id="rId2"/>
              </a:rPr>
              <a:t>CQSamas@gmail.com</a:t>
            </a:r>
            <a:endParaRPr sz="1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92195" y="818388"/>
            <a:ext cx="9099804" cy="6039611"/>
          </a:xfrm>
          <a:prstGeom prst="rect">
            <a:avLst/>
          </a:prstGeom>
        </p:spPr>
      </p:pic>
      <p:sp>
        <p:nvSpPr>
          <p:cNvPr id="5" name="object 5" descr=""/>
          <p:cNvSpPr txBox="1"/>
          <p:nvPr/>
        </p:nvSpPr>
        <p:spPr>
          <a:xfrm>
            <a:off x="11687809" y="6309359"/>
            <a:ext cx="99695" cy="1771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0">
                <a:solidFill>
                  <a:srgbClr val="AEABAB"/>
                </a:solidFill>
                <a:latin typeface="Microsoft YaHei"/>
                <a:cs typeface="Microsoft YaHei"/>
              </a:rPr>
              <a:t>5</a:t>
            </a:r>
            <a:endParaRPr sz="1000">
              <a:latin typeface="Microsoft YaHei"/>
              <a:cs typeface="Microsoft YaHe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Service</a:t>
            </a:r>
            <a:r>
              <a:rPr dirty="0" spc="35"/>
              <a:t> </a:t>
            </a:r>
            <a:r>
              <a:rPr dirty="0" spc="-10"/>
              <a:t>Center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429259" y="699134"/>
            <a:ext cx="3872229" cy="5137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4325" indent="-285115">
              <a:lnSpc>
                <a:spcPts val="1045"/>
              </a:lnSpc>
              <a:spcBef>
                <a:spcPts val="10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900" spc="-10" b="1">
                <a:solidFill>
                  <a:srgbClr val="586EAB"/>
                </a:solidFill>
                <a:latin typeface="Arial"/>
                <a:cs typeface="Arial"/>
              </a:rPr>
              <a:t>Nigeria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ts val="1045"/>
              </a:lnSpc>
            </a:pP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Nigeria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Service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Center: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Carloha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Nigeria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oriental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showroom.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China</a:t>
            </a:r>
            <a:r>
              <a:rPr dirty="0" sz="1050" spc="275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Company</a:t>
            </a:r>
            <a:endParaRPr sz="1050">
              <a:latin typeface="Arial"/>
              <a:cs typeface="Arial"/>
            </a:endParaRPr>
          </a:p>
          <a:p>
            <a:pPr marL="60325">
              <a:lnSpc>
                <a:spcPts val="1050"/>
              </a:lnSpc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Building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A,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Tuobang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Tower,</a:t>
            </a:r>
            <a:r>
              <a:rPr dirty="0" sz="900" spc="19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Liangjiang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New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District,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Chongqing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China</a:t>
            </a:r>
            <a:r>
              <a:rPr dirty="0" sz="1050" spc="275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Factory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No.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7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Huanping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Road,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Longgang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District,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Shenzhen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United</a:t>
            </a:r>
            <a:r>
              <a:rPr dirty="0" sz="1050" spc="265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Arab</a:t>
            </a:r>
            <a:r>
              <a:rPr dirty="0" sz="1050" spc="265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Emirates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925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Sultan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Bin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Zayed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The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First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Street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(Al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Muroor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Road),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Al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Nahyan,</a:t>
            </a:r>
            <a:r>
              <a:rPr dirty="0" sz="900" spc="2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Abu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Dhabi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SzPct val="85714"/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Saudi</a:t>
            </a:r>
            <a:r>
              <a:rPr dirty="0" sz="1050" spc="280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Arabia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2857-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2827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Abi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Ad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Duha,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Badr,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Riyadh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14727,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Saudi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Arabia.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SzPct val="85714"/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Kazakhstan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Zhetysu-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3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shagin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audani,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050063Almaty,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The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Republic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of</a:t>
            </a:r>
            <a:r>
              <a:rPr dirty="0" sz="900" spc="27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Kazakhstan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SzPct val="85714"/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Kyrgyzstan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6А,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720073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Yakov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Logvinenko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St,</a:t>
            </a:r>
            <a:r>
              <a:rPr dirty="0" sz="900" spc="19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Bishkek,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Kyrgyzstan.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SzPct val="85714"/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Malaysia</a:t>
            </a:r>
            <a:endParaRPr sz="1050">
              <a:latin typeface="Arial"/>
              <a:cs typeface="Arial"/>
            </a:endParaRPr>
          </a:p>
          <a:p>
            <a:pPr marL="43815" marR="1155700" indent="-31115">
              <a:lnSpc>
                <a:spcPts val="1080"/>
              </a:lnSpc>
              <a:spcBef>
                <a:spcPts val="5"/>
              </a:spcBef>
            </a:pP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W.P.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Kuala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LumpurKH</a:t>
            </a:r>
            <a:r>
              <a:rPr dirty="0" sz="900" spc="-6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Tower,</a:t>
            </a:r>
            <a:r>
              <a:rPr dirty="0" sz="900" spc="15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No.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 8,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Lorong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 P.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Ramlee,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Federal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Territory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of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Kuala Lumpur,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Malaysia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25"/>
              </a:spcBef>
              <a:buSzPct val="85714"/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Brazil</a:t>
            </a:r>
            <a:endParaRPr sz="1050">
              <a:latin typeface="Arial"/>
              <a:cs typeface="Arial"/>
            </a:endParaRPr>
          </a:p>
          <a:p>
            <a:pPr marL="12700" marR="1541145">
              <a:lnSpc>
                <a:spcPts val="1080"/>
              </a:lnSpc>
              <a:spcBef>
                <a:spcPts val="5"/>
              </a:spcBef>
            </a:pPr>
            <a:r>
              <a:rPr dirty="0" sz="900" spc="-70">
                <a:solidFill>
                  <a:srgbClr val="767070"/>
                </a:solidFill>
                <a:latin typeface="Tahoma"/>
                <a:cs typeface="Tahoma"/>
              </a:rPr>
              <a:t>R.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Gen.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Pantaleão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Teles,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38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120">
                <a:solidFill>
                  <a:srgbClr val="767070"/>
                </a:solidFill>
                <a:latin typeface="Tahoma"/>
                <a:cs typeface="Tahoma"/>
              </a:rPr>
              <a:t>-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Parque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Jabaquara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São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Paulo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120">
                <a:solidFill>
                  <a:srgbClr val="767070"/>
                </a:solidFill>
                <a:latin typeface="Tahoma"/>
                <a:cs typeface="Tahoma"/>
              </a:rPr>
              <a:t>-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SP,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04626-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911,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Brazil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25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Argentina</a:t>
            </a:r>
            <a:endParaRPr sz="1050">
              <a:latin typeface="Arial"/>
              <a:cs typeface="Arial"/>
            </a:endParaRPr>
          </a:p>
          <a:p>
            <a:pPr marL="43815" marR="1555750" indent="-31115">
              <a:lnSpc>
                <a:spcPts val="1080"/>
              </a:lnSpc>
              <a:spcBef>
                <a:spcPts val="5"/>
              </a:spcBef>
            </a:pP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Almte.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80">
                <a:solidFill>
                  <a:srgbClr val="767070"/>
                </a:solidFill>
                <a:latin typeface="Tahoma"/>
                <a:cs typeface="Tahoma"/>
              </a:rPr>
              <a:t>F.J.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Seguj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2485,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C1416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Cdad.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Autónoma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de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Buenos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Aires,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Argentina.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25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Egypt</a:t>
            </a:r>
            <a:endParaRPr sz="1050">
              <a:latin typeface="Arial"/>
              <a:cs typeface="Arial"/>
            </a:endParaRPr>
          </a:p>
          <a:p>
            <a:pPr marL="43815" marR="1247775" indent="-31115">
              <a:lnSpc>
                <a:spcPts val="1080"/>
              </a:lnSpc>
              <a:spcBef>
                <a:spcPts val="5"/>
              </a:spcBef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Qetaa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an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Nahdah,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Amreya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1,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Alexandria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Governorate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5258742,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Egypt.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25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South</a:t>
            </a:r>
            <a:r>
              <a:rPr dirty="0" sz="1050" spc="285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Africa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13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Jellicoe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Ave,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Epping,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Cape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Town,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7475,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South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Africa.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5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Türkiye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70"/>
              </a:lnSpc>
            </a:pP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Merkez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mah,</a:t>
            </a:r>
            <a:r>
              <a:rPr dirty="0" sz="9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Nihan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65">
                <a:solidFill>
                  <a:srgbClr val="767070"/>
                </a:solidFill>
                <a:latin typeface="Tahoma"/>
                <a:cs typeface="Tahoma"/>
              </a:rPr>
              <a:t>Sk.,</a:t>
            </a:r>
            <a:r>
              <a:rPr dirty="0" sz="9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34413</a:t>
            </a:r>
            <a:r>
              <a:rPr dirty="0" sz="900" spc="-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Ka</a:t>
            </a:r>
            <a:r>
              <a:rPr dirty="0" sz="900" spc="-25">
                <a:solidFill>
                  <a:srgbClr val="767070"/>
                </a:solidFill>
                <a:latin typeface="Microsoft Sans Serif"/>
                <a:cs typeface="Microsoft Sans Serif"/>
              </a:rPr>
              <a:t>ğ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ıthane/</a:t>
            </a:r>
            <a:r>
              <a:rPr dirty="0" sz="900" spc="-25">
                <a:solidFill>
                  <a:srgbClr val="767070"/>
                </a:solidFill>
                <a:latin typeface="Microsoft Sans Serif"/>
                <a:cs typeface="Microsoft Sans Serif"/>
              </a:rPr>
              <a:t>İ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stanbul,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 Türkiye.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2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Uzbekistan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Sayram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St,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100170,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Tashkent,</a:t>
            </a:r>
            <a:r>
              <a:rPr dirty="0" sz="900" spc="-1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Uzbekistan.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Indonesia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TamansariJl.</a:t>
            </a:r>
            <a:r>
              <a:rPr dirty="0" sz="9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Kesederhanaan</a:t>
            </a:r>
            <a:r>
              <a:rPr dirty="0" sz="9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No.38B,</a:t>
            </a:r>
            <a:r>
              <a:rPr dirty="0" sz="9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50">
                <a:solidFill>
                  <a:srgbClr val="767070"/>
                </a:solidFill>
                <a:latin typeface="Tahoma"/>
                <a:cs typeface="Tahoma"/>
              </a:rPr>
              <a:t>RT.9/RW.3,</a:t>
            </a:r>
            <a:r>
              <a:rPr dirty="0" sz="900" spc="1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Keagungan,</a:t>
            </a:r>
            <a:endParaRPr sz="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Kec.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Taman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5">
                <a:solidFill>
                  <a:srgbClr val="767070"/>
                </a:solidFill>
                <a:latin typeface="Tahoma"/>
                <a:cs typeface="Tahoma"/>
              </a:rPr>
              <a:t>Sari,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Kota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Jakarta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Barat,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Daerah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Khusus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Ibukota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5">
                <a:solidFill>
                  <a:srgbClr val="767070"/>
                </a:solidFill>
                <a:latin typeface="Tahoma"/>
                <a:cs typeface="Tahoma"/>
              </a:rPr>
              <a:t>Jakarta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11180.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429259" y="5817870"/>
            <a:ext cx="3824604" cy="612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314325" indent="-285115">
              <a:lnSpc>
                <a:spcPts val="1230"/>
              </a:lnSpc>
              <a:spcBef>
                <a:spcPts val="105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Vietnam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Huynh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Tan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Phat,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Quarter 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5,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Nha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Be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District,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Ho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Chi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Minh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City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73202,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Vietnam.</a:t>
            </a:r>
            <a:endParaRPr sz="900">
              <a:latin typeface="Tahoma"/>
              <a:cs typeface="Tahoma"/>
            </a:endParaRPr>
          </a:p>
          <a:p>
            <a:pPr marL="314325" indent="-285115">
              <a:lnSpc>
                <a:spcPts val="1230"/>
              </a:lnSpc>
              <a:spcBef>
                <a:spcPts val="60"/>
              </a:spcBef>
              <a:buFont typeface="Wingdings"/>
              <a:buChar char=""/>
              <a:tabLst>
                <a:tab pos="314325" algn="l"/>
              </a:tabLst>
            </a:pPr>
            <a:r>
              <a:rPr dirty="0" sz="1050" b="1">
                <a:solidFill>
                  <a:srgbClr val="586EAB"/>
                </a:solidFill>
                <a:latin typeface="Arial"/>
                <a:cs typeface="Arial"/>
              </a:rPr>
              <a:t>The</a:t>
            </a:r>
            <a:r>
              <a:rPr dirty="0" sz="1050" spc="190" b="1">
                <a:solidFill>
                  <a:srgbClr val="586EAB"/>
                </a:solidFill>
                <a:latin typeface="Arial"/>
                <a:cs typeface="Arial"/>
              </a:rPr>
              <a:t> </a:t>
            </a:r>
            <a:r>
              <a:rPr dirty="0" sz="1050" spc="-10" b="1">
                <a:solidFill>
                  <a:srgbClr val="586EAB"/>
                </a:solidFill>
                <a:latin typeface="Arial"/>
                <a:cs typeface="Arial"/>
              </a:rPr>
              <a:t>Philippines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050"/>
              </a:lnSpc>
            </a:pP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1101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new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Antipolo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55">
                <a:solidFill>
                  <a:srgbClr val="767070"/>
                </a:solidFill>
                <a:latin typeface="Tahoma"/>
                <a:cs typeface="Tahoma"/>
              </a:rPr>
              <a:t>St,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20">
                <a:solidFill>
                  <a:srgbClr val="767070"/>
                </a:solidFill>
                <a:latin typeface="Tahoma"/>
                <a:cs typeface="Tahoma"/>
              </a:rPr>
              <a:t>Tondo,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Manila,</a:t>
            </a:r>
            <a:r>
              <a:rPr dirty="0" sz="900" spc="-30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767070"/>
                </a:solidFill>
                <a:latin typeface="Tahoma"/>
                <a:cs typeface="Tahoma"/>
              </a:rPr>
              <a:t>Metro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Manila,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40">
                <a:solidFill>
                  <a:srgbClr val="767070"/>
                </a:solidFill>
                <a:latin typeface="Tahoma"/>
                <a:cs typeface="Tahoma"/>
              </a:rPr>
              <a:t>The</a:t>
            </a:r>
            <a:r>
              <a:rPr dirty="0" sz="900" spc="-25">
                <a:solidFill>
                  <a:srgbClr val="767070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767070"/>
                </a:solidFill>
                <a:latin typeface="Tahoma"/>
                <a:cs typeface="Tahoma"/>
              </a:rPr>
              <a:t>Philippines.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124585" y="1316990"/>
            <a:ext cx="3865879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-10" b="1">
                <a:solidFill>
                  <a:srgbClr val="1573B6"/>
                </a:solidFill>
                <a:latin typeface="Microsoft YaHei"/>
                <a:cs typeface="Microsoft YaHei"/>
              </a:rPr>
              <a:t>CONTENTS</a:t>
            </a:r>
            <a:endParaRPr sz="54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1269364" y="2769742"/>
            <a:ext cx="5660390" cy="3225800"/>
          </a:xfrm>
          <a:prstGeom prst="rect">
            <a:avLst/>
          </a:prstGeom>
        </p:spPr>
        <p:txBody>
          <a:bodyPr wrap="square" lIns="0" tIns="2260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780"/>
              </a:spcBef>
              <a:tabLst>
                <a:tab pos="662305" algn="l"/>
              </a:tabLst>
            </a:pPr>
            <a:r>
              <a:rPr dirty="0" sz="2800" spc="-25" b="1">
                <a:solidFill>
                  <a:srgbClr val="1677BE"/>
                </a:solidFill>
                <a:latin typeface="Microsoft YaHei"/>
                <a:cs typeface="Microsoft YaHei"/>
              </a:rPr>
              <a:t>01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	Policy</a:t>
            </a:r>
            <a:r>
              <a:rPr dirty="0" sz="2800" spc="-9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800" spc="-9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spc="-10" b="1">
                <a:solidFill>
                  <a:srgbClr val="1677BE"/>
                </a:solidFill>
                <a:latin typeface="Microsoft YaHei"/>
                <a:cs typeface="Microsoft YaHei"/>
              </a:rPr>
              <a:t>Background</a:t>
            </a:r>
            <a:endParaRPr sz="2800">
              <a:latin typeface="Microsoft YaHei"/>
              <a:cs typeface="Microsoft YaHei"/>
            </a:endParaRPr>
          </a:p>
          <a:p>
            <a:pPr marL="12700" marR="5080">
              <a:lnSpc>
                <a:spcPct val="150000"/>
              </a:lnSpc>
              <a:tabLst>
                <a:tab pos="662305" algn="l"/>
              </a:tabLst>
            </a:pPr>
            <a:r>
              <a:rPr dirty="0" sz="2800" spc="-25" b="1">
                <a:solidFill>
                  <a:srgbClr val="1677BE"/>
                </a:solidFill>
                <a:latin typeface="Microsoft YaHei"/>
                <a:cs typeface="Microsoft YaHei"/>
              </a:rPr>
              <a:t>02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	Challenges</a:t>
            </a:r>
            <a:r>
              <a:rPr dirty="0" sz="2800" spc="-6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800" spc="-5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spc="-10" b="1">
                <a:solidFill>
                  <a:srgbClr val="1677BE"/>
                </a:solidFill>
                <a:latin typeface="Microsoft YaHei"/>
                <a:cs typeface="Microsoft YaHei"/>
              </a:rPr>
              <a:t>Opportunities </a:t>
            </a:r>
            <a:r>
              <a:rPr dirty="0" sz="2800" spc="-25" b="1">
                <a:solidFill>
                  <a:srgbClr val="1677BE"/>
                </a:solidFill>
                <a:latin typeface="Microsoft YaHei"/>
                <a:cs typeface="Microsoft YaHei"/>
              </a:rPr>
              <a:t>03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	Strategies</a:t>
            </a:r>
            <a:r>
              <a:rPr dirty="0" sz="2800" spc="-10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800" spc="-10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spc="-10" b="1">
                <a:solidFill>
                  <a:srgbClr val="1677BE"/>
                </a:solidFill>
                <a:latin typeface="Microsoft YaHei"/>
                <a:cs typeface="Microsoft YaHei"/>
              </a:rPr>
              <a:t>Paths</a:t>
            </a:r>
            <a:endParaRPr sz="2800">
              <a:latin typeface="Microsoft YaHei"/>
              <a:cs typeface="Microsoft YaHei"/>
            </a:endParaRPr>
          </a:p>
          <a:p>
            <a:pPr marL="12700" marR="2013585">
              <a:lnSpc>
                <a:spcPct val="150000"/>
              </a:lnSpc>
              <a:tabLst>
                <a:tab pos="662305" algn="l"/>
              </a:tabLst>
            </a:pPr>
            <a:r>
              <a:rPr dirty="0" sz="2800" spc="-25" b="1">
                <a:solidFill>
                  <a:srgbClr val="1677BE"/>
                </a:solidFill>
                <a:latin typeface="Microsoft YaHei"/>
                <a:cs typeface="Microsoft YaHei"/>
              </a:rPr>
              <a:t>04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	Green</a:t>
            </a:r>
            <a:r>
              <a:rPr dirty="0" sz="2800" spc="-4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spc="-10" b="1">
                <a:solidFill>
                  <a:srgbClr val="1677BE"/>
                </a:solidFill>
                <a:latin typeface="Microsoft YaHei"/>
                <a:cs typeface="Microsoft YaHei"/>
              </a:rPr>
              <a:t>Finances </a:t>
            </a:r>
            <a:r>
              <a:rPr dirty="0" sz="2800" spc="-25" b="1">
                <a:solidFill>
                  <a:srgbClr val="1677BE"/>
                </a:solidFill>
                <a:latin typeface="Microsoft YaHei"/>
                <a:cs typeface="Microsoft YaHei"/>
              </a:rPr>
              <a:t>05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	Net</a:t>
            </a:r>
            <a:r>
              <a:rPr dirty="0" sz="2800" spc="-5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b="1">
                <a:solidFill>
                  <a:srgbClr val="1677BE"/>
                </a:solidFill>
                <a:latin typeface="Microsoft YaHei"/>
                <a:cs typeface="Microsoft YaHei"/>
              </a:rPr>
              <a:t>Zero</a:t>
            </a:r>
            <a:r>
              <a:rPr dirty="0" sz="2800" spc="-5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800" spc="-10" b="1">
                <a:solidFill>
                  <a:srgbClr val="1677BE"/>
                </a:solidFill>
                <a:latin typeface="Microsoft YaHei"/>
                <a:cs typeface="Microsoft YaHei"/>
              </a:rPr>
              <a:t>Service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  <p:pic>
        <p:nvPicPr>
          <p:cNvPr id="15" name="object 1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9388" y="518159"/>
            <a:ext cx="1235964" cy="240791"/>
          </a:xfrm>
          <a:prstGeom prst="rect">
            <a:avLst/>
          </a:prstGeom>
        </p:spPr>
      </p:pic>
      <p:sp>
        <p:nvSpPr>
          <p:cNvPr id="16" name="object 1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53587" y="390425"/>
            <a:ext cx="939165" cy="116839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8216" y="359663"/>
              <a:ext cx="193548" cy="19354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6858000"/>
                </a:lnTo>
                <a:close/>
              </a:path>
            </a:pathLst>
          </a:custGeom>
          <a:solidFill>
            <a:srgbClr val="2E5496">
              <a:alpha val="50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1124585" y="2437923"/>
            <a:ext cx="2699385" cy="1484630"/>
          </a:xfrm>
          <a:prstGeom prst="rect">
            <a:avLst/>
          </a:prstGeom>
        </p:spPr>
        <p:txBody>
          <a:bodyPr wrap="square" lIns="0" tIns="2533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95"/>
              </a:spcBef>
            </a:pPr>
            <a:r>
              <a:rPr dirty="0" sz="5400" spc="-25" b="1">
                <a:solidFill>
                  <a:srgbClr val="458DCF"/>
                </a:solidFill>
                <a:latin typeface="Microsoft YaHei"/>
                <a:cs typeface="Microsoft YaHei"/>
              </a:rPr>
              <a:t>01</a:t>
            </a:r>
            <a:endParaRPr sz="5400">
              <a:latin typeface="Microsoft YaHei"/>
              <a:cs typeface="Microsoft YaHei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Policy</a:t>
            </a:r>
            <a:r>
              <a:rPr dirty="0" sz="2000" spc="-60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b="1">
                <a:solidFill>
                  <a:srgbClr val="1677BE"/>
                </a:solidFill>
                <a:latin typeface="Microsoft YaHei"/>
                <a:cs typeface="Microsoft YaHei"/>
              </a:rPr>
              <a:t>&amp;</a:t>
            </a:r>
            <a:r>
              <a:rPr dirty="0" sz="2000" spc="-65" b="1">
                <a:solidFill>
                  <a:srgbClr val="1677BE"/>
                </a:solidFill>
                <a:latin typeface="Microsoft YaHei"/>
                <a:cs typeface="Microsoft YaHei"/>
              </a:rPr>
              <a:t> </a:t>
            </a:r>
            <a:r>
              <a:rPr dirty="0" sz="2000" spc="-10" b="1">
                <a:solidFill>
                  <a:srgbClr val="1677BE"/>
                </a:solidFill>
                <a:latin typeface="Microsoft YaHei"/>
                <a:cs typeface="Microsoft YaHei"/>
              </a:rPr>
              <a:t>Background</a:t>
            </a:r>
            <a:endParaRPr sz="2000">
              <a:latin typeface="Microsoft YaHei"/>
              <a:cs typeface="Microsoft YaHei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1199388" y="518159"/>
            <a:ext cx="7568565" cy="241300"/>
            <a:chOff x="1199388" y="518159"/>
            <a:chExt cx="7568565" cy="241300"/>
          </a:xfrm>
        </p:grpSpPr>
        <p:sp>
          <p:nvSpPr>
            <p:cNvPr id="10" name="object 10" descr=""/>
            <p:cNvSpPr/>
            <p:nvPr/>
          </p:nvSpPr>
          <p:spPr>
            <a:xfrm>
              <a:off x="8203692" y="533399"/>
              <a:ext cx="563880" cy="47625"/>
            </a:xfrm>
            <a:custGeom>
              <a:avLst/>
              <a:gdLst/>
              <a:ahLst/>
              <a:cxnLst/>
              <a:rect l="l" t="t" r="r" b="b"/>
              <a:pathLst>
                <a:path w="563879" h="47625">
                  <a:moveTo>
                    <a:pt x="563879" y="47243"/>
                  </a:moveTo>
                  <a:lnTo>
                    <a:pt x="0" y="47243"/>
                  </a:lnTo>
                  <a:lnTo>
                    <a:pt x="0" y="0"/>
                  </a:lnTo>
                  <a:lnTo>
                    <a:pt x="563879" y="0"/>
                  </a:lnTo>
                  <a:lnTo>
                    <a:pt x="563879" y="47243"/>
                  </a:lnTo>
                  <a:close/>
                </a:path>
              </a:pathLst>
            </a:custGeom>
            <a:solidFill>
              <a:srgbClr val="AEABAB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9388" y="518159"/>
              <a:ext cx="1235964" cy="240791"/>
            </a:xfrm>
            <a:prstGeom prst="rect">
              <a:avLst/>
            </a:prstGeom>
          </p:spPr>
        </p:pic>
      </p:grpSp>
      <p:sp>
        <p:nvSpPr>
          <p:cNvPr id="12" name="object 12" descr=""/>
          <p:cNvSpPr txBox="1"/>
          <p:nvPr/>
        </p:nvSpPr>
        <p:spPr>
          <a:xfrm>
            <a:off x="8253094" y="283298"/>
            <a:ext cx="46355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Policy</a:t>
            </a:r>
            <a:r>
              <a:rPr dirty="0" sz="600" spc="-2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Background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3" name="object 13" descr=""/>
          <p:cNvSpPr txBox="1"/>
          <p:nvPr/>
        </p:nvSpPr>
        <p:spPr>
          <a:xfrm>
            <a:off x="9792334" y="283298"/>
            <a:ext cx="47815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BEBEBE"/>
                </a:solidFill>
                <a:latin typeface="Microsoft YaHei"/>
                <a:cs typeface="Microsoft YaHei"/>
              </a:rPr>
              <a:t>Strategies</a:t>
            </a:r>
            <a:r>
              <a:rPr dirty="0" sz="600" spc="-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Paths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9015094" y="283298"/>
            <a:ext cx="5334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Challenges</a:t>
            </a:r>
            <a:r>
              <a:rPr dirty="0" sz="600" spc="45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50">
                <a:solidFill>
                  <a:srgbClr val="BEBEBE"/>
                </a:solidFill>
                <a:latin typeface="Microsoft YaHei"/>
                <a:cs typeface="Microsoft YaHei"/>
              </a:rPr>
              <a:t>&amp;</a:t>
            </a:r>
            <a:r>
              <a:rPr dirty="0" sz="600" spc="500">
                <a:solidFill>
                  <a:srgbClr val="BEBEBE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BEBEBE"/>
                </a:solidFill>
                <a:latin typeface="Microsoft YaHei"/>
                <a:cs typeface="Microsoft YaHei"/>
              </a:rPr>
              <a:t>Opportunities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10573384" y="283298"/>
            <a:ext cx="58102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Green</a:t>
            </a:r>
            <a:r>
              <a:rPr dirty="0" sz="600" spc="-25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Finances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11352530" y="283298"/>
            <a:ext cx="35052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>
                <a:solidFill>
                  <a:srgbClr val="AEABAB"/>
                </a:solidFill>
                <a:latin typeface="Microsoft YaHei"/>
                <a:cs typeface="Microsoft YaHei"/>
              </a:rPr>
              <a:t>Net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20">
                <a:solidFill>
                  <a:srgbClr val="AEABAB"/>
                </a:solidFill>
                <a:latin typeface="Microsoft YaHei"/>
                <a:cs typeface="Microsoft YaHei"/>
              </a:rPr>
              <a:t>Zero</a:t>
            </a:r>
            <a:r>
              <a:rPr dirty="0" sz="600" spc="500">
                <a:solidFill>
                  <a:srgbClr val="AEABAB"/>
                </a:solidFill>
                <a:latin typeface="Microsoft YaHei"/>
                <a:cs typeface="Microsoft YaHei"/>
              </a:rPr>
              <a:t> </a:t>
            </a:r>
            <a:r>
              <a:rPr dirty="0" sz="600" spc="-10">
                <a:solidFill>
                  <a:srgbClr val="AEABAB"/>
                </a:solidFill>
                <a:latin typeface="Microsoft YaHei"/>
                <a:cs typeface="Microsoft YaHei"/>
              </a:rPr>
              <a:t>Service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Why</a:t>
            </a:r>
            <a:r>
              <a:rPr dirty="0" spc="-40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 spc="-10"/>
              <a:t>"Green"</a:t>
            </a:r>
            <a:r>
              <a:rPr dirty="0" spc="-40"/>
              <a:t> </a:t>
            </a:r>
            <a:r>
              <a:rPr dirty="0"/>
              <a:t>So</a:t>
            </a:r>
            <a:r>
              <a:rPr dirty="0" spc="-35"/>
              <a:t> </a:t>
            </a:r>
            <a:r>
              <a:rPr dirty="0"/>
              <a:t>Urgent</a:t>
            </a:r>
            <a:r>
              <a:rPr dirty="0" spc="-35"/>
              <a:t> </a:t>
            </a:r>
            <a:r>
              <a:rPr dirty="0" spc="-50"/>
              <a:t>?</a:t>
            </a:r>
          </a:p>
        </p:txBody>
      </p:sp>
      <p:sp>
        <p:nvSpPr>
          <p:cNvPr id="5" name="object 5" descr=""/>
          <p:cNvSpPr txBox="1"/>
          <p:nvPr/>
        </p:nvSpPr>
        <p:spPr>
          <a:xfrm>
            <a:off x="450215" y="943622"/>
            <a:ext cx="1126299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EU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Barriers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are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Reshaping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Global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20" b="1">
                <a:solidFill>
                  <a:srgbClr val="C00000"/>
                </a:solidFill>
                <a:latin typeface="Microsoft YaHei"/>
                <a:cs typeface="Microsoft YaHei"/>
              </a:rPr>
              <a:t>Trade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Rules: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CBAM,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CSRD,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and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CSDDD</a:t>
            </a:r>
            <a:r>
              <a:rPr dirty="0" sz="1800" spc="-6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collectively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forge</a:t>
            </a:r>
            <a:r>
              <a:rPr dirty="0" sz="1800" spc="-5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50" b="1">
                <a:solidFill>
                  <a:srgbClr val="C00000"/>
                </a:solidFill>
                <a:latin typeface="Microsoft YaHei"/>
                <a:cs typeface="Microsoft YaHei"/>
              </a:rPr>
              <a:t>a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"Price-Disclosure-Governance"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trinity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within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the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green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trade</a:t>
            </a:r>
            <a:r>
              <a:rPr dirty="0" sz="1800" spc="-3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framework.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368808" y="1548383"/>
            <a:ext cx="11460480" cy="2129155"/>
            <a:chOff x="368808" y="1548383"/>
            <a:chExt cx="11460480" cy="2129155"/>
          </a:xfrm>
        </p:grpSpPr>
        <p:sp>
          <p:nvSpPr>
            <p:cNvPr id="7" name="object 7" descr=""/>
            <p:cNvSpPr/>
            <p:nvPr/>
          </p:nvSpPr>
          <p:spPr>
            <a:xfrm>
              <a:off x="381000" y="1624583"/>
              <a:ext cx="11448415" cy="2052955"/>
            </a:xfrm>
            <a:custGeom>
              <a:avLst/>
              <a:gdLst/>
              <a:ahLst/>
              <a:cxnLst/>
              <a:rect l="l" t="t" r="r" b="b"/>
              <a:pathLst>
                <a:path w="11448415" h="2052954">
                  <a:moveTo>
                    <a:pt x="11448288" y="2052827"/>
                  </a:moveTo>
                  <a:lnTo>
                    <a:pt x="0" y="2052827"/>
                  </a:lnTo>
                  <a:lnTo>
                    <a:pt x="0" y="0"/>
                  </a:lnTo>
                  <a:lnTo>
                    <a:pt x="11448288" y="0"/>
                  </a:lnTo>
                  <a:lnTo>
                    <a:pt x="11448288" y="2052827"/>
                  </a:lnTo>
                  <a:close/>
                </a:path>
              </a:pathLst>
            </a:custGeom>
            <a:solidFill>
              <a:srgbClr val="D9E9FD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808" y="1548383"/>
              <a:ext cx="2148840" cy="79248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/>
          <p:nvPr/>
        </p:nvSpPr>
        <p:spPr>
          <a:xfrm>
            <a:off x="2869564" y="1689760"/>
            <a:ext cx="8773160" cy="4368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Microsoft YaHei"/>
                <a:cs typeface="Microsoft YaHei"/>
              </a:rPr>
              <a:t>Published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May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2023,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CBAM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world's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first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trade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policy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instrument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centered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around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pricing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(often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referred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"carbon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tariff").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It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set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full </a:t>
            </a:r>
            <a:r>
              <a:rPr dirty="0" sz="900">
                <a:latin typeface="Microsoft YaHei"/>
                <a:cs typeface="Microsoft YaHei"/>
              </a:rPr>
              <a:t>enforcement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starting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January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1,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2026.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Upon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implementation, EU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importers will be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legally obligated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 purchase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 surrender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CBAM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certificates to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account </a:t>
            </a:r>
            <a:r>
              <a:rPr dirty="0" sz="900" spc="-25">
                <a:latin typeface="Microsoft YaHei"/>
                <a:cs typeface="Microsoft YaHei"/>
              </a:rPr>
              <a:t>for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embedded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specific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imported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goods.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2869564" y="2152040"/>
            <a:ext cx="8773795" cy="149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 indent="-170180">
              <a:lnSpc>
                <a:spcPct val="100000"/>
              </a:lnSpc>
              <a:spcBef>
                <a:spcPts val="1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b="1">
                <a:latin typeface="Microsoft YaHei"/>
                <a:cs typeface="Microsoft YaHei"/>
              </a:rPr>
              <a:t>Transitional</a:t>
            </a:r>
            <a:r>
              <a:rPr dirty="0" sz="900" spc="18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Phase</a:t>
            </a:r>
            <a:r>
              <a:rPr dirty="0" sz="900" spc="19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(2023–2025</a:t>
            </a:r>
            <a:r>
              <a:rPr dirty="0" sz="900">
                <a:latin typeface="Microsoft YaHei"/>
                <a:cs typeface="Microsoft YaHei"/>
              </a:rPr>
              <a:t>):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Importers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required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submit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quarterly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reports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detailing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direct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specific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indirect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of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imported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products,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no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financial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obligation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purchase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certificates.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initial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scope focuses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on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six sectors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at high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risk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 carbon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leakage: iron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steel,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cement,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aluminum,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fertilizers,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electricity,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hydrogen.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00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b="1">
                <a:latin typeface="Microsoft YaHei"/>
                <a:cs typeface="Microsoft YaHei"/>
              </a:rPr>
              <a:t>Definitive</a:t>
            </a:r>
            <a:r>
              <a:rPr dirty="0" sz="900" spc="9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Implementation</a:t>
            </a:r>
            <a:r>
              <a:rPr dirty="0" sz="900" spc="9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Phase</a:t>
            </a:r>
            <a:r>
              <a:rPr dirty="0" sz="900" spc="9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(2026–2027):</a:t>
            </a:r>
            <a:r>
              <a:rPr dirty="0" sz="900" spc="8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Importers</a:t>
            </a:r>
            <a:r>
              <a:rPr dirty="0" sz="900" spc="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must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purchase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CBAM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certificates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at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prices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pegged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average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weekly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EU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ETS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(Emissions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Trading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System)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auction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prices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cover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embedded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emissions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their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products.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-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2030,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scope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gradually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expand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-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include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other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sectors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regulated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EU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ETS,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such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chemicals,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plastics,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textiles.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00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b="1">
                <a:latin typeface="Microsoft YaHei"/>
                <a:cs typeface="Microsoft YaHei"/>
              </a:rPr>
              <a:t>Deepening</a:t>
            </a:r>
            <a:r>
              <a:rPr dirty="0" sz="900" spc="4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&amp;</a:t>
            </a:r>
            <a:r>
              <a:rPr dirty="0" sz="900" spc="4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Adjustment</a:t>
            </a:r>
            <a:r>
              <a:rPr dirty="0" sz="900" spc="4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Phase</a:t>
            </a:r>
            <a:r>
              <a:rPr dirty="0" sz="900" spc="4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(2035–2040):</a:t>
            </a:r>
            <a:r>
              <a:rPr dirty="0" sz="900" spc="3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free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allocations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are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entirely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phased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out,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CBAM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certificates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become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sole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mechanism</a:t>
            </a:r>
            <a:r>
              <a:rPr dirty="0" sz="900" spc="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carbon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cost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adjustment,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certificate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prices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fluctuating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real-time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alignment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EU</a:t>
            </a:r>
            <a:r>
              <a:rPr dirty="0" sz="900" spc="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ETS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prices.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Downstream</a:t>
            </a:r>
            <a:r>
              <a:rPr dirty="0" sz="900" spc="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products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(e.g.,</a:t>
            </a:r>
            <a:r>
              <a:rPr dirty="0" sz="900" spc="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fabricated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metal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and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chemical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products)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integrated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into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regulatory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framework.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Furthermore,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suppliers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required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provide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certification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8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recycled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material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content,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driving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adoption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low-</a:t>
            </a:r>
            <a:r>
              <a:rPr dirty="0" sz="900">
                <a:latin typeface="Microsoft YaHei"/>
                <a:cs typeface="Microsoft YaHei"/>
              </a:rPr>
              <a:t>carbon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technologies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across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global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supply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chains.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631190" y="1781936"/>
            <a:ext cx="1631314" cy="12769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5240" marR="508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Microsoft YaHei"/>
                <a:cs typeface="Microsoft YaHei"/>
              </a:rPr>
              <a:t>EU</a:t>
            </a:r>
            <a:r>
              <a:rPr dirty="0" sz="1400" spc="-45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Carbon</a:t>
            </a:r>
            <a:r>
              <a:rPr dirty="0" sz="1400" spc="-40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Border Adjustment Mechanism</a:t>
            </a:r>
            <a:endParaRPr sz="1400">
              <a:latin typeface="Microsoft YaHei"/>
              <a:cs typeface="Microsoft YaHei"/>
            </a:endParaRPr>
          </a:p>
          <a:p>
            <a:pPr algn="ctr" marL="1905">
              <a:lnSpc>
                <a:spcPct val="100000"/>
              </a:lnSpc>
            </a:pPr>
            <a:r>
              <a:rPr dirty="0" sz="1400" spc="-10" b="1">
                <a:latin typeface="Microsoft YaHei"/>
                <a:cs typeface="Microsoft YaHei"/>
              </a:rPr>
              <a:t>（CBAM）</a:t>
            </a:r>
            <a:endParaRPr sz="1400">
              <a:latin typeface="Microsoft YaHei"/>
              <a:cs typeface="Microsoft YaHei"/>
            </a:endParaRPr>
          </a:p>
          <a:p>
            <a:pPr algn="just" marL="12700" marR="13970">
              <a:lnSpc>
                <a:spcPct val="119400"/>
              </a:lnSpc>
              <a:spcBef>
                <a:spcPts val="545"/>
              </a:spcBef>
            </a:pPr>
            <a:r>
              <a:rPr dirty="0" sz="600">
                <a:latin typeface="Microsoft YaHei"/>
                <a:cs typeface="Microsoft YaHei"/>
              </a:rPr>
              <a:t>To</a:t>
            </a:r>
            <a:r>
              <a:rPr dirty="0" sz="600" spc="12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address</a:t>
            </a:r>
            <a:r>
              <a:rPr dirty="0" sz="600" spc="1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"carbon</a:t>
            </a:r>
            <a:r>
              <a:rPr dirty="0" sz="600" spc="1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leakage"</a:t>
            </a:r>
            <a:r>
              <a:rPr dirty="0" sz="600" spc="13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and</a:t>
            </a:r>
            <a:r>
              <a:rPr dirty="0" sz="600" spc="14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ensure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that</a:t>
            </a:r>
            <a:r>
              <a:rPr dirty="0" sz="600" spc="1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imported</a:t>
            </a:r>
            <a:r>
              <a:rPr dirty="0" sz="600" spc="1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products</a:t>
            </a:r>
            <a:r>
              <a:rPr dirty="0" sz="600" spc="2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bear</a:t>
            </a:r>
            <a:r>
              <a:rPr dirty="0" sz="600" spc="2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</a:t>
            </a:r>
            <a:r>
              <a:rPr dirty="0" sz="600" spc="2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carbon</a:t>
            </a:r>
            <a:r>
              <a:rPr dirty="0" sz="600" spc="20">
                <a:latin typeface="Microsoft YaHei"/>
                <a:cs typeface="Microsoft YaHei"/>
              </a:rPr>
              <a:t> </a:t>
            </a:r>
            <a:r>
              <a:rPr dirty="0" sz="600" spc="-20">
                <a:latin typeface="Microsoft YaHei"/>
                <a:cs typeface="Microsoft YaHei"/>
              </a:rPr>
              <a:t>cost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equivalent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to that of EU </a:t>
            </a:r>
            <a:r>
              <a:rPr dirty="0" sz="600" spc="-10">
                <a:latin typeface="Microsoft YaHei"/>
                <a:cs typeface="Microsoft YaHei"/>
              </a:rPr>
              <a:t>products</a:t>
            </a:r>
            <a:endParaRPr sz="600">
              <a:latin typeface="Microsoft YaHei"/>
              <a:cs typeface="Microsoft YaHei"/>
            </a:endParaRPr>
          </a:p>
        </p:txBody>
      </p:sp>
      <p:grpSp>
        <p:nvGrpSpPr>
          <p:cNvPr id="12" name="object 12" descr=""/>
          <p:cNvGrpSpPr/>
          <p:nvPr/>
        </p:nvGrpSpPr>
        <p:grpSpPr>
          <a:xfrm>
            <a:off x="368808" y="3747515"/>
            <a:ext cx="5565775" cy="2598420"/>
            <a:chOff x="368808" y="3747515"/>
            <a:chExt cx="5565775" cy="2598420"/>
          </a:xfrm>
        </p:grpSpPr>
        <p:sp>
          <p:nvSpPr>
            <p:cNvPr id="13" name="object 13" descr=""/>
            <p:cNvSpPr/>
            <p:nvPr/>
          </p:nvSpPr>
          <p:spPr>
            <a:xfrm>
              <a:off x="371856" y="3826763"/>
              <a:ext cx="5562600" cy="2519680"/>
            </a:xfrm>
            <a:custGeom>
              <a:avLst/>
              <a:gdLst/>
              <a:ahLst/>
              <a:cxnLst/>
              <a:rect l="l" t="t" r="r" b="b"/>
              <a:pathLst>
                <a:path w="5562600" h="2519679">
                  <a:moveTo>
                    <a:pt x="5562600" y="2519172"/>
                  </a:moveTo>
                  <a:lnTo>
                    <a:pt x="0" y="2519172"/>
                  </a:lnTo>
                  <a:lnTo>
                    <a:pt x="0" y="0"/>
                  </a:lnTo>
                  <a:lnTo>
                    <a:pt x="5562600" y="0"/>
                  </a:lnTo>
                  <a:lnTo>
                    <a:pt x="5562600" y="2519172"/>
                  </a:lnTo>
                  <a:close/>
                </a:path>
              </a:pathLst>
            </a:custGeom>
            <a:solidFill>
              <a:srgbClr val="D9E9FD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808" y="3747515"/>
              <a:ext cx="2148840" cy="82295"/>
            </a:xfrm>
            <a:prstGeom prst="rect">
              <a:avLst/>
            </a:prstGeom>
          </p:spPr>
        </p:pic>
      </p:grpSp>
      <p:sp>
        <p:nvSpPr>
          <p:cNvPr id="15" name="object 15" descr=""/>
          <p:cNvSpPr txBox="1"/>
          <p:nvPr/>
        </p:nvSpPr>
        <p:spPr>
          <a:xfrm>
            <a:off x="2679064" y="3975150"/>
            <a:ext cx="3051175" cy="2133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75">
                <a:latin typeface="Microsoft YaHei"/>
                <a:cs typeface="Microsoft YaHei"/>
              </a:rPr>
              <a:t>Entered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into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force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</a:t>
            </a:r>
            <a:r>
              <a:rPr dirty="0" sz="900" spc="220" b="1">
                <a:latin typeface="Microsoft YaHei"/>
                <a:cs typeface="Microsoft YaHei"/>
              </a:rPr>
              <a:t> </a:t>
            </a:r>
            <a:r>
              <a:rPr dirty="0" sz="900" spc="75" b="1">
                <a:latin typeface="Microsoft YaHei"/>
                <a:cs typeface="Microsoft YaHei"/>
              </a:rPr>
              <a:t>January</a:t>
            </a:r>
            <a:r>
              <a:rPr dirty="0" sz="900" spc="215" b="1">
                <a:latin typeface="Microsoft YaHei"/>
                <a:cs typeface="Microsoft YaHei"/>
              </a:rPr>
              <a:t> </a:t>
            </a:r>
            <a:r>
              <a:rPr dirty="0" sz="900" spc="40" b="1">
                <a:latin typeface="Microsoft YaHei"/>
                <a:cs typeface="Microsoft YaHei"/>
              </a:rPr>
              <a:t>2023</a:t>
            </a:r>
            <a:r>
              <a:rPr dirty="0" sz="900" spc="-6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the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CSRD </a:t>
            </a:r>
            <a:r>
              <a:rPr dirty="0" sz="900">
                <a:latin typeface="Microsoft YaHei"/>
                <a:cs typeface="Microsoft YaHei"/>
              </a:rPr>
              <a:t>mandates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that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both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EU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companies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non-</a:t>
            </a:r>
            <a:r>
              <a:rPr dirty="0" sz="900">
                <a:latin typeface="Microsoft YaHei"/>
                <a:cs typeface="Microsoft YaHei"/>
              </a:rPr>
              <a:t>EU</a:t>
            </a:r>
            <a:r>
              <a:rPr dirty="0" sz="900" spc="-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entities </a:t>
            </a:r>
            <a:r>
              <a:rPr dirty="0" sz="900" spc="10">
                <a:latin typeface="Microsoft YaHei"/>
                <a:cs typeface="Microsoft YaHei"/>
              </a:rPr>
              <a:t>meeting</a:t>
            </a:r>
            <a:r>
              <a:rPr dirty="0" sz="900" spc="26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specific</a:t>
            </a:r>
            <a:r>
              <a:rPr dirty="0" sz="900" spc="26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revenue</a:t>
            </a:r>
            <a:r>
              <a:rPr dirty="0" sz="900" spc="26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thresholds</a:t>
            </a:r>
            <a:r>
              <a:rPr dirty="0" sz="900" spc="26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must</a:t>
            </a:r>
            <a:r>
              <a:rPr dirty="0" sz="900" spc="27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disclose </a:t>
            </a:r>
            <a:r>
              <a:rPr dirty="0" sz="900">
                <a:latin typeface="Microsoft YaHei"/>
                <a:cs typeface="Microsoft YaHei"/>
              </a:rPr>
              <a:t>information</a:t>
            </a:r>
            <a:r>
              <a:rPr dirty="0" sz="900" spc="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regarding</a:t>
            </a:r>
            <a:r>
              <a:rPr dirty="0" sz="900" spc="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their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Environment,</a:t>
            </a:r>
            <a:r>
              <a:rPr dirty="0" sz="900" spc="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Social,</a:t>
            </a:r>
            <a:r>
              <a:rPr dirty="0" sz="900" spc="75" b="1">
                <a:latin typeface="Microsoft YaHei"/>
                <a:cs typeface="Microsoft YaHei"/>
              </a:rPr>
              <a:t> </a:t>
            </a:r>
            <a:r>
              <a:rPr dirty="0" sz="900" spc="-25" b="1">
                <a:latin typeface="Microsoft YaHei"/>
                <a:cs typeface="Microsoft YaHei"/>
              </a:rPr>
              <a:t>and </a:t>
            </a:r>
            <a:r>
              <a:rPr dirty="0" sz="900" b="1">
                <a:latin typeface="Microsoft YaHei"/>
                <a:cs typeface="Microsoft YaHei"/>
              </a:rPr>
              <a:t>Governance</a:t>
            </a:r>
            <a:r>
              <a:rPr dirty="0" sz="900" spc="1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(ESG)</a:t>
            </a:r>
            <a:r>
              <a:rPr dirty="0" sz="900" spc="2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performance,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well</a:t>
            </a:r>
            <a:r>
              <a:rPr dirty="0" sz="900" spc="2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their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entire </a:t>
            </a:r>
            <a:r>
              <a:rPr dirty="0" sz="900" b="1">
                <a:latin typeface="Microsoft YaHei"/>
                <a:cs typeface="Microsoft YaHei"/>
              </a:rPr>
              <a:t>value</a:t>
            </a:r>
            <a:r>
              <a:rPr dirty="0" sz="900" spc="275" b="1">
                <a:latin typeface="Microsoft YaHei"/>
                <a:cs typeface="Microsoft YaHei"/>
              </a:rPr>
              <a:t> </a:t>
            </a:r>
            <a:r>
              <a:rPr dirty="0" sz="900" spc="50" b="1">
                <a:latin typeface="Microsoft YaHei"/>
                <a:cs typeface="Microsoft YaHei"/>
              </a:rPr>
              <a:t>chain</a:t>
            </a:r>
            <a:r>
              <a:rPr dirty="0" sz="900" spc="50">
                <a:latin typeface="Microsoft YaHei"/>
                <a:cs typeface="Microsoft YaHei"/>
              </a:rPr>
              <a:t>.</a:t>
            </a:r>
            <a:r>
              <a:rPr dirty="0" sz="900" spc="26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Reporting</a:t>
            </a:r>
            <a:r>
              <a:rPr dirty="0" sz="900" spc="2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must</a:t>
            </a:r>
            <a:r>
              <a:rPr dirty="0" sz="900" spc="2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align</a:t>
            </a:r>
            <a:r>
              <a:rPr dirty="0" sz="900" spc="26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2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70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ESRS </a:t>
            </a:r>
            <a:r>
              <a:rPr dirty="0" sz="900" spc="20">
                <a:latin typeface="Microsoft YaHei"/>
                <a:cs typeface="Microsoft YaHei"/>
              </a:rPr>
              <a:t>(European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Sustainability</a:t>
            </a:r>
            <a:r>
              <a:rPr dirty="0" sz="900" spc="24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Reporting</a:t>
            </a:r>
            <a:r>
              <a:rPr dirty="0" sz="900" spc="25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Standards)</a:t>
            </a:r>
            <a:r>
              <a:rPr dirty="0" sz="900" spc="24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and </a:t>
            </a:r>
            <a:r>
              <a:rPr dirty="0" sz="900" spc="10">
                <a:latin typeface="Microsoft YaHei"/>
                <a:cs typeface="Microsoft YaHei"/>
              </a:rPr>
              <a:t>follow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a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phased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implementation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approach,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covering </a:t>
            </a:r>
            <a:r>
              <a:rPr dirty="0" sz="900">
                <a:latin typeface="Microsoft YaHei"/>
                <a:cs typeface="Microsoft YaHei"/>
              </a:rPr>
              <a:t>strategic</a:t>
            </a:r>
            <a:r>
              <a:rPr dirty="0" sz="900" spc="-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alignment,</a:t>
            </a:r>
            <a:r>
              <a:rPr dirty="0" sz="900" spc="-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progress</a:t>
            </a:r>
            <a:r>
              <a:rPr dirty="0" sz="900" spc="-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toward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targets,</a:t>
            </a:r>
            <a:r>
              <a:rPr dirty="0" sz="900" spc="-40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-35" b="1">
                <a:latin typeface="Microsoft YaHei"/>
                <a:cs typeface="Microsoft YaHei"/>
              </a:rPr>
              <a:t> </a:t>
            </a:r>
            <a:r>
              <a:rPr dirty="0" sz="900" spc="-20" b="1">
                <a:latin typeface="Microsoft YaHei"/>
                <a:cs typeface="Microsoft YaHei"/>
              </a:rPr>
              <a:t>risks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1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opportunities</a:t>
            </a:r>
            <a:r>
              <a:rPr dirty="0" sz="900" spc="20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(R&amp;O).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00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b="1">
                <a:latin typeface="Microsoft YaHei"/>
                <a:cs typeface="Microsoft YaHei"/>
              </a:rPr>
              <a:t>Mandatory</a:t>
            </a:r>
            <a:r>
              <a:rPr dirty="0" sz="900" spc="15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Assurance:</a:t>
            </a:r>
            <a:r>
              <a:rPr dirty="0" sz="900" spc="16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By</a:t>
            </a:r>
            <a:r>
              <a:rPr dirty="0" sz="900" spc="1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requiring</a:t>
            </a:r>
            <a:r>
              <a:rPr dirty="0" sz="900" spc="16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independent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 spc="65">
                <a:latin typeface="Microsoft YaHei"/>
                <a:cs typeface="Microsoft YaHei"/>
              </a:rPr>
              <a:t>third-</a:t>
            </a:r>
            <a:r>
              <a:rPr dirty="0" sz="900" spc="50">
                <a:latin typeface="Microsoft YaHei"/>
                <a:cs typeface="Microsoft YaHei"/>
              </a:rPr>
              <a:t>party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assurance,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CSRD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ensures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data </a:t>
            </a:r>
            <a:r>
              <a:rPr dirty="0" sz="900" spc="-2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quality</a:t>
            </a:r>
            <a:r>
              <a:rPr dirty="0" sz="900" spc="229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enhances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4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credibility</a:t>
            </a:r>
            <a:r>
              <a:rPr dirty="0" sz="900" spc="2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24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reports,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setting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definitive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new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global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benchmark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ESG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 spc="-10">
                <a:latin typeface="Microsoft YaHei"/>
                <a:cs typeface="Microsoft YaHei"/>
              </a:rPr>
              <a:t>disclosure.</a:t>
            </a:r>
            <a:endParaRPr sz="900">
              <a:latin typeface="Microsoft YaHei"/>
              <a:cs typeface="Microsoft YaHei"/>
            </a:endParaRPr>
          </a:p>
        </p:txBody>
      </p:sp>
      <p:grpSp>
        <p:nvGrpSpPr>
          <p:cNvPr id="16" name="object 16" descr=""/>
          <p:cNvGrpSpPr/>
          <p:nvPr/>
        </p:nvGrpSpPr>
        <p:grpSpPr>
          <a:xfrm>
            <a:off x="6243828" y="3745991"/>
            <a:ext cx="5567680" cy="2600325"/>
            <a:chOff x="6243828" y="3745991"/>
            <a:chExt cx="5567680" cy="2600325"/>
          </a:xfrm>
        </p:grpSpPr>
        <p:sp>
          <p:nvSpPr>
            <p:cNvPr id="17" name="object 17" descr=""/>
            <p:cNvSpPr/>
            <p:nvPr/>
          </p:nvSpPr>
          <p:spPr>
            <a:xfrm>
              <a:off x="6248400" y="3826763"/>
              <a:ext cx="5562600" cy="2519680"/>
            </a:xfrm>
            <a:custGeom>
              <a:avLst/>
              <a:gdLst/>
              <a:ahLst/>
              <a:cxnLst/>
              <a:rect l="l" t="t" r="r" b="b"/>
              <a:pathLst>
                <a:path w="5562600" h="2519679">
                  <a:moveTo>
                    <a:pt x="5562600" y="2519172"/>
                  </a:moveTo>
                  <a:lnTo>
                    <a:pt x="0" y="2519172"/>
                  </a:lnTo>
                  <a:lnTo>
                    <a:pt x="0" y="0"/>
                  </a:lnTo>
                  <a:lnTo>
                    <a:pt x="5562600" y="0"/>
                  </a:lnTo>
                  <a:lnTo>
                    <a:pt x="5562600" y="2519172"/>
                  </a:lnTo>
                  <a:close/>
                </a:path>
              </a:pathLst>
            </a:custGeom>
            <a:solidFill>
              <a:srgbClr val="D9E9FD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3828" y="3745991"/>
              <a:ext cx="2148839" cy="83819"/>
            </a:xfrm>
            <a:prstGeom prst="rect">
              <a:avLst/>
            </a:prstGeom>
          </p:spPr>
        </p:pic>
      </p:grpSp>
      <p:sp>
        <p:nvSpPr>
          <p:cNvPr id="19" name="object 19" descr=""/>
          <p:cNvSpPr txBox="1"/>
          <p:nvPr/>
        </p:nvSpPr>
        <p:spPr>
          <a:xfrm>
            <a:off x="8848090" y="3974490"/>
            <a:ext cx="2795270" cy="19964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900" spc="45">
                <a:latin typeface="Microsoft YaHei"/>
                <a:cs typeface="Microsoft YaHei"/>
              </a:rPr>
              <a:t>Formally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entered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into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force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July</a:t>
            </a:r>
            <a:r>
              <a:rPr dirty="0" sz="900" spc="24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2024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the </a:t>
            </a:r>
            <a:r>
              <a:rPr dirty="0" sz="900" spc="50">
                <a:latin typeface="Microsoft YaHei"/>
                <a:cs typeface="Microsoft YaHei"/>
              </a:rPr>
              <a:t>CSDDD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mandates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large-</a:t>
            </a:r>
            <a:r>
              <a:rPr dirty="0" sz="900" spc="55">
                <a:latin typeface="Microsoft YaHei"/>
                <a:cs typeface="Microsoft YaHei"/>
              </a:rPr>
              <a:t>scale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enterprises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to </a:t>
            </a:r>
            <a:r>
              <a:rPr dirty="0" sz="900">
                <a:latin typeface="Microsoft YaHei"/>
                <a:cs typeface="Microsoft YaHei"/>
              </a:rPr>
              <a:t>establish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robust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risk</a:t>
            </a:r>
            <a:r>
              <a:rPr dirty="0" sz="900" spc="14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management</a:t>
            </a:r>
            <a:r>
              <a:rPr dirty="0" sz="900" spc="14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system</a:t>
            </a:r>
            <a:r>
              <a:rPr dirty="0" sz="900" spc="140" b="1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for </a:t>
            </a:r>
            <a:r>
              <a:rPr dirty="0" sz="900" spc="50">
                <a:latin typeface="Microsoft YaHei"/>
                <a:cs typeface="Microsoft YaHei"/>
              </a:rPr>
              <a:t>human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rights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environmental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protection </a:t>
            </a:r>
            <a:r>
              <a:rPr dirty="0" sz="900">
                <a:latin typeface="Microsoft YaHei"/>
                <a:cs typeface="Microsoft YaHei"/>
              </a:rPr>
              <a:t>across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their</a:t>
            </a:r>
            <a:r>
              <a:rPr dirty="0" sz="900" spc="1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entire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value</a:t>
            </a:r>
            <a:r>
              <a:rPr dirty="0" sz="900" spc="14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chains</a:t>
            </a:r>
            <a:r>
              <a:rPr dirty="0" sz="900">
                <a:latin typeface="Microsoft YaHei"/>
                <a:cs typeface="Microsoft YaHei"/>
              </a:rPr>
              <a:t>.</a:t>
            </a:r>
            <a:r>
              <a:rPr dirty="0" sz="900" spc="1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This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framework </a:t>
            </a:r>
            <a:r>
              <a:rPr dirty="0" sz="900">
                <a:latin typeface="Microsoft YaHei"/>
                <a:cs typeface="Microsoft YaHei"/>
              </a:rPr>
              <a:t>requires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companies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identify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assess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risks, </a:t>
            </a:r>
            <a:r>
              <a:rPr dirty="0" sz="900" spc="60">
                <a:latin typeface="Microsoft YaHei"/>
                <a:cs typeface="Microsoft YaHei"/>
              </a:rPr>
              <a:t>formulate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preventive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measures,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55" b="1">
                <a:latin typeface="Microsoft YaHei"/>
                <a:cs typeface="Microsoft YaHei"/>
              </a:rPr>
              <a:t>implement </a:t>
            </a:r>
            <a:r>
              <a:rPr dirty="0" sz="900" spc="10" b="1">
                <a:latin typeface="Microsoft YaHei"/>
                <a:cs typeface="Microsoft YaHei"/>
              </a:rPr>
              <a:t>climate</a:t>
            </a:r>
            <a:r>
              <a:rPr dirty="0" sz="900" spc="330" b="1">
                <a:latin typeface="Microsoft YaHei"/>
                <a:cs typeface="Microsoft YaHei"/>
              </a:rPr>
              <a:t> </a:t>
            </a:r>
            <a:r>
              <a:rPr dirty="0" sz="900" spc="10" b="1">
                <a:latin typeface="Microsoft YaHei"/>
                <a:cs typeface="Microsoft YaHei"/>
              </a:rPr>
              <a:t>transition</a:t>
            </a:r>
            <a:r>
              <a:rPr dirty="0" sz="900" spc="335" b="1">
                <a:latin typeface="Microsoft YaHei"/>
                <a:cs typeface="Microsoft YaHei"/>
              </a:rPr>
              <a:t> </a:t>
            </a:r>
            <a:r>
              <a:rPr dirty="0" sz="900" spc="10" b="1">
                <a:latin typeface="Microsoft YaHei"/>
                <a:cs typeface="Microsoft YaHei"/>
              </a:rPr>
              <a:t>plans</a:t>
            </a:r>
            <a:r>
              <a:rPr dirty="0" sz="900" spc="10">
                <a:latin typeface="Microsoft YaHei"/>
                <a:cs typeface="Microsoft YaHei"/>
              </a:rPr>
              <a:t>,</a:t>
            </a:r>
            <a:r>
              <a:rPr dirty="0" sz="900" spc="32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establish</a:t>
            </a:r>
            <a:r>
              <a:rPr dirty="0" sz="900" spc="345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grievance </a:t>
            </a:r>
            <a:r>
              <a:rPr dirty="0" sz="900" spc="50" b="1">
                <a:latin typeface="Microsoft YaHei"/>
                <a:cs typeface="Microsoft YaHei"/>
              </a:rPr>
              <a:t>mechanisms</a:t>
            </a:r>
            <a:r>
              <a:rPr dirty="0" sz="900" spc="-7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and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publish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regular</a:t>
            </a:r>
            <a:r>
              <a:rPr dirty="0" sz="900" spc="21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progress </a:t>
            </a:r>
            <a:r>
              <a:rPr dirty="0" sz="900" spc="-10">
                <a:latin typeface="Microsoft YaHei"/>
                <a:cs typeface="Microsoft YaHei"/>
              </a:rPr>
              <a:t>reports.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00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spc="65" b="1">
                <a:latin typeface="Microsoft YaHei"/>
                <a:cs typeface="Microsoft YaHei"/>
              </a:rPr>
              <a:t>Climate</a:t>
            </a:r>
            <a:r>
              <a:rPr dirty="0" sz="900" spc="22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Due</a:t>
            </a:r>
            <a:r>
              <a:rPr dirty="0" sz="900" spc="220" b="1">
                <a:latin typeface="Microsoft YaHei"/>
                <a:cs typeface="Microsoft YaHei"/>
              </a:rPr>
              <a:t> </a:t>
            </a:r>
            <a:r>
              <a:rPr dirty="0" sz="900" spc="70" b="1">
                <a:latin typeface="Microsoft YaHei"/>
                <a:cs typeface="Microsoft YaHei"/>
              </a:rPr>
              <a:t>Diligence:</a:t>
            </a:r>
            <a:r>
              <a:rPr dirty="0" sz="900" spc="215" b="1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Developing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and </a:t>
            </a:r>
            <a:r>
              <a:rPr dirty="0" sz="900" spc="3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executing</a:t>
            </a:r>
            <a:r>
              <a:rPr dirty="0" sz="900" spc="16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mitigation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transition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plans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that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are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strictly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aligned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with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1.5°C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target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29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the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Paris</a:t>
            </a:r>
            <a:r>
              <a:rPr dirty="0" sz="900" spc="-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Agreement.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0" name="object 20" descr=""/>
          <p:cNvSpPr txBox="1"/>
          <p:nvPr/>
        </p:nvSpPr>
        <p:spPr>
          <a:xfrm>
            <a:off x="567690" y="3980611"/>
            <a:ext cx="1770380" cy="1374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065" marR="5080" indent="-635">
              <a:lnSpc>
                <a:spcPct val="100000"/>
              </a:lnSpc>
              <a:spcBef>
                <a:spcPts val="105"/>
              </a:spcBef>
            </a:pPr>
            <a:r>
              <a:rPr dirty="0" sz="1400" spc="-10" b="1">
                <a:latin typeface="Microsoft YaHei"/>
                <a:cs typeface="Microsoft YaHei"/>
              </a:rPr>
              <a:t>Corporate Sustainability </a:t>
            </a:r>
            <a:r>
              <a:rPr dirty="0" sz="1400" b="1">
                <a:latin typeface="Microsoft YaHei"/>
                <a:cs typeface="Microsoft YaHei"/>
              </a:rPr>
              <a:t>Reporting</a:t>
            </a:r>
            <a:r>
              <a:rPr dirty="0" sz="1400" spc="-80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Directive</a:t>
            </a:r>
            <a:endParaRPr sz="1400">
              <a:latin typeface="Microsoft YaHei"/>
              <a:cs typeface="Microsoft YaHei"/>
            </a:endParaRPr>
          </a:p>
          <a:p>
            <a:pPr algn="ctr">
              <a:lnSpc>
                <a:spcPct val="100000"/>
              </a:lnSpc>
            </a:pPr>
            <a:r>
              <a:rPr dirty="0" sz="1400" spc="-10" b="1">
                <a:latin typeface="Microsoft YaHei"/>
                <a:cs typeface="Microsoft YaHei"/>
              </a:rPr>
              <a:t>（CSRD）</a:t>
            </a:r>
            <a:endParaRPr sz="1400">
              <a:latin typeface="Microsoft YaHei"/>
              <a:cs typeface="Microsoft YaHei"/>
            </a:endParaRPr>
          </a:p>
          <a:p>
            <a:pPr algn="just" marL="76200" marR="89535">
              <a:lnSpc>
                <a:spcPct val="119400"/>
              </a:lnSpc>
              <a:spcBef>
                <a:spcPts val="1320"/>
              </a:spcBef>
            </a:pPr>
            <a:r>
              <a:rPr dirty="0" sz="600" spc="10">
                <a:latin typeface="Microsoft YaHei"/>
                <a:cs typeface="Microsoft YaHei"/>
              </a:rPr>
              <a:t>To</a:t>
            </a:r>
            <a:r>
              <a:rPr dirty="0" sz="600" spc="19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address</a:t>
            </a:r>
            <a:r>
              <a:rPr dirty="0" sz="600" spc="195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"Information</a:t>
            </a:r>
            <a:r>
              <a:rPr dirty="0" sz="600" spc="195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Disclosure"</a:t>
            </a:r>
            <a:r>
              <a:rPr dirty="0" sz="600" spc="210">
                <a:latin typeface="Microsoft YaHei"/>
                <a:cs typeface="Microsoft YaHei"/>
              </a:rPr>
              <a:t> </a:t>
            </a:r>
            <a:r>
              <a:rPr dirty="0" sz="600" spc="-25">
                <a:latin typeface="Microsoft YaHei"/>
                <a:cs typeface="Microsoft YaHei"/>
              </a:rPr>
              <a:t>by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providing</a:t>
            </a:r>
            <a:r>
              <a:rPr dirty="0" sz="600" spc="165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comprehensive,</a:t>
            </a:r>
            <a:r>
              <a:rPr dirty="0" sz="600" spc="185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reliable,</a:t>
            </a:r>
            <a:r>
              <a:rPr dirty="0" sz="600" spc="180">
                <a:latin typeface="Microsoft YaHei"/>
                <a:cs typeface="Microsoft YaHei"/>
              </a:rPr>
              <a:t> </a:t>
            </a:r>
            <a:r>
              <a:rPr dirty="0" sz="600" spc="-25">
                <a:latin typeface="Microsoft YaHei"/>
                <a:cs typeface="Microsoft YaHei"/>
              </a:rPr>
              <a:t>and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comparable</a:t>
            </a:r>
            <a:r>
              <a:rPr dirty="0" sz="600" spc="5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sustainability</a:t>
            </a:r>
            <a:r>
              <a:rPr dirty="0" sz="600" spc="5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information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6378575" y="3979951"/>
            <a:ext cx="2188845" cy="11957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Microsoft YaHei"/>
                <a:cs typeface="Microsoft YaHei"/>
              </a:rPr>
              <a:t>Corporate</a:t>
            </a:r>
            <a:r>
              <a:rPr dirty="0" sz="1400" spc="-80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Sustainability </a:t>
            </a:r>
            <a:r>
              <a:rPr dirty="0" sz="1400" b="1">
                <a:latin typeface="Microsoft YaHei"/>
                <a:cs typeface="Microsoft YaHei"/>
              </a:rPr>
              <a:t>Due</a:t>
            </a:r>
            <a:r>
              <a:rPr dirty="0" sz="1400" spc="-60" b="1">
                <a:latin typeface="Microsoft YaHei"/>
                <a:cs typeface="Microsoft YaHei"/>
              </a:rPr>
              <a:t> </a:t>
            </a:r>
            <a:r>
              <a:rPr dirty="0" sz="1400" b="1">
                <a:latin typeface="Microsoft YaHei"/>
                <a:cs typeface="Microsoft YaHei"/>
              </a:rPr>
              <a:t>Diligence</a:t>
            </a:r>
            <a:r>
              <a:rPr dirty="0" sz="1400" spc="-55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Directive</a:t>
            </a:r>
            <a:endParaRPr sz="1400">
              <a:latin typeface="Microsoft YaHei"/>
              <a:cs typeface="Microsoft YaHei"/>
            </a:endParaRPr>
          </a:p>
          <a:p>
            <a:pPr algn="ctr" marL="635">
              <a:lnSpc>
                <a:spcPct val="100000"/>
              </a:lnSpc>
            </a:pPr>
            <a:r>
              <a:rPr dirty="0" sz="1400" spc="-10" b="1">
                <a:latin typeface="Microsoft YaHei"/>
                <a:cs typeface="Microsoft YaHei"/>
              </a:rPr>
              <a:t>（CSDDD）</a:t>
            </a:r>
            <a:endParaRPr sz="1400">
              <a:latin typeface="Microsoft YaHei"/>
              <a:cs typeface="Microsoft YaHei"/>
            </a:endParaRPr>
          </a:p>
          <a:p>
            <a:pPr algn="just" marL="99695" marR="109855">
              <a:lnSpc>
                <a:spcPct val="119400"/>
              </a:lnSpc>
              <a:spcBef>
                <a:spcPts val="725"/>
              </a:spcBef>
            </a:pPr>
            <a:r>
              <a:rPr dirty="0" sz="600" spc="20">
                <a:latin typeface="Microsoft YaHei"/>
                <a:cs typeface="Microsoft YaHei"/>
              </a:rPr>
              <a:t>To</a:t>
            </a:r>
            <a:r>
              <a:rPr dirty="0" sz="600" spc="195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address</a:t>
            </a:r>
            <a:r>
              <a:rPr dirty="0" sz="600" spc="204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"Process</a:t>
            </a:r>
            <a:r>
              <a:rPr dirty="0" sz="600" spc="20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Governance"</a:t>
            </a:r>
            <a:r>
              <a:rPr dirty="0" sz="600" spc="204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by</a:t>
            </a:r>
            <a:r>
              <a:rPr dirty="0" sz="600" spc="215">
                <a:latin typeface="Microsoft YaHei"/>
                <a:cs typeface="Microsoft YaHei"/>
              </a:rPr>
              <a:t> </a:t>
            </a:r>
            <a:r>
              <a:rPr dirty="0" sz="600" spc="35">
                <a:latin typeface="Microsoft YaHei"/>
                <a:cs typeface="Microsoft YaHei"/>
              </a:rPr>
              <a:t>requiring </a:t>
            </a:r>
            <a:r>
              <a:rPr dirty="0" sz="600">
                <a:latin typeface="Microsoft YaHei"/>
                <a:cs typeface="Microsoft YaHei"/>
              </a:rPr>
              <a:t>enterprises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to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identify,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prevent,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and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mitigate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 spc="-20">
                <a:latin typeface="Microsoft YaHei"/>
                <a:cs typeface="Microsoft YaHei"/>
              </a:rPr>
              <a:t>human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rights</a:t>
            </a:r>
            <a:r>
              <a:rPr dirty="0" sz="600" spc="16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and</a:t>
            </a:r>
            <a:r>
              <a:rPr dirty="0" sz="600" spc="16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environmental</a:t>
            </a:r>
            <a:r>
              <a:rPr dirty="0" sz="600" spc="17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risks</a:t>
            </a:r>
            <a:r>
              <a:rPr dirty="0" sz="600" spc="18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across</a:t>
            </a:r>
            <a:r>
              <a:rPr dirty="0" sz="600" spc="17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their</a:t>
            </a:r>
            <a:r>
              <a:rPr dirty="0" sz="600" spc="18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global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value</a:t>
            </a:r>
            <a:r>
              <a:rPr dirty="0" sz="600" spc="-2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chains.</a:t>
            </a:r>
            <a:endParaRPr sz="600">
              <a:latin typeface="Microsoft YaHei"/>
              <a:cs typeface="Microsoft YaHe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9540887" y="382854"/>
            <a:ext cx="964565" cy="1314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700" spc="-10">
                <a:solidFill>
                  <a:srgbClr val="3A3838"/>
                </a:solidFill>
                <a:latin typeface="Microsoft YaHei"/>
                <a:cs typeface="Microsoft YaHei"/>
                <a:hlinkClick r:id="rId2"/>
              </a:rPr>
              <a:t>CQSamas@gmail.com</a:t>
            </a:r>
            <a:endParaRPr sz="700">
              <a:latin typeface="Microsoft YaHei"/>
              <a:cs typeface="Microsoft YaHei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48216" y="359663"/>
            <a:ext cx="193548" cy="193548"/>
          </a:xfrm>
          <a:prstGeom prst="rect">
            <a:avLst/>
          </a:prstGeom>
        </p:spPr>
      </p:pic>
      <p:sp>
        <p:nvSpPr>
          <p:cNvPr id="4" name="object 4" descr=""/>
          <p:cNvSpPr txBox="1"/>
          <p:nvPr/>
        </p:nvSpPr>
        <p:spPr>
          <a:xfrm>
            <a:off x="450215" y="943622"/>
            <a:ext cx="1129220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CCA</a:t>
            </a:r>
            <a:r>
              <a:rPr dirty="0" sz="1800" spc="45" b="1">
                <a:solidFill>
                  <a:srgbClr val="C00000"/>
                </a:solidFill>
                <a:latin typeface="Microsoft YaHei"/>
                <a:cs typeface="Microsoft YaHei"/>
              </a:rPr>
              <a:t> 与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FPFA</a:t>
            </a:r>
            <a:r>
              <a:rPr dirty="0" sz="1800" spc="35" b="1">
                <a:solidFill>
                  <a:srgbClr val="C00000"/>
                </a:solidFill>
                <a:latin typeface="Microsoft YaHei"/>
                <a:cs typeface="Microsoft YaHei"/>
              </a:rPr>
              <a:t> (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U.S</a:t>
            </a:r>
            <a:r>
              <a:rPr dirty="0" sz="1800" spc="35" b="1">
                <a:solidFill>
                  <a:srgbClr val="C00000"/>
                </a:solidFill>
                <a:latin typeface="Microsoft YaHei"/>
                <a:cs typeface="Microsoft YaHei"/>
              </a:rPr>
              <a:t>.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Legislative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Proposals</a:t>
            </a:r>
            <a:r>
              <a:rPr dirty="0" sz="1800" spc="20" b="1">
                <a:solidFill>
                  <a:srgbClr val="C00000"/>
                </a:solidFill>
                <a:latin typeface="Microsoft YaHei"/>
                <a:cs typeface="Microsoft YaHei"/>
              </a:rPr>
              <a:t>),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UK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CBAM</a:t>
            </a:r>
            <a:r>
              <a:rPr dirty="0" sz="1800" spc="30" b="1">
                <a:solidFill>
                  <a:srgbClr val="C00000"/>
                </a:solidFill>
                <a:latin typeface="Microsoft YaHei"/>
                <a:cs typeface="Microsoft YaHei"/>
              </a:rPr>
              <a:t> (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United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Kingdom</a:t>
            </a:r>
            <a:r>
              <a:rPr dirty="0" sz="1800" spc="65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Carbon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b="1">
                <a:solidFill>
                  <a:srgbClr val="C00000"/>
                </a:solidFill>
                <a:latin typeface="Microsoft YaHei"/>
                <a:cs typeface="Microsoft YaHei"/>
              </a:rPr>
              <a:t>Border</a:t>
            </a:r>
            <a:r>
              <a:rPr dirty="0" sz="1800" spc="70" b="1">
                <a:solidFill>
                  <a:srgbClr val="C00000"/>
                </a:solidFill>
                <a:latin typeface="Microsoft YaHei"/>
                <a:cs typeface="Microsoft YaHei"/>
              </a:rPr>
              <a:t> </a:t>
            </a:r>
            <a:r>
              <a:rPr dirty="0" sz="1800" spc="-10" b="1">
                <a:solidFill>
                  <a:srgbClr val="C00000"/>
                </a:solidFill>
                <a:latin typeface="Microsoft YaHei"/>
                <a:cs typeface="Microsoft YaHei"/>
              </a:rPr>
              <a:t>Adjustment Mechanism)</a:t>
            </a:r>
            <a:endParaRPr sz="1800">
              <a:latin typeface="Microsoft YaHei"/>
              <a:cs typeface="Microsoft YaHei"/>
            </a:endParaRPr>
          </a:p>
        </p:txBody>
      </p:sp>
      <p:grpSp>
        <p:nvGrpSpPr>
          <p:cNvPr id="5" name="object 5" descr=""/>
          <p:cNvGrpSpPr/>
          <p:nvPr/>
        </p:nvGrpSpPr>
        <p:grpSpPr>
          <a:xfrm>
            <a:off x="368808" y="1597152"/>
            <a:ext cx="5565775" cy="4749165"/>
            <a:chOff x="368808" y="1597152"/>
            <a:chExt cx="5565775" cy="4749165"/>
          </a:xfrm>
        </p:grpSpPr>
        <p:sp>
          <p:nvSpPr>
            <p:cNvPr id="6" name="object 6" descr=""/>
            <p:cNvSpPr/>
            <p:nvPr/>
          </p:nvSpPr>
          <p:spPr>
            <a:xfrm>
              <a:off x="371856" y="1673352"/>
              <a:ext cx="5562600" cy="4672965"/>
            </a:xfrm>
            <a:custGeom>
              <a:avLst/>
              <a:gdLst/>
              <a:ahLst/>
              <a:cxnLst/>
              <a:rect l="l" t="t" r="r" b="b"/>
              <a:pathLst>
                <a:path w="5562600" h="4672965">
                  <a:moveTo>
                    <a:pt x="5562600" y="4672584"/>
                  </a:moveTo>
                  <a:lnTo>
                    <a:pt x="0" y="4672584"/>
                  </a:lnTo>
                  <a:lnTo>
                    <a:pt x="0" y="0"/>
                  </a:lnTo>
                  <a:lnTo>
                    <a:pt x="5562600" y="0"/>
                  </a:lnTo>
                  <a:lnTo>
                    <a:pt x="5562600" y="4672584"/>
                  </a:lnTo>
                  <a:close/>
                </a:path>
              </a:pathLst>
            </a:custGeom>
            <a:solidFill>
              <a:srgbClr val="D9E9FD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808" y="1597152"/>
              <a:ext cx="2148840" cy="79248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/>
          <p:nvPr/>
        </p:nvSpPr>
        <p:spPr>
          <a:xfrm>
            <a:off x="2679064" y="1863166"/>
            <a:ext cx="3061970" cy="1379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9700"/>
              </a:lnSpc>
              <a:spcBef>
                <a:spcPts val="100"/>
              </a:spcBef>
            </a:pPr>
            <a:r>
              <a:rPr dirty="0" sz="900" spc="55">
                <a:latin typeface="Microsoft YaHei"/>
                <a:cs typeface="Microsoft YaHei"/>
              </a:rPr>
              <a:t>The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Clean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75">
                <a:latin typeface="Microsoft YaHei"/>
                <a:cs typeface="Microsoft YaHei"/>
              </a:rPr>
              <a:t>Competition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Act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(</a:t>
            </a:r>
            <a:r>
              <a:rPr dirty="0" sz="900" spc="-18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CCA)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was</a:t>
            </a:r>
            <a:r>
              <a:rPr dirty="0" sz="900" spc="170">
                <a:latin typeface="Microsoft YaHei"/>
                <a:cs typeface="Microsoft YaHei"/>
              </a:rPr>
              <a:t> </a:t>
            </a:r>
            <a:r>
              <a:rPr dirty="0" sz="900" spc="75">
                <a:latin typeface="Microsoft YaHei"/>
                <a:cs typeface="Microsoft YaHei"/>
              </a:rPr>
              <a:t>formally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introduced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-5">
                <a:latin typeface="Microsoft YaHei"/>
                <a:cs typeface="Microsoft YaHei"/>
              </a:rPr>
              <a:t> June </a:t>
            </a:r>
            <a:r>
              <a:rPr dirty="0" sz="900">
                <a:latin typeface="Microsoft YaHei"/>
                <a:cs typeface="Microsoft YaHei"/>
              </a:rPr>
              <a:t>2022,</a:t>
            </a:r>
            <a:r>
              <a:rPr dirty="0" sz="900" spc="-5">
                <a:latin typeface="Microsoft YaHei"/>
                <a:cs typeface="Microsoft YaHei"/>
              </a:rPr>
              <a:t> and the Foreign Pollution </a:t>
            </a:r>
            <a:r>
              <a:rPr dirty="0" sz="900" spc="-10">
                <a:latin typeface="Microsoft YaHei"/>
                <a:cs typeface="Microsoft YaHei"/>
              </a:rPr>
              <a:t>Fee</a:t>
            </a:r>
            <a:r>
              <a:rPr dirty="0" sz="900" spc="-5">
                <a:latin typeface="Microsoft YaHei"/>
                <a:cs typeface="Microsoft YaHei"/>
              </a:rPr>
              <a:t> Act (FPFA) underwent significant revision </a:t>
            </a:r>
            <a:r>
              <a:rPr dirty="0" sz="900">
                <a:latin typeface="Microsoft YaHei"/>
                <a:cs typeface="Microsoft YaHei"/>
              </a:rPr>
              <a:t>in</a:t>
            </a:r>
            <a:r>
              <a:rPr dirty="0" sz="900" spc="-5">
                <a:latin typeface="Microsoft YaHei"/>
                <a:cs typeface="Microsoft YaHei"/>
              </a:rPr>
              <a:t> April </a:t>
            </a:r>
            <a:r>
              <a:rPr dirty="0" sz="900">
                <a:latin typeface="Microsoft YaHei"/>
                <a:cs typeface="Microsoft YaHei"/>
              </a:rPr>
              <a:t>2025. </a:t>
            </a:r>
            <a:r>
              <a:rPr dirty="0" sz="900" spc="-5">
                <a:latin typeface="Microsoft YaHei"/>
                <a:cs typeface="Microsoft YaHei"/>
              </a:rPr>
              <a:t>Using the </a:t>
            </a:r>
            <a:r>
              <a:rPr dirty="0" sz="900" spc="-10">
                <a:latin typeface="Microsoft YaHei"/>
                <a:cs typeface="Microsoft YaHei"/>
              </a:rPr>
              <a:t>average</a:t>
            </a:r>
            <a:r>
              <a:rPr dirty="0" sz="900" spc="-5">
                <a:latin typeface="Microsoft YaHei"/>
                <a:cs typeface="Microsoft YaHei"/>
              </a:rPr>
              <a:t> carbon emissions </a:t>
            </a:r>
            <a:r>
              <a:rPr dirty="0" sz="900" spc="-10">
                <a:latin typeface="Microsoft YaHei"/>
                <a:cs typeface="Microsoft YaHei"/>
              </a:rPr>
              <a:t>of</a:t>
            </a:r>
            <a:r>
              <a:rPr dirty="0" sz="900" spc="-5">
                <a:latin typeface="Microsoft YaHei"/>
                <a:cs typeface="Microsoft YaHei"/>
              </a:rPr>
              <a:t> comparable </a:t>
            </a:r>
            <a:r>
              <a:rPr dirty="0" sz="900" spc="-10">
                <a:latin typeface="Microsoft YaHei"/>
                <a:cs typeface="Microsoft YaHei"/>
              </a:rPr>
              <a:t>U.S.</a:t>
            </a:r>
            <a:r>
              <a:rPr dirty="0" sz="900">
                <a:latin typeface="Microsoft YaHei"/>
                <a:cs typeface="Microsoft YaHei"/>
              </a:rPr>
              <a:t> products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as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benchmark,</a:t>
            </a:r>
            <a:r>
              <a:rPr dirty="0" sz="900" spc="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these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acts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propose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1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carbon </a:t>
            </a:r>
            <a:r>
              <a:rPr dirty="0" sz="900" spc="60">
                <a:latin typeface="Microsoft YaHei"/>
                <a:cs typeface="Microsoft YaHei"/>
              </a:rPr>
              <a:t>tax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40">
                <a:latin typeface="Microsoft YaHei"/>
                <a:cs typeface="Microsoft YaHei"/>
              </a:rPr>
              <a:t>on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both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80">
                <a:latin typeface="Microsoft YaHei"/>
                <a:cs typeface="Microsoft YaHei"/>
              </a:rPr>
              <a:t>imported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goods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and</a:t>
            </a:r>
            <a:r>
              <a:rPr dirty="0" sz="900" spc="195">
                <a:latin typeface="Microsoft YaHei"/>
                <a:cs typeface="Microsoft YaHei"/>
              </a:rPr>
              <a:t> </a:t>
            </a:r>
            <a:r>
              <a:rPr dirty="0" sz="900" spc="105">
                <a:latin typeface="Microsoft YaHei"/>
                <a:cs typeface="Microsoft YaHei"/>
              </a:rPr>
              <a:t>hi</a:t>
            </a:r>
            <a:r>
              <a:rPr dirty="0" sz="900" spc="100">
                <a:latin typeface="Microsoft YaHei"/>
                <a:cs typeface="Microsoft YaHei"/>
              </a:rPr>
              <a:t>g</a:t>
            </a:r>
            <a:r>
              <a:rPr dirty="0" sz="900" spc="105">
                <a:latin typeface="Microsoft YaHei"/>
                <a:cs typeface="Microsoft YaHei"/>
              </a:rPr>
              <a:t>h</a:t>
            </a:r>
            <a:r>
              <a:rPr dirty="0" sz="900">
                <a:latin typeface="Microsoft YaHei"/>
                <a:cs typeface="Microsoft YaHei"/>
              </a:rPr>
              <a:t>-</a:t>
            </a:r>
            <a:r>
              <a:rPr dirty="0" sz="900" spc="-165">
                <a:latin typeface="Microsoft YaHei"/>
                <a:cs typeface="Microsoft YaHei"/>
              </a:rPr>
              <a:t> </a:t>
            </a:r>
            <a:r>
              <a:rPr dirty="0" sz="900" spc="80">
                <a:latin typeface="Microsoft YaHei"/>
                <a:cs typeface="Microsoft YaHei"/>
              </a:rPr>
              <a:t>carbon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domestic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products.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Both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currently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remain</a:t>
            </a:r>
            <a:r>
              <a:rPr dirty="0" sz="900" spc="130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i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13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the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proposal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stage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and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have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15">
                <a:latin typeface="Microsoft YaHei"/>
                <a:cs typeface="Microsoft YaHei"/>
              </a:rPr>
              <a:t>yet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to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be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formally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enacted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into law.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679064" y="3268421"/>
            <a:ext cx="3051175" cy="2534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 indent="-170180">
              <a:lnSpc>
                <a:spcPct val="109700"/>
              </a:lnSpc>
              <a:spcBef>
                <a:spcPts val="1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spc="-10" b="1">
                <a:latin typeface="Microsoft YaHei"/>
                <a:cs typeface="Microsoft YaHei"/>
              </a:rPr>
              <a:t>"</a:t>
            </a:r>
            <a:r>
              <a:rPr dirty="0" sz="900" spc="-170" b="1">
                <a:latin typeface="Microsoft YaHei"/>
                <a:cs typeface="Microsoft YaHei"/>
              </a:rPr>
              <a:t> </a:t>
            </a:r>
            <a:r>
              <a:rPr dirty="0" sz="900" spc="80" b="1">
                <a:latin typeface="Microsoft YaHei"/>
                <a:cs typeface="Microsoft YaHei"/>
              </a:rPr>
              <a:t>Relative</a:t>
            </a:r>
            <a:r>
              <a:rPr dirty="0" sz="900" spc="195" b="1">
                <a:latin typeface="Microsoft YaHei"/>
                <a:cs typeface="Microsoft YaHei"/>
              </a:rPr>
              <a:t> </a:t>
            </a:r>
            <a:r>
              <a:rPr dirty="0" sz="900" spc="75" b="1">
                <a:latin typeface="Microsoft YaHei"/>
                <a:cs typeface="Microsoft YaHei"/>
              </a:rPr>
              <a:t>Carbon</a:t>
            </a:r>
            <a:r>
              <a:rPr dirty="0" sz="900" spc="195" b="1">
                <a:latin typeface="Microsoft YaHei"/>
                <a:cs typeface="Microsoft YaHei"/>
              </a:rPr>
              <a:t> </a:t>
            </a:r>
            <a:r>
              <a:rPr dirty="0" sz="900" spc="80" b="1">
                <a:latin typeface="Microsoft YaHei"/>
                <a:cs typeface="Microsoft YaHei"/>
              </a:rPr>
              <a:t>Content"</a:t>
            </a:r>
            <a:r>
              <a:rPr dirty="0" sz="900" spc="195" b="1">
                <a:latin typeface="Microsoft YaHei"/>
                <a:cs typeface="Microsoft YaHei"/>
              </a:rPr>
              <a:t> </a:t>
            </a:r>
            <a:r>
              <a:rPr dirty="0" sz="900" spc="85" b="1">
                <a:latin typeface="Microsoft YaHei"/>
                <a:cs typeface="Microsoft YaHei"/>
              </a:rPr>
              <a:t>Mechanism</a:t>
            </a:r>
            <a:r>
              <a:rPr dirty="0" sz="900" spc="-165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:</a:t>
            </a:r>
            <a:r>
              <a:rPr dirty="0" sz="900" spc="-165">
                <a:latin typeface="Microsoft YaHei"/>
                <a:cs typeface="Microsoft YaHei"/>
              </a:rPr>
              <a:t> </a:t>
            </a:r>
            <a:r>
              <a:rPr dirty="0" sz="900" spc="105">
                <a:latin typeface="Microsoft YaHei"/>
                <a:cs typeface="Microsoft YaHei"/>
              </a:rPr>
              <a:t>B</a:t>
            </a:r>
            <a:r>
              <a:rPr dirty="0" sz="900">
                <a:latin typeface="Microsoft YaHei"/>
                <a:cs typeface="Microsoft YaHei"/>
              </a:rPr>
              <a:t>y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25">
                <a:latin typeface="Microsoft YaHei"/>
                <a:cs typeface="Microsoft YaHei"/>
              </a:rPr>
              <a:t>leveraging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"relative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carbon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content"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approach,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45">
                <a:latin typeface="Microsoft YaHei"/>
                <a:cs typeface="Microsoft YaHei"/>
              </a:rPr>
              <a:t>these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bills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effectively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bypass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the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absence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of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 </a:t>
            </a:r>
            <a:r>
              <a:rPr dirty="0" sz="900" spc="-5">
                <a:latin typeface="Microsoft YaHei"/>
                <a:cs typeface="Microsoft YaHei"/>
              </a:rPr>
              <a:t>	</a:t>
            </a:r>
            <a:r>
              <a:rPr dirty="0" sz="900" spc="20">
                <a:latin typeface="Microsoft YaHei"/>
                <a:cs typeface="Microsoft YaHei"/>
              </a:rPr>
              <a:t>federal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carbon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market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i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15">
                <a:latin typeface="Microsoft YaHei"/>
                <a:cs typeface="Microsoft YaHei"/>
              </a:rPr>
              <a:t>the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U.S.,</a:t>
            </a:r>
            <a:r>
              <a:rPr dirty="0" sz="900" spc="6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constructing</a:t>
            </a:r>
            <a:r>
              <a:rPr dirty="0" sz="900" spc="7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 </a:t>
            </a:r>
            <a:r>
              <a:rPr dirty="0" sz="900" spc="-5">
                <a:latin typeface="Microsoft YaHei"/>
                <a:cs typeface="Microsoft YaHei"/>
              </a:rPr>
              <a:t>	</a:t>
            </a:r>
            <a:r>
              <a:rPr dirty="0" sz="900" spc="-10">
                <a:latin typeface="Microsoft YaHei"/>
                <a:cs typeface="Microsoft YaHei"/>
              </a:rPr>
              <a:t>U.S.-</a:t>
            </a:r>
            <a:r>
              <a:rPr dirty="0" sz="900" spc="-5">
                <a:latin typeface="Microsoft YaHei"/>
                <a:cs typeface="Microsoft YaHei"/>
              </a:rPr>
              <a:t>centric green trade barrier.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97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b="1">
                <a:latin typeface="Microsoft YaHei"/>
                <a:cs typeface="Microsoft YaHei"/>
              </a:rPr>
              <a:t>Dual</a:t>
            </a:r>
            <a:r>
              <a:rPr dirty="0" sz="900" spc="15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Focus</a:t>
            </a:r>
            <a:r>
              <a:rPr dirty="0" sz="900" spc="1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on</a:t>
            </a:r>
            <a:r>
              <a:rPr dirty="0" sz="900" spc="16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Penalization</a:t>
            </a:r>
            <a:r>
              <a:rPr dirty="0" sz="900" spc="17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and</a:t>
            </a:r>
            <a:r>
              <a:rPr dirty="0" sz="900" spc="17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Protection</a:t>
            </a:r>
            <a:r>
              <a:rPr dirty="0" sz="900">
                <a:latin typeface="Microsoft YaHei"/>
                <a:cs typeface="Microsoft YaHei"/>
              </a:rPr>
              <a:t>:</a:t>
            </a:r>
            <a:r>
              <a:rPr dirty="0" sz="900" spc="165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The </a:t>
            </a:r>
            <a:r>
              <a:rPr dirty="0" sz="900" spc="-25">
                <a:latin typeface="Microsoft YaHei"/>
                <a:cs typeface="Microsoft YaHei"/>
              </a:rPr>
              <a:t>	</a:t>
            </a:r>
            <a:r>
              <a:rPr dirty="0" sz="900" spc="55">
                <a:latin typeface="Microsoft YaHei"/>
                <a:cs typeface="Microsoft YaHei"/>
              </a:rPr>
              <a:t>framework</a:t>
            </a:r>
            <a:r>
              <a:rPr dirty="0" sz="900" spc="15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prioritizes</a:t>
            </a:r>
            <a:r>
              <a:rPr dirty="0" sz="900" spc="15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penalizing</a:t>
            </a:r>
            <a:r>
              <a:rPr dirty="0" sz="900" spc="155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high-</a:t>
            </a:r>
            <a:r>
              <a:rPr dirty="0" sz="900" spc="45">
                <a:latin typeface="Microsoft YaHei"/>
                <a:cs typeface="Microsoft YaHei"/>
              </a:rPr>
              <a:t>carbon </a:t>
            </a:r>
            <a:r>
              <a:rPr dirty="0" sz="900" spc="45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producers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while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safeguarding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domestic</a:t>
            </a:r>
            <a:r>
              <a:rPr dirty="0" sz="900" spc="1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industries.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proposed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scope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is</a:t>
            </a:r>
            <a:r>
              <a:rPr dirty="0" sz="900" spc="24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extensive,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covering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steel,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aluminum,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cement,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glass,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fertilizers,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hydrogen,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solar </a:t>
            </a:r>
            <a:r>
              <a:rPr dirty="0" sz="900" spc="-2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products,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battery</a:t>
            </a:r>
            <a:r>
              <a:rPr dirty="0" sz="900" spc="-3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components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097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spc="65" b="1">
                <a:latin typeface="Microsoft YaHei"/>
                <a:cs typeface="Microsoft YaHei"/>
              </a:rPr>
              <a:t>Full-</a:t>
            </a:r>
            <a:r>
              <a:rPr dirty="0" sz="900" spc="-180" b="1">
                <a:latin typeface="Microsoft YaHei"/>
                <a:cs typeface="Microsoft YaHei"/>
              </a:rPr>
              <a:t> </a:t>
            </a:r>
            <a:r>
              <a:rPr dirty="0" sz="900" spc="70" b="1">
                <a:latin typeface="Microsoft YaHei"/>
                <a:cs typeface="Microsoft YaHei"/>
              </a:rPr>
              <a:t>Spectrum</a:t>
            </a:r>
            <a:r>
              <a:rPr dirty="0" sz="900" spc="175" b="1">
                <a:latin typeface="Microsoft YaHei"/>
                <a:cs typeface="Microsoft YaHei"/>
              </a:rPr>
              <a:t> </a:t>
            </a:r>
            <a:r>
              <a:rPr dirty="0" sz="900" spc="65" b="1">
                <a:latin typeface="Microsoft YaHei"/>
                <a:cs typeface="Microsoft YaHei"/>
              </a:rPr>
              <a:t>Carbon</a:t>
            </a:r>
            <a:r>
              <a:rPr dirty="0" sz="900" spc="175" b="1">
                <a:latin typeface="Microsoft YaHei"/>
                <a:cs typeface="Microsoft YaHei"/>
              </a:rPr>
              <a:t> </a:t>
            </a:r>
            <a:r>
              <a:rPr dirty="0" sz="900" spc="75" b="1">
                <a:latin typeface="Microsoft YaHei"/>
                <a:cs typeface="Microsoft YaHei"/>
              </a:rPr>
              <a:t>Accounting:</a:t>
            </a:r>
            <a:r>
              <a:rPr dirty="0" sz="900" spc="165" b="1">
                <a:latin typeface="Microsoft YaHei"/>
                <a:cs typeface="Microsoft YaHei"/>
              </a:rPr>
              <a:t> </a:t>
            </a:r>
            <a:r>
              <a:rPr dirty="0" sz="900" spc="70">
                <a:latin typeface="Microsoft YaHei"/>
                <a:cs typeface="Microsoft YaHei"/>
              </a:rPr>
              <a:t>Carbon</a:t>
            </a:r>
            <a:r>
              <a:rPr dirty="0" sz="900">
                <a:latin typeface="Microsoft YaHei"/>
                <a:cs typeface="Microsoft YaHei"/>
              </a:rPr>
              <a:t> 	i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t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t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y</a:t>
            </a:r>
            <a:r>
              <a:rPr dirty="0" sz="900" spc="3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u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l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t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</a:t>
            </a:r>
            <a:r>
              <a:rPr dirty="0" sz="900" spc="3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3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g</a:t>
            </a:r>
            <a:r>
              <a:rPr dirty="0" sz="900" spc="-11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0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u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</a:t>
            </a:r>
            <a:r>
              <a:rPr dirty="0" sz="900" spc="32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-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50">
                <a:latin typeface="Microsoft YaHei"/>
                <a:cs typeface="Microsoft YaHei"/>
              </a:rPr>
              <a:t>comprehensive,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encompassing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40">
                <a:latin typeface="Microsoft YaHei"/>
                <a:cs typeface="Microsoft YaHei"/>
              </a:rPr>
              <a:t>Scope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</a:t>
            </a:r>
            <a:r>
              <a:rPr dirty="0" sz="900" spc="120">
                <a:latin typeface="Microsoft YaHei"/>
                <a:cs typeface="Microsoft YaHei"/>
              </a:rPr>
              <a:t> </a:t>
            </a:r>
            <a:r>
              <a:rPr dirty="0" sz="900" spc="50">
                <a:latin typeface="Microsoft YaHei"/>
                <a:cs typeface="Microsoft YaHei"/>
              </a:rPr>
              <a:t>(direct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	</a:t>
            </a:r>
            <a:r>
              <a:rPr dirty="0" sz="900" spc="10">
                <a:latin typeface="Microsoft YaHei"/>
                <a:cs typeface="Microsoft YaHei"/>
              </a:rPr>
              <a:t>emissions),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Scope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</a:t>
            </a:r>
            <a:r>
              <a:rPr dirty="0" sz="900" spc="3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(indirect</a:t>
            </a:r>
            <a:r>
              <a:rPr dirty="0" sz="900" spc="2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electricity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emissions),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-5">
                <a:latin typeface="Microsoft YaHei"/>
                <a:cs typeface="Microsoft YaHei"/>
              </a:rPr>
              <a:t>and </a:t>
            </a:r>
            <a:r>
              <a:rPr dirty="0" sz="900" spc="-10">
                <a:latin typeface="Microsoft YaHei"/>
                <a:cs typeface="Microsoft YaHei"/>
              </a:rPr>
              <a:t>Scope</a:t>
            </a:r>
            <a:r>
              <a:rPr dirty="0" sz="900" spc="-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3 </a:t>
            </a:r>
            <a:r>
              <a:rPr dirty="0" sz="900" spc="-5">
                <a:latin typeface="Microsoft YaHei"/>
                <a:cs typeface="Microsoft YaHei"/>
              </a:rPr>
              <a:t>(upstream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supply chain emissions).</a:t>
            </a:r>
            <a:endParaRPr sz="900">
              <a:latin typeface="Microsoft YaHei"/>
              <a:cs typeface="Microsoft YaHei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6243828" y="1597152"/>
            <a:ext cx="5567680" cy="4747260"/>
            <a:chOff x="6243828" y="1597152"/>
            <a:chExt cx="5567680" cy="4747260"/>
          </a:xfrm>
        </p:grpSpPr>
        <p:sp>
          <p:nvSpPr>
            <p:cNvPr id="11" name="object 11" descr=""/>
            <p:cNvSpPr/>
            <p:nvPr/>
          </p:nvSpPr>
          <p:spPr>
            <a:xfrm>
              <a:off x="6248400" y="1673352"/>
              <a:ext cx="5562600" cy="4671060"/>
            </a:xfrm>
            <a:custGeom>
              <a:avLst/>
              <a:gdLst/>
              <a:ahLst/>
              <a:cxnLst/>
              <a:rect l="l" t="t" r="r" b="b"/>
              <a:pathLst>
                <a:path w="5562600" h="4671060">
                  <a:moveTo>
                    <a:pt x="5562600" y="4671060"/>
                  </a:moveTo>
                  <a:lnTo>
                    <a:pt x="0" y="4671060"/>
                  </a:lnTo>
                  <a:lnTo>
                    <a:pt x="0" y="0"/>
                  </a:lnTo>
                  <a:lnTo>
                    <a:pt x="5562600" y="0"/>
                  </a:lnTo>
                  <a:lnTo>
                    <a:pt x="5562600" y="4671060"/>
                  </a:lnTo>
                  <a:close/>
                </a:path>
              </a:pathLst>
            </a:custGeom>
            <a:solidFill>
              <a:srgbClr val="D9E9FD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828" y="1597152"/>
              <a:ext cx="2148839" cy="79248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8654732" y="1749437"/>
            <a:ext cx="2988310" cy="1341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9900"/>
              </a:lnSpc>
              <a:spcBef>
                <a:spcPts val="100"/>
              </a:spcBef>
            </a:pPr>
            <a:r>
              <a:rPr dirty="0" sz="900">
                <a:latin typeface="Microsoft YaHei"/>
                <a:cs typeface="Microsoft YaHei"/>
              </a:rPr>
              <a:t>Set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for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implementation</a:t>
            </a:r>
            <a:r>
              <a:rPr dirty="0" sz="900" spc="120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on</a:t>
            </a:r>
            <a:r>
              <a:rPr dirty="0" sz="900" spc="12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January</a:t>
            </a:r>
            <a:r>
              <a:rPr dirty="0" sz="900" spc="12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1,</a:t>
            </a:r>
            <a:r>
              <a:rPr dirty="0" sz="900" spc="12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2027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2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UK </a:t>
            </a:r>
            <a:r>
              <a:rPr dirty="0" sz="900">
                <a:latin typeface="Microsoft YaHei"/>
                <a:cs typeface="Microsoft YaHei"/>
              </a:rPr>
              <a:t>CBAM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targets</a:t>
            </a:r>
            <a:r>
              <a:rPr dirty="0" sz="900" spc="2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five</a:t>
            </a:r>
            <a:r>
              <a:rPr dirty="0" sz="900" spc="2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primary</a:t>
            </a:r>
            <a:r>
              <a:rPr dirty="0" sz="900" spc="2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sectors:</a:t>
            </a:r>
            <a:r>
              <a:rPr dirty="0" sz="900" spc="2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iron</a:t>
            </a:r>
            <a:r>
              <a:rPr dirty="0" sz="900" spc="25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25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steel, </a:t>
            </a:r>
            <a:r>
              <a:rPr dirty="0" sz="900" spc="70">
                <a:latin typeface="Microsoft YaHei"/>
                <a:cs typeface="Microsoft YaHei"/>
              </a:rPr>
              <a:t>aluminum,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cement,</a:t>
            </a:r>
            <a:r>
              <a:rPr dirty="0" sz="900" spc="180">
                <a:latin typeface="Microsoft YaHei"/>
                <a:cs typeface="Microsoft YaHei"/>
              </a:rPr>
              <a:t> </a:t>
            </a:r>
            <a:r>
              <a:rPr dirty="0" sz="900" spc="75" b="1">
                <a:latin typeface="Microsoft YaHei"/>
                <a:cs typeface="Microsoft YaHei"/>
              </a:rPr>
              <a:t>fertilizers</a:t>
            </a:r>
            <a:r>
              <a:rPr dirty="0" sz="900" spc="180" b="1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and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hydrogen </a:t>
            </a:r>
            <a:r>
              <a:rPr dirty="0" sz="900">
                <a:latin typeface="Microsoft YaHei"/>
                <a:cs typeface="Microsoft YaHei"/>
              </a:rPr>
              <a:t>(currently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excluding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electricity).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Compared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to</a:t>
            </a:r>
            <a:r>
              <a:rPr dirty="0" sz="900" spc="1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114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EU </a:t>
            </a:r>
            <a:r>
              <a:rPr dirty="0" sz="900">
                <a:latin typeface="Microsoft YaHei"/>
                <a:cs typeface="Microsoft YaHei"/>
              </a:rPr>
              <a:t>CBAM,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the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UK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version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places</a:t>
            </a:r>
            <a:r>
              <a:rPr dirty="0" sz="900" spc="3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</a:t>
            </a:r>
            <a:r>
              <a:rPr dirty="0" sz="900" spc="4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stronger</a:t>
            </a:r>
            <a:r>
              <a:rPr dirty="0" sz="900" spc="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emphasis</a:t>
            </a:r>
            <a:r>
              <a:rPr dirty="0" sz="900" spc="50">
                <a:latin typeface="Microsoft YaHei"/>
                <a:cs typeface="Microsoft YaHei"/>
              </a:rPr>
              <a:t> </a:t>
            </a:r>
            <a:r>
              <a:rPr dirty="0" sz="900" spc="-25">
                <a:latin typeface="Microsoft YaHei"/>
                <a:cs typeface="Microsoft YaHei"/>
              </a:rPr>
              <a:t>on </a:t>
            </a:r>
            <a:r>
              <a:rPr dirty="0" sz="900" spc="20">
                <a:latin typeface="Microsoft YaHei"/>
                <a:cs typeface="Microsoft YaHei"/>
              </a:rPr>
              <a:t>its</a:t>
            </a:r>
            <a:r>
              <a:rPr dirty="0" sz="900" spc="190">
                <a:latin typeface="Microsoft YaHei"/>
                <a:cs typeface="Microsoft YaHei"/>
              </a:rPr>
              <a:t> </a:t>
            </a:r>
            <a:r>
              <a:rPr dirty="0" sz="900" spc="20" b="1">
                <a:latin typeface="Microsoft YaHei"/>
                <a:cs typeface="Microsoft YaHei"/>
              </a:rPr>
              <a:t>independent</a:t>
            </a:r>
            <a:r>
              <a:rPr dirty="0" sz="900" spc="195" b="1">
                <a:latin typeface="Microsoft YaHei"/>
                <a:cs typeface="Microsoft YaHei"/>
              </a:rPr>
              <a:t> </a:t>
            </a:r>
            <a:r>
              <a:rPr dirty="0" sz="900" spc="20" b="1">
                <a:latin typeface="Microsoft YaHei"/>
                <a:cs typeface="Microsoft YaHei"/>
              </a:rPr>
              <a:t>tax</a:t>
            </a:r>
            <a:r>
              <a:rPr dirty="0" sz="900" spc="195" b="1">
                <a:latin typeface="Microsoft YaHei"/>
                <a:cs typeface="Microsoft YaHei"/>
              </a:rPr>
              <a:t> </a:t>
            </a:r>
            <a:r>
              <a:rPr dirty="0" sz="900" spc="45" b="1">
                <a:latin typeface="Microsoft YaHei"/>
                <a:cs typeface="Microsoft YaHei"/>
              </a:rPr>
              <a:t>attribute</a:t>
            </a:r>
            <a:r>
              <a:rPr dirty="0" sz="900" spc="45">
                <a:latin typeface="Microsoft YaHei"/>
                <a:cs typeface="Microsoft YaHei"/>
              </a:rPr>
              <a:t>,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covers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a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broader </a:t>
            </a:r>
            <a:r>
              <a:rPr dirty="0" sz="900">
                <a:latin typeface="Microsoft YaHei"/>
                <a:cs typeface="Microsoft YaHei"/>
              </a:rPr>
              <a:t>range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of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indirect</a:t>
            </a:r>
            <a:r>
              <a:rPr dirty="0" sz="900" spc="215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emissions</a:t>
            </a:r>
            <a:r>
              <a:rPr dirty="0" sz="900">
                <a:latin typeface="Microsoft YaHei"/>
                <a:cs typeface="Microsoft YaHei"/>
              </a:rPr>
              <a:t>,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and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will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be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enforced </a:t>
            </a:r>
            <a:r>
              <a:rPr dirty="0" sz="900">
                <a:latin typeface="Microsoft YaHei"/>
                <a:cs typeface="Microsoft YaHei"/>
              </a:rPr>
              <a:t>directly</a:t>
            </a:r>
            <a:r>
              <a:rPr dirty="0" sz="900" spc="-35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without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a</a:t>
            </a:r>
            <a:r>
              <a:rPr dirty="0" sz="900" spc="-30" b="1">
                <a:latin typeface="Microsoft YaHei"/>
                <a:cs typeface="Microsoft YaHei"/>
              </a:rPr>
              <a:t> </a:t>
            </a:r>
            <a:r>
              <a:rPr dirty="0" sz="900" b="1">
                <a:latin typeface="Microsoft YaHei"/>
                <a:cs typeface="Microsoft YaHei"/>
              </a:rPr>
              <a:t>transitional</a:t>
            </a:r>
            <a:r>
              <a:rPr dirty="0" sz="900" spc="-25" b="1">
                <a:latin typeface="Microsoft YaHei"/>
                <a:cs typeface="Microsoft YaHei"/>
              </a:rPr>
              <a:t> </a:t>
            </a:r>
            <a:r>
              <a:rPr dirty="0" sz="900" spc="-10" b="1">
                <a:latin typeface="Microsoft YaHei"/>
                <a:cs typeface="Microsoft YaHei"/>
              </a:rPr>
              <a:t>phase</a:t>
            </a:r>
            <a:r>
              <a:rPr dirty="0" sz="900" spc="-10">
                <a:latin typeface="Microsoft YaHei"/>
                <a:cs typeface="Microsoft YaHei"/>
              </a:rPr>
              <a:t>.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9" name="object 1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1905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50"/>
              </a:spcBef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14" name="object 14" descr=""/>
          <p:cNvSpPr txBox="1"/>
          <p:nvPr/>
        </p:nvSpPr>
        <p:spPr>
          <a:xfrm>
            <a:off x="8654732" y="3115958"/>
            <a:ext cx="2988310" cy="20497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2880" marR="5080" indent="-170180">
              <a:lnSpc>
                <a:spcPct val="119900"/>
              </a:lnSpc>
              <a:spcBef>
                <a:spcPts val="1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spc="-5" b="1">
                <a:latin typeface="Microsoft YaHei"/>
                <a:cs typeface="Microsoft YaHei"/>
              </a:rPr>
              <a:t>Tax</a:t>
            </a:r>
            <a:r>
              <a:rPr dirty="0" sz="900" b="1">
                <a:latin typeface="Microsoft YaHei"/>
                <a:cs typeface="Microsoft YaHei"/>
              </a:rPr>
              <a:t> </a:t>
            </a:r>
            <a:r>
              <a:rPr dirty="0" sz="900" spc="-5" b="1">
                <a:latin typeface="Microsoft YaHei"/>
                <a:cs typeface="Microsoft YaHei"/>
              </a:rPr>
              <a:t>Exemption</a:t>
            </a:r>
            <a:r>
              <a:rPr dirty="0" sz="900" b="1">
                <a:latin typeface="Microsoft YaHei"/>
                <a:cs typeface="Microsoft YaHei"/>
              </a:rPr>
              <a:t> </a:t>
            </a:r>
            <a:r>
              <a:rPr dirty="0" sz="900" spc="-5" b="1">
                <a:latin typeface="Microsoft YaHei"/>
                <a:cs typeface="Microsoft YaHei"/>
              </a:rPr>
              <a:t>Threshold: </a:t>
            </a:r>
            <a:r>
              <a:rPr dirty="0" sz="900" spc="-5">
                <a:latin typeface="Microsoft YaHei"/>
                <a:cs typeface="Microsoft YaHei"/>
              </a:rPr>
              <a:t>Businesses </a:t>
            </a:r>
            <a:r>
              <a:rPr dirty="0" sz="900" spc="-10">
                <a:latin typeface="Microsoft YaHei"/>
                <a:cs typeface="Microsoft YaHei"/>
              </a:rPr>
              <a:t>with</a:t>
            </a:r>
            <a:r>
              <a:rPr dirty="0" sz="900" spc="-5">
                <a:latin typeface="Microsoft YaHei"/>
                <a:cs typeface="Microsoft YaHei"/>
              </a:rPr>
              <a:t> a </a:t>
            </a:r>
            <a:r>
              <a:rPr dirty="0" sz="900" spc="-10">
                <a:latin typeface="Microsoft YaHei"/>
                <a:cs typeface="Microsoft YaHei"/>
              </a:rPr>
              <a:t>total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30">
                <a:latin typeface="Microsoft YaHei"/>
                <a:cs typeface="Microsoft YaHei"/>
              </a:rPr>
              <a:t>value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15">
                <a:latin typeface="Microsoft YaHei"/>
                <a:cs typeface="Microsoft YaHei"/>
              </a:rPr>
              <a:t>of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imported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CBAM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goods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below</a:t>
            </a:r>
            <a:r>
              <a:rPr dirty="0" sz="900" spc="85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£50,000</a:t>
            </a:r>
            <a:r>
              <a:rPr dirty="0" sz="9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75">
                <a:latin typeface="Microsoft YaHei"/>
                <a:cs typeface="Microsoft YaHei"/>
              </a:rPr>
              <a:t>over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204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-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n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t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h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p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i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d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a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x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p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t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-5">
                <a:latin typeface="Microsoft YaHei"/>
                <a:cs typeface="Microsoft YaHei"/>
              </a:rPr>
              <a:t>f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r</a:t>
            </a:r>
            <a:r>
              <a:rPr dirty="0" sz="900" spc="-150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o</a:t>
            </a:r>
            <a:r>
              <a:rPr dirty="0" sz="900" spc="-155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m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40">
                <a:latin typeface="Microsoft YaHei"/>
                <a:cs typeface="Microsoft YaHei"/>
              </a:rPr>
              <a:t>reporting</a:t>
            </a:r>
            <a:r>
              <a:rPr dirty="0" sz="900" spc="100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and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40">
                <a:latin typeface="Microsoft YaHei"/>
                <a:cs typeface="Microsoft YaHei"/>
              </a:rPr>
              <a:t>payment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obligations.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The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tax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i</a:t>
            </a:r>
            <a:r>
              <a:rPr dirty="0" sz="900">
                <a:latin typeface="Microsoft YaHei"/>
                <a:cs typeface="Microsoft YaHei"/>
              </a:rPr>
              <a:t>s </a:t>
            </a:r>
            <a:r>
              <a:rPr dirty="0" sz="900">
                <a:latin typeface="Microsoft YaHei"/>
                <a:cs typeface="Microsoft YaHei"/>
              </a:rPr>
              <a:t>	</a:t>
            </a:r>
            <a:r>
              <a:rPr dirty="0" sz="900" spc="40">
                <a:latin typeface="Microsoft YaHei"/>
                <a:cs typeface="Microsoft YaHei"/>
              </a:rPr>
              <a:t>administered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 spc="30">
                <a:latin typeface="Microsoft YaHei"/>
                <a:cs typeface="Microsoft YaHei"/>
              </a:rPr>
              <a:t>and</a:t>
            </a:r>
            <a:r>
              <a:rPr dirty="0" sz="900" spc="95">
                <a:latin typeface="Microsoft YaHei"/>
                <a:cs typeface="Microsoft YaHei"/>
              </a:rPr>
              <a:t> </a:t>
            </a:r>
            <a:r>
              <a:rPr dirty="0" sz="900" spc="35">
                <a:latin typeface="Microsoft YaHei"/>
                <a:cs typeface="Microsoft YaHei"/>
              </a:rPr>
              <a:t>collected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by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HM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40">
                <a:latin typeface="Microsoft YaHei"/>
                <a:cs typeface="Microsoft YaHei"/>
              </a:rPr>
              <a:t>Revenue</a:t>
            </a:r>
            <a:r>
              <a:rPr dirty="0" sz="900" spc="10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&amp;</a:t>
            </a:r>
            <a:r>
              <a:rPr dirty="0" sz="900" spc="-5">
                <a:latin typeface="Microsoft YaHei"/>
                <a:cs typeface="Microsoft YaHei"/>
              </a:rPr>
              <a:t> 	Customs (HMRC).</a:t>
            </a:r>
            <a:endParaRPr sz="900">
              <a:latin typeface="Microsoft YaHei"/>
              <a:cs typeface="Microsoft YaHei"/>
            </a:endParaRPr>
          </a:p>
          <a:p>
            <a:pPr algn="just" marL="182880" marR="5080" indent="-170180">
              <a:lnSpc>
                <a:spcPct val="119900"/>
              </a:lnSpc>
              <a:spcBef>
                <a:spcPts val="400"/>
              </a:spcBef>
              <a:buFont typeface="Microsoft Sans Serif"/>
              <a:buChar char="•"/>
              <a:tabLst>
                <a:tab pos="184150" algn="l"/>
              </a:tabLst>
            </a:pPr>
            <a:r>
              <a:rPr dirty="0" sz="900" spc="10" b="1">
                <a:latin typeface="Microsoft YaHei"/>
                <a:cs typeface="Microsoft YaHei"/>
              </a:rPr>
              <a:t>Carbon</a:t>
            </a:r>
            <a:r>
              <a:rPr dirty="0" sz="900" spc="265" b="1">
                <a:latin typeface="Microsoft YaHei"/>
                <a:cs typeface="Microsoft YaHei"/>
              </a:rPr>
              <a:t> </a:t>
            </a:r>
            <a:r>
              <a:rPr dirty="0" sz="900" spc="10" b="1">
                <a:latin typeface="Microsoft YaHei"/>
                <a:cs typeface="Microsoft YaHei"/>
              </a:rPr>
              <a:t>Intensity</a:t>
            </a:r>
            <a:r>
              <a:rPr dirty="0" sz="900" spc="265" b="1">
                <a:latin typeface="Microsoft YaHei"/>
                <a:cs typeface="Microsoft YaHei"/>
              </a:rPr>
              <a:t> </a:t>
            </a:r>
            <a:r>
              <a:rPr dirty="0" sz="900" spc="10" b="1">
                <a:latin typeface="Microsoft YaHei"/>
                <a:cs typeface="Microsoft YaHei"/>
              </a:rPr>
              <a:t>Accounting:</a:t>
            </a:r>
            <a:r>
              <a:rPr dirty="0" sz="900" spc="260" b="1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The</a:t>
            </a:r>
            <a:r>
              <a:rPr dirty="0" sz="900" spc="27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calculation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 spc="20">
                <a:latin typeface="Microsoft YaHei"/>
                <a:cs typeface="Microsoft YaHei"/>
              </a:rPr>
              <a:t>scope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is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highly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20">
                <a:latin typeface="Microsoft YaHei"/>
                <a:cs typeface="Microsoft YaHei"/>
              </a:rPr>
              <a:t>comprehensive,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-10">
                <a:latin typeface="Microsoft YaHei"/>
                <a:cs typeface="Microsoft YaHei"/>
              </a:rPr>
              <a:t>encompassing </a:t>
            </a:r>
            <a:r>
              <a:rPr dirty="0" sz="900" spc="-10">
                <a:latin typeface="Microsoft YaHei"/>
                <a:cs typeface="Microsoft YaHei"/>
              </a:rPr>
              <a:t>	</a:t>
            </a:r>
            <a:r>
              <a:rPr dirty="0" sz="900">
                <a:latin typeface="Microsoft YaHei"/>
                <a:cs typeface="Microsoft YaHei"/>
              </a:rPr>
              <a:t>Scope</a:t>
            </a:r>
            <a:r>
              <a:rPr dirty="0" sz="900" spc="20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1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(direct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emissions),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Scope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>
                <a:latin typeface="Microsoft YaHei"/>
                <a:cs typeface="Microsoft YaHei"/>
              </a:rPr>
              <a:t>2</a:t>
            </a:r>
            <a:r>
              <a:rPr dirty="0" sz="900" spc="210">
                <a:latin typeface="Microsoft YaHei"/>
                <a:cs typeface="Microsoft YaHei"/>
              </a:rPr>
              <a:t> </a:t>
            </a:r>
            <a:r>
              <a:rPr dirty="0" sz="900" spc="45">
                <a:latin typeface="Microsoft YaHei"/>
                <a:cs typeface="Microsoft YaHei"/>
              </a:rPr>
              <a:t>(indirect </a:t>
            </a:r>
            <a:r>
              <a:rPr dirty="0" sz="900" spc="45">
                <a:latin typeface="Microsoft YaHei"/>
                <a:cs typeface="Microsoft YaHei"/>
              </a:rPr>
              <a:t>	</a:t>
            </a:r>
            <a:r>
              <a:rPr dirty="0" sz="900" spc="65">
                <a:latin typeface="Microsoft YaHei"/>
                <a:cs typeface="Microsoft YaHei"/>
              </a:rPr>
              <a:t>emissions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from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 spc="65">
                <a:latin typeface="Microsoft YaHei"/>
                <a:cs typeface="Microsoft YaHei"/>
              </a:rPr>
              <a:t>electricity,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 spc="55">
                <a:latin typeface="Microsoft YaHei"/>
                <a:cs typeface="Microsoft YaHei"/>
              </a:rPr>
              <a:t>heat,</a:t>
            </a:r>
            <a:r>
              <a:rPr dirty="0" sz="900" spc="175">
                <a:latin typeface="Microsoft YaHei"/>
                <a:cs typeface="Microsoft YaHei"/>
              </a:rPr>
              <a:t> </a:t>
            </a:r>
            <a:r>
              <a:rPr dirty="0" sz="900" spc="60">
                <a:latin typeface="Microsoft YaHei"/>
                <a:cs typeface="Microsoft YaHei"/>
              </a:rPr>
              <a:t>steam,</a:t>
            </a:r>
            <a:r>
              <a:rPr dirty="0" sz="900" spc="185">
                <a:latin typeface="Microsoft YaHei"/>
                <a:cs typeface="Microsoft YaHei"/>
              </a:rPr>
              <a:t> </a:t>
            </a:r>
            <a:r>
              <a:rPr dirty="0" sz="900" spc="25">
                <a:latin typeface="Microsoft YaHei"/>
                <a:cs typeface="Microsoft YaHei"/>
              </a:rPr>
              <a:t>and </a:t>
            </a:r>
            <a:r>
              <a:rPr dirty="0" sz="900" spc="25">
                <a:latin typeface="Microsoft YaHei"/>
                <a:cs typeface="Microsoft YaHei"/>
              </a:rPr>
              <a:t>	</a:t>
            </a:r>
            <a:r>
              <a:rPr dirty="0" sz="900" spc="45">
                <a:latin typeface="Microsoft YaHei"/>
                <a:cs typeface="Microsoft YaHei"/>
              </a:rPr>
              <a:t>cooling),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and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Scope</a:t>
            </a:r>
            <a:r>
              <a:rPr dirty="0" sz="900" spc="220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3</a:t>
            </a:r>
            <a:r>
              <a:rPr dirty="0" sz="900" spc="229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(upstream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10">
                <a:latin typeface="Microsoft YaHei"/>
                <a:cs typeface="Microsoft YaHei"/>
              </a:rPr>
              <a:t>supply</a:t>
            </a:r>
            <a:r>
              <a:rPr dirty="0" sz="900" spc="225">
                <a:latin typeface="Microsoft YaHei"/>
                <a:cs typeface="Microsoft YaHei"/>
              </a:rPr>
              <a:t> </a:t>
            </a:r>
            <a:r>
              <a:rPr dirty="0" sz="900" spc="-20">
                <a:latin typeface="Microsoft YaHei"/>
                <a:cs typeface="Microsoft YaHei"/>
              </a:rPr>
              <a:t>chain </a:t>
            </a:r>
            <a:r>
              <a:rPr dirty="0" sz="900" spc="-20">
                <a:latin typeface="Microsoft YaHei"/>
                <a:cs typeface="Microsoft YaHei"/>
              </a:rPr>
              <a:t>	</a:t>
            </a:r>
            <a:r>
              <a:rPr dirty="0" sz="900" spc="-10">
                <a:latin typeface="Microsoft YaHei"/>
                <a:cs typeface="Microsoft YaHei"/>
              </a:rPr>
              <a:t>emissions)</a:t>
            </a:r>
            <a:endParaRPr sz="900">
              <a:latin typeface="Microsoft YaHei"/>
              <a:cs typeface="Microsoft YaHei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634682" y="1822538"/>
            <a:ext cx="1622425" cy="1379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25" b="1">
                <a:latin typeface="Microsoft YaHei"/>
                <a:cs typeface="Microsoft YaHei"/>
              </a:rPr>
              <a:t>CCA</a:t>
            </a:r>
            <a:endParaRPr sz="1400">
              <a:latin typeface="Microsoft YaHei"/>
              <a:cs typeface="Microsoft YaHei"/>
            </a:endParaRPr>
          </a:p>
          <a:p>
            <a:pPr algn="ctr" marL="56515" marR="35560">
              <a:lnSpc>
                <a:spcPct val="100000"/>
              </a:lnSpc>
            </a:pPr>
            <a:r>
              <a:rPr dirty="0" sz="1400" b="1">
                <a:latin typeface="Microsoft YaHei"/>
                <a:cs typeface="Microsoft YaHei"/>
              </a:rPr>
              <a:t>（U.S.</a:t>
            </a:r>
            <a:r>
              <a:rPr dirty="0" sz="1400" spc="-35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Legislative Proposals）</a:t>
            </a:r>
            <a:endParaRPr sz="14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400"/>
              </a:lnSpc>
              <a:spcBef>
                <a:spcPts val="455"/>
              </a:spcBef>
            </a:pPr>
            <a:r>
              <a:rPr dirty="0" sz="600" spc="15">
                <a:latin typeface="Microsoft YaHei"/>
                <a:cs typeface="Microsoft YaHei"/>
              </a:rPr>
              <a:t>The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most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influential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U.S.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proposal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for</a:t>
            </a:r>
            <a:r>
              <a:rPr dirty="0" sz="600" spc="7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Carbon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Border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Adjustment</a:t>
            </a:r>
            <a:r>
              <a:rPr dirty="0" sz="600" spc="85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Mechanism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(CBAM),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aiming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to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foster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level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playing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f</a:t>
            </a:r>
            <a:r>
              <a:rPr dirty="0" sz="600" spc="-114">
                <a:latin typeface="Microsoft YaHei"/>
                <a:cs typeface="Microsoft YaHei"/>
              </a:rPr>
              <a:t> </a:t>
            </a:r>
            <a:r>
              <a:rPr dirty="0" sz="600" spc="40">
                <a:latin typeface="Microsoft YaHei"/>
                <a:cs typeface="Microsoft YaHei"/>
              </a:rPr>
              <a:t>ield</a:t>
            </a:r>
            <a:r>
              <a:rPr dirty="0" sz="600" spc="130">
                <a:latin typeface="Microsoft YaHei"/>
                <a:cs typeface="Microsoft YaHei"/>
              </a:rPr>
              <a:t> </a:t>
            </a:r>
            <a:r>
              <a:rPr dirty="0" sz="600" spc="35">
                <a:latin typeface="Microsoft YaHei"/>
                <a:cs typeface="Microsoft YaHei"/>
              </a:rPr>
              <a:t>for</a:t>
            </a:r>
            <a:r>
              <a:rPr dirty="0" sz="600" spc="140">
                <a:latin typeface="Microsoft YaHei"/>
                <a:cs typeface="Microsoft YaHei"/>
              </a:rPr>
              <a:t> </a:t>
            </a:r>
            <a:r>
              <a:rPr dirty="0" sz="600" spc="55">
                <a:latin typeface="Microsoft YaHei"/>
                <a:cs typeface="Microsoft YaHei"/>
              </a:rPr>
              <a:t>domestic</a:t>
            </a:r>
            <a:r>
              <a:rPr dirty="0" sz="600" spc="135">
                <a:latin typeface="Microsoft YaHei"/>
                <a:cs typeface="Microsoft YaHei"/>
              </a:rPr>
              <a:t> </a:t>
            </a:r>
            <a:r>
              <a:rPr dirty="0" sz="600" spc="35">
                <a:latin typeface="Microsoft YaHei"/>
                <a:cs typeface="Microsoft YaHei"/>
              </a:rPr>
              <a:t>and</a:t>
            </a:r>
            <a:r>
              <a:rPr dirty="0" sz="600" spc="140">
                <a:latin typeface="Microsoft YaHei"/>
                <a:cs typeface="Microsoft YaHei"/>
              </a:rPr>
              <a:t> </a:t>
            </a:r>
            <a:r>
              <a:rPr dirty="0" sz="600" spc="55">
                <a:latin typeface="Microsoft YaHei"/>
                <a:cs typeface="Microsoft YaHei"/>
              </a:rPr>
              <a:t>international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enterprises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through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"Carbon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Intensity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Fee."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634682" y="3763886"/>
            <a:ext cx="1662430" cy="10871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 marL="93345">
              <a:lnSpc>
                <a:spcPct val="100000"/>
              </a:lnSpc>
              <a:spcBef>
                <a:spcPts val="105"/>
              </a:spcBef>
            </a:pPr>
            <a:r>
              <a:rPr dirty="0" sz="1400" spc="-20" b="1">
                <a:latin typeface="Microsoft YaHei"/>
                <a:cs typeface="Microsoft YaHei"/>
              </a:rPr>
              <a:t>FPFA</a:t>
            </a:r>
            <a:endParaRPr sz="1400">
              <a:latin typeface="Microsoft YaHei"/>
              <a:cs typeface="Microsoft YaHei"/>
            </a:endParaRPr>
          </a:p>
          <a:p>
            <a:pPr algn="ctr" marL="116839" marR="15240">
              <a:lnSpc>
                <a:spcPct val="100000"/>
              </a:lnSpc>
            </a:pPr>
            <a:r>
              <a:rPr dirty="0" sz="1400" b="1">
                <a:latin typeface="Microsoft YaHei"/>
                <a:cs typeface="Microsoft YaHei"/>
              </a:rPr>
              <a:t>（U.S.</a:t>
            </a:r>
            <a:r>
              <a:rPr dirty="0" sz="1400" spc="-35" b="1">
                <a:latin typeface="Microsoft YaHei"/>
                <a:cs typeface="Microsoft YaHei"/>
              </a:rPr>
              <a:t> </a:t>
            </a:r>
            <a:r>
              <a:rPr dirty="0" sz="1400" spc="-10" b="1">
                <a:latin typeface="Microsoft YaHei"/>
                <a:cs typeface="Microsoft YaHei"/>
              </a:rPr>
              <a:t>Legislative Proposals）</a:t>
            </a:r>
            <a:endParaRPr sz="14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400"/>
              </a:lnSpc>
              <a:spcBef>
                <a:spcPts val="730"/>
              </a:spcBef>
            </a:pPr>
            <a:r>
              <a:rPr dirty="0" sz="600">
                <a:latin typeface="Microsoft YaHei"/>
                <a:cs typeface="Microsoft YaHei"/>
              </a:rPr>
              <a:t>A</a:t>
            </a:r>
            <a:r>
              <a:rPr dirty="0" sz="600" spc="2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manifestation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of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U.S.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trade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protectionism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and</a:t>
            </a:r>
            <a:r>
              <a:rPr dirty="0" sz="600" spc="5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industrial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strategy,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designed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to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reduce</a:t>
            </a:r>
            <a:r>
              <a:rPr dirty="0" sz="600" spc="50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reliance</a:t>
            </a:r>
            <a:r>
              <a:rPr dirty="0" sz="600" spc="-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on</a:t>
            </a:r>
            <a:r>
              <a:rPr dirty="0" sz="600" spc="-2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overseas</a:t>
            </a:r>
            <a:r>
              <a:rPr dirty="0" sz="600" spc="-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supply</a:t>
            </a:r>
            <a:r>
              <a:rPr dirty="0" sz="600" spc="-2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chains.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6475412" y="1822538"/>
            <a:ext cx="1694180" cy="18110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417830">
              <a:lnSpc>
                <a:spcPct val="100000"/>
              </a:lnSpc>
              <a:spcBef>
                <a:spcPts val="105"/>
              </a:spcBef>
            </a:pPr>
            <a:r>
              <a:rPr dirty="0" sz="1400" b="1">
                <a:latin typeface="Microsoft YaHei"/>
                <a:cs typeface="Microsoft YaHei"/>
              </a:rPr>
              <a:t>UK</a:t>
            </a:r>
            <a:r>
              <a:rPr dirty="0" sz="1400" spc="-30" b="1">
                <a:latin typeface="Microsoft YaHei"/>
                <a:cs typeface="Microsoft YaHei"/>
              </a:rPr>
              <a:t> </a:t>
            </a:r>
            <a:r>
              <a:rPr dirty="0" sz="1400" spc="-20" b="1">
                <a:latin typeface="Microsoft YaHei"/>
                <a:cs typeface="Microsoft YaHei"/>
              </a:rPr>
              <a:t>CBAM</a:t>
            </a:r>
            <a:endParaRPr sz="1400">
              <a:latin typeface="Microsoft YaHei"/>
              <a:cs typeface="Microsoft YaHei"/>
            </a:endParaRPr>
          </a:p>
          <a:p>
            <a:pPr algn="just" marL="12700" marR="5080">
              <a:lnSpc>
                <a:spcPct val="119400"/>
              </a:lnSpc>
              <a:spcBef>
                <a:spcPts val="1190"/>
              </a:spcBef>
            </a:pPr>
            <a:r>
              <a:rPr dirty="0" sz="600" spc="-5">
                <a:latin typeface="Microsoft YaHei"/>
                <a:cs typeface="Microsoft YaHei"/>
              </a:rPr>
              <a:t>As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the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world's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second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carbon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tariff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regime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to </a:t>
            </a:r>
            <a:r>
              <a:rPr dirty="0" sz="600">
                <a:latin typeface="Microsoft YaHei"/>
                <a:cs typeface="Microsoft YaHei"/>
              </a:rPr>
              <a:t>be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implemented,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the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UK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CBAM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is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designed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to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prevent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"carbon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leakage"—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scenario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where</a:t>
            </a:r>
            <a:r>
              <a:rPr dirty="0" sz="600" spc="7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businesses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relocate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production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to</a:t>
            </a:r>
            <a:r>
              <a:rPr dirty="0" sz="600" spc="-5">
                <a:latin typeface="Microsoft YaHei"/>
                <a:cs typeface="Microsoft YaHei"/>
              </a:rPr>
              <a:t> j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u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r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i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d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i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c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i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o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n</a:t>
            </a:r>
            <a:r>
              <a:rPr dirty="0" sz="600" spc="-5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</a:t>
            </a:r>
            <a:r>
              <a:rPr dirty="0" sz="600" spc="26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w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i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h</a:t>
            </a:r>
            <a:r>
              <a:rPr dirty="0" sz="600" spc="26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l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e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</a:t>
            </a:r>
            <a:r>
              <a:rPr dirty="0" sz="600" spc="26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s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r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i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n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g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e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n</a:t>
            </a:r>
            <a:r>
              <a:rPr dirty="0" sz="600" spc="-45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 </a:t>
            </a:r>
            <a:r>
              <a:rPr dirty="0" sz="600" spc="20">
                <a:latin typeface="Microsoft YaHei"/>
                <a:cs typeface="Microsoft YaHei"/>
              </a:rPr>
              <a:t>environmental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standards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to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evade</a:t>
            </a:r>
            <a:r>
              <a:rPr dirty="0" sz="600" spc="6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carbon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costs.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It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ensures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that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imported</a:t>
            </a:r>
            <a:r>
              <a:rPr dirty="0" sz="600" spc="3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high-</a:t>
            </a:r>
            <a:r>
              <a:rPr dirty="0" sz="600" spc="5">
                <a:latin typeface="Microsoft YaHei"/>
                <a:cs typeface="Microsoft YaHei"/>
              </a:rPr>
              <a:t>carbon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products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bear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carbon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price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equivalent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to</a:t>
            </a:r>
            <a:r>
              <a:rPr dirty="0" sz="600" spc="-5">
                <a:latin typeface="Microsoft YaHei"/>
                <a:cs typeface="Microsoft YaHei"/>
              </a:rPr>
              <a:t> </a:t>
            </a:r>
            <a:r>
              <a:rPr dirty="0" sz="600" spc="35">
                <a:latin typeface="Microsoft YaHei"/>
                <a:cs typeface="Microsoft YaHei"/>
              </a:rPr>
              <a:t>that</a:t>
            </a:r>
            <a:r>
              <a:rPr dirty="0" sz="600" spc="110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of</a:t>
            </a:r>
            <a:r>
              <a:rPr dirty="0" sz="600" spc="114">
                <a:latin typeface="Microsoft YaHei"/>
                <a:cs typeface="Microsoft YaHei"/>
              </a:rPr>
              <a:t> </a:t>
            </a:r>
            <a:r>
              <a:rPr dirty="0" sz="600" spc="45">
                <a:latin typeface="Microsoft YaHei"/>
                <a:cs typeface="Microsoft YaHei"/>
              </a:rPr>
              <a:t>domestic</a:t>
            </a:r>
            <a:r>
              <a:rPr dirty="0" sz="600" spc="114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UK</a:t>
            </a:r>
            <a:r>
              <a:rPr dirty="0" sz="600" spc="114">
                <a:latin typeface="Microsoft YaHei"/>
                <a:cs typeface="Microsoft YaHei"/>
              </a:rPr>
              <a:t> </a:t>
            </a:r>
            <a:r>
              <a:rPr dirty="0" sz="600" spc="45">
                <a:latin typeface="Microsoft YaHei"/>
                <a:cs typeface="Microsoft YaHei"/>
              </a:rPr>
              <a:t>products,</a:t>
            </a:r>
            <a:r>
              <a:rPr dirty="0" sz="600" spc="120">
                <a:latin typeface="Microsoft YaHei"/>
                <a:cs typeface="Microsoft YaHei"/>
              </a:rPr>
              <a:t> </a:t>
            </a:r>
            <a:r>
              <a:rPr dirty="0" sz="600" spc="45">
                <a:latin typeface="Microsoft YaHei"/>
                <a:cs typeface="Microsoft YaHei"/>
              </a:rPr>
              <a:t>thereby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fostering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-10">
                <a:latin typeface="Microsoft YaHei"/>
                <a:cs typeface="Microsoft YaHei"/>
              </a:rPr>
              <a:t>a</a:t>
            </a:r>
            <a:r>
              <a:rPr dirty="0" sz="600" spc="8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level</a:t>
            </a:r>
            <a:r>
              <a:rPr dirty="0" sz="600" spc="9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playing</a:t>
            </a:r>
            <a:r>
              <a:rPr dirty="0" sz="600" spc="90">
                <a:latin typeface="Microsoft YaHei"/>
                <a:cs typeface="Microsoft YaHei"/>
              </a:rPr>
              <a:t> </a:t>
            </a:r>
            <a:r>
              <a:rPr dirty="0" sz="600" spc="30">
                <a:latin typeface="Microsoft YaHei"/>
                <a:cs typeface="Microsoft YaHei"/>
              </a:rPr>
              <a:t>field</a:t>
            </a:r>
            <a:r>
              <a:rPr dirty="0" sz="600" spc="9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for</a:t>
            </a:r>
            <a:r>
              <a:rPr dirty="0" sz="600" spc="90">
                <a:latin typeface="Microsoft YaHei"/>
                <a:cs typeface="Microsoft YaHei"/>
              </a:rPr>
              <a:t> </a:t>
            </a:r>
            <a:r>
              <a:rPr dirty="0" sz="600" spc="25">
                <a:latin typeface="Microsoft YaHei"/>
                <a:cs typeface="Microsoft YaHei"/>
              </a:rPr>
              <a:t>home-</a:t>
            </a:r>
            <a:r>
              <a:rPr dirty="0" sz="600" spc="-5">
                <a:latin typeface="Microsoft YaHei"/>
                <a:cs typeface="Microsoft YaHei"/>
              </a:rPr>
              <a:t> grown</a:t>
            </a:r>
            <a:r>
              <a:rPr dirty="0" sz="600" spc="1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manufacturing</a:t>
            </a:r>
            <a:r>
              <a:rPr dirty="0" sz="600" spc="20">
                <a:latin typeface="Microsoft YaHei"/>
                <a:cs typeface="Microsoft YaHei"/>
              </a:rPr>
              <a:t> </a:t>
            </a:r>
            <a:r>
              <a:rPr dirty="0" sz="600">
                <a:latin typeface="Microsoft YaHei"/>
                <a:cs typeface="Microsoft YaHei"/>
              </a:rPr>
              <a:t>while</a:t>
            </a:r>
            <a:r>
              <a:rPr dirty="0" sz="600" spc="2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driving</a:t>
            </a:r>
            <a:r>
              <a:rPr dirty="0" sz="600" spc="20">
                <a:latin typeface="Microsoft YaHei"/>
                <a:cs typeface="Microsoft YaHei"/>
              </a:rPr>
              <a:t> </a:t>
            </a:r>
            <a:r>
              <a:rPr dirty="0" sz="600" spc="5">
                <a:latin typeface="Microsoft YaHei"/>
                <a:cs typeface="Microsoft YaHei"/>
              </a:rPr>
              <a:t>progress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toward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the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UK’s</a:t>
            </a:r>
            <a:r>
              <a:rPr dirty="0" sz="600" spc="4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legally</a:t>
            </a:r>
            <a:r>
              <a:rPr dirty="0" sz="600" spc="45">
                <a:latin typeface="Microsoft YaHei"/>
                <a:cs typeface="Microsoft YaHei"/>
              </a:rPr>
              <a:t> </a:t>
            </a:r>
            <a:r>
              <a:rPr dirty="0" sz="600" spc="15">
                <a:latin typeface="Microsoft YaHei"/>
                <a:cs typeface="Microsoft YaHei"/>
              </a:rPr>
              <a:t>binding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 spc="20">
                <a:latin typeface="Microsoft YaHei"/>
                <a:cs typeface="Microsoft YaHei"/>
              </a:rPr>
              <a:t>205</a:t>
            </a:r>
            <a:r>
              <a:rPr dirty="0" sz="600">
                <a:latin typeface="Microsoft YaHei"/>
                <a:cs typeface="Microsoft YaHei"/>
              </a:rPr>
              <a:t>0</a:t>
            </a:r>
            <a:r>
              <a:rPr dirty="0" sz="600" spc="50">
                <a:latin typeface="Microsoft YaHei"/>
                <a:cs typeface="Microsoft YaHei"/>
              </a:rPr>
              <a:t> </a:t>
            </a:r>
            <a:r>
              <a:rPr dirty="0" sz="600" spc="10">
                <a:latin typeface="Microsoft YaHei"/>
                <a:cs typeface="Microsoft YaHei"/>
              </a:rPr>
              <a:t>Net</a:t>
            </a:r>
            <a:r>
              <a:rPr dirty="0" sz="600" spc="-5">
                <a:latin typeface="Microsoft YaHei"/>
                <a:cs typeface="Microsoft YaHei"/>
              </a:rPr>
              <a:t> Zero</a:t>
            </a:r>
            <a:r>
              <a:rPr dirty="0" sz="600">
                <a:latin typeface="Microsoft YaHei"/>
                <a:cs typeface="Microsoft YaHei"/>
              </a:rPr>
              <a:t> </a:t>
            </a:r>
            <a:r>
              <a:rPr dirty="0" sz="600" spc="-5">
                <a:latin typeface="Microsoft YaHei"/>
                <a:cs typeface="Microsoft YaHei"/>
              </a:rPr>
              <a:t>target</a:t>
            </a:r>
            <a:endParaRPr sz="600">
              <a:latin typeface="Microsoft YaHei"/>
              <a:cs typeface="Microsoft YaHe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Why</a:t>
            </a:r>
            <a:r>
              <a:rPr dirty="0" spc="-40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 spc="-10"/>
              <a:t>"Green"</a:t>
            </a:r>
            <a:r>
              <a:rPr dirty="0" spc="-40"/>
              <a:t> </a:t>
            </a:r>
            <a:r>
              <a:rPr dirty="0"/>
              <a:t>So</a:t>
            </a:r>
            <a:r>
              <a:rPr dirty="0" spc="-35"/>
              <a:t> </a:t>
            </a:r>
            <a:r>
              <a:rPr dirty="0"/>
              <a:t>Urgent</a:t>
            </a:r>
            <a:r>
              <a:rPr dirty="0" spc="-35"/>
              <a:t> </a:t>
            </a:r>
            <a:r>
              <a:rPr dirty="0" spc="-50"/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Company/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description/>
  <dcterms:created xsi:type="dcterms:W3CDTF">2026-03-03T15:46:45Z</dcterms:created>
  <dcterms:modified xsi:type="dcterms:W3CDTF">2026-03-03T15:46:45Z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2026-03-03T00:00:00Z</vt:filetime>
  </property>
  <property fmtid="{D5CDD505-2E9C-101B-9397-08002B2CF9AE}" pid="3" name="Creator">
    <vt:lpwstr>WPS 演示</vt:lpwstr>
  </property>
  <property fmtid="{D5CDD505-2E9C-101B-9397-08002B2CF9AE}" pid="4" name="LastSaved">
    <vt:filetime>2026-03-03T00:00:00Z</vt:filetime>
  </property>
  <property fmtid="{D5CDD505-2E9C-101B-9397-08002B2CF9AE}" pid="5" name="SourceModified">
    <vt:lpwstr>D:20260303125338+08'00'</vt:lpwstr>
  </property>
</Properties>
</file>