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826475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229085" y="6346392"/>
            <a:ext cx="624052" cy="4472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232663"/>
            <a:ext cx="10220350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4502" y="1499869"/>
            <a:ext cx="10863580" cy="4644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916939" y="6434845"/>
            <a:ext cx="410591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image" Target="../media/image65.jp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jpg"/><Relationship Id="rId9" Type="http://schemas.openxmlformats.org/officeDocument/2006/relationships/image" Target="../media/image70.jpg"/><Relationship Id="rId10" Type="http://schemas.openxmlformats.org/officeDocument/2006/relationships/image" Target="../media/image71.png"/><Relationship Id="rId11" Type="http://schemas.openxmlformats.org/officeDocument/2006/relationships/image" Target="../media/image72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jpg"/><Relationship Id="rId3" Type="http://schemas.openxmlformats.org/officeDocument/2006/relationships/image" Target="../media/image8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424" y="1162557"/>
            <a:ext cx="6818630" cy="1831339"/>
          </a:xfrm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dirty="0" sz="3200"/>
              <a:t>DRIVING</a:t>
            </a:r>
            <a:r>
              <a:rPr dirty="0" sz="3200" spc="-80"/>
              <a:t> </a:t>
            </a:r>
            <a:r>
              <a:rPr dirty="0" sz="3200" spc="-35"/>
              <a:t>SUPPLY</a:t>
            </a:r>
            <a:r>
              <a:rPr dirty="0" sz="3200" spc="-114"/>
              <a:t> </a:t>
            </a:r>
            <a:r>
              <a:rPr dirty="0" sz="3200" spc="-10"/>
              <a:t>CHAIN </a:t>
            </a:r>
            <a:r>
              <a:rPr dirty="0" sz="3200"/>
              <a:t>RESILIENCE</a:t>
            </a:r>
            <a:r>
              <a:rPr dirty="0" sz="3200" spc="-145"/>
              <a:t> </a:t>
            </a:r>
            <a:r>
              <a:rPr dirty="0" sz="3200"/>
              <a:t>AND</a:t>
            </a:r>
            <a:r>
              <a:rPr dirty="0" sz="3200" spc="-5"/>
              <a:t> </a:t>
            </a:r>
            <a:r>
              <a:rPr dirty="0" sz="3200" spc="-10"/>
              <a:t>REGIONAL </a:t>
            </a:r>
            <a:r>
              <a:rPr dirty="0" sz="3200"/>
              <a:t>DEVELOPMENT</a:t>
            </a:r>
            <a:r>
              <a:rPr dirty="0" sz="3200" spc="-50"/>
              <a:t> </a:t>
            </a:r>
            <a:r>
              <a:rPr dirty="0" sz="3200" spc="-10"/>
              <a:t>THROUGH </a:t>
            </a:r>
            <a:r>
              <a:rPr dirty="0" sz="3200"/>
              <a:t>INDUSTRIAL</a:t>
            </a:r>
            <a:r>
              <a:rPr dirty="0" sz="3200" spc="-100"/>
              <a:t> </a:t>
            </a:r>
            <a:r>
              <a:rPr dirty="0" sz="3200"/>
              <a:t>3D</a:t>
            </a:r>
            <a:r>
              <a:rPr dirty="0" sz="3200" spc="-15"/>
              <a:t> </a:t>
            </a:r>
            <a:r>
              <a:rPr dirty="0" sz="3200" spc="-10"/>
              <a:t>MANUFACTURING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302768" y="3439795"/>
            <a:ext cx="4761230" cy="734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EFE2B1"/>
                </a:solidFill>
                <a:latin typeface="Arial"/>
                <a:cs typeface="Arial"/>
              </a:rPr>
              <a:t>Presenters: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  <a:spcBef>
                <a:spcPts val="1390"/>
              </a:spcBef>
            </a:pPr>
            <a:r>
              <a:rPr dirty="0" sz="1100" b="1">
                <a:solidFill>
                  <a:srgbClr val="EFE2B1"/>
                </a:solidFill>
                <a:latin typeface="Arial"/>
                <a:cs typeface="Arial"/>
              </a:rPr>
              <a:t>Dr.</a:t>
            </a:r>
            <a:r>
              <a:rPr dirty="0" sz="1100" spc="-35" b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EFE2B1"/>
                </a:solidFill>
                <a:latin typeface="Arial"/>
                <a:cs typeface="Arial"/>
              </a:rPr>
              <a:t>Gabriel</a:t>
            </a:r>
            <a:r>
              <a:rPr dirty="0" sz="1100" spc="-55" b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EFE2B1"/>
                </a:solidFill>
                <a:latin typeface="Arial"/>
                <a:cs typeface="Arial"/>
              </a:rPr>
              <a:t>Farotade-</a:t>
            </a:r>
            <a:r>
              <a:rPr dirty="0" sz="1100" spc="-45" b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EFE2B1"/>
                </a:solidFill>
                <a:latin typeface="Arial"/>
                <a:cs typeface="Arial"/>
              </a:rPr>
              <a:t>Senior</a:t>
            </a:r>
            <a:r>
              <a:rPr dirty="0" sz="1100" spc="-25" b="1" i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EFE2B1"/>
                </a:solidFill>
                <a:latin typeface="Arial"/>
                <a:cs typeface="Arial"/>
              </a:rPr>
              <a:t>Deputy</a:t>
            </a:r>
            <a:r>
              <a:rPr dirty="0" sz="1100" spc="-30" b="1" i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EFE2B1"/>
                </a:solidFill>
                <a:latin typeface="Arial"/>
                <a:cs typeface="Arial"/>
              </a:rPr>
              <a:t>Manager,</a:t>
            </a:r>
            <a:r>
              <a:rPr dirty="0" sz="1100" spc="-40" b="1" i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EFE2B1"/>
                </a:solidFill>
                <a:latin typeface="Arial"/>
                <a:cs typeface="Arial"/>
              </a:rPr>
              <a:t>Advanced</a:t>
            </a:r>
            <a:r>
              <a:rPr dirty="0" sz="1100" spc="-10" b="1" i="1">
                <a:solidFill>
                  <a:srgbClr val="EFE2B1"/>
                </a:solidFill>
                <a:latin typeface="Arial"/>
                <a:cs typeface="Arial"/>
              </a:rPr>
              <a:t> Manufacturing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dirty="0" sz="1100" b="1">
                <a:solidFill>
                  <a:srgbClr val="EFE2B1"/>
                </a:solidFill>
                <a:latin typeface="Arial"/>
                <a:cs typeface="Arial"/>
              </a:rPr>
              <a:t>Adedoyin Yusuf-</a:t>
            </a:r>
            <a:r>
              <a:rPr dirty="0" sz="1100" spc="-55" b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EFE2B1"/>
                </a:solidFill>
                <a:latin typeface="Arial"/>
                <a:cs typeface="Arial"/>
              </a:rPr>
              <a:t>Manager,</a:t>
            </a:r>
            <a:r>
              <a:rPr dirty="0" sz="1100" spc="-60" b="1" i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b="1" i="1">
                <a:solidFill>
                  <a:srgbClr val="EFE2B1"/>
                </a:solidFill>
                <a:latin typeface="Arial"/>
                <a:cs typeface="Arial"/>
              </a:rPr>
              <a:t>Business</a:t>
            </a:r>
            <a:r>
              <a:rPr dirty="0" sz="1100" spc="-40" b="1" i="1">
                <a:solidFill>
                  <a:srgbClr val="EFE2B1"/>
                </a:solidFill>
                <a:latin typeface="Arial"/>
                <a:cs typeface="Arial"/>
              </a:rPr>
              <a:t> </a:t>
            </a:r>
            <a:r>
              <a:rPr dirty="0" sz="1100" spc="-10" b="1" i="1">
                <a:solidFill>
                  <a:srgbClr val="EFE2B1"/>
                </a:solidFill>
                <a:latin typeface="Arial"/>
                <a:cs typeface="Arial"/>
              </a:rPr>
              <a:t>Development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2768" y="426211"/>
            <a:ext cx="61372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W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E</a:t>
            </a:r>
            <a:r>
              <a:rPr dirty="0" sz="900" spc="10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S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T</a:t>
            </a:r>
            <a:r>
              <a:rPr dirty="0" sz="900" spc="190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F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R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C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200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N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D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U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S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T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R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L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Z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T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O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N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,</a:t>
            </a:r>
            <a:r>
              <a:rPr dirty="0" sz="900" spc="195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M</a:t>
            </a:r>
            <a:r>
              <a:rPr dirty="0" sz="900" spc="10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N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U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F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C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T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U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R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N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G</a:t>
            </a:r>
            <a:r>
              <a:rPr dirty="0" sz="900" spc="200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&amp;</a:t>
            </a:r>
            <a:r>
              <a:rPr dirty="0" sz="900" spc="195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T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R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A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D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E</a:t>
            </a:r>
            <a:r>
              <a:rPr dirty="0" sz="900" spc="200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S</a:t>
            </a:r>
            <a:r>
              <a:rPr dirty="0" sz="900" spc="8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U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M</a:t>
            </a:r>
            <a:r>
              <a:rPr dirty="0" sz="900" spc="10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M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I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T</a:t>
            </a:r>
            <a:r>
              <a:rPr dirty="0" sz="900" spc="190" b="1">
                <a:solidFill>
                  <a:srgbClr val="F4E09F"/>
                </a:solidFill>
                <a:latin typeface="Calibri"/>
                <a:cs typeface="Calibri"/>
              </a:rPr>
              <a:t> 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2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0</a:t>
            </a:r>
            <a:r>
              <a:rPr dirty="0" sz="900" spc="90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4E09F"/>
                </a:solidFill>
                <a:latin typeface="Calibri"/>
                <a:cs typeface="Calibri"/>
              </a:rPr>
              <a:t>2</a:t>
            </a:r>
            <a:r>
              <a:rPr dirty="0" sz="900" spc="95" b="1">
                <a:solidFill>
                  <a:srgbClr val="F4E09F"/>
                </a:solidFill>
                <a:latin typeface="Calibri"/>
                <a:cs typeface="Calibri"/>
              </a:rPr>
              <a:t> </a:t>
            </a:r>
            <a:r>
              <a:rPr dirty="0" sz="900" spc="-50" b="1">
                <a:solidFill>
                  <a:srgbClr val="F4E09F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</a:t>
            </a:r>
            <a:r>
              <a:rPr dirty="0" spc="-120"/>
              <a:t> </a:t>
            </a:r>
            <a:r>
              <a:rPr dirty="0"/>
              <a:t>3D</a:t>
            </a:r>
            <a:r>
              <a:rPr dirty="0" spc="-130"/>
              <a:t> </a:t>
            </a:r>
            <a:r>
              <a:rPr dirty="0"/>
              <a:t>Manufacturing</a:t>
            </a:r>
            <a:r>
              <a:rPr dirty="0" spc="-90"/>
              <a:t> </a:t>
            </a:r>
            <a:r>
              <a:rPr dirty="0"/>
              <a:t>Suitability</a:t>
            </a:r>
            <a:r>
              <a:rPr dirty="0" spc="-120"/>
              <a:t> </a:t>
            </a:r>
            <a:r>
              <a:rPr dirty="0" spc="-10"/>
              <a:t>Matrix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02602" y="1499869"/>
          <a:ext cx="10863580" cy="4644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265"/>
                <a:gridCol w="2433955"/>
                <a:gridCol w="3389629"/>
                <a:gridCol w="2843529"/>
              </a:tblGrid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Industry</a:t>
                      </a:r>
                      <a:r>
                        <a:rPr dirty="0" sz="18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Vertical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8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Process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Typical</a:t>
                      </a:r>
                      <a:r>
                        <a:rPr dirty="0" sz="18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8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Case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8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Reduction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Oil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Gas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WAAM,</a:t>
                      </a:r>
                      <a:r>
                        <a:rPr dirty="0" sz="18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SLM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8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components,</a:t>
                      </a:r>
                      <a:r>
                        <a:rPr dirty="0" sz="18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flanges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75-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85%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Maritime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CSAM,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FFF,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LFAM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/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Propeller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repairs,</a:t>
                      </a:r>
                      <a:r>
                        <a:rPr dirty="0" sz="18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brackets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60-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80%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/>
                </a:tc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Mining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CSAM, 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WAAM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Wear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plates,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chutes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70-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90%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165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Defence/Military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/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CSAM,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LFAM,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SLM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/>
                </a:tc>
                <a:tc>
                  <a:txBody>
                    <a:bodyPr/>
                    <a:lstStyle/>
                    <a:p>
                      <a:pPr marL="203200" marR="296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Small</a:t>
                      </a:r>
                      <a:r>
                        <a:rPr dirty="0" sz="1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arms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components, Vehicle</a:t>
                      </a:r>
                      <a:r>
                        <a:rPr dirty="0" sz="18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suspension</a:t>
                      </a:r>
                      <a:r>
                        <a:rPr dirty="0" sz="18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brackets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75-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90%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/>
                </a:tc>
              </a:tr>
              <a:tr h="63944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Healthcare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SLS,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SLA,</a:t>
                      </a:r>
                      <a:r>
                        <a:rPr dirty="0" sz="1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SLM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3200" marR="612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Prosthetics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orthotics,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clinical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wares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50-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70%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Aviation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SLM,</a:t>
                      </a:r>
                      <a:r>
                        <a:rPr dirty="0" sz="18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WAAM,</a:t>
                      </a:r>
                      <a:r>
                        <a:rPr dirty="0" sz="1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FFF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Landing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gear</a:t>
                      </a:r>
                      <a:r>
                        <a:rPr dirty="0" sz="1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parts,</a:t>
                      </a:r>
                      <a:r>
                        <a:rPr dirty="0" sz="1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>
                          <a:latin typeface="Arial MT"/>
                          <a:cs typeface="Arial MT"/>
                        </a:rPr>
                        <a:t>Cabin</a:t>
                      </a:r>
                      <a:r>
                        <a:rPr dirty="0" sz="1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air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dirty="0" sz="1800">
                          <a:latin typeface="Arial MT"/>
                          <a:cs typeface="Arial MT"/>
                        </a:rPr>
                        <a:t>system </a:t>
                      </a:r>
                      <a:r>
                        <a:rPr dirty="0" sz="1800" spc="-10">
                          <a:latin typeface="Arial MT"/>
                          <a:cs typeface="Arial MT"/>
                        </a:rPr>
                        <a:t>fittings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40640"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Arial MT"/>
                          <a:cs typeface="Arial MT"/>
                        </a:rPr>
                        <a:t>30-</a:t>
                      </a:r>
                      <a:r>
                        <a:rPr dirty="0" sz="1800" spc="-25">
                          <a:latin typeface="Arial MT"/>
                          <a:cs typeface="Arial MT"/>
                        </a:rPr>
                        <a:t>65%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B="0" marT="177800"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40665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Circular</a:t>
            </a:r>
            <a:r>
              <a:rPr dirty="0" spc="-90"/>
              <a:t> </a:t>
            </a:r>
            <a:r>
              <a:rPr dirty="0"/>
              <a:t>Economy:</a:t>
            </a:r>
            <a:r>
              <a:rPr dirty="0" spc="-45"/>
              <a:t> </a:t>
            </a:r>
            <a:r>
              <a:rPr dirty="0"/>
              <a:t>Bridging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95"/>
              <a:t> </a:t>
            </a:r>
            <a:r>
              <a:rPr dirty="0"/>
              <a:t>Gap</a:t>
            </a:r>
            <a:r>
              <a:rPr dirty="0" spc="-85"/>
              <a:t> </a:t>
            </a:r>
            <a:r>
              <a:rPr dirty="0"/>
              <a:t>via</a:t>
            </a:r>
            <a:r>
              <a:rPr dirty="0" spc="-85"/>
              <a:t> </a:t>
            </a:r>
            <a:r>
              <a:rPr dirty="0" spc="-10"/>
              <a:t>Local Manufacturing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03198" y="1426210"/>
            <a:ext cx="712215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Non-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Metallic</a:t>
            </a:r>
            <a:r>
              <a:rPr dirty="0" sz="1600" spc="-1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Circular</a:t>
            </a:r>
            <a:r>
              <a:rPr dirty="0" sz="16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Economy:</a:t>
            </a:r>
            <a:r>
              <a:rPr dirty="0" sz="16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Filament</a:t>
            </a:r>
            <a:r>
              <a:rPr dirty="0" sz="16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Recycling</a:t>
            </a:r>
            <a:r>
              <a:rPr dirty="0" sz="1600" spc="-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dirty="0" sz="1600" spc="-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Local</a:t>
            </a:r>
            <a:r>
              <a:rPr dirty="0" sz="1600" spc="-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Material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 b="1" i="1">
                <a:solidFill>
                  <a:srgbClr val="001F5F"/>
                </a:solidFill>
                <a:latin typeface="Arial"/>
                <a:cs typeface="Arial"/>
              </a:rPr>
              <a:t>R&amp;D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7816" y="2045970"/>
            <a:ext cx="19411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FFF/LFAM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Recycling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Loop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48169" y="2490597"/>
            <a:ext cx="424180" cy="424180"/>
            <a:chOff x="1048169" y="2490597"/>
            <a:chExt cx="424180" cy="424180"/>
          </a:xfrm>
        </p:grpSpPr>
        <p:sp>
          <p:nvSpPr>
            <p:cNvPr id="6" name="object 6" descr=""/>
            <p:cNvSpPr/>
            <p:nvPr/>
          </p:nvSpPr>
          <p:spPr>
            <a:xfrm>
              <a:off x="1054519" y="249694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80">
                  <a:moveTo>
                    <a:pt x="205740" y="0"/>
                  </a:moveTo>
                  <a:lnTo>
                    <a:pt x="158565" y="5431"/>
                  </a:lnTo>
                  <a:lnTo>
                    <a:pt x="115260" y="20905"/>
                  </a:lnTo>
                  <a:lnTo>
                    <a:pt x="77060" y="45186"/>
                  </a:lnTo>
                  <a:lnTo>
                    <a:pt x="45198" y="77044"/>
                  </a:lnTo>
                  <a:lnTo>
                    <a:pt x="20911" y="115244"/>
                  </a:lnTo>
                  <a:lnTo>
                    <a:pt x="5433" y="158553"/>
                  </a:lnTo>
                  <a:lnTo>
                    <a:pt x="0" y="205739"/>
                  </a:lnTo>
                  <a:lnTo>
                    <a:pt x="5433" y="252886"/>
                  </a:lnTo>
                  <a:lnTo>
                    <a:pt x="20911" y="296180"/>
                  </a:lnTo>
                  <a:lnTo>
                    <a:pt x="45198" y="334382"/>
                  </a:lnTo>
                  <a:lnTo>
                    <a:pt x="77060" y="366253"/>
                  </a:lnTo>
                  <a:lnTo>
                    <a:pt x="115260" y="390552"/>
                  </a:lnTo>
                  <a:lnTo>
                    <a:pt x="158565" y="406041"/>
                  </a:lnTo>
                  <a:lnTo>
                    <a:pt x="205740" y="411479"/>
                  </a:lnTo>
                  <a:lnTo>
                    <a:pt x="252912" y="406041"/>
                  </a:lnTo>
                  <a:lnTo>
                    <a:pt x="296211" y="390552"/>
                  </a:lnTo>
                  <a:lnTo>
                    <a:pt x="334404" y="366253"/>
                  </a:lnTo>
                  <a:lnTo>
                    <a:pt x="366258" y="334382"/>
                  </a:lnTo>
                  <a:lnTo>
                    <a:pt x="390537" y="296180"/>
                  </a:lnTo>
                  <a:lnTo>
                    <a:pt x="406010" y="252886"/>
                  </a:lnTo>
                  <a:lnTo>
                    <a:pt x="411441" y="205739"/>
                  </a:lnTo>
                  <a:lnTo>
                    <a:pt x="406010" y="158553"/>
                  </a:lnTo>
                  <a:lnTo>
                    <a:pt x="390537" y="115244"/>
                  </a:lnTo>
                  <a:lnTo>
                    <a:pt x="366258" y="77044"/>
                  </a:lnTo>
                  <a:lnTo>
                    <a:pt x="334404" y="45186"/>
                  </a:lnTo>
                  <a:lnTo>
                    <a:pt x="296211" y="20905"/>
                  </a:lnTo>
                  <a:lnTo>
                    <a:pt x="252912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4519" y="249694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80">
                  <a:moveTo>
                    <a:pt x="0" y="205739"/>
                  </a:moveTo>
                  <a:lnTo>
                    <a:pt x="5433" y="158553"/>
                  </a:lnTo>
                  <a:lnTo>
                    <a:pt x="20911" y="115244"/>
                  </a:lnTo>
                  <a:lnTo>
                    <a:pt x="45198" y="77044"/>
                  </a:lnTo>
                  <a:lnTo>
                    <a:pt x="77060" y="45186"/>
                  </a:lnTo>
                  <a:lnTo>
                    <a:pt x="115260" y="20905"/>
                  </a:lnTo>
                  <a:lnTo>
                    <a:pt x="158565" y="5431"/>
                  </a:lnTo>
                  <a:lnTo>
                    <a:pt x="205740" y="0"/>
                  </a:lnTo>
                  <a:lnTo>
                    <a:pt x="252912" y="5431"/>
                  </a:lnTo>
                  <a:lnTo>
                    <a:pt x="296211" y="20905"/>
                  </a:lnTo>
                  <a:lnTo>
                    <a:pt x="334404" y="45186"/>
                  </a:lnTo>
                  <a:lnTo>
                    <a:pt x="366258" y="77044"/>
                  </a:lnTo>
                  <a:lnTo>
                    <a:pt x="390537" y="115244"/>
                  </a:lnTo>
                  <a:lnTo>
                    <a:pt x="406010" y="158553"/>
                  </a:lnTo>
                  <a:lnTo>
                    <a:pt x="411441" y="205739"/>
                  </a:lnTo>
                  <a:lnTo>
                    <a:pt x="406010" y="252886"/>
                  </a:lnTo>
                  <a:lnTo>
                    <a:pt x="390537" y="296180"/>
                  </a:lnTo>
                  <a:lnTo>
                    <a:pt x="366258" y="334382"/>
                  </a:lnTo>
                  <a:lnTo>
                    <a:pt x="334404" y="366253"/>
                  </a:lnTo>
                  <a:lnTo>
                    <a:pt x="296211" y="390552"/>
                  </a:lnTo>
                  <a:lnTo>
                    <a:pt x="252912" y="406041"/>
                  </a:lnTo>
                  <a:lnTo>
                    <a:pt x="205740" y="411479"/>
                  </a:lnTo>
                  <a:lnTo>
                    <a:pt x="158565" y="406041"/>
                  </a:lnTo>
                  <a:lnTo>
                    <a:pt x="115260" y="390552"/>
                  </a:lnTo>
                  <a:lnTo>
                    <a:pt x="77060" y="366253"/>
                  </a:lnTo>
                  <a:lnTo>
                    <a:pt x="45198" y="334382"/>
                  </a:lnTo>
                  <a:lnTo>
                    <a:pt x="20911" y="296180"/>
                  </a:lnTo>
                  <a:lnTo>
                    <a:pt x="5433" y="252886"/>
                  </a:lnTo>
                  <a:lnTo>
                    <a:pt x="0" y="205739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204975" y="259460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36267" y="2492501"/>
            <a:ext cx="1130935" cy="604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Scrap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Collection </a:t>
            </a:r>
            <a:r>
              <a:rPr dirty="0" sz="900" i="1">
                <a:latin typeface="Arial"/>
                <a:cs typeface="Arial"/>
              </a:rPr>
              <a:t>Support</a:t>
            </a:r>
            <a:r>
              <a:rPr dirty="0" sz="900" spc="-3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structures, </a:t>
            </a:r>
            <a:r>
              <a:rPr dirty="0" sz="900" i="1">
                <a:latin typeface="Arial"/>
                <a:cs typeface="Arial"/>
              </a:rPr>
              <a:t>failed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prints,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purge waste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048169" y="2937891"/>
            <a:ext cx="424180" cy="753745"/>
            <a:chOff x="1048169" y="2937891"/>
            <a:chExt cx="424180" cy="753745"/>
          </a:xfrm>
        </p:grpSpPr>
        <p:sp>
          <p:nvSpPr>
            <p:cNvPr id="11" name="object 11" descr=""/>
            <p:cNvSpPr/>
            <p:nvPr/>
          </p:nvSpPr>
          <p:spPr>
            <a:xfrm>
              <a:off x="1235328" y="2944241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54864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4864" y="274320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35328" y="2944241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19">
                  <a:moveTo>
                    <a:pt x="0" y="274320"/>
                  </a:moveTo>
                  <a:lnTo>
                    <a:pt x="54864" y="274320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54519" y="327367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205740" y="0"/>
                  </a:moveTo>
                  <a:lnTo>
                    <a:pt x="158565" y="5431"/>
                  </a:lnTo>
                  <a:lnTo>
                    <a:pt x="115260" y="20905"/>
                  </a:lnTo>
                  <a:lnTo>
                    <a:pt x="77060" y="45186"/>
                  </a:lnTo>
                  <a:lnTo>
                    <a:pt x="45198" y="77044"/>
                  </a:lnTo>
                  <a:lnTo>
                    <a:pt x="20911" y="115244"/>
                  </a:lnTo>
                  <a:lnTo>
                    <a:pt x="5433" y="158553"/>
                  </a:lnTo>
                  <a:lnTo>
                    <a:pt x="0" y="205740"/>
                  </a:lnTo>
                  <a:lnTo>
                    <a:pt x="5433" y="252926"/>
                  </a:lnTo>
                  <a:lnTo>
                    <a:pt x="20911" y="296235"/>
                  </a:lnTo>
                  <a:lnTo>
                    <a:pt x="45198" y="334435"/>
                  </a:lnTo>
                  <a:lnTo>
                    <a:pt x="77060" y="366293"/>
                  </a:lnTo>
                  <a:lnTo>
                    <a:pt x="115260" y="390574"/>
                  </a:lnTo>
                  <a:lnTo>
                    <a:pt x="158565" y="406048"/>
                  </a:lnTo>
                  <a:lnTo>
                    <a:pt x="205740" y="411480"/>
                  </a:lnTo>
                  <a:lnTo>
                    <a:pt x="252912" y="406048"/>
                  </a:lnTo>
                  <a:lnTo>
                    <a:pt x="296211" y="390574"/>
                  </a:lnTo>
                  <a:lnTo>
                    <a:pt x="334404" y="366293"/>
                  </a:lnTo>
                  <a:lnTo>
                    <a:pt x="366258" y="334435"/>
                  </a:lnTo>
                  <a:lnTo>
                    <a:pt x="390537" y="296235"/>
                  </a:lnTo>
                  <a:lnTo>
                    <a:pt x="406010" y="252926"/>
                  </a:lnTo>
                  <a:lnTo>
                    <a:pt x="411441" y="205740"/>
                  </a:lnTo>
                  <a:lnTo>
                    <a:pt x="406010" y="158553"/>
                  </a:lnTo>
                  <a:lnTo>
                    <a:pt x="390537" y="115244"/>
                  </a:lnTo>
                  <a:lnTo>
                    <a:pt x="366258" y="77044"/>
                  </a:lnTo>
                  <a:lnTo>
                    <a:pt x="334404" y="45186"/>
                  </a:lnTo>
                  <a:lnTo>
                    <a:pt x="296211" y="20905"/>
                  </a:lnTo>
                  <a:lnTo>
                    <a:pt x="252912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54519" y="327367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0" y="205740"/>
                  </a:moveTo>
                  <a:lnTo>
                    <a:pt x="5433" y="158553"/>
                  </a:lnTo>
                  <a:lnTo>
                    <a:pt x="20911" y="115244"/>
                  </a:lnTo>
                  <a:lnTo>
                    <a:pt x="45198" y="77044"/>
                  </a:lnTo>
                  <a:lnTo>
                    <a:pt x="77060" y="45186"/>
                  </a:lnTo>
                  <a:lnTo>
                    <a:pt x="115260" y="20905"/>
                  </a:lnTo>
                  <a:lnTo>
                    <a:pt x="158565" y="5431"/>
                  </a:lnTo>
                  <a:lnTo>
                    <a:pt x="205740" y="0"/>
                  </a:lnTo>
                  <a:lnTo>
                    <a:pt x="252912" y="5431"/>
                  </a:lnTo>
                  <a:lnTo>
                    <a:pt x="296211" y="20905"/>
                  </a:lnTo>
                  <a:lnTo>
                    <a:pt x="334404" y="45186"/>
                  </a:lnTo>
                  <a:lnTo>
                    <a:pt x="366258" y="77044"/>
                  </a:lnTo>
                  <a:lnTo>
                    <a:pt x="390537" y="115244"/>
                  </a:lnTo>
                  <a:lnTo>
                    <a:pt x="406010" y="158553"/>
                  </a:lnTo>
                  <a:lnTo>
                    <a:pt x="411441" y="205740"/>
                  </a:lnTo>
                  <a:lnTo>
                    <a:pt x="406010" y="252926"/>
                  </a:lnTo>
                  <a:lnTo>
                    <a:pt x="390537" y="296235"/>
                  </a:lnTo>
                  <a:lnTo>
                    <a:pt x="366258" y="334435"/>
                  </a:lnTo>
                  <a:lnTo>
                    <a:pt x="334404" y="366293"/>
                  </a:lnTo>
                  <a:lnTo>
                    <a:pt x="296211" y="390574"/>
                  </a:lnTo>
                  <a:lnTo>
                    <a:pt x="252912" y="406048"/>
                  </a:lnTo>
                  <a:lnTo>
                    <a:pt x="205740" y="411480"/>
                  </a:lnTo>
                  <a:lnTo>
                    <a:pt x="158565" y="406048"/>
                  </a:lnTo>
                  <a:lnTo>
                    <a:pt x="115260" y="390574"/>
                  </a:lnTo>
                  <a:lnTo>
                    <a:pt x="77060" y="366293"/>
                  </a:lnTo>
                  <a:lnTo>
                    <a:pt x="45198" y="334435"/>
                  </a:lnTo>
                  <a:lnTo>
                    <a:pt x="20911" y="296235"/>
                  </a:lnTo>
                  <a:lnTo>
                    <a:pt x="5433" y="252926"/>
                  </a:lnTo>
                  <a:lnTo>
                    <a:pt x="0" y="205740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204975" y="3371469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636267" y="3197098"/>
            <a:ext cx="1282700" cy="5594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Sorting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&amp;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Cleaning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900" i="1">
                <a:latin typeface="Arial"/>
                <a:cs typeface="Arial"/>
              </a:rPr>
              <a:t>Material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segregation,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00" i="1">
                <a:latin typeface="Arial"/>
                <a:cs typeface="Arial"/>
              </a:rPr>
              <a:t>contaminant</a:t>
            </a:r>
            <a:r>
              <a:rPr dirty="0" sz="900" spc="-60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removal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228978" y="3724528"/>
            <a:ext cx="67945" cy="287020"/>
            <a:chOff x="1228978" y="3724528"/>
            <a:chExt cx="67945" cy="287020"/>
          </a:xfrm>
        </p:grpSpPr>
        <p:sp>
          <p:nvSpPr>
            <p:cNvPr id="18" name="object 18" descr=""/>
            <p:cNvSpPr/>
            <p:nvPr/>
          </p:nvSpPr>
          <p:spPr>
            <a:xfrm>
              <a:off x="1235328" y="3730878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20">
                  <a:moveTo>
                    <a:pt x="54864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4864" y="274320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35328" y="3730878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20">
                  <a:moveTo>
                    <a:pt x="0" y="274320"/>
                  </a:moveTo>
                  <a:lnTo>
                    <a:pt x="54864" y="274320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048169" y="4063746"/>
            <a:ext cx="424180" cy="424180"/>
            <a:chOff x="1048169" y="4063746"/>
            <a:chExt cx="424180" cy="424180"/>
          </a:xfrm>
        </p:grpSpPr>
        <p:sp>
          <p:nvSpPr>
            <p:cNvPr id="21" name="object 21" descr=""/>
            <p:cNvSpPr/>
            <p:nvPr/>
          </p:nvSpPr>
          <p:spPr>
            <a:xfrm>
              <a:off x="1054519" y="407009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205740" y="0"/>
                  </a:moveTo>
                  <a:lnTo>
                    <a:pt x="158565" y="5431"/>
                  </a:lnTo>
                  <a:lnTo>
                    <a:pt x="115260" y="20905"/>
                  </a:lnTo>
                  <a:lnTo>
                    <a:pt x="77060" y="45186"/>
                  </a:lnTo>
                  <a:lnTo>
                    <a:pt x="45198" y="77044"/>
                  </a:lnTo>
                  <a:lnTo>
                    <a:pt x="20911" y="115244"/>
                  </a:lnTo>
                  <a:lnTo>
                    <a:pt x="5433" y="158553"/>
                  </a:lnTo>
                  <a:lnTo>
                    <a:pt x="0" y="205739"/>
                  </a:lnTo>
                  <a:lnTo>
                    <a:pt x="5433" y="252886"/>
                  </a:lnTo>
                  <a:lnTo>
                    <a:pt x="20911" y="296180"/>
                  </a:lnTo>
                  <a:lnTo>
                    <a:pt x="45198" y="334382"/>
                  </a:lnTo>
                  <a:lnTo>
                    <a:pt x="77060" y="366253"/>
                  </a:lnTo>
                  <a:lnTo>
                    <a:pt x="115260" y="390552"/>
                  </a:lnTo>
                  <a:lnTo>
                    <a:pt x="158565" y="406041"/>
                  </a:lnTo>
                  <a:lnTo>
                    <a:pt x="205740" y="411479"/>
                  </a:lnTo>
                  <a:lnTo>
                    <a:pt x="252912" y="406041"/>
                  </a:lnTo>
                  <a:lnTo>
                    <a:pt x="296211" y="390552"/>
                  </a:lnTo>
                  <a:lnTo>
                    <a:pt x="334404" y="366253"/>
                  </a:lnTo>
                  <a:lnTo>
                    <a:pt x="366258" y="334382"/>
                  </a:lnTo>
                  <a:lnTo>
                    <a:pt x="390537" y="296180"/>
                  </a:lnTo>
                  <a:lnTo>
                    <a:pt x="406010" y="252886"/>
                  </a:lnTo>
                  <a:lnTo>
                    <a:pt x="411441" y="205739"/>
                  </a:lnTo>
                  <a:lnTo>
                    <a:pt x="406010" y="158553"/>
                  </a:lnTo>
                  <a:lnTo>
                    <a:pt x="390537" y="115244"/>
                  </a:lnTo>
                  <a:lnTo>
                    <a:pt x="366258" y="77044"/>
                  </a:lnTo>
                  <a:lnTo>
                    <a:pt x="334404" y="45186"/>
                  </a:lnTo>
                  <a:lnTo>
                    <a:pt x="296211" y="20905"/>
                  </a:lnTo>
                  <a:lnTo>
                    <a:pt x="252912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54519" y="407009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0" y="205739"/>
                  </a:moveTo>
                  <a:lnTo>
                    <a:pt x="5433" y="158553"/>
                  </a:lnTo>
                  <a:lnTo>
                    <a:pt x="20911" y="115244"/>
                  </a:lnTo>
                  <a:lnTo>
                    <a:pt x="45198" y="77044"/>
                  </a:lnTo>
                  <a:lnTo>
                    <a:pt x="77060" y="45186"/>
                  </a:lnTo>
                  <a:lnTo>
                    <a:pt x="115260" y="20905"/>
                  </a:lnTo>
                  <a:lnTo>
                    <a:pt x="158565" y="5431"/>
                  </a:lnTo>
                  <a:lnTo>
                    <a:pt x="205740" y="0"/>
                  </a:lnTo>
                  <a:lnTo>
                    <a:pt x="252912" y="5431"/>
                  </a:lnTo>
                  <a:lnTo>
                    <a:pt x="296211" y="20905"/>
                  </a:lnTo>
                  <a:lnTo>
                    <a:pt x="334404" y="45186"/>
                  </a:lnTo>
                  <a:lnTo>
                    <a:pt x="366258" y="77044"/>
                  </a:lnTo>
                  <a:lnTo>
                    <a:pt x="390537" y="115244"/>
                  </a:lnTo>
                  <a:lnTo>
                    <a:pt x="406010" y="158553"/>
                  </a:lnTo>
                  <a:lnTo>
                    <a:pt x="411441" y="205739"/>
                  </a:lnTo>
                  <a:lnTo>
                    <a:pt x="406010" y="252886"/>
                  </a:lnTo>
                  <a:lnTo>
                    <a:pt x="390537" y="296180"/>
                  </a:lnTo>
                  <a:lnTo>
                    <a:pt x="366258" y="334382"/>
                  </a:lnTo>
                  <a:lnTo>
                    <a:pt x="334404" y="366253"/>
                  </a:lnTo>
                  <a:lnTo>
                    <a:pt x="296211" y="390552"/>
                  </a:lnTo>
                  <a:lnTo>
                    <a:pt x="252912" y="406041"/>
                  </a:lnTo>
                  <a:lnTo>
                    <a:pt x="205740" y="411479"/>
                  </a:lnTo>
                  <a:lnTo>
                    <a:pt x="158565" y="406041"/>
                  </a:lnTo>
                  <a:lnTo>
                    <a:pt x="115260" y="390552"/>
                  </a:lnTo>
                  <a:lnTo>
                    <a:pt x="77060" y="366253"/>
                  </a:lnTo>
                  <a:lnTo>
                    <a:pt x="45198" y="334382"/>
                  </a:lnTo>
                  <a:lnTo>
                    <a:pt x="20911" y="296180"/>
                  </a:lnTo>
                  <a:lnTo>
                    <a:pt x="5433" y="252886"/>
                  </a:lnTo>
                  <a:lnTo>
                    <a:pt x="0" y="205739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204975" y="4167885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636267" y="3954526"/>
            <a:ext cx="1588135" cy="558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Shredding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&amp;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Pelletizing</a:t>
            </a:r>
            <a:endParaRPr sz="1100">
              <a:latin typeface="Arial"/>
              <a:cs typeface="Arial"/>
            </a:endParaRPr>
          </a:p>
          <a:p>
            <a:pPr marL="12700" marR="821690">
              <a:lnSpc>
                <a:spcPct val="100000"/>
              </a:lnSpc>
              <a:spcBef>
                <a:spcPts val="720"/>
              </a:spcBef>
            </a:pPr>
            <a:r>
              <a:rPr dirty="0" sz="900" i="1">
                <a:latin typeface="Arial"/>
                <a:cs typeface="Arial"/>
              </a:rPr>
              <a:t>Granulation</a:t>
            </a:r>
            <a:r>
              <a:rPr dirty="0" sz="900" spc="-50" i="1">
                <a:latin typeface="Arial"/>
                <a:cs typeface="Arial"/>
              </a:rPr>
              <a:t> </a:t>
            </a:r>
            <a:r>
              <a:rPr dirty="0" sz="900" spc="-25" i="1">
                <a:latin typeface="Arial"/>
                <a:cs typeface="Arial"/>
              </a:rPr>
              <a:t>to </a:t>
            </a:r>
            <a:r>
              <a:rPr dirty="0" sz="900" i="1">
                <a:latin typeface="Arial"/>
                <a:cs typeface="Arial"/>
              </a:rPr>
              <a:t>3–5mm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pellets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048169" y="4560189"/>
            <a:ext cx="424180" cy="744220"/>
            <a:chOff x="1048169" y="4560189"/>
            <a:chExt cx="424180" cy="744220"/>
          </a:xfrm>
        </p:grpSpPr>
        <p:sp>
          <p:nvSpPr>
            <p:cNvPr id="26" name="object 26" descr=""/>
            <p:cNvSpPr/>
            <p:nvPr/>
          </p:nvSpPr>
          <p:spPr>
            <a:xfrm>
              <a:off x="1235328" y="4566539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20">
                  <a:moveTo>
                    <a:pt x="54864" y="0"/>
                  </a:moveTo>
                  <a:lnTo>
                    <a:pt x="0" y="0"/>
                  </a:lnTo>
                  <a:lnTo>
                    <a:pt x="0" y="274319"/>
                  </a:lnTo>
                  <a:lnTo>
                    <a:pt x="54864" y="274319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35328" y="4566539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20">
                  <a:moveTo>
                    <a:pt x="0" y="274319"/>
                  </a:moveTo>
                  <a:lnTo>
                    <a:pt x="54864" y="274319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274319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54519" y="4886198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205740" y="0"/>
                  </a:moveTo>
                  <a:lnTo>
                    <a:pt x="158565" y="5431"/>
                  </a:lnTo>
                  <a:lnTo>
                    <a:pt x="115260" y="20905"/>
                  </a:lnTo>
                  <a:lnTo>
                    <a:pt x="77060" y="45186"/>
                  </a:lnTo>
                  <a:lnTo>
                    <a:pt x="45198" y="77044"/>
                  </a:lnTo>
                  <a:lnTo>
                    <a:pt x="20911" y="115244"/>
                  </a:lnTo>
                  <a:lnTo>
                    <a:pt x="5433" y="158553"/>
                  </a:lnTo>
                  <a:lnTo>
                    <a:pt x="0" y="205739"/>
                  </a:lnTo>
                  <a:lnTo>
                    <a:pt x="5433" y="252886"/>
                  </a:lnTo>
                  <a:lnTo>
                    <a:pt x="20911" y="296180"/>
                  </a:lnTo>
                  <a:lnTo>
                    <a:pt x="45198" y="334382"/>
                  </a:lnTo>
                  <a:lnTo>
                    <a:pt x="77060" y="366253"/>
                  </a:lnTo>
                  <a:lnTo>
                    <a:pt x="115260" y="390552"/>
                  </a:lnTo>
                  <a:lnTo>
                    <a:pt x="158565" y="406041"/>
                  </a:lnTo>
                  <a:lnTo>
                    <a:pt x="205740" y="411479"/>
                  </a:lnTo>
                  <a:lnTo>
                    <a:pt x="252912" y="406041"/>
                  </a:lnTo>
                  <a:lnTo>
                    <a:pt x="296211" y="390552"/>
                  </a:lnTo>
                  <a:lnTo>
                    <a:pt x="334404" y="366253"/>
                  </a:lnTo>
                  <a:lnTo>
                    <a:pt x="366258" y="334382"/>
                  </a:lnTo>
                  <a:lnTo>
                    <a:pt x="390537" y="296180"/>
                  </a:lnTo>
                  <a:lnTo>
                    <a:pt x="406010" y="252886"/>
                  </a:lnTo>
                  <a:lnTo>
                    <a:pt x="411441" y="205739"/>
                  </a:lnTo>
                  <a:lnTo>
                    <a:pt x="406010" y="158553"/>
                  </a:lnTo>
                  <a:lnTo>
                    <a:pt x="390537" y="115244"/>
                  </a:lnTo>
                  <a:lnTo>
                    <a:pt x="366258" y="77044"/>
                  </a:lnTo>
                  <a:lnTo>
                    <a:pt x="334404" y="45186"/>
                  </a:lnTo>
                  <a:lnTo>
                    <a:pt x="296211" y="20905"/>
                  </a:lnTo>
                  <a:lnTo>
                    <a:pt x="252912" y="543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54519" y="4886198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0" y="205739"/>
                  </a:moveTo>
                  <a:lnTo>
                    <a:pt x="5433" y="158553"/>
                  </a:lnTo>
                  <a:lnTo>
                    <a:pt x="20911" y="115244"/>
                  </a:lnTo>
                  <a:lnTo>
                    <a:pt x="45198" y="77044"/>
                  </a:lnTo>
                  <a:lnTo>
                    <a:pt x="77060" y="45186"/>
                  </a:lnTo>
                  <a:lnTo>
                    <a:pt x="115260" y="20905"/>
                  </a:lnTo>
                  <a:lnTo>
                    <a:pt x="158565" y="5431"/>
                  </a:lnTo>
                  <a:lnTo>
                    <a:pt x="205740" y="0"/>
                  </a:lnTo>
                  <a:lnTo>
                    <a:pt x="252912" y="5431"/>
                  </a:lnTo>
                  <a:lnTo>
                    <a:pt x="296211" y="20905"/>
                  </a:lnTo>
                  <a:lnTo>
                    <a:pt x="334404" y="45186"/>
                  </a:lnTo>
                  <a:lnTo>
                    <a:pt x="366258" y="77044"/>
                  </a:lnTo>
                  <a:lnTo>
                    <a:pt x="390537" y="115244"/>
                  </a:lnTo>
                  <a:lnTo>
                    <a:pt x="406010" y="158553"/>
                  </a:lnTo>
                  <a:lnTo>
                    <a:pt x="411441" y="205739"/>
                  </a:lnTo>
                  <a:lnTo>
                    <a:pt x="406010" y="252886"/>
                  </a:lnTo>
                  <a:lnTo>
                    <a:pt x="390537" y="296180"/>
                  </a:lnTo>
                  <a:lnTo>
                    <a:pt x="366258" y="334382"/>
                  </a:lnTo>
                  <a:lnTo>
                    <a:pt x="334404" y="366253"/>
                  </a:lnTo>
                  <a:lnTo>
                    <a:pt x="296211" y="390552"/>
                  </a:lnTo>
                  <a:lnTo>
                    <a:pt x="252912" y="406041"/>
                  </a:lnTo>
                  <a:lnTo>
                    <a:pt x="205740" y="411479"/>
                  </a:lnTo>
                  <a:lnTo>
                    <a:pt x="158565" y="406041"/>
                  </a:lnTo>
                  <a:lnTo>
                    <a:pt x="115260" y="390552"/>
                  </a:lnTo>
                  <a:lnTo>
                    <a:pt x="77060" y="366253"/>
                  </a:lnTo>
                  <a:lnTo>
                    <a:pt x="45198" y="334382"/>
                  </a:lnTo>
                  <a:lnTo>
                    <a:pt x="20911" y="296180"/>
                  </a:lnTo>
                  <a:lnTo>
                    <a:pt x="5433" y="252886"/>
                  </a:lnTo>
                  <a:lnTo>
                    <a:pt x="0" y="205739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1204975" y="498424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636267" y="4745534"/>
            <a:ext cx="1579245" cy="61087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100" b="1">
                <a:latin typeface="Arial"/>
                <a:cs typeface="Arial"/>
              </a:rPr>
              <a:t>Extrusion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into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Filament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  <a:spcBef>
                <a:spcPts val="520"/>
              </a:spcBef>
            </a:pPr>
            <a:r>
              <a:rPr dirty="0" sz="900" i="1">
                <a:latin typeface="Arial"/>
                <a:cs typeface="Arial"/>
              </a:rPr>
              <a:t>1.75mm</a:t>
            </a:r>
            <a:r>
              <a:rPr dirty="0" sz="900" spc="-30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/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2.85mm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dirty="0" sz="900" i="1">
                <a:latin typeface="Arial"/>
                <a:cs typeface="Arial"/>
              </a:rPr>
              <a:t>diameter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control</a:t>
            </a:r>
            <a:r>
              <a:rPr dirty="0" sz="900" spc="-25" i="1">
                <a:latin typeface="Arial"/>
                <a:cs typeface="Arial"/>
              </a:rPr>
              <a:t> </a:t>
            </a:r>
            <a:r>
              <a:rPr dirty="0" sz="900" spc="-10" i="1">
                <a:latin typeface="Calibri"/>
                <a:cs typeface="Calibri"/>
              </a:rPr>
              <a:t>±</a:t>
            </a:r>
            <a:r>
              <a:rPr dirty="0" sz="900" spc="-10" i="1">
                <a:latin typeface="Arial"/>
                <a:cs typeface="Arial"/>
              </a:rPr>
              <a:t>0.05mm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048169" y="5327167"/>
            <a:ext cx="424180" cy="744220"/>
            <a:chOff x="1048169" y="5327167"/>
            <a:chExt cx="424180" cy="744220"/>
          </a:xfrm>
        </p:grpSpPr>
        <p:sp>
          <p:nvSpPr>
            <p:cNvPr id="33" name="object 33" descr=""/>
            <p:cNvSpPr/>
            <p:nvPr/>
          </p:nvSpPr>
          <p:spPr>
            <a:xfrm>
              <a:off x="1235328" y="5333517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20">
                  <a:moveTo>
                    <a:pt x="54864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54864" y="274320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35328" y="5333517"/>
              <a:ext cx="55244" cy="274320"/>
            </a:xfrm>
            <a:custGeom>
              <a:avLst/>
              <a:gdLst/>
              <a:ahLst/>
              <a:cxnLst/>
              <a:rect l="l" t="t" r="r" b="b"/>
              <a:pathLst>
                <a:path w="55244" h="274320">
                  <a:moveTo>
                    <a:pt x="0" y="274320"/>
                  </a:moveTo>
                  <a:lnTo>
                    <a:pt x="54864" y="274320"/>
                  </a:lnTo>
                  <a:lnTo>
                    <a:pt x="54864" y="0"/>
                  </a:lnTo>
                  <a:lnTo>
                    <a:pt x="0" y="0"/>
                  </a:lnTo>
                  <a:lnTo>
                    <a:pt x="0" y="274320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54519" y="5653062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205740" y="0"/>
                  </a:moveTo>
                  <a:lnTo>
                    <a:pt x="158565" y="5433"/>
                  </a:lnTo>
                  <a:lnTo>
                    <a:pt x="115260" y="20911"/>
                  </a:lnTo>
                  <a:lnTo>
                    <a:pt x="77060" y="45198"/>
                  </a:lnTo>
                  <a:lnTo>
                    <a:pt x="45198" y="77060"/>
                  </a:lnTo>
                  <a:lnTo>
                    <a:pt x="20911" y="115260"/>
                  </a:lnTo>
                  <a:lnTo>
                    <a:pt x="5433" y="158565"/>
                  </a:lnTo>
                  <a:lnTo>
                    <a:pt x="0" y="205740"/>
                  </a:lnTo>
                  <a:lnTo>
                    <a:pt x="5433" y="252914"/>
                  </a:lnTo>
                  <a:lnTo>
                    <a:pt x="20911" y="296219"/>
                  </a:lnTo>
                  <a:lnTo>
                    <a:pt x="45198" y="334419"/>
                  </a:lnTo>
                  <a:lnTo>
                    <a:pt x="77060" y="366281"/>
                  </a:lnTo>
                  <a:lnTo>
                    <a:pt x="115260" y="390568"/>
                  </a:lnTo>
                  <a:lnTo>
                    <a:pt x="158565" y="406046"/>
                  </a:lnTo>
                  <a:lnTo>
                    <a:pt x="205740" y="411480"/>
                  </a:lnTo>
                  <a:lnTo>
                    <a:pt x="252912" y="406046"/>
                  </a:lnTo>
                  <a:lnTo>
                    <a:pt x="296211" y="390568"/>
                  </a:lnTo>
                  <a:lnTo>
                    <a:pt x="334404" y="366281"/>
                  </a:lnTo>
                  <a:lnTo>
                    <a:pt x="366258" y="334419"/>
                  </a:lnTo>
                  <a:lnTo>
                    <a:pt x="390537" y="296219"/>
                  </a:lnTo>
                  <a:lnTo>
                    <a:pt x="406010" y="252914"/>
                  </a:lnTo>
                  <a:lnTo>
                    <a:pt x="411441" y="205740"/>
                  </a:lnTo>
                  <a:lnTo>
                    <a:pt x="406010" y="158565"/>
                  </a:lnTo>
                  <a:lnTo>
                    <a:pt x="390537" y="115260"/>
                  </a:lnTo>
                  <a:lnTo>
                    <a:pt x="366258" y="77060"/>
                  </a:lnTo>
                  <a:lnTo>
                    <a:pt x="334404" y="45198"/>
                  </a:lnTo>
                  <a:lnTo>
                    <a:pt x="296211" y="20911"/>
                  </a:lnTo>
                  <a:lnTo>
                    <a:pt x="252912" y="543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D9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54519" y="5653062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80" h="411479">
                  <a:moveTo>
                    <a:pt x="0" y="205740"/>
                  </a:moveTo>
                  <a:lnTo>
                    <a:pt x="5433" y="158565"/>
                  </a:lnTo>
                  <a:lnTo>
                    <a:pt x="20911" y="115260"/>
                  </a:lnTo>
                  <a:lnTo>
                    <a:pt x="45198" y="77060"/>
                  </a:lnTo>
                  <a:lnTo>
                    <a:pt x="77060" y="45198"/>
                  </a:lnTo>
                  <a:lnTo>
                    <a:pt x="115260" y="20911"/>
                  </a:lnTo>
                  <a:lnTo>
                    <a:pt x="158565" y="5433"/>
                  </a:lnTo>
                  <a:lnTo>
                    <a:pt x="205740" y="0"/>
                  </a:lnTo>
                  <a:lnTo>
                    <a:pt x="252912" y="5433"/>
                  </a:lnTo>
                  <a:lnTo>
                    <a:pt x="296211" y="20911"/>
                  </a:lnTo>
                  <a:lnTo>
                    <a:pt x="334404" y="45198"/>
                  </a:lnTo>
                  <a:lnTo>
                    <a:pt x="366258" y="77060"/>
                  </a:lnTo>
                  <a:lnTo>
                    <a:pt x="390537" y="115260"/>
                  </a:lnTo>
                  <a:lnTo>
                    <a:pt x="406010" y="158565"/>
                  </a:lnTo>
                  <a:lnTo>
                    <a:pt x="411441" y="205740"/>
                  </a:lnTo>
                  <a:lnTo>
                    <a:pt x="406010" y="252914"/>
                  </a:lnTo>
                  <a:lnTo>
                    <a:pt x="390537" y="296219"/>
                  </a:lnTo>
                  <a:lnTo>
                    <a:pt x="366258" y="334419"/>
                  </a:lnTo>
                  <a:lnTo>
                    <a:pt x="334404" y="366281"/>
                  </a:lnTo>
                  <a:lnTo>
                    <a:pt x="296211" y="390568"/>
                  </a:lnTo>
                  <a:lnTo>
                    <a:pt x="252912" y="406046"/>
                  </a:lnTo>
                  <a:lnTo>
                    <a:pt x="205740" y="411480"/>
                  </a:lnTo>
                  <a:lnTo>
                    <a:pt x="158565" y="406046"/>
                  </a:lnTo>
                  <a:lnTo>
                    <a:pt x="115260" y="390568"/>
                  </a:lnTo>
                  <a:lnTo>
                    <a:pt x="77060" y="366281"/>
                  </a:lnTo>
                  <a:lnTo>
                    <a:pt x="45198" y="334419"/>
                  </a:lnTo>
                  <a:lnTo>
                    <a:pt x="20911" y="296219"/>
                  </a:lnTo>
                  <a:lnTo>
                    <a:pt x="5433" y="252914"/>
                  </a:lnTo>
                  <a:lnTo>
                    <a:pt x="0" y="205740"/>
                  </a:lnTo>
                  <a:close/>
                </a:path>
              </a:pathLst>
            </a:custGeom>
            <a:ln w="12700">
              <a:solidFill>
                <a:srgbClr val="D977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1204975" y="5751372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636267" y="5525477"/>
            <a:ext cx="1050925" cy="621030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100" b="1">
                <a:latin typeface="Arial"/>
                <a:cs typeface="Arial"/>
              </a:rPr>
              <a:t>Quality</a:t>
            </a:r>
            <a:r>
              <a:rPr dirty="0" sz="1100" spc="-6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Testing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40"/>
              </a:spcBef>
            </a:pPr>
            <a:r>
              <a:rPr dirty="0" sz="900" i="1">
                <a:latin typeface="Arial"/>
                <a:cs typeface="Arial"/>
              </a:rPr>
              <a:t>Tensile,</a:t>
            </a:r>
            <a:r>
              <a:rPr dirty="0" sz="900" spc="-45" i="1">
                <a:latin typeface="Arial"/>
                <a:cs typeface="Arial"/>
              </a:rPr>
              <a:t> </a:t>
            </a:r>
            <a:r>
              <a:rPr dirty="0" sz="900" i="1">
                <a:latin typeface="Arial"/>
                <a:cs typeface="Arial"/>
              </a:rPr>
              <a:t>DSC,</a:t>
            </a:r>
            <a:r>
              <a:rPr dirty="0" sz="900" spc="-10" i="1">
                <a:latin typeface="Arial"/>
                <a:cs typeface="Arial"/>
              </a:rPr>
              <a:t> </a:t>
            </a:r>
            <a:r>
              <a:rPr dirty="0" sz="900" spc="-20" i="1">
                <a:latin typeface="Arial"/>
                <a:cs typeface="Arial"/>
              </a:rPr>
              <a:t>MFI, </a:t>
            </a:r>
            <a:r>
              <a:rPr dirty="0" sz="900" i="1">
                <a:latin typeface="Arial"/>
                <a:cs typeface="Arial"/>
              </a:rPr>
              <a:t>diameter</a:t>
            </a:r>
            <a:r>
              <a:rPr dirty="0" sz="900" spc="-5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verification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024629" y="2034285"/>
            <a:ext cx="4689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Local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Material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Development: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University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&amp;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Industry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Collaboration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3805428" y="2261616"/>
            <a:ext cx="5693410" cy="1398270"/>
            <a:chOff x="3805428" y="2261616"/>
            <a:chExt cx="5693410" cy="1398270"/>
          </a:xfrm>
        </p:grpSpPr>
        <p:pic>
          <p:nvPicPr>
            <p:cNvPr id="41" name="object 4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5428" y="2261616"/>
              <a:ext cx="5692902" cy="1398269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3946144" y="2695829"/>
              <a:ext cx="5473065" cy="831215"/>
            </a:xfrm>
            <a:custGeom>
              <a:avLst/>
              <a:gdLst/>
              <a:ahLst/>
              <a:cxnLst/>
              <a:rect l="l" t="t" r="r" b="b"/>
              <a:pathLst>
                <a:path w="5473065" h="831214">
                  <a:moveTo>
                    <a:pt x="0" y="830961"/>
                  </a:moveTo>
                  <a:lnTo>
                    <a:pt x="5473065" y="830961"/>
                  </a:lnTo>
                  <a:lnTo>
                    <a:pt x="5473065" y="0"/>
                  </a:lnTo>
                  <a:lnTo>
                    <a:pt x="0" y="0"/>
                  </a:lnTo>
                  <a:lnTo>
                    <a:pt x="0" y="8309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946144" y="2348395"/>
              <a:ext cx="5473065" cy="1178560"/>
            </a:xfrm>
            <a:custGeom>
              <a:avLst/>
              <a:gdLst/>
              <a:ahLst/>
              <a:cxnLst/>
              <a:rect l="l" t="t" r="r" b="b"/>
              <a:pathLst>
                <a:path w="5473065" h="1178560">
                  <a:moveTo>
                    <a:pt x="0" y="1178394"/>
                  </a:moveTo>
                  <a:lnTo>
                    <a:pt x="5473065" y="1178394"/>
                  </a:lnTo>
                  <a:lnTo>
                    <a:pt x="5473065" y="0"/>
                  </a:lnTo>
                  <a:lnTo>
                    <a:pt x="0" y="0"/>
                  </a:lnTo>
                  <a:lnTo>
                    <a:pt x="0" y="1178394"/>
                  </a:lnTo>
                  <a:close/>
                </a:path>
              </a:pathLst>
            </a:custGeom>
            <a:ln w="19050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946144" y="2348357"/>
              <a:ext cx="5473065" cy="347980"/>
            </a:xfrm>
            <a:custGeom>
              <a:avLst/>
              <a:gdLst/>
              <a:ahLst/>
              <a:cxnLst/>
              <a:rect l="l" t="t" r="r" b="b"/>
              <a:pathLst>
                <a:path w="5473065" h="347980">
                  <a:moveTo>
                    <a:pt x="0" y="347472"/>
                  </a:moveTo>
                  <a:lnTo>
                    <a:pt x="5473065" y="347472"/>
                  </a:lnTo>
                  <a:lnTo>
                    <a:pt x="5473065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12700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3946144" y="2348357"/>
            <a:ext cx="5473065" cy="347980"/>
          </a:xfrm>
          <a:prstGeom prst="rect">
            <a:avLst/>
          </a:prstGeom>
          <a:solidFill>
            <a:srgbClr val="40916C"/>
          </a:solidFill>
        </p:spPr>
        <p:txBody>
          <a:bodyPr wrap="square" lIns="0" tIns="6096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48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Partnerships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4049521" y="2780919"/>
            <a:ext cx="86360" cy="620395"/>
            <a:chOff x="4049521" y="2780919"/>
            <a:chExt cx="86360" cy="620395"/>
          </a:xfrm>
        </p:grpSpPr>
        <p:pic>
          <p:nvPicPr>
            <p:cNvPr id="47" name="object 4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9521" y="2780919"/>
              <a:ext cx="85851" cy="8585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9521" y="2958973"/>
              <a:ext cx="85851" cy="8585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9521" y="3146806"/>
              <a:ext cx="85851" cy="8585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9521" y="3315081"/>
              <a:ext cx="85851" cy="85852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3955669" y="2707284"/>
            <a:ext cx="5454015" cy="71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8930" marR="297180">
              <a:lnSpc>
                <a:spcPct val="116799"/>
              </a:lnSpc>
              <a:spcBef>
                <a:spcPts val="100"/>
              </a:spcBef>
            </a:pP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Polymer</a:t>
            </a:r>
            <a:r>
              <a:rPr dirty="0" sz="10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chemistry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R&amp;D: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bio-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based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filaments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from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cassava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starch,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palm</a:t>
            </a:r>
            <a:r>
              <a:rPr dirty="0" sz="10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oil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derivatives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Composite</a:t>
            </a:r>
            <a:r>
              <a:rPr dirty="0" sz="10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development: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natural</a:t>
            </a:r>
            <a:r>
              <a:rPr dirty="0" sz="10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fiber-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reinforced</a:t>
            </a:r>
            <a:r>
              <a:rPr dirty="0" sz="10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polymers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(jute,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sisal,</a:t>
            </a:r>
            <a:r>
              <a:rPr dirty="0" sz="10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kenaf)</a:t>
            </a:r>
            <a:endParaRPr sz="1000">
              <a:latin typeface="Arial MT"/>
              <a:cs typeface="Arial MT"/>
            </a:endParaRPr>
          </a:p>
          <a:p>
            <a:pPr marL="328930">
              <a:lnSpc>
                <a:spcPct val="100000"/>
              </a:lnSpc>
              <a:spcBef>
                <a:spcPts val="125"/>
              </a:spcBef>
            </a:pP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Thermal</a:t>
            </a:r>
            <a:r>
              <a:rPr dirty="0" sz="10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characterization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labs: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DSC,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TGA,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rheology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process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optimization</a:t>
            </a:r>
            <a:endParaRPr sz="1000">
              <a:latin typeface="Arial MT"/>
              <a:cs typeface="Arial MT"/>
            </a:endParaRPr>
          </a:p>
          <a:p>
            <a:pPr marL="328930">
              <a:lnSpc>
                <a:spcPct val="100000"/>
              </a:lnSpc>
              <a:spcBef>
                <a:spcPts val="125"/>
              </a:spcBef>
            </a:pP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Joint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IP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development: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locally-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optimized</a:t>
            </a:r>
            <a:r>
              <a:rPr dirty="0" sz="1000" spc="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materials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tropical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climate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(high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humidity,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UV)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3805428" y="3576828"/>
            <a:ext cx="5693410" cy="1398270"/>
            <a:chOff x="3805428" y="3576828"/>
            <a:chExt cx="5693410" cy="1398270"/>
          </a:xfrm>
        </p:grpSpPr>
        <p:pic>
          <p:nvPicPr>
            <p:cNvPr id="53" name="object 5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5428" y="3576828"/>
              <a:ext cx="5692902" cy="1398270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945255" y="4011041"/>
              <a:ext cx="5473065" cy="831215"/>
            </a:xfrm>
            <a:custGeom>
              <a:avLst/>
              <a:gdLst/>
              <a:ahLst/>
              <a:cxnLst/>
              <a:rect l="l" t="t" r="r" b="b"/>
              <a:pathLst>
                <a:path w="5473065" h="831214">
                  <a:moveTo>
                    <a:pt x="0" y="830960"/>
                  </a:moveTo>
                  <a:lnTo>
                    <a:pt x="5473064" y="830960"/>
                  </a:lnTo>
                  <a:lnTo>
                    <a:pt x="5473064" y="0"/>
                  </a:lnTo>
                  <a:lnTo>
                    <a:pt x="0" y="0"/>
                  </a:lnTo>
                  <a:lnTo>
                    <a:pt x="0" y="830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945255" y="3663607"/>
              <a:ext cx="5473065" cy="1178560"/>
            </a:xfrm>
            <a:custGeom>
              <a:avLst/>
              <a:gdLst/>
              <a:ahLst/>
              <a:cxnLst/>
              <a:rect l="l" t="t" r="r" b="b"/>
              <a:pathLst>
                <a:path w="5473065" h="1178560">
                  <a:moveTo>
                    <a:pt x="0" y="1178394"/>
                  </a:moveTo>
                  <a:lnTo>
                    <a:pt x="5473064" y="1178394"/>
                  </a:lnTo>
                  <a:lnTo>
                    <a:pt x="5473064" y="0"/>
                  </a:lnTo>
                  <a:lnTo>
                    <a:pt x="0" y="0"/>
                  </a:lnTo>
                  <a:lnTo>
                    <a:pt x="0" y="1178394"/>
                  </a:lnTo>
                  <a:close/>
                </a:path>
              </a:pathLst>
            </a:custGeom>
            <a:ln w="19049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945255" y="3663569"/>
              <a:ext cx="5473065" cy="347980"/>
            </a:xfrm>
            <a:custGeom>
              <a:avLst/>
              <a:gdLst/>
              <a:ahLst/>
              <a:cxnLst/>
              <a:rect l="l" t="t" r="r" b="b"/>
              <a:pathLst>
                <a:path w="5473065" h="347979">
                  <a:moveTo>
                    <a:pt x="0" y="347471"/>
                  </a:moveTo>
                  <a:lnTo>
                    <a:pt x="5473064" y="347471"/>
                  </a:lnTo>
                  <a:lnTo>
                    <a:pt x="5473064" y="0"/>
                  </a:lnTo>
                  <a:lnTo>
                    <a:pt x="0" y="0"/>
                  </a:lnTo>
                  <a:lnTo>
                    <a:pt x="0" y="347471"/>
                  </a:lnTo>
                  <a:close/>
                </a:path>
              </a:pathLst>
            </a:custGeom>
            <a:ln w="12700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3945254" y="3663569"/>
            <a:ext cx="5473065" cy="347980"/>
          </a:xfrm>
          <a:prstGeom prst="rect">
            <a:avLst/>
          </a:prstGeom>
          <a:solidFill>
            <a:srgbClr val="40916C"/>
          </a:solidFill>
        </p:spPr>
        <p:txBody>
          <a:bodyPr wrap="square" lIns="0" tIns="7620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6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Institute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Collaborations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4048633" y="4096130"/>
            <a:ext cx="86360" cy="620395"/>
            <a:chOff x="4048633" y="4096130"/>
            <a:chExt cx="86360" cy="620395"/>
          </a:xfrm>
        </p:grpSpPr>
        <p:pic>
          <p:nvPicPr>
            <p:cNvPr id="59" name="object 5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633" y="4096130"/>
              <a:ext cx="85851" cy="85851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633" y="4274184"/>
              <a:ext cx="85851" cy="85851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633" y="4462017"/>
              <a:ext cx="85851" cy="8585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633" y="4630293"/>
              <a:ext cx="85851" cy="85851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3954779" y="4022750"/>
            <a:ext cx="5454015" cy="7181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28930" marR="518159">
              <a:lnSpc>
                <a:spcPct val="112599"/>
              </a:lnSpc>
              <a:spcBef>
                <a:spcPts val="150"/>
              </a:spcBef>
            </a:pP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FIIRO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(Nigeria),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CSIR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(Ghana):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food-safe</a:t>
            </a:r>
            <a:r>
              <a:rPr dirty="0" sz="1000" spc="-7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polymers,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agricultural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waste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valorization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Material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property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databases: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mechanical</a:t>
            </a:r>
            <a:r>
              <a:rPr dirty="0" sz="10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testing</a:t>
            </a:r>
            <a:r>
              <a:rPr dirty="0" sz="10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(ISO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527,</a:t>
            </a:r>
            <a:r>
              <a:rPr dirty="0" sz="10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178)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certification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Flame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retardancy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&amp;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electrical</a:t>
            </a:r>
            <a:r>
              <a:rPr dirty="0" sz="10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properties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marine/offshore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applications</a:t>
            </a:r>
            <a:r>
              <a:rPr dirty="0" sz="1000" spc="50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Standards</a:t>
            </a:r>
            <a:r>
              <a:rPr dirty="0" sz="10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harmonization: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align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local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materials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with</a:t>
            </a:r>
            <a:r>
              <a:rPr dirty="0" sz="10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ISO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17296,</a:t>
            </a:r>
            <a:r>
              <a:rPr dirty="0" sz="10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ASTM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F2792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3805428" y="4892014"/>
            <a:ext cx="5693410" cy="1398270"/>
            <a:chOff x="3805428" y="4892014"/>
            <a:chExt cx="5693410" cy="1398270"/>
          </a:xfrm>
        </p:grpSpPr>
        <p:pic>
          <p:nvPicPr>
            <p:cNvPr id="65" name="object 6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5428" y="4892014"/>
              <a:ext cx="5692902" cy="1398270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3945255" y="5326252"/>
              <a:ext cx="5473065" cy="831215"/>
            </a:xfrm>
            <a:custGeom>
              <a:avLst/>
              <a:gdLst/>
              <a:ahLst/>
              <a:cxnLst/>
              <a:rect l="l" t="t" r="r" b="b"/>
              <a:pathLst>
                <a:path w="5473065" h="831214">
                  <a:moveTo>
                    <a:pt x="0" y="830897"/>
                  </a:moveTo>
                  <a:lnTo>
                    <a:pt x="5473064" y="830897"/>
                  </a:lnTo>
                  <a:lnTo>
                    <a:pt x="5473064" y="0"/>
                  </a:lnTo>
                  <a:lnTo>
                    <a:pt x="0" y="0"/>
                  </a:lnTo>
                  <a:lnTo>
                    <a:pt x="0" y="8308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945255" y="4978755"/>
              <a:ext cx="5473065" cy="1178560"/>
            </a:xfrm>
            <a:custGeom>
              <a:avLst/>
              <a:gdLst/>
              <a:ahLst/>
              <a:cxnLst/>
              <a:rect l="l" t="t" r="r" b="b"/>
              <a:pathLst>
                <a:path w="5473065" h="1178560">
                  <a:moveTo>
                    <a:pt x="0" y="1178394"/>
                  </a:moveTo>
                  <a:lnTo>
                    <a:pt x="5473064" y="1178394"/>
                  </a:lnTo>
                  <a:lnTo>
                    <a:pt x="5473064" y="0"/>
                  </a:lnTo>
                  <a:lnTo>
                    <a:pt x="0" y="0"/>
                  </a:lnTo>
                  <a:lnTo>
                    <a:pt x="0" y="1178394"/>
                  </a:lnTo>
                  <a:close/>
                </a:path>
              </a:pathLst>
            </a:custGeom>
            <a:ln w="19049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945255" y="4978780"/>
              <a:ext cx="5473065" cy="347980"/>
            </a:xfrm>
            <a:custGeom>
              <a:avLst/>
              <a:gdLst/>
              <a:ahLst/>
              <a:cxnLst/>
              <a:rect l="l" t="t" r="r" b="b"/>
              <a:pathLst>
                <a:path w="5473065" h="347979">
                  <a:moveTo>
                    <a:pt x="0" y="347472"/>
                  </a:moveTo>
                  <a:lnTo>
                    <a:pt x="5473064" y="347472"/>
                  </a:lnTo>
                  <a:lnTo>
                    <a:pt x="5473064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12700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3945254" y="4978780"/>
            <a:ext cx="5473065" cy="347980"/>
          </a:xfrm>
          <a:prstGeom prst="rect">
            <a:avLst/>
          </a:prstGeom>
          <a:solidFill>
            <a:srgbClr val="40916C"/>
          </a:solidFill>
        </p:spPr>
        <p:txBody>
          <a:bodyPr wrap="square" lIns="0" tIns="55879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439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Target</a:t>
            </a:r>
            <a:r>
              <a:rPr dirty="0" sz="12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(5-Year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Horizon)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4048633" y="5411342"/>
            <a:ext cx="86360" cy="620395"/>
            <a:chOff x="4048633" y="5411342"/>
            <a:chExt cx="86360" cy="620395"/>
          </a:xfrm>
        </p:grpSpPr>
        <p:pic>
          <p:nvPicPr>
            <p:cNvPr id="71" name="object 7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8633" y="5411342"/>
              <a:ext cx="85851" cy="8585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8633" y="5589384"/>
              <a:ext cx="85851" cy="8585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48633" y="5777280"/>
              <a:ext cx="85851" cy="8585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8633" y="5945517"/>
              <a:ext cx="85851" cy="85852"/>
            </a:xfrm>
            <a:prstGeom prst="rect">
              <a:avLst/>
            </a:prstGeom>
          </p:spPr>
        </p:pic>
      </p:grpSp>
      <p:sp>
        <p:nvSpPr>
          <p:cNvPr id="75" name="object 75" descr=""/>
          <p:cNvSpPr txBox="1"/>
          <p:nvPr/>
        </p:nvSpPr>
        <p:spPr>
          <a:xfrm>
            <a:off x="3954779" y="5338419"/>
            <a:ext cx="5454015" cy="71818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328930" marR="428625">
              <a:lnSpc>
                <a:spcPct val="112500"/>
              </a:lnSpc>
              <a:spcBef>
                <a:spcPts val="150"/>
              </a:spcBef>
            </a:pP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High-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temp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engineering</a:t>
            </a:r>
            <a:r>
              <a:rPr dirty="0" sz="1000" spc="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polymers:</a:t>
            </a:r>
            <a:r>
              <a:rPr dirty="0" sz="1000" spc="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locally-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sourced</a:t>
            </a:r>
            <a:r>
              <a:rPr dirty="0" sz="1000" spc="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PEEK</a:t>
            </a:r>
            <a:r>
              <a:rPr dirty="0" sz="1000" spc="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alternatives,</a:t>
            </a:r>
            <a:r>
              <a:rPr dirty="0" sz="1000" spc="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PSU,</a:t>
            </a:r>
            <a:r>
              <a:rPr dirty="0" sz="1000" spc="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PEI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Marine-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grade composites: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corrosion-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resistant,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UV-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stable for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offshore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structures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Recycled content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certification: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30–50%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post-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consumer</a:t>
            </a:r>
            <a:r>
              <a:rPr dirty="0" sz="10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content</a:t>
            </a:r>
            <a:r>
              <a:rPr dirty="0" sz="10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with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virgin</a:t>
            </a:r>
            <a:r>
              <a:rPr dirty="0" sz="10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properties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Biocomposites:</a:t>
            </a:r>
            <a:r>
              <a:rPr dirty="0" sz="10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sustainable,</a:t>
            </a:r>
            <a:r>
              <a:rPr dirty="0" sz="10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low-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cost</a:t>
            </a:r>
            <a:r>
              <a:rPr dirty="0" sz="10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materials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0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non-</a:t>
            </a:r>
            <a:r>
              <a:rPr dirty="0" sz="1000">
                <a:solidFill>
                  <a:srgbClr val="2C2C2C"/>
                </a:solidFill>
                <a:latin typeface="Arial MT"/>
                <a:cs typeface="Arial MT"/>
              </a:rPr>
              <a:t>critical</a:t>
            </a:r>
            <a:r>
              <a:rPr dirty="0" sz="10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2C2C2C"/>
                </a:solidFill>
                <a:latin typeface="Arial MT"/>
                <a:cs typeface="Arial MT"/>
              </a:rPr>
              <a:t>applications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6" name="object 7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40665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Circular</a:t>
            </a:r>
            <a:r>
              <a:rPr dirty="0" spc="-90"/>
              <a:t> </a:t>
            </a:r>
            <a:r>
              <a:rPr dirty="0"/>
              <a:t>Economy:</a:t>
            </a:r>
            <a:r>
              <a:rPr dirty="0" spc="-45"/>
              <a:t> </a:t>
            </a:r>
            <a:r>
              <a:rPr dirty="0"/>
              <a:t>Bridging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95"/>
              <a:t> </a:t>
            </a:r>
            <a:r>
              <a:rPr dirty="0"/>
              <a:t>Gap</a:t>
            </a:r>
            <a:r>
              <a:rPr dirty="0" spc="-85"/>
              <a:t> </a:t>
            </a:r>
            <a:r>
              <a:rPr dirty="0"/>
              <a:t>via</a:t>
            </a:r>
            <a:r>
              <a:rPr dirty="0" spc="-85"/>
              <a:t> </a:t>
            </a:r>
            <a:r>
              <a:rPr dirty="0" spc="-10"/>
              <a:t>Local Manufacturing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4463" y="1514602"/>
            <a:ext cx="378460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Atomization: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dirty="0" sz="1600" spc="-5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Enabler</a:t>
            </a:r>
            <a:r>
              <a:rPr dirty="0" sz="1600" spc="-5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600" spc="-5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Metallic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Advanced</a:t>
            </a:r>
            <a:r>
              <a:rPr dirty="0" sz="1600" spc="-6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Manufacturing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(AM)</a:t>
            </a:r>
            <a:r>
              <a:rPr dirty="0" sz="16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Circular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Economy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 West</a:t>
            </a:r>
            <a:r>
              <a:rPr dirty="0" sz="1600" spc="-7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Africa…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183002" y="3277361"/>
            <a:ext cx="1504315" cy="1400175"/>
            <a:chOff x="2183002" y="3277361"/>
            <a:chExt cx="1504315" cy="1400175"/>
          </a:xfrm>
        </p:grpSpPr>
        <p:sp>
          <p:nvSpPr>
            <p:cNvPr id="5" name="object 5" descr=""/>
            <p:cNvSpPr/>
            <p:nvPr/>
          </p:nvSpPr>
          <p:spPr>
            <a:xfrm>
              <a:off x="2192527" y="3286886"/>
              <a:ext cx="1485265" cy="1381125"/>
            </a:xfrm>
            <a:custGeom>
              <a:avLst/>
              <a:gdLst/>
              <a:ahLst/>
              <a:cxnLst/>
              <a:rect l="l" t="t" r="r" b="b"/>
              <a:pathLst>
                <a:path w="1485264" h="1381125">
                  <a:moveTo>
                    <a:pt x="742442" y="0"/>
                  </a:moveTo>
                  <a:lnTo>
                    <a:pt x="693621" y="1468"/>
                  </a:lnTo>
                  <a:lnTo>
                    <a:pt x="645644" y="5813"/>
                  </a:lnTo>
                  <a:lnTo>
                    <a:pt x="598609" y="12944"/>
                  </a:lnTo>
                  <a:lnTo>
                    <a:pt x="552614" y="22769"/>
                  </a:lnTo>
                  <a:lnTo>
                    <a:pt x="507756" y="35197"/>
                  </a:lnTo>
                  <a:lnTo>
                    <a:pt x="464133" y="50137"/>
                  </a:lnTo>
                  <a:lnTo>
                    <a:pt x="421842" y="67499"/>
                  </a:lnTo>
                  <a:lnTo>
                    <a:pt x="380983" y="87191"/>
                  </a:lnTo>
                  <a:lnTo>
                    <a:pt x="341651" y="109122"/>
                  </a:lnTo>
                  <a:lnTo>
                    <a:pt x="303946" y="133201"/>
                  </a:lnTo>
                  <a:lnTo>
                    <a:pt x="267965" y="159337"/>
                  </a:lnTo>
                  <a:lnTo>
                    <a:pt x="233805" y="187440"/>
                  </a:lnTo>
                  <a:lnTo>
                    <a:pt x="201565" y="217417"/>
                  </a:lnTo>
                  <a:lnTo>
                    <a:pt x="171343" y="249178"/>
                  </a:lnTo>
                  <a:lnTo>
                    <a:pt x="143235" y="282631"/>
                  </a:lnTo>
                  <a:lnTo>
                    <a:pt x="117340" y="317687"/>
                  </a:lnTo>
                  <a:lnTo>
                    <a:pt x="93756" y="354253"/>
                  </a:lnTo>
                  <a:lnTo>
                    <a:pt x="72581" y="392239"/>
                  </a:lnTo>
                  <a:lnTo>
                    <a:pt x="53911" y="431554"/>
                  </a:lnTo>
                  <a:lnTo>
                    <a:pt x="37845" y="472106"/>
                  </a:lnTo>
                  <a:lnTo>
                    <a:pt x="24482" y="513805"/>
                  </a:lnTo>
                  <a:lnTo>
                    <a:pt x="13917" y="556559"/>
                  </a:lnTo>
                  <a:lnTo>
                    <a:pt x="6250" y="600278"/>
                  </a:lnTo>
                  <a:lnTo>
                    <a:pt x="1579" y="644870"/>
                  </a:lnTo>
                  <a:lnTo>
                    <a:pt x="0" y="690244"/>
                  </a:lnTo>
                  <a:lnTo>
                    <a:pt x="1579" y="735634"/>
                  </a:lnTo>
                  <a:lnTo>
                    <a:pt x="6250" y="780239"/>
                  </a:lnTo>
                  <a:lnTo>
                    <a:pt x="13917" y="823970"/>
                  </a:lnTo>
                  <a:lnTo>
                    <a:pt x="24482" y="866736"/>
                  </a:lnTo>
                  <a:lnTo>
                    <a:pt x="37846" y="908445"/>
                  </a:lnTo>
                  <a:lnTo>
                    <a:pt x="53911" y="949006"/>
                  </a:lnTo>
                  <a:lnTo>
                    <a:pt x="72581" y="988329"/>
                  </a:lnTo>
                  <a:lnTo>
                    <a:pt x="93756" y="1026323"/>
                  </a:lnTo>
                  <a:lnTo>
                    <a:pt x="117340" y="1062896"/>
                  </a:lnTo>
                  <a:lnTo>
                    <a:pt x="143235" y="1097957"/>
                  </a:lnTo>
                  <a:lnTo>
                    <a:pt x="171343" y="1131416"/>
                  </a:lnTo>
                  <a:lnTo>
                    <a:pt x="201565" y="1163182"/>
                  </a:lnTo>
                  <a:lnTo>
                    <a:pt x="233805" y="1193162"/>
                  </a:lnTo>
                  <a:lnTo>
                    <a:pt x="267965" y="1221268"/>
                  </a:lnTo>
                  <a:lnTo>
                    <a:pt x="303946" y="1247407"/>
                  </a:lnTo>
                  <a:lnTo>
                    <a:pt x="341651" y="1271488"/>
                  </a:lnTo>
                  <a:lnTo>
                    <a:pt x="380983" y="1293421"/>
                  </a:lnTo>
                  <a:lnTo>
                    <a:pt x="421842" y="1313114"/>
                  </a:lnTo>
                  <a:lnTo>
                    <a:pt x="464133" y="1330477"/>
                  </a:lnTo>
                  <a:lnTo>
                    <a:pt x="507756" y="1345418"/>
                  </a:lnTo>
                  <a:lnTo>
                    <a:pt x="552614" y="1357847"/>
                  </a:lnTo>
                  <a:lnTo>
                    <a:pt x="598609" y="1367672"/>
                  </a:lnTo>
                  <a:lnTo>
                    <a:pt x="645644" y="1374803"/>
                  </a:lnTo>
                  <a:lnTo>
                    <a:pt x="693621" y="1379148"/>
                  </a:lnTo>
                  <a:lnTo>
                    <a:pt x="742442" y="1380617"/>
                  </a:lnTo>
                  <a:lnTo>
                    <a:pt x="791247" y="1379148"/>
                  </a:lnTo>
                  <a:lnTo>
                    <a:pt x="839211" y="1374803"/>
                  </a:lnTo>
                  <a:lnTo>
                    <a:pt x="886233" y="1367672"/>
                  </a:lnTo>
                  <a:lnTo>
                    <a:pt x="932217" y="1357847"/>
                  </a:lnTo>
                  <a:lnTo>
                    <a:pt x="977065" y="1345418"/>
                  </a:lnTo>
                  <a:lnTo>
                    <a:pt x="1020679" y="1330477"/>
                  </a:lnTo>
                  <a:lnTo>
                    <a:pt x="1062961" y="1313114"/>
                  </a:lnTo>
                  <a:lnTo>
                    <a:pt x="1103813" y="1293421"/>
                  </a:lnTo>
                  <a:lnTo>
                    <a:pt x="1143138" y="1271488"/>
                  </a:lnTo>
                  <a:lnTo>
                    <a:pt x="1180837" y="1247407"/>
                  </a:lnTo>
                  <a:lnTo>
                    <a:pt x="1216813" y="1221268"/>
                  </a:lnTo>
                  <a:lnTo>
                    <a:pt x="1250968" y="1193162"/>
                  </a:lnTo>
                  <a:lnTo>
                    <a:pt x="1283205" y="1163182"/>
                  </a:lnTo>
                  <a:lnTo>
                    <a:pt x="1313424" y="1131416"/>
                  </a:lnTo>
                  <a:lnTo>
                    <a:pt x="1341529" y="1097957"/>
                  </a:lnTo>
                  <a:lnTo>
                    <a:pt x="1367421" y="1062896"/>
                  </a:lnTo>
                  <a:lnTo>
                    <a:pt x="1391004" y="1026323"/>
                  </a:lnTo>
                  <a:lnTo>
                    <a:pt x="1412178" y="988329"/>
                  </a:lnTo>
                  <a:lnTo>
                    <a:pt x="1430847" y="949006"/>
                  </a:lnTo>
                  <a:lnTo>
                    <a:pt x="1446912" y="908445"/>
                  </a:lnTo>
                  <a:lnTo>
                    <a:pt x="1460275" y="866736"/>
                  </a:lnTo>
                  <a:lnTo>
                    <a:pt x="1470839" y="823970"/>
                  </a:lnTo>
                  <a:lnTo>
                    <a:pt x="1478506" y="780239"/>
                  </a:lnTo>
                  <a:lnTo>
                    <a:pt x="1483177" y="735634"/>
                  </a:lnTo>
                  <a:lnTo>
                    <a:pt x="1484757" y="690244"/>
                  </a:lnTo>
                  <a:lnTo>
                    <a:pt x="1483177" y="644870"/>
                  </a:lnTo>
                  <a:lnTo>
                    <a:pt x="1478506" y="600278"/>
                  </a:lnTo>
                  <a:lnTo>
                    <a:pt x="1470839" y="556559"/>
                  </a:lnTo>
                  <a:lnTo>
                    <a:pt x="1460275" y="513805"/>
                  </a:lnTo>
                  <a:lnTo>
                    <a:pt x="1446912" y="472106"/>
                  </a:lnTo>
                  <a:lnTo>
                    <a:pt x="1430847" y="431554"/>
                  </a:lnTo>
                  <a:lnTo>
                    <a:pt x="1412178" y="392239"/>
                  </a:lnTo>
                  <a:lnTo>
                    <a:pt x="1391004" y="354253"/>
                  </a:lnTo>
                  <a:lnTo>
                    <a:pt x="1367421" y="317687"/>
                  </a:lnTo>
                  <a:lnTo>
                    <a:pt x="1341529" y="282631"/>
                  </a:lnTo>
                  <a:lnTo>
                    <a:pt x="1313424" y="249178"/>
                  </a:lnTo>
                  <a:lnTo>
                    <a:pt x="1283205" y="217417"/>
                  </a:lnTo>
                  <a:lnTo>
                    <a:pt x="1250968" y="187440"/>
                  </a:lnTo>
                  <a:lnTo>
                    <a:pt x="1216813" y="159337"/>
                  </a:lnTo>
                  <a:lnTo>
                    <a:pt x="1180837" y="133201"/>
                  </a:lnTo>
                  <a:lnTo>
                    <a:pt x="1143138" y="109122"/>
                  </a:lnTo>
                  <a:lnTo>
                    <a:pt x="1103813" y="87191"/>
                  </a:lnTo>
                  <a:lnTo>
                    <a:pt x="1062961" y="67499"/>
                  </a:lnTo>
                  <a:lnTo>
                    <a:pt x="1020679" y="50137"/>
                  </a:lnTo>
                  <a:lnTo>
                    <a:pt x="977065" y="35197"/>
                  </a:lnTo>
                  <a:lnTo>
                    <a:pt x="932217" y="22769"/>
                  </a:lnTo>
                  <a:lnTo>
                    <a:pt x="886233" y="12944"/>
                  </a:lnTo>
                  <a:lnTo>
                    <a:pt x="839211" y="5813"/>
                  </a:lnTo>
                  <a:lnTo>
                    <a:pt x="791247" y="1468"/>
                  </a:lnTo>
                  <a:lnTo>
                    <a:pt x="74244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192527" y="3286886"/>
              <a:ext cx="1485265" cy="1381125"/>
            </a:xfrm>
            <a:custGeom>
              <a:avLst/>
              <a:gdLst/>
              <a:ahLst/>
              <a:cxnLst/>
              <a:rect l="l" t="t" r="r" b="b"/>
              <a:pathLst>
                <a:path w="1485264" h="1381125">
                  <a:moveTo>
                    <a:pt x="0" y="690244"/>
                  </a:moveTo>
                  <a:lnTo>
                    <a:pt x="1579" y="644870"/>
                  </a:lnTo>
                  <a:lnTo>
                    <a:pt x="6250" y="600278"/>
                  </a:lnTo>
                  <a:lnTo>
                    <a:pt x="13917" y="556559"/>
                  </a:lnTo>
                  <a:lnTo>
                    <a:pt x="24482" y="513805"/>
                  </a:lnTo>
                  <a:lnTo>
                    <a:pt x="37845" y="472106"/>
                  </a:lnTo>
                  <a:lnTo>
                    <a:pt x="53911" y="431554"/>
                  </a:lnTo>
                  <a:lnTo>
                    <a:pt x="72581" y="392239"/>
                  </a:lnTo>
                  <a:lnTo>
                    <a:pt x="93756" y="354253"/>
                  </a:lnTo>
                  <a:lnTo>
                    <a:pt x="117340" y="317687"/>
                  </a:lnTo>
                  <a:lnTo>
                    <a:pt x="143235" y="282631"/>
                  </a:lnTo>
                  <a:lnTo>
                    <a:pt x="171343" y="249178"/>
                  </a:lnTo>
                  <a:lnTo>
                    <a:pt x="201565" y="217417"/>
                  </a:lnTo>
                  <a:lnTo>
                    <a:pt x="233805" y="187440"/>
                  </a:lnTo>
                  <a:lnTo>
                    <a:pt x="267965" y="159337"/>
                  </a:lnTo>
                  <a:lnTo>
                    <a:pt x="303946" y="133201"/>
                  </a:lnTo>
                  <a:lnTo>
                    <a:pt x="341651" y="109122"/>
                  </a:lnTo>
                  <a:lnTo>
                    <a:pt x="380983" y="87191"/>
                  </a:lnTo>
                  <a:lnTo>
                    <a:pt x="421842" y="67499"/>
                  </a:lnTo>
                  <a:lnTo>
                    <a:pt x="464133" y="50137"/>
                  </a:lnTo>
                  <a:lnTo>
                    <a:pt x="507756" y="35197"/>
                  </a:lnTo>
                  <a:lnTo>
                    <a:pt x="552614" y="22769"/>
                  </a:lnTo>
                  <a:lnTo>
                    <a:pt x="598609" y="12944"/>
                  </a:lnTo>
                  <a:lnTo>
                    <a:pt x="645644" y="5813"/>
                  </a:lnTo>
                  <a:lnTo>
                    <a:pt x="693621" y="1468"/>
                  </a:lnTo>
                  <a:lnTo>
                    <a:pt x="742442" y="0"/>
                  </a:lnTo>
                  <a:lnTo>
                    <a:pt x="791247" y="1468"/>
                  </a:lnTo>
                  <a:lnTo>
                    <a:pt x="839211" y="5813"/>
                  </a:lnTo>
                  <a:lnTo>
                    <a:pt x="886233" y="12944"/>
                  </a:lnTo>
                  <a:lnTo>
                    <a:pt x="932217" y="22769"/>
                  </a:lnTo>
                  <a:lnTo>
                    <a:pt x="977065" y="35197"/>
                  </a:lnTo>
                  <a:lnTo>
                    <a:pt x="1020679" y="50137"/>
                  </a:lnTo>
                  <a:lnTo>
                    <a:pt x="1062961" y="67499"/>
                  </a:lnTo>
                  <a:lnTo>
                    <a:pt x="1103813" y="87191"/>
                  </a:lnTo>
                  <a:lnTo>
                    <a:pt x="1143138" y="109122"/>
                  </a:lnTo>
                  <a:lnTo>
                    <a:pt x="1180837" y="133201"/>
                  </a:lnTo>
                  <a:lnTo>
                    <a:pt x="1216813" y="159337"/>
                  </a:lnTo>
                  <a:lnTo>
                    <a:pt x="1250968" y="187440"/>
                  </a:lnTo>
                  <a:lnTo>
                    <a:pt x="1283205" y="217417"/>
                  </a:lnTo>
                  <a:lnTo>
                    <a:pt x="1313424" y="249178"/>
                  </a:lnTo>
                  <a:lnTo>
                    <a:pt x="1341529" y="282631"/>
                  </a:lnTo>
                  <a:lnTo>
                    <a:pt x="1367421" y="317687"/>
                  </a:lnTo>
                  <a:lnTo>
                    <a:pt x="1391004" y="354253"/>
                  </a:lnTo>
                  <a:lnTo>
                    <a:pt x="1412178" y="392239"/>
                  </a:lnTo>
                  <a:lnTo>
                    <a:pt x="1430847" y="431554"/>
                  </a:lnTo>
                  <a:lnTo>
                    <a:pt x="1446912" y="472106"/>
                  </a:lnTo>
                  <a:lnTo>
                    <a:pt x="1460275" y="513805"/>
                  </a:lnTo>
                  <a:lnTo>
                    <a:pt x="1470839" y="556559"/>
                  </a:lnTo>
                  <a:lnTo>
                    <a:pt x="1478506" y="600278"/>
                  </a:lnTo>
                  <a:lnTo>
                    <a:pt x="1483177" y="644870"/>
                  </a:lnTo>
                  <a:lnTo>
                    <a:pt x="1484757" y="690244"/>
                  </a:lnTo>
                  <a:lnTo>
                    <a:pt x="1483177" y="735634"/>
                  </a:lnTo>
                  <a:lnTo>
                    <a:pt x="1478506" y="780239"/>
                  </a:lnTo>
                  <a:lnTo>
                    <a:pt x="1470839" y="823970"/>
                  </a:lnTo>
                  <a:lnTo>
                    <a:pt x="1460275" y="866736"/>
                  </a:lnTo>
                  <a:lnTo>
                    <a:pt x="1446912" y="908445"/>
                  </a:lnTo>
                  <a:lnTo>
                    <a:pt x="1430847" y="949006"/>
                  </a:lnTo>
                  <a:lnTo>
                    <a:pt x="1412178" y="988329"/>
                  </a:lnTo>
                  <a:lnTo>
                    <a:pt x="1391004" y="1026323"/>
                  </a:lnTo>
                  <a:lnTo>
                    <a:pt x="1367421" y="1062896"/>
                  </a:lnTo>
                  <a:lnTo>
                    <a:pt x="1341529" y="1097957"/>
                  </a:lnTo>
                  <a:lnTo>
                    <a:pt x="1313424" y="1131416"/>
                  </a:lnTo>
                  <a:lnTo>
                    <a:pt x="1283205" y="1163182"/>
                  </a:lnTo>
                  <a:lnTo>
                    <a:pt x="1250968" y="1193162"/>
                  </a:lnTo>
                  <a:lnTo>
                    <a:pt x="1216813" y="1221268"/>
                  </a:lnTo>
                  <a:lnTo>
                    <a:pt x="1180837" y="1247407"/>
                  </a:lnTo>
                  <a:lnTo>
                    <a:pt x="1143138" y="1271488"/>
                  </a:lnTo>
                  <a:lnTo>
                    <a:pt x="1103813" y="1293421"/>
                  </a:lnTo>
                  <a:lnTo>
                    <a:pt x="1062961" y="1313114"/>
                  </a:lnTo>
                  <a:lnTo>
                    <a:pt x="1020679" y="1330477"/>
                  </a:lnTo>
                  <a:lnTo>
                    <a:pt x="977065" y="1345418"/>
                  </a:lnTo>
                  <a:lnTo>
                    <a:pt x="932217" y="1357847"/>
                  </a:lnTo>
                  <a:lnTo>
                    <a:pt x="886233" y="1367672"/>
                  </a:lnTo>
                  <a:lnTo>
                    <a:pt x="839211" y="1374803"/>
                  </a:lnTo>
                  <a:lnTo>
                    <a:pt x="791247" y="1379148"/>
                  </a:lnTo>
                  <a:lnTo>
                    <a:pt x="742442" y="1380617"/>
                  </a:lnTo>
                  <a:lnTo>
                    <a:pt x="693621" y="1379148"/>
                  </a:lnTo>
                  <a:lnTo>
                    <a:pt x="645644" y="1374803"/>
                  </a:lnTo>
                  <a:lnTo>
                    <a:pt x="598609" y="1367672"/>
                  </a:lnTo>
                  <a:lnTo>
                    <a:pt x="552614" y="1357847"/>
                  </a:lnTo>
                  <a:lnTo>
                    <a:pt x="507756" y="1345418"/>
                  </a:lnTo>
                  <a:lnTo>
                    <a:pt x="464133" y="1330477"/>
                  </a:lnTo>
                  <a:lnTo>
                    <a:pt x="421842" y="1313114"/>
                  </a:lnTo>
                  <a:lnTo>
                    <a:pt x="380983" y="1293421"/>
                  </a:lnTo>
                  <a:lnTo>
                    <a:pt x="341651" y="1271488"/>
                  </a:lnTo>
                  <a:lnTo>
                    <a:pt x="303946" y="1247407"/>
                  </a:lnTo>
                  <a:lnTo>
                    <a:pt x="267965" y="1221268"/>
                  </a:lnTo>
                  <a:lnTo>
                    <a:pt x="233805" y="1193162"/>
                  </a:lnTo>
                  <a:lnTo>
                    <a:pt x="201565" y="1163182"/>
                  </a:lnTo>
                  <a:lnTo>
                    <a:pt x="171343" y="1131416"/>
                  </a:lnTo>
                  <a:lnTo>
                    <a:pt x="143235" y="1097957"/>
                  </a:lnTo>
                  <a:lnTo>
                    <a:pt x="117340" y="1062896"/>
                  </a:lnTo>
                  <a:lnTo>
                    <a:pt x="93756" y="1026323"/>
                  </a:lnTo>
                  <a:lnTo>
                    <a:pt x="72581" y="988329"/>
                  </a:lnTo>
                  <a:lnTo>
                    <a:pt x="53911" y="949006"/>
                  </a:lnTo>
                  <a:lnTo>
                    <a:pt x="37846" y="908445"/>
                  </a:lnTo>
                  <a:lnTo>
                    <a:pt x="24482" y="866736"/>
                  </a:lnTo>
                  <a:lnTo>
                    <a:pt x="13917" y="823970"/>
                  </a:lnTo>
                  <a:lnTo>
                    <a:pt x="6250" y="780239"/>
                  </a:lnTo>
                  <a:lnTo>
                    <a:pt x="1579" y="735634"/>
                  </a:lnTo>
                  <a:lnTo>
                    <a:pt x="0" y="690244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522601" y="3876802"/>
            <a:ext cx="8248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Atomization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677162" y="3014471"/>
            <a:ext cx="770890" cy="1882139"/>
          </a:xfrm>
          <a:custGeom>
            <a:avLst/>
            <a:gdLst/>
            <a:ahLst/>
            <a:cxnLst/>
            <a:rect l="l" t="t" r="r" b="b"/>
            <a:pathLst>
              <a:path w="770889" h="1882139">
                <a:moveTo>
                  <a:pt x="515366" y="962660"/>
                </a:moveTo>
                <a:lnTo>
                  <a:pt x="496316" y="953135"/>
                </a:lnTo>
                <a:lnTo>
                  <a:pt x="439166" y="924560"/>
                </a:lnTo>
                <a:lnTo>
                  <a:pt x="439166" y="953135"/>
                </a:lnTo>
                <a:lnTo>
                  <a:pt x="0" y="953135"/>
                </a:lnTo>
                <a:lnTo>
                  <a:pt x="0" y="972185"/>
                </a:lnTo>
                <a:lnTo>
                  <a:pt x="439166" y="972185"/>
                </a:lnTo>
                <a:lnTo>
                  <a:pt x="439166" y="1000760"/>
                </a:lnTo>
                <a:lnTo>
                  <a:pt x="496316" y="972185"/>
                </a:lnTo>
                <a:lnTo>
                  <a:pt x="515366" y="962660"/>
                </a:lnTo>
                <a:close/>
              </a:path>
              <a:path w="770889" h="1882139">
                <a:moveTo>
                  <a:pt x="770890" y="1527048"/>
                </a:moveTo>
                <a:lnTo>
                  <a:pt x="764540" y="1514348"/>
                </a:lnTo>
                <a:lnTo>
                  <a:pt x="732790" y="1450848"/>
                </a:lnTo>
                <a:lnTo>
                  <a:pt x="694690" y="1527048"/>
                </a:lnTo>
                <a:lnTo>
                  <a:pt x="723265" y="1527048"/>
                </a:lnTo>
                <a:lnTo>
                  <a:pt x="723265" y="1862582"/>
                </a:lnTo>
                <a:lnTo>
                  <a:pt x="191008" y="1862582"/>
                </a:lnTo>
                <a:lnTo>
                  <a:pt x="191008" y="1881632"/>
                </a:lnTo>
                <a:lnTo>
                  <a:pt x="742315" y="1881632"/>
                </a:lnTo>
                <a:lnTo>
                  <a:pt x="742315" y="1872107"/>
                </a:lnTo>
                <a:lnTo>
                  <a:pt x="742315" y="1862582"/>
                </a:lnTo>
                <a:lnTo>
                  <a:pt x="742315" y="1527048"/>
                </a:lnTo>
                <a:lnTo>
                  <a:pt x="770890" y="1527048"/>
                </a:lnTo>
                <a:close/>
              </a:path>
              <a:path w="770889" h="1882139">
                <a:moveTo>
                  <a:pt x="770890" y="398399"/>
                </a:moveTo>
                <a:lnTo>
                  <a:pt x="742315" y="398399"/>
                </a:lnTo>
                <a:lnTo>
                  <a:pt x="742315" y="19050"/>
                </a:lnTo>
                <a:lnTo>
                  <a:pt x="742315" y="9525"/>
                </a:lnTo>
                <a:lnTo>
                  <a:pt x="742315" y="0"/>
                </a:lnTo>
                <a:lnTo>
                  <a:pt x="191008" y="0"/>
                </a:lnTo>
                <a:lnTo>
                  <a:pt x="191008" y="19050"/>
                </a:lnTo>
                <a:lnTo>
                  <a:pt x="723265" y="19050"/>
                </a:lnTo>
                <a:lnTo>
                  <a:pt x="723265" y="398399"/>
                </a:lnTo>
                <a:lnTo>
                  <a:pt x="694690" y="398399"/>
                </a:lnTo>
                <a:lnTo>
                  <a:pt x="732790" y="474599"/>
                </a:lnTo>
                <a:lnTo>
                  <a:pt x="764540" y="411099"/>
                </a:lnTo>
                <a:lnTo>
                  <a:pt x="770890" y="398399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27583" y="2832582"/>
            <a:ext cx="1141095" cy="382905"/>
          </a:xfrm>
          <a:prstGeom prst="rect">
            <a:avLst/>
          </a:prstGeom>
          <a:solidFill>
            <a:srgbClr val="D1D1D1"/>
          </a:solidFill>
          <a:ln w="19050">
            <a:solidFill>
              <a:srgbClr val="042333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marL="414655" marR="255904" indent="-151130">
              <a:lnSpc>
                <a:spcPct val="100000"/>
              </a:lnSpc>
              <a:spcBef>
                <a:spcPts val="160"/>
              </a:spcBef>
            </a:pPr>
            <a:r>
              <a:rPr dirty="0" sz="1100">
                <a:latin typeface="Arial MT"/>
                <a:cs typeface="Arial MT"/>
              </a:rPr>
              <a:t>AM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Scrap Build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6638" y="3726916"/>
            <a:ext cx="1141095" cy="501015"/>
          </a:xfrm>
          <a:prstGeom prst="rect">
            <a:avLst/>
          </a:prstGeom>
          <a:solidFill>
            <a:srgbClr val="D1D1D1"/>
          </a:solidFill>
          <a:ln w="19050">
            <a:solidFill>
              <a:srgbClr val="042333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179705" marR="172085" indent="15240">
              <a:lnSpc>
                <a:spcPct val="100000"/>
              </a:lnSpc>
              <a:spcBef>
                <a:spcPts val="625"/>
              </a:spcBef>
            </a:pPr>
            <a:r>
              <a:rPr dirty="0" sz="1100">
                <a:latin typeface="Arial MT"/>
                <a:cs typeface="Arial MT"/>
              </a:rPr>
              <a:t>Failed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Parts </a:t>
            </a:r>
            <a:r>
              <a:rPr dirty="0" sz="1100">
                <a:latin typeface="Arial MT"/>
                <a:cs typeface="Arial MT"/>
              </a:rPr>
              <a:t>from</a:t>
            </a:r>
            <a:r>
              <a:rPr dirty="0" sz="1100" spc="-3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Service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7583" y="4667516"/>
            <a:ext cx="1141095" cy="621665"/>
          </a:xfrm>
          <a:prstGeom prst="rect">
            <a:avLst/>
          </a:prstGeom>
          <a:solidFill>
            <a:srgbClr val="D1D1D1"/>
          </a:solidFill>
          <a:ln w="19050">
            <a:solidFill>
              <a:srgbClr val="042333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algn="ctr" marL="173990" marR="166370">
              <a:lnSpc>
                <a:spcPct val="100000"/>
              </a:lnSpc>
              <a:spcBef>
                <a:spcPts val="440"/>
              </a:spcBef>
            </a:pPr>
            <a:r>
              <a:rPr dirty="0" sz="1100">
                <a:latin typeface="Arial MT"/>
                <a:cs typeface="Arial MT"/>
              </a:rPr>
              <a:t>West</a:t>
            </a:r>
            <a:r>
              <a:rPr dirty="0" sz="1100" spc="-45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African </a:t>
            </a:r>
            <a:r>
              <a:rPr dirty="0" sz="1100">
                <a:latin typeface="Arial MT"/>
                <a:cs typeface="Arial MT"/>
              </a:rPr>
              <a:t>Minerals</a:t>
            </a:r>
            <a:r>
              <a:rPr dirty="0" sz="1100" spc="-50">
                <a:latin typeface="Arial MT"/>
                <a:cs typeface="Arial MT"/>
              </a:rPr>
              <a:t> </a:t>
            </a:r>
            <a:r>
              <a:rPr dirty="0" sz="1100" spc="-25">
                <a:latin typeface="Arial MT"/>
                <a:cs typeface="Arial MT"/>
              </a:rPr>
              <a:t>via </a:t>
            </a:r>
            <a:r>
              <a:rPr dirty="0" sz="1100" spc="-10">
                <a:latin typeface="Arial MT"/>
                <a:cs typeface="Arial MT"/>
              </a:rPr>
              <a:t>Mining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677030" y="3930650"/>
            <a:ext cx="449580" cy="76200"/>
          </a:xfrm>
          <a:custGeom>
            <a:avLst/>
            <a:gdLst/>
            <a:ahLst/>
            <a:cxnLst/>
            <a:rect l="l" t="t" r="r" b="b"/>
            <a:pathLst>
              <a:path w="449579" h="76200">
                <a:moveTo>
                  <a:pt x="432217" y="28320"/>
                </a:moveTo>
                <a:lnTo>
                  <a:pt x="385445" y="28320"/>
                </a:lnTo>
                <a:lnTo>
                  <a:pt x="385953" y="47370"/>
                </a:lnTo>
                <a:lnTo>
                  <a:pt x="373221" y="47656"/>
                </a:lnTo>
                <a:lnTo>
                  <a:pt x="373888" y="76200"/>
                </a:lnTo>
                <a:lnTo>
                  <a:pt x="449199" y="36322"/>
                </a:lnTo>
                <a:lnTo>
                  <a:pt x="432217" y="28320"/>
                </a:lnTo>
                <a:close/>
              </a:path>
              <a:path w="449579" h="76200">
                <a:moveTo>
                  <a:pt x="372777" y="28604"/>
                </a:moveTo>
                <a:lnTo>
                  <a:pt x="0" y="36956"/>
                </a:lnTo>
                <a:lnTo>
                  <a:pt x="381" y="56006"/>
                </a:lnTo>
                <a:lnTo>
                  <a:pt x="373221" y="47656"/>
                </a:lnTo>
                <a:lnTo>
                  <a:pt x="372777" y="28604"/>
                </a:lnTo>
                <a:close/>
              </a:path>
              <a:path w="449579" h="76200">
                <a:moveTo>
                  <a:pt x="385445" y="28320"/>
                </a:moveTo>
                <a:lnTo>
                  <a:pt x="372777" y="28604"/>
                </a:lnTo>
                <a:lnTo>
                  <a:pt x="373215" y="47370"/>
                </a:lnTo>
                <a:lnTo>
                  <a:pt x="373221" y="47656"/>
                </a:lnTo>
                <a:lnTo>
                  <a:pt x="385953" y="47370"/>
                </a:lnTo>
                <a:lnTo>
                  <a:pt x="385452" y="28604"/>
                </a:lnTo>
                <a:lnTo>
                  <a:pt x="385445" y="28320"/>
                </a:lnTo>
                <a:close/>
              </a:path>
              <a:path w="449579" h="76200">
                <a:moveTo>
                  <a:pt x="372110" y="0"/>
                </a:moveTo>
                <a:lnTo>
                  <a:pt x="372770" y="28320"/>
                </a:lnTo>
                <a:lnTo>
                  <a:pt x="372777" y="28604"/>
                </a:lnTo>
                <a:lnTo>
                  <a:pt x="385445" y="28320"/>
                </a:lnTo>
                <a:lnTo>
                  <a:pt x="432217" y="28320"/>
                </a:lnTo>
                <a:lnTo>
                  <a:pt x="37211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126229" y="3716629"/>
            <a:ext cx="1141095" cy="501015"/>
          </a:xfrm>
          <a:prstGeom prst="rect">
            <a:avLst/>
          </a:prstGeom>
          <a:solidFill>
            <a:srgbClr val="C9EDFA"/>
          </a:solidFill>
          <a:ln w="19050">
            <a:solidFill>
              <a:srgbClr val="042333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334010" marR="177800" indent="-149860">
              <a:lnSpc>
                <a:spcPct val="100000"/>
              </a:lnSpc>
              <a:spcBef>
                <a:spcPts val="625"/>
              </a:spcBef>
            </a:pPr>
            <a:r>
              <a:rPr dirty="0" sz="1100">
                <a:latin typeface="Arial MT"/>
                <a:cs typeface="Arial MT"/>
              </a:rPr>
              <a:t>AM</a:t>
            </a:r>
            <a:r>
              <a:rPr dirty="0" sz="1100" spc="-30">
                <a:latin typeface="Arial MT"/>
                <a:cs typeface="Arial MT"/>
              </a:rPr>
              <a:t> </a:t>
            </a:r>
            <a:r>
              <a:rPr dirty="0" sz="1100" spc="-10">
                <a:latin typeface="Arial MT"/>
                <a:cs typeface="Arial MT"/>
              </a:rPr>
              <a:t>Certified Powder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07175" y="2106265"/>
            <a:ext cx="2828925" cy="38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35"/>
              </a:lnSpc>
            </a:pPr>
            <a:r>
              <a:rPr dirty="0" sz="1300" b="1">
                <a:latin typeface="Arial"/>
                <a:cs typeface="Arial"/>
              </a:rPr>
              <a:t>Why</a:t>
            </a:r>
            <a:r>
              <a:rPr dirty="0" sz="1300" spc="-9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Atomization</a:t>
            </a:r>
            <a:r>
              <a:rPr dirty="0" sz="1300" spc="-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is</a:t>
            </a:r>
            <a:r>
              <a:rPr dirty="0" sz="1300" spc="-5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Critical</a:t>
            </a:r>
            <a:r>
              <a:rPr dirty="0" sz="1300" spc="-3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for</a:t>
            </a:r>
            <a:r>
              <a:rPr dirty="0" sz="1300" spc="-45" b="1">
                <a:latin typeface="Arial"/>
                <a:cs typeface="Arial"/>
              </a:rPr>
              <a:t> </a:t>
            </a:r>
            <a:r>
              <a:rPr dirty="0" sz="1300" spc="-20" b="1">
                <a:latin typeface="Arial"/>
                <a:cs typeface="Arial"/>
              </a:rPr>
              <a:t>West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dirty="0" sz="1300" spc="-10" b="1">
                <a:latin typeface="Arial"/>
                <a:cs typeface="Arial"/>
              </a:rPr>
              <a:t>Africa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615940" y="1975091"/>
            <a:ext cx="5721985" cy="1224915"/>
            <a:chOff x="5615940" y="1975091"/>
            <a:chExt cx="5721985" cy="1224915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940" y="1975091"/>
              <a:ext cx="5721858" cy="122454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5829427" y="2060955"/>
              <a:ext cx="5428615" cy="1005840"/>
            </a:xfrm>
            <a:custGeom>
              <a:avLst/>
              <a:gdLst/>
              <a:ahLst/>
              <a:cxnLst/>
              <a:rect l="l" t="t" r="r" b="b"/>
              <a:pathLst>
                <a:path w="5428615" h="1005839">
                  <a:moveTo>
                    <a:pt x="0" y="1005839"/>
                  </a:moveTo>
                  <a:lnTo>
                    <a:pt x="5428488" y="1005839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756275" y="2060955"/>
              <a:ext cx="5501640" cy="1005840"/>
            </a:xfrm>
            <a:custGeom>
              <a:avLst/>
              <a:gdLst/>
              <a:ahLst/>
              <a:cxnLst/>
              <a:rect l="l" t="t" r="r" b="b"/>
              <a:pathLst>
                <a:path w="5501640" h="1005839">
                  <a:moveTo>
                    <a:pt x="0" y="1005839"/>
                  </a:moveTo>
                  <a:lnTo>
                    <a:pt x="5501640" y="1005839"/>
                  </a:lnTo>
                  <a:lnTo>
                    <a:pt x="5501640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1905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756275" y="2060955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73151" y="0"/>
                  </a:moveTo>
                  <a:lnTo>
                    <a:pt x="0" y="0"/>
                  </a:lnTo>
                  <a:lnTo>
                    <a:pt x="0" y="1005839"/>
                  </a:lnTo>
                  <a:lnTo>
                    <a:pt x="73151" y="1005839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756275" y="2060955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0" y="1005839"/>
                  </a:moveTo>
                  <a:lnTo>
                    <a:pt x="73151" y="1005839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1005839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756275" y="2156841"/>
            <a:ext cx="5492115" cy="751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95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1.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Feedstock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Independence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000">
              <a:latin typeface="Arial"/>
              <a:cs typeface="Arial"/>
            </a:endParaRPr>
          </a:p>
          <a:p>
            <a:pPr marL="274955" marR="1581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Current: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100%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imported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metal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powder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from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EU/NA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$80–$250/kg.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Atomization: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Leverage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West </a:t>
            </a:r>
            <a:r>
              <a:rPr dirty="0" sz="900">
                <a:latin typeface="Arial MT"/>
                <a:cs typeface="Arial MT"/>
              </a:rPr>
              <a:t>African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mineral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resources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(bauxite,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iron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ore,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copper)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scrap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produce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powder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locally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40– </a:t>
            </a:r>
            <a:r>
              <a:rPr dirty="0" sz="900">
                <a:latin typeface="Arial MT"/>
                <a:cs typeface="Arial MT"/>
              </a:rPr>
              <a:t>60%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cost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reduction.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615940" y="3118091"/>
            <a:ext cx="5721985" cy="1224915"/>
            <a:chOff x="5615940" y="3118091"/>
            <a:chExt cx="5721985" cy="1224915"/>
          </a:xfrm>
        </p:grpSpPr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940" y="3118091"/>
              <a:ext cx="5721858" cy="1224546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829427" y="3203955"/>
              <a:ext cx="5428615" cy="1005840"/>
            </a:xfrm>
            <a:custGeom>
              <a:avLst/>
              <a:gdLst/>
              <a:ahLst/>
              <a:cxnLst/>
              <a:rect l="l" t="t" r="r" b="b"/>
              <a:pathLst>
                <a:path w="5428615" h="1005839">
                  <a:moveTo>
                    <a:pt x="0" y="1005840"/>
                  </a:moveTo>
                  <a:lnTo>
                    <a:pt x="5428488" y="100584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756275" y="3203955"/>
              <a:ext cx="5501640" cy="1005840"/>
            </a:xfrm>
            <a:custGeom>
              <a:avLst/>
              <a:gdLst/>
              <a:ahLst/>
              <a:cxnLst/>
              <a:rect l="l" t="t" r="r" b="b"/>
              <a:pathLst>
                <a:path w="5501640" h="1005839">
                  <a:moveTo>
                    <a:pt x="0" y="1005840"/>
                  </a:moveTo>
                  <a:lnTo>
                    <a:pt x="5501640" y="1005840"/>
                  </a:lnTo>
                  <a:lnTo>
                    <a:pt x="5501640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905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756275" y="3203955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73151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73151" y="1005840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756275" y="3203955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0" y="1005840"/>
                  </a:moveTo>
                  <a:lnTo>
                    <a:pt x="73151" y="1005840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829427" y="3298317"/>
            <a:ext cx="5419090" cy="7531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2.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Scrap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Valorization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1000">
              <a:latin typeface="Arial"/>
              <a:cs typeface="Arial"/>
            </a:endParaRPr>
          </a:p>
          <a:p>
            <a:pPr marL="201930" marR="12509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AM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generates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5–15%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build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scrap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(supports,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failed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parts,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spatter).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Without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atomization,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this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land-</a:t>
            </a:r>
            <a:r>
              <a:rPr dirty="0" sz="900" spc="-20">
                <a:latin typeface="Arial MT"/>
                <a:cs typeface="Arial MT"/>
              </a:rPr>
              <a:t>fill </a:t>
            </a:r>
            <a:r>
              <a:rPr dirty="0" sz="900">
                <a:latin typeface="Arial MT"/>
                <a:cs typeface="Arial MT"/>
              </a:rPr>
              <a:t>waste.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Gas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atomization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(argon/nitrogen)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recovers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reprocesses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scrap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into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certified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powder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(15– </a:t>
            </a:r>
            <a:r>
              <a:rPr dirty="0" sz="900" spc="-105">
                <a:latin typeface="Arial MT"/>
                <a:cs typeface="Arial MT"/>
              </a:rPr>
              <a:t>45μm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PSD),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closing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the </a:t>
            </a:r>
            <a:r>
              <a:rPr dirty="0" sz="900" spc="-20">
                <a:latin typeface="Arial MT"/>
                <a:cs typeface="Arial MT"/>
              </a:rPr>
              <a:t>loop.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615940" y="4261091"/>
            <a:ext cx="5721985" cy="1224915"/>
            <a:chOff x="5615940" y="4261091"/>
            <a:chExt cx="5721985" cy="1224915"/>
          </a:xfrm>
        </p:grpSpPr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940" y="4261091"/>
              <a:ext cx="5721858" cy="122454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829427" y="4346956"/>
              <a:ext cx="5428615" cy="1005840"/>
            </a:xfrm>
            <a:custGeom>
              <a:avLst/>
              <a:gdLst/>
              <a:ahLst/>
              <a:cxnLst/>
              <a:rect l="l" t="t" r="r" b="b"/>
              <a:pathLst>
                <a:path w="5428615" h="1005839">
                  <a:moveTo>
                    <a:pt x="0" y="1005840"/>
                  </a:moveTo>
                  <a:lnTo>
                    <a:pt x="5428488" y="100584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756275" y="4346956"/>
              <a:ext cx="5501640" cy="1005840"/>
            </a:xfrm>
            <a:custGeom>
              <a:avLst/>
              <a:gdLst/>
              <a:ahLst/>
              <a:cxnLst/>
              <a:rect l="l" t="t" r="r" b="b"/>
              <a:pathLst>
                <a:path w="5501640" h="1005839">
                  <a:moveTo>
                    <a:pt x="0" y="1005840"/>
                  </a:moveTo>
                  <a:lnTo>
                    <a:pt x="5501640" y="1005840"/>
                  </a:lnTo>
                  <a:lnTo>
                    <a:pt x="5501640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905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756275" y="4346956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73151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73151" y="1005840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756275" y="4346956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0" y="1005840"/>
                  </a:moveTo>
                  <a:lnTo>
                    <a:pt x="73151" y="1005840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5756275" y="4406341"/>
            <a:ext cx="5492115" cy="788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95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3.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Quality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Control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&amp;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Traceability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000">
              <a:latin typeface="Arial"/>
              <a:cs typeface="Arial"/>
            </a:endParaRPr>
          </a:p>
          <a:p>
            <a:pPr marL="274955" marR="12890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Inert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atomization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(VIGA,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EIGA,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PREP)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produces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spherical,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low-oxygen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powder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meeting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20S </a:t>
            </a:r>
            <a:r>
              <a:rPr dirty="0" sz="900">
                <a:latin typeface="Arial MT"/>
                <a:cs typeface="Arial MT"/>
              </a:rPr>
              <a:t>feedstock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requirements.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Regional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atomization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facilities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enable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batch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traceability,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chemistry</a:t>
            </a:r>
            <a:r>
              <a:rPr dirty="0" sz="900" spc="5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verification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(ICP-MS),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flowability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13320.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5615940" y="5404103"/>
            <a:ext cx="5721985" cy="1224915"/>
            <a:chOff x="5615940" y="5404103"/>
            <a:chExt cx="5721985" cy="1224915"/>
          </a:xfrm>
        </p:grpSpPr>
        <p:pic>
          <p:nvPicPr>
            <p:cNvPr id="37" name="object 3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5940" y="5404103"/>
              <a:ext cx="5721858" cy="1224546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5829427" y="5489917"/>
              <a:ext cx="5428615" cy="1005840"/>
            </a:xfrm>
            <a:custGeom>
              <a:avLst/>
              <a:gdLst/>
              <a:ahLst/>
              <a:cxnLst/>
              <a:rect l="l" t="t" r="r" b="b"/>
              <a:pathLst>
                <a:path w="5428615" h="1005839">
                  <a:moveTo>
                    <a:pt x="0" y="1005840"/>
                  </a:moveTo>
                  <a:lnTo>
                    <a:pt x="5428488" y="1005840"/>
                  </a:lnTo>
                  <a:lnTo>
                    <a:pt x="5428488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756275" y="5489917"/>
              <a:ext cx="5501640" cy="1005840"/>
            </a:xfrm>
            <a:custGeom>
              <a:avLst/>
              <a:gdLst/>
              <a:ahLst/>
              <a:cxnLst/>
              <a:rect l="l" t="t" r="r" b="b"/>
              <a:pathLst>
                <a:path w="5501640" h="1005839">
                  <a:moveTo>
                    <a:pt x="0" y="1005840"/>
                  </a:moveTo>
                  <a:lnTo>
                    <a:pt x="5501640" y="1005840"/>
                  </a:lnTo>
                  <a:lnTo>
                    <a:pt x="5501640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905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756275" y="5489917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73151" y="0"/>
                  </a:moveTo>
                  <a:lnTo>
                    <a:pt x="0" y="0"/>
                  </a:lnTo>
                  <a:lnTo>
                    <a:pt x="0" y="1005840"/>
                  </a:lnTo>
                  <a:lnTo>
                    <a:pt x="73151" y="1005840"/>
                  </a:lnTo>
                  <a:lnTo>
                    <a:pt x="73151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756275" y="5489917"/>
              <a:ext cx="73660" cy="1005840"/>
            </a:xfrm>
            <a:custGeom>
              <a:avLst/>
              <a:gdLst/>
              <a:ahLst/>
              <a:cxnLst/>
              <a:rect l="l" t="t" r="r" b="b"/>
              <a:pathLst>
                <a:path w="73660" h="1005839">
                  <a:moveTo>
                    <a:pt x="0" y="1005840"/>
                  </a:moveTo>
                  <a:lnTo>
                    <a:pt x="73151" y="1005840"/>
                  </a:lnTo>
                  <a:lnTo>
                    <a:pt x="73151" y="0"/>
                  </a:lnTo>
                  <a:lnTo>
                    <a:pt x="0" y="0"/>
                  </a:lnTo>
                  <a:lnTo>
                    <a:pt x="0" y="1005840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5756275" y="5549900"/>
            <a:ext cx="5492115" cy="856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74955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4.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Strategic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Mineral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Utilisation</a:t>
            </a:r>
            <a:endParaRPr sz="1000">
              <a:latin typeface="Arial"/>
              <a:cs typeface="Arial"/>
            </a:endParaRPr>
          </a:p>
          <a:p>
            <a:pPr marL="274955" marR="99695">
              <a:lnSpc>
                <a:spcPct val="100000"/>
              </a:lnSpc>
              <a:spcBef>
                <a:spcPts val="1025"/>
              </a:spcBef>
            </a:pPr>
            <a:r>
              <a:rPr dirty="0" sz="900">
                <a:latin typeface="Arial MT"/>
                <a:cs typeface="Arial MT"/>
              </a:rPr>
              <a:t>West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Africa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holds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significant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reserves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of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bauxite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(Guinea: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7.4B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tonnes),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iron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ore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(Liberia,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Sierra </a:t>
            </a:r>
            <a:r>
              <a:rPr dirty="0" sz="900">
                <a:latin typeface="Arial MT"/>
                <a:cs typeface="Arial MT"/>
              </a:rPr>
              <a:t>Leone),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copper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(Zambia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pipeline).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Atomization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infrastructure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converts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raw/refined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metals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through </a:t>
            </a:r>
            <a:r>
              <a:rPr dirty="0" sz="900">
                <a:latin typeface="Arial MT"/>
                <a:cs typeface="Arial MT"/>
              </a:rPr>
              <a:t>beneficiation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process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mineral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processing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into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high-value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 feedstock,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moving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up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the</a:t>
            </a:r>
            <a:r>
              <a:rPr dirty="0" sz="900" spc="-10">
                <a:latin typeface="Arial MT"/>
                <a:cs typeface="Arial MT"/>
              </a:rPr>
              <a:t> value</a:t>
            </a:r>
            <a:r>
              <a:rPr dirty="0" sz="900" spc="5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chain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from commodity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export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advanced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manufacturing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input.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4" name="object 4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43" name="object 43" descr=""/>
          <p:cNvSpPr txBox="1"/>
          <p:nvPr/>
        </p:nvSpPr>
        <p:spPr>
          <a:xfrm>
            <a:off x="5835777" y="1709166"/>
            <a:ext cx="33591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Why</a:t>
            </a:r>
            <a:r>
              <a:rPr dirty="0" sz="1300" spc="-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Atomization</a:t>
            </a:r>
            <a:r>
              <a:rPr dirty="0" sz="130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3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Critical</a:t>
            </a:r>
            <a:r>
              <a:rPr dirty="0" sz="13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dirty="0" sz="13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b="1">
                <a:solidFill>
                  <a:srgbClr val="001F5F"/>
                </a:solidFill>
                <a:latin typeface="Arial"/>
                <a:cs typeface="Arial"/>
              </a:rPr>
              <a:t>West</a:t>
            </a:r>
            <a:r>
              <a:rPr dirty="0" sz="1300" spc="-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001F5F"/>
                </a:solidFill>
                <a:latin typeface="Arial"/>
                <a:cs typeface="Arial"/>
              </a:rPr>
              <a:t>Africa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Quality</a:t>
            </a:r>
            <a:r>
              <a:rPr dirty="0" spc="-95"/>
              <a:t> </a:t>
            </a:r>
            <a:r>
              <a:rPr dirty="0"/>
              <a:t>Framework:</a:t>
            </a:r>
            <a:r>
              <a:rPr dirty="0" spc="-65"/>
              <a:t> </a:t>
            </a:r>
            <a:r>
              <a:rPr dirty="0"/>
              <a:t>Process</a:t>
            </a:r>
            <a:r>
              <a:rPr dirty="0" spc="-80"/>
              <a:t> </a:t>
            </a:r>
            <a:r>
              <a:rPr dirty="0"/>
              <a:t>&amp;</a:t>
            </a:r>
            <a:r>
              <a:rPr dirty="0" spc="-100"/>
              <a:t> </a:t>
            </a:r>
            <a:r>
              <a:rPr dirty="0"/>
              <a:t>Part</a:t>
            </a:r>
            <a:r>
              <a:rPr dirty="0" spc="-95"/>
              <a:t> </a:t>
            </a:r>
            <a:r>
              <a:rPr dirty="0" spc="-10"/>
              <a:t>Qualification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35279" y="1455191"/>
            <a:ext cx="5387340" cy="216535"/>
          </a:xfrm>
          <a:prstGeom prst="rect">
            <a:avLst/>
          </a:prstGeom>
          <a:solidFill>
            <a:srgbClr val="FFFFFF"/>
          </a:solidFill>
          <a:ln w="12700">
            <a:solidFill>
              <a:srgbClr val="001F5F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1271270">
              <a:lnSpc>
                <a:spcPct val="100000"/>
              </a:lnSpc>
              <a:spcBef>
                <a:spcPts val="130"/>
              </a:spcBef>
            </a:pPr>
            <a:r>
              <a:rPr dirty="0" sz="1100" spc="75" b="1">
                <a:latin typeface="Calibri"/>
                <a:cs typeface="Calibri"/>
              </a:rPr>
              <a:t>PROCESS</a:t>
            </a:r>
            <a:r>
              <a:rPr dirty="0" sz="1100" spc="229" b="1">
                <a:latin typeface="Calibri"/>
                <a:cs typeface="Calibri"/>
              </a:rPr>
              <a:t> </a:t>
            </a:r>
            <a:r>
              <a:rPr dirty="0" sz="1100" spc="75" b="1">
                <a:latin typeface="Calibri"/>
                <a:cs typeface="Calibri"/>
              </a:rPr>
              <a:t>QUALIFICATION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20369" y="2006473"/>
            <a:ext cx="5224780" cy="31115"/>
            <a:chOff x="420369" y="2006473"/>
            <a:chExt cx="5224780" cy="31115"/>
          </a:xfrm>
        </p:grpSpPr>
        <p:sp>
          <p:nvSpPr>
            <p:cNvPr id="5" name="object 5" descr=""/>
            <p:cNvSpPr/>
            <p:nvPr/>
          </p:nvSpPr>
          <p:spPr>
            <a:xfrm>
              <a:off x="426719" y="2012823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521208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212080" y="18287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4091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6719" y="2012823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0" y="18287"/>
                  </a:moveTo>
                  <a:lnTo>
                    <a:pt x="5212080" y="18287"/>
                  </a:lnTo>
                  <a:lnTo>
                    <a:pt x="5212080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699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35279" y="1765960"/>
            <a:ext cx="5387340" cy="84010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445"/>
              </a:spcBef>
            </a:pPr>
            <a:r>
              <a:rPr dirty="0" sz="900" b="1">
                <a:latin typeface="Arial"/>
                <a:cs typeface="Arial"/>
              </a:rPr>
              <a:t>Feedstock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Qualification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9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Powder: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PSD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(ISO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13320),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flowability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(Hall,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Carney),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chemistry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(ICP-MS), O</a:t>
            </a:r>
            <a:r>
              <a:rPr dirty="0" sz="900">
                <a:latin typeface="Cambria Math"/>
                <a:cs typeface="Cambria Math"/>
              </a:rPr>
              <a:t>₂</a:t>
            </a:r>
            <a:r>
              <a:rPr dirty="0" sz="900">
                <a:latin typeface="Arial MT"/>
                <a:cs typeface="Arial MT"/>
              </a:rPr>
              <a:t>/N</a:t>
            </a:r>
            <a:r>
              <a:rPr dirty="0" sz="900">
                <a:latin typeface="Cambria Math"/>
                <a:cs typeface="Cambria Math"/>
              </a:rPr>
              <a:t>₂</a:t>
            </a:r>
            <a:r>
              <a:rPr dirty="0" sz="900" spc="25">
                <a:latin typeface="Cambria Math"/>
                <a:cs typeface="Cambria Math"/>
              </a:rPr>
              <a:t> </a:t>
            </a:r>
            <a:r>
              <a:rPr dirty="0" sz="900">
                <a:latin typeface="Arial MT"/>
                <a:cs typeface="Arial MT"/>
              </a:rPr>
              <a:t>content,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morphology</a:t>
            </a:r>
            <a:endParaRPr sz="900">
              <a:latin typeface="Arial MT"/>
              <a:cs typeface="Arial MT"/>
            </a:endParaRPr>
          </a:p>
          <a:p>
            <a:pPr marL="182245">
              <a:lnSpc>
                <a:spcPct val="100000"/>
              </a:lnSpc>
            </a:pPr>
            <a:r>
              <a:rPr dirty="0" sz="900" spc="-10">
                <a:latin typeface="Arial MT"/>
                <a:cs typeface="Arial MT"/>
              </a:rPr>
              <a:t>(SEM)</a:t>
            </a:r>
            <a:endParaRPr sz="900">
              <a:latin typeface="Arial MT"/>
              <a:cs typeface="Arial MT"/>
            </a:endParaRPr>
          </a:p>
          <a:p>
            <a:pPr marL="18224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Filament: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diameter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tolerance,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tensile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527),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DSC/TGA, moisture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content,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MFI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20369" y="2957448"/>
            <a:ext cx="5224780" cy="31115"/>
            <a:chOff x="420369" y="2957448"/>
            <a:chExt cx="5224780" cy="31115"/>
          </a:xfrm>
        </p:grpSpPr>
        <p:sp>
          <p:nvSpPr>
            <p:cNvPr id="9" name="object 9" descr=""/>
            <p:cNvSpPr/>
            <p:nvPr/>
          </p:nvSpPr>
          <p:spPr>
            <a:xfrm>
              <a:off x="426719" y="2963798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521208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212080" y="18287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4091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6719" y="2963798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0" y="18287"/>
                  </a:moveTo>
                  <a:lnTo>
                    <a:pt x="5212080" y="18287"/>
                  </a:lnTo>
                  <a:lnTo>
                    <a:pt x="5212080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699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35279" y="2744342"/>
            <a:ext cx="5387340" cy="93281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229"/>
              </a:spcBef>
            </a:pPr>
            <a:r>
              <a:rPr dirty="0" sz="900" b="1">
                <a:latin typeface="Arial"/>
                <a:cs typeface="Arial"/>
              </a:rPr>
              <a:t>Machine</a:t>
            </a:r>
            <a:r>
              <a:rPr dirty="0" sz="900" spc="-5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Qualification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(IQ/OQ/PQ)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9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Installation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Qualification: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environmental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controls,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stability,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inert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gas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purity</a:t>
            </a:r>
            <a:endParaRPr sz="900">
              <a:latin typeface="Arial MT"/>
              <a:cs typeface="Arial MT"/>
            </a:endParaRPr>
          </a:p>
          <a:p>
            <a:pPr marL="182245" marR="4248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Operational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Qualification: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build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plate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flatness,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laser/arc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calibration,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layer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thickness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verification </a:t>
            </a:r>
            <a:r>
              <a:rPr dirty="0" sz="900">
                <a:latin typeface="Arial MT"/>
                <a:cs typeface="Arial MT"/>
              </a:rPr>
              <a:t>Performance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Qualification: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witness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coupons,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mechanical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spec,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repeatability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studies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20369" y="4112767"/>
            <a:ext cx="5224780" cy="31115"/>
            <a:chOff x="420369" y="4112767"/>
            <a:chExt cx="5224780" cy="31115"/>
          </a:xfrm>
        </p:grpSpPr>
        <p:sp>
          <p:nvSpPr>
            <p:cNvPr id="13" name="object 13" descr=""/>
            <p:cNvSpPr/>
            <p:nvPr/>
          </p:nvSpPr>
          <p:spPr>
            <a:xfrm>
              <a:off x="426719" y="4119117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5212080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212080" y="18287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4091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6719" y="4119117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0" y="18287"/>
                  </a:moveTo>
                  <a:lnTo>
                    <a:pt x="5212080" y="18287"/>
                  </a:lnTo>
                  <a:lnTo>
                    <a:pt x="5212080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699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35279" y="3826509"/>
            <a:ext cx="5387340" cy="98806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810"/>
              </a:spcBef>
            </a:pPr>
            <a:r>
              <a:rPr dirty="0" sz="900" b="1">
                <a:latin typeface="Arial"/>
                <a:cs typeface="Arial"/>
              </a:rPr>
              <a:t>Process</a:t>
            </a:r>
            <a:r>
              <a:rPr dirty="0" sz="900" spc="-4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Parameter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Development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900">
              <a:latin typeface="Arial"/>
              <a:cs typeface="Arial"/>
            </a:endParaRPr>
          </a:p>
          <a:p>
            <a:pPr marL="182245" marR="802005">
              <a:lnSpc>
                <a:spcPts val="1060"/>
              </a:lnSpc>
            </a:pPr>
            <a:r>
              <a:rPr dirty="0" sz="900">
                <a:latin typeface="Arial MT"/>
                <a:cs typeface="Arial MT"/>
              </a:rPr>
              <a:t>Design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of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Experiments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(DOE):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laser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power,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scan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speed,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hatch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spacing,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layer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thickness </a:t>
            </a:r>
            <a:r>
              <a:rPr dirty="0" sz="900">
                <a:latin typeface="Arial MT"/>
                <a:cs typeface="Arial MT"/>
              </a:rPr>
              <a:t>Thermal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profiles: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preheat,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interlayer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dwell,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cooling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rates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(SLM: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&lt;10</a:t>
            </a:r>
            <a:r>
              <a:rPr dirty="0" sz="900">
                <a:latin typeface="Calibri"/>
                <a:cs typeface="Calibri"/>
              </a:rPr>
              <a:t>°</a:t>
            </a:r>
            <a:r>
              <a:rPr dirty="0" sz="900">
                <a:latin typeface="Arial MT"/>
                <a:cs typeface="Arial MT"/>
              </a:rPr>
              <a:t>C/s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monitored)</a:t>
            </a:r>
            <a:endParaRPr sz="900">
              <a:latin typeface="Arial MT"/>
              <a:cs typeface="Arial MT"/>
            </a:endParaRPr>
          </a:p>
          <a:p>
            <a:pPr marL="182245">
              <a:lnSpc>
                <a:spcPts val="1070"/>
              </a:lnSpc>
            </a:pPr>
            <a:r>
              <a:rPr dirty="0" sz="900" spc="-10">
                <a:latin typeface="Arial MT"/>
                <a:cs typeface="Arial MT"/>
              </a:rPr>
              <a:t>In-</a:t>
            </a:r>
            <a:r>
              <a:rPr dirty="0" sz="900">
                <a:latin typeface="Arial MT"/>
                <a:cs typeface="Arial MT"/>
              </a:rPr>
              <a:t>situ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monitoring: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melt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pool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imaging,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thermal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cameras,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acoustic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emission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(defect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detection)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20369" y="5264277"/>
            <a:ext cx="5224780" cy="31115"/>
            <a:chOff x="420369" y="5264277"/>
            <a:chExt cx="5224780" cy="31115"/>
          </a:xfrm>
        </p:grpSpPr>
        <p:sp>
          <p:nvSpPr>
            <p:cNvPr id="17" name="object 17" descr=""/>
            <p:cNvSpPr/>
            <p:nvPr/>
          </p:nvSpPr>
          <p:spPr>
            <a:xfrm>
              <a:off x="426719" y="5270627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5212080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5212080" y="18288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4091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6719" y="5270627"/>
              <a:ext cx="5212080" cy="18415"/>
            </a:xfrm>
            <a:custGeom>
              <a:avLst/>
              <a:gdLst/>
              <a:ahLst/>
              <a:cxnLst/>
              <a:rect l="l" t="t" r="r" b="b"/>
              <a:pathLst>
                <a:path w="5212080" h="18414">
                  <a:moveTo>
                    <a:pt x="0" y="18288"/>
                  </a:moveTo>
                  <a:lnTo>
                    <a:pt x="5212080" y="18288"/>
                  </a:lnTo>
                  <a:lnTo>
                    <a:pt x="5212080" y="0"/>
                  </a:lnTo>
                  <a:lnTo>
                    <a:pt x="0" y="0"/>
                  </a:lnTo>
                  <a:lnTo>
                    <a:pt x="0" y="18288"/>
                  </a:lnTo>
                  <a:close/>
                </a:path>
              </a:pathLst>
            </a:custGeom>
            <a:ln w="12699">
              <a:solidFill>
                <a:srgbClr val="40916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35279" y="4977968"/>
            <a:ext cx="5387340" cy="107950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182245">
              <a:lnSpc>
                <a:spcPct val="100000"/>
              </a:lnSpc>
              <a:spcBef>
                <a:spcPts val="810"/>
              </a:spcBef>
            </a:pPr>
            <a:r>
              <a:rPr dirty="0" sz="900" b="1">
                <a:latin typeface="Arial"/>
                <a:cs typeface="Arial"/>
              </a:rPr>
              <a:t>Operator</a:t>
            </a:r>
            <a:r>
              <a:rPr dirty="0" sz="900" spc="-2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Certification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9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AWS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D20.1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certification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for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WAAM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operators</a:t>
            </a:r>
            <a:endParaRPr sz="900">
              <a:latin typeface="Arial MT"/>
              <a:cs typeface="Arial MT"/>
            </a:endParaRPr>
          </a:p>
          <a:p>
            <a:pPr marL="18224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ISO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17024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personnel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certification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for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technicians</a:t>
            </a:r>
            <a:endParaRPr sz="900">
              <a:latin typeface="Arial MT"/>
              <a:cs typeface="Arial MT"/>
            </a:endParaRPr>
          </a:p>
          <a:p>
            <a:pPr marL="18224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API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and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20T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training: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AMSL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classification,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traceability,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documentation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requirements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821679" y="1455166"/>
            <a:ext cx="5760720" cy="211454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18415" rIns="0" bIns="0" rtlCol="0" vert="horz">
            <a:spAutoFit/>
          </a:bodyPr>
          <a:lstStyle/>
          <a:p>
            <a:pPr algn="ctr" marR="6985">
              <a:lnSpc>
                <a:spcPct val="100000"/>
              </a:lnSpc>
              <a:spcBef>
                <a:spcPts val="145"/>
              </a:spcBef>
            </a:pPr>
            <a:r>
              <a:rPr dirty="0" sz="1100" spc="65" b="1">
                <a:latin typeface="Calibri"/>
                <a:cs typeface="Calibri"/>
              </a:rPr>
              <a:t>PART</a:t>
            </a:r>
            <a:r>
              <a:rPr dirty="0" sz="1100" spc="225" b="1">
                <a:latin typeface="Calibri"/>
                <a:cs typeface="Calibri"/>
              </a:rPr>
              <a:t> </a:t>
            </a:r>
            <a:r>
              <a:rPr dirty="0" sz="1100" spc="85" b="1">
                <a:latin typeface="Calibri"/>
                <a:cs typeface="Calibri"/>
              </a:rPr>
              <a:t>CERTIFICATION</a:t>
            </a:r>
            <a:r>
              <a:rPr dirty="0" sz="1100" spc="20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&amp;</a:t>
            </a:r>
            <a:r>
              <a:rPr dirty="0" sz="1100" spc="210" b="1">
                <a:latin typeface="Calibri"/>
                <a:cs typeface="Calibri"/>
              </a:rPr>
              <a:t> </a:t>
            </a:r>
            <a:r>
              <a:rPr dirty="0" sz="1100" spc="35" b="1">
                <a:latin typeface="Calibri"/>
                <a:cs typeface="Calibri"/>
              </a:rPr>
              <a:t>NDT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906770" y="2047875"/>
            <a:ext cx="5590540" cy="31115"/>
            <a:chOff x="5906770" y="2047875"/>
            <a:chExt cx="5590540" cy="31115"/>
          </a:xfrm>
        </p:grpSpPr>
        <p:sp>
          <p:nvSpPr>
            <p:cNvPr id="22" name="object 22" descr=""/>
            <p:cNvSpPr/>
            <p:nvPr/>
          </p:nvSpPr>
          <p:spPr>
            <a:xfrm>
              <a:off x="5913120" y="2054225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557783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577839" y="18287"/>
                  </a:lnTo>
                  <a:lnTo>
                    <a:pt x="5577839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913120" y="2054225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0" y="18287"/>
                  </a:moveTo>
                  <a:lnTo>
                    <a:pt x="5577839" y="18287"/>
                  </a:lnTo>
                  <a:lnTo>
                    <a:pt x="5577839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821679" y="1761617"/>
            <a:ext cx="5760720" cy="1005840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102235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805"/>
              </a:spcBef>
            </a:pPr>
            <a:r>
              <a:rPr dirty="0" sz="900" spc="-10" b="1">
                <a:latin typeface="Arial"/>
                <a:cs typeface="Arial"/>
              </a:rPr>
              <a:t>Non-</a:t>
            </a:r>
            <a:r>
              <a:rPr dirty="0" sz="900" b="1">
                <a:latin typeface="Arial"/>
                <a:cs typeface="Arial"/>
              </a:rPr>
              <a:t>Destructive</a:t>
            </a:r>
            <a:r>
              <a:rPr dirty="0" sz="900" spc="-35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Testing</a:t>
            </a:r>
            <a:r>
              <a:rPr dirty="0" sz="900" spc="-4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(NDT)</a:t>
            </a:r>
            <a:endParaRPr sz="900">
              <a:latin typeface="Arial"/>
              <a:cs typeface="Arial"/>
            </a:endParaRPr>
          </a:p>
          <a:p>
            <a:pPr marL="183515" marR="1158875">
              <a:lnSpc>
                <a:spcPct val="101099"/>
              </a:lnSpc>
              <a:spcBef>
                <a:spcPts val="1025"/>
              </a:spcBef>
            </a:pPr>
            <a:r>
              <a:rPr dirty="0" sz="900">
                <a:latin typeface="Arial MT"/>
                <a:cs typeface="Arial MT"/>
              </a:rPr>
              <a:t>Computed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Tomography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(CT): porosity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mapping,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internal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defects, </a:t>
            </a:r>
            <a:r>
              <a:rPr dirty="0" sz="900">
                <a:latin typeface="Calibri"/>
                <a:cs typeface="Calibri"/>
              </a:rPr>
              <a:t>±</a:t>
            </a:r>
            <a:r>
              <a:rPr dirty="0" sz="900">
                <a:latin typeface="Arial MT"/>
                <a:cs typeface="Arial MT"/>
              </a:rPr>
              <a:t>0.05mm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dimensional </a:t>
            </a:r>
            <a:r>
              <a:rPr dirty="0" sz="900">
                <a:latin typeface="Arial MT"/>
                <a:cs typeface="Arial MT"/>
              </a:rPr>
              <a:t>Ultrasonic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(UT):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volumetric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inspection,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phased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array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for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complex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geometries Radiographic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(RT):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weld quality,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density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variation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(ASTM </a:t>
            </a:r>
            <a:r>
              <a:rPr dirty="0" sz="900" spc="-10">
                <a:latin typeface="Arial MT"/>
                <a:cs typeface="Arial MT"/>
              </a:rPr>
              <a:t>E1742)</a:t>
            </a:r>
            <a:endParaRPr sz="900">
              <a:latin typeface="Arial MT"/>
              <a:cs typeface="Arial MT"/>
            </a:endParaRPr>
          </a:p>
          <a:p>
            <a:pPr marL="1835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Magnetic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Particle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(MT)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/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Penetrant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(PT): surface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crack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detection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906770" y="3139694"/>
            <a:ext cx="5590540" cy="31115"/>
            <a:chOff x="5906770" y="3139694"/>
            <a:chExt cx="5590540" cy="31115"/>
          </a:xfrm>
        </p:grpSpPr>
        <p:sp>
          <p:nvSpPr>
            <p:cNvPr id="26" name="object 26" descr=""/>
            <p:cNvSpPr/>
            <p:nvPr/>
          </p:nvSpPr>
          <p:spPr>
            <a:xfrm>
              <a:off x="5913120" y="3146044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557783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577839" y="18287"/>
                  </a:lnTo>
                  <a:lnTo>
                    <a:pt x="5577839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913120" y="3146044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0" y="18287"/>
                  </a:moveTo>
                  <a:lnTo>
                    <a:pt x="5577839" y="18287"/>
                  </a:lnTo>
                  <a:lnTo>
                    <a:pt x="5577839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821679" y="2853410"/>
            <a:ext cx="5760720" cy="101028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810"/>
              </a:spcBef>
            </a:pPr>
            <a:r>
              <a:rPr dirty="0" sz="900" b="1">
                <a:latin typeface="Arial"/>
                <a:cs typeface="Arial"/>
              </a:rPr>
              <a:t>Destructive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Testing</a:t>
            </a:r>
            <a:endParaRPr sz="900">
              <a:latin typeface="Arial"/>
              <a:cs typeface="Arial"/>
            </a:endParaRPr>
          </a:p>
          <a:p>
            <a:pPr marL="183515" marR="2109470">
              <a:lnSpc>
                <a:spcPct val="100000"/>
              </a:lnSpc>
              <a:spcBef>
                <a:spcPts val="910"/>
              </a:spcBef>
            </a:pPr>
            <a:r>
              <a:rPr dirty="0" sz="900">
                <a:latin typeface="Arial MT"/>
                <a:cs typeface="Arial MT"/>
              </a:rPr>
              <a:t>Tensile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ISO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6892,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ASTM E8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(yield,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UTS,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elongation)</a:t>
            </a:r>
            <a:r>
              <a:rPr dirty="0" sz="900" spc="50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Impact: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Charpy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V-notch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(ISO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148),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fracture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toughness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(ASTM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E399) </a:t>
            </a:r>
            <a:r>
              <a:rPr dirty="0" sz="900">
                <a:latin typeface="Arial MT"/>
                <a:cs typeface="Arial MT"/>
              </a:rPr>
              <a:t>Fatigue: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HCF/LCF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ASTM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E466,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Paris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Law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crack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growth</a:t>
            </a:r>
            <a:endParaRPr sz="900">
              <a:latin typeface="Arial MT"/>
              <a:cs typeface="Arial MT"/>
            </a:endParaRPr>
          </a:p>
          <a:p>
            <a:pPr marL="183515">
              <a:lnSpc>
                <a:spcPct val="100000"/>
              </a:lnSpc>
              <a:spcBef>
                <a:spcPts val="5"/>
              </a:spcBef>
            </a:pPr>
            <a:r>
              <a:rPr dirty="0" sz="900" spc="-10">
                <a:latin typeface="Arial MT"/>
                <a:cs typeface="Arial MT"/>
              </a:rPr>
              <a:t>Metallography: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grain size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(ASTM</a:t>
            </a:r>
            <a:r>
              <a:rPr dirty="0" sz="900" spc="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E112),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porosity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(ASTM</a:t>
            </a:r>
            <a:r>
              <a:rPr dirty="0" sz="900" spc="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E2109),</a:t>
            </a:r>
            <a:r>
              <a:rPr dirty="0" sz="900" spc="-10">
                <a:latin typeface="Arial MT"/>
                <a:cs typeface="Arial MT"/>
              </a:rPr>
              <a:t> microhardness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(Vickers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HV)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5906770" y="4209160"/>
            <a:ext cx="5590540" cy="31115"/>
            <a:chOff x="5906770" y="4209160"/>
            <a:chExt cx="5590540" cy="31115"/>
          </a:xfrm>
        </p:grpSpPr>
        <p:sp>
          <p:nvSpPr>
            <p:cNvPr id="30" name="object 30" descr=""/>
            <p:cNvSpPr/>
            <p:nvPr/>
          </p:nvSpPr>
          <p:spPr>
            <a:xfrm>
              <a:off x="5913120" y="4215510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557783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577839" y="18287"/>
                  </a:lnTo>
                  <a:lnTo>
                    <a:pt x="5577839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913120" y="4215510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0" y="18287"/>
                  </a:moveTo>
                  <a:lnTo>
                    <a:pt x="5577839" y="18287"/>
                  </a:lnTo>
                  <a:lnTo>
                    <a:pt x="5577839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5821679" y="3955821"/>
            <a:ext cx="5760720" cy="97726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6985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550"/>
              </a:spcBef>
            </a:pPr>
            <a:r>
              <a:rPr dirty="0" sz="900" b="1">
                <a:latin typeface="Arial"/>
                <a:cs typeface="Arial"/>
              </a:rPr>
              <a:t>Certification</a:t>
            </a:r>
            <a:r>
              <a:rPr dirty="0" sz="900" spc="-3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&amp;</a:t>
            </a:r>
            <a:r>
              <a:rPr dirty="0" sz="900" spc="-10" b="1">
                <a:latin typeface="Arial"/>
                <a:cs typeface="Arial"/>
              </a:rPr>
              <a:t> Traceability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Arial"/>
              <a:cs typeface="Arial"/>
            </a:endParaRPr>
          </a:p>
          <a:p>
            <a:pPr marL="183515" marR="1599565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Arial MT"/>
                <a:cs typeface="Arial MT"/>
              </a:rPr>
              <a:t>Material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certificates: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Mill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certs,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powder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lot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traceability,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chemistry</a:t>
            </a:r>
            <a:r>
              <a:rPr dirty="0" sz="900" spc="-5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verification </a:t>
            </a:r>
            <a:r>
              <a:rPr dirty="0" sz="900">
                <a:latin typeface="Arial MT"/>
                <a:cs typeface="Arial MT"/>
              </a:rPr>
              <a:t>Build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logs: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process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parameters,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environmental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data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(O</a:t>
            </a:r>
            <a:r>
              <a:rPr dirty="0" sz="900">
                <a:latin typeface="Cambria Math"/>
                <a:cs typeface="Cambria Math"/>
              </a:rPr>
              <a:t>₂</a:t>
            </a:r>
            <a:r>
              <a:rPr dirty="0" sz="900">
                <a:latin typeface="Arial MT"/>
                <a:cs typeface="Arial MT"/>
              </a:rPr>
              <a:t>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humidity),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operator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25">
                <a:latin typeface="Arial MT"/>
                <a:cs typeface="Arial MT"/>
              </a:rPr>
              <a:t>ID</a:t>
            </a:r>
            <a:endParaRPr sz="900">
              <a:latin typeface="Arial MT"/>
              <a:cs typeface="Arial MT"/>
            </a:endParaRPr>
          </a:p>
          <a:p>
            <a:pPr marL="183515" marR="6915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Inspection</a:t>
            </a:r>
            <a:r>
              <a:rPr dirty="0" sz="900" spc="-6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reports: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NDT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results,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dimensional</a:t>
            </a:r>
            <a:r>
              <a:rPr dirty="0" sz="900" spc="-4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(CMM,</a:t>
            </a:r>
            <a:r>
              <a:rPr dirty="0" sz="900" spc="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GD&amp;T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ASME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Y14.5),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surface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finish</a:t>
            </a:r>
            <a:r>
              <a:rPr dirty="0" sz="900" spc="-50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(Ra) </a:t>
            </a:r>
            <a:r>
              <a:rPr dirty="0" sz="900" spc="-10">
                <a:latin typeface="Arial MT"/>
                <a:cs typeface="Arial MT"/>
              </a:rPr>
              <a:t>Third-</a:t>
            </a:r>
            <a:r>
              <a:rPr dirty="0" sz="900">
                <a:latin typeface="Arial MT"/>
                <a:cs typeface="Arial MT"/>
              </a:rPr>
              <a:t>party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certification: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API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(20S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&amp;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20T),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DNV,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Lloyds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Register,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ABS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(marine/offshore)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5906770" y="5311647"/>
            <a:ext cx="5590540" cy="31115"/>
            <a:chOff x="5906770" y="5311647"/>
            <a:chExt cx="5590540" cy="31115"/>
          </a:xfrm>
        </p:grpSpPr>
        <p:sp>
          <p:nvSpPr>
            <p:cNvPr id="34" name="object 34" descr=""/>
            <p:cNvSpPr/>
            <p:nvPr/>
          </p:nvSpPr>
          <p:spPr>
            <a:xfrm>
              <a:off x="5913120" y="5317997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557783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5577839" y="18287"/>
                  </a:lnTo>
                  <a:lnTo>
                    <a:pt x="5577839" y="0"/>
                  </a:lnTo>
                  <a:close/>
                </a:path>
              </a:pathLst>
            </a:custGeom>
            <a:solidFill>
              <a:srgbClr val="D39F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913120" y="5317997"/>
              <a:ext cx="5577840" cy="18415"/>
            </a:xfrm>
            <a:custGeom>
              <a:avLst/>
              <a:gdLst/>
              <a:ahLst/>
              <a:cxnLst/>
              <a:rect l="l" t="t" r="r" b="b"/>
              <a:pathLst>
                <a:path w="5577840" h="18414">
                  <a:moveTo>
                    <a:pt x="0" y="18287"/>
                  </a:moveTo>
                  <a:lnTo>
                    <a:pt x="5577839" y="18287"/>
                  </a:lnTo>
                  <a:lnTo>
                    <a:pt x="5577839" y="0"/>
                  </a:lnTo>
                  <a:lnTo>
                    <a:pt x="0" y="0"/>
                  </a:lnTo>
                  <a:lnTo>
                    <a:pt x="0" y="18287"/>
                  </a:lnTo>
                  <a:close/>
                </a:path>
              </a:pathLst>
            </a:custGeom>
            <a:ln w="12700">
              <a:solidFill>
                <a:srgbClr val="D39F1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5821679" y="5025377"/>
            <a:ext cx="5760720" cy="1031875"/>
          </a:xfrm>
          <a:prstGeom prst="rect">
            <a:avLst/>
          </a:prstGeom>
          <a:ln w="12700">
            <a:solidFill>
              <a:srgbClr val="001F5F"/>
            </a:solidFill>
          </a:ln>
        </p:spPr>
        <p:txBody>
          <a:bodyPr wrap="square" lIns="0" tIns="102870" rIns="0" bIns="0" rtlCol="0" vert="horz">
            <a:spAutoFit/>
          </a:bodyPr>
          <a:lstStyle/>
          <a:p>
            <a:pPr marL="183515">
              <a:lnSpc>
                <a:spcPct val="100000"/>
              </a:lnSpc>
              <a:spcBef>
                <a:spcPts val="810"/>
              </a:spcBef>
            </a:pPr>
            <a:r>
              <a:rPr dirty="0" sz="900" spc="-10" b="1">
                <a:latin typeface="Arial"/>
                <a:cs typeface="Arial"/>
              </a:rPr>
              <a:t>Post-Processing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900" spc="-10" b="1">
                <a:latin typeface="Arial"/>
                <a:cs typeface="Arial"/>
              </a:rPr>
              <a:t>Qualification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900">
              <a:latin typeface="Arial"/>
              <a:cs typeface="Arial"/>
            </a:endParaRPr>
          </a:p>
          <a:p>
            <a:pPr marL="1835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Heat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treatment: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stress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relief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(PWHT),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solution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+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aging,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HIP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(99.9%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density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target)</a:t>
            </a:r>
            <a:endParaRPr sz="900">
              <a:latin typeface="Arial MT"/>
              <a:cs typeface="Arial MT"/>
            </a:endParaRPr>
          </a:p>
          <a:p>
            <a:pPr marL="1835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Machining: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tolerances,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surface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finish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(Ra ≤</a:t>
            </a:r>
            <a:r>
              <a:rPr dirty="0" sz="900" spc="10">
                <a:latin typeface="Arial MT"/>
                <a:cs typeface="Arial MT"/>
              </a:rPr>
              <a:t> </a:t>
            </a:r>
            <a:r>
              <a:rPr dirty="0" sz="900" spc="-90">
                <a:latin typeface="Arial MT"/>
                <a:cs typeface="Arial MT"/>
              </a:rPr>
              <a:t>3.2μm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for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sealing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 spc="-10">
                <a:latin typeface="Arial MT"/>
                <a:cs typeface="Arial MT"/>
              </a:rPr>
              <a:t>surfaces)</a:t>
            </a:r>
            <a:endParaRPr sz="900">
              <a:latin typeface="Arial MT"/>
              <a:cs typeface="Arial MT"/>
            </a:endParaRPr>
          </a:p>
          <a:p>
            <a:pPr marL="183515">
              <a:lnSpc>
                <a:spcPct val="100000"/>
              </a:lnSpc>
            </a:pPr>
            <a:r>
              <a:rPr dirty="0" sz="900">
                <a:latin typeface="Arial MT"/>
                <a:cs typeface="Arial MT"/>
              </a:rPr>
              <a:t>Coating:</a:t>
            </a:r>
            <a:r>
              <a:rPr dirty="0" sz="900" spc="-3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HVOF,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cold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spray,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anodizing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—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adhesion</a:t>
            </a:r>
            <a:r>
              <a:rPr dirty="0" sz="900" spc="-4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testing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per</a:t>
            </a:r>
            <a:r>
              <a:rPr dirty="0" sz="900" spc="-15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ASTM </a:t>
            </a:r>
            <a:r>
              <a:rPr dirty="0" sz="900" spc="-10">
                <a:latin typeface="Arial MT"/>
                <a:cs typeface="Arial MT"/>
              </a:rPr>
              <a:t>D4541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5721" y="2307844"/>
            <a:ext cx="7822565" cy="2486025"/>
            <a:chOff x="415721" y="2307844"/>
            <a:chExt cx="7822565" cy="2486025"/>
          </a:xfrm>
        </p:grpSpPr>
        <p:sp>
          <p:nvSpPr>
            <p:cNvPr id="3" name="object 3" descr=""/>
            <p:cNvSpPr/>
            <p:nvPr/>
          </p:nvSpPr>
          <p:spPr>
            <a:xfrm>
              <a:off x="7715884" y="3473196"/>
              <a:ext cx="521970" cy="95250"/>
            </a:xfrm>
            <a:custGeom>
              <a:avLst/>
              <a:gdLst/>
              <a:ahLst/>
              <a:cxnLst/>
              <a:rect l="l" t="t" r="r" b="b"/>
              <a:pathLst>
                <a:path w="521970" h="95250">
                  <a:moveTo>
                    <a:pt x="426593" y="0"/>
                  </a:moveTo>
                  <a:lnTo>
                    <a:pt x="426593" y="95250"/>
                  </a:lnTo>
                  <a:lnTo>
                    <a:pt x="490093" y="63500"/>
                  </a:lnTo>
                  <a:lnTo>
                    <a:pt x="442468" y="63500"/>
                  </a:lnTo>
                  <a:lnTo>
                    <a:pt x="442468" y="31750"/>
                  </a:lnTo>
                  <a:lnTo>
                    <a:pt x="490093" y="31750"/>
                  </a:lnTo>
                  <a:lnTo>
                    <a:pt x="426593" y="0"/>
                  </a:lnTo>
                  <a:close/>
                </a:path>
                <a:path w="521970" h="95250">
                  <a:moveTo>
                    <a:pt x="426593" y="31750"/>
                  </a:moveTo>
                  <a:lnTo>
                    <a:pt x="0" y="31750"/>
                  </a:lnTo>
                  <a:lnTo>
                    <a:pt x="0" y="63500"/>
                  </a:lnTo>
                  <a:lnTo>
                    <a:pt x="426593" y="63500"/>
                  </a:lnTo>
                  <a:lnTo>
                    <a:pt x="426593" y="31750"/>
                  </a:lnTo>
                  <a:close/>
                </a:path>
                <a:path w="521970" h="95250">
                  <a:moveTo>
                    <a:pt x="490093" y="31750"/>
                  </a:moveTo>
                  <a:lnTo>
                    <a:pt x="442468" y="31750"/>
                  </a:lnTo>
                  <a:lnTo>
                    <a:pt x="442468" y="63500"/>
                  </a:lnTo>
                  <a:lnTo>
                    <a:pt x="490093" y="63500"/>
                  </a:lnTo>
                  <a:lnTo>
                    <a:pt x="521843" y="47625"/>
                  </a:lnTo>
                  <a:lnTo>
                    <a:pt x="490093" y="31750"/>
                  </a:lnTo>
                  <a:close/>
                </a:path>
              </a:pathLst>
            </a:custGeom>
            <a:solidFill>
              <a:srgbClr val="5C9C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721" y="2346706"/>
              <a:ext cx="3581400" cy="231622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50837" y="2455164"/>
              <a:ext cx="2288540" cy="2316480"/>
            </a:xfrm>
            <a:custGeom>
              <a:avLst/>
              <a:gdLst/>
              <a:ahLst/>
              <a:cxnLst/>
              <a:rect l="l" t="t" r="r" b="b"/>
              <a:pathLst>
                <a:path w="2288540" h="2316479">
                  <a:moveTo>
                    <a:pt x="0" y="1158113"/>
                  </a:moveTo>
                  <a:lnTo>
                    <a:pt x="1003" y="1109160"/>
                  </a:lnTo>
                  <a:lnTo>
                    <a:pt x="3988" y="1060725"/>
                  </a:lnTo>
                  <a:lnTo>
                    <a:pt x="8914" y="1012848"/>
                  </a:lnTo>
                  <a:lnTo>
                    <a:pt x="15742" y="965570"/>
                  </a:lnTo>
                  <a:lnTo>
                    <a:pt x="24432" y="918929"/>
                  </a:lnTo>
                  <a:lnTo>
                    <a:pt x="34944" y="872967"/>
                  </a:lnTo>
                  <a:lnTo>
                    <a:pt x="47239" y="827723"/>
                  </a:lnTo>
                  <a:lnTo>
                    <a:pt x="61276" y="783239"/>
                  </a:lnTo>
                  <a:lnTo>
                    <a:pt x="77017" y="739553"/>
                  </a:lnTo>
                  <a:lnTo>
                    <a:pt x="94420" y="696707"/>
                  </a:lnTo>
                  <a:lnTo>
                    <a:pt x="113448" y="654741"/>
                  </a:lnTo>
                  <a:lnTo>
                    <a:pt x="134060" y="613694"/>
                  </a:lnTo>
                  <a:lnTo>
                    <a:pt x="156216" y="573607"/>
                  </a:lnTo>
                  <a:lnTo>
                    <a:pt x="179876" y="534520"/>
                  </a:lnTo>
                  <a:lnTo>
                    <a:pt x="205001" y="496473"/>
                  </a:lnTo>
                  <a:lnTo>
                    <a:pt x="231552" y="459507"/>
                  </a:lnTo>
                  <a:lnTo>
                    <a:pt x="259488" y="423662"/>
                  </a:lnTo>
                  <a:lnTo>
                    <a:pt x="288770" y="388978"/>
                  </a:lnTo>
                  <a:lnTo>
                    <a:pt x="319357" y="355495"/>
                  </a:lnTo>
                  <a:lnTo>
                    <a:pt x="351212" y="323253"/>
                  </a:lnTo>
                  <a:lnTo>
                    <a:pt x="384292" y="292293"/>
                  </a:lnTo>
                  <a:lnTo>
                    <a:pt x="418560" y="262655"/>
                  </a:lnTo>
                  <a:lnTo>
                    <a:pt x="453975" y="234379"/>
                  </a:lnTo>
                  <a:lnTo>
                    <a:pt x="490497" y="207505"/>
                  </a:lnTo>
                  <a:lnTo>
                    <a:pt x="528087" y="182073"/>
                  </a:lnTo>
                  <a:lnTo>
                    <a:pt x="566705" y="158124"/>
                  </a:lnTo>
                  <a:lnTo>
                    <a:pt x="606312" y="135698"/>
                  </a:lnTo>
                  <a:lnTo>
                    <a:pt x="646867" y="114835"/>
                  </a:lnTo>
                  <a:lnTo>
                    <a:pt x="688332" y="95575"/>
                  </a:lnTo>
                  <a:lnTo>
                    <a:pt x="730665" y="77958"/>
                  </a:lnTo>
                  <a:lnTo>
                    <a:pt x="773828" y="62025"/>
                  </a:lnTo>
                  <a:lnTo>
                    <a:pt x="817781" y="47816"/>
                  </a:lnTo>
                  <a:lnTo>
                    <a:pt x="862484" y="35372"/>
                  </a:lnTo>
                  <a:lnTo>
                    <a:pt x="907898" y="24731"/>
                  </a:lnTo>
                  <a:lnTo>
                    <a:pt x="953982" y="15935"/>
                  </a:lnTo>
                  <a:lnTo>
                    <a:pt x="1000697" y="9023"/>
                  </a:lnTo>
                  <a:lnTo>
                    <a:pt x="1048003" y="4037"/>
                  </a:lnTo>
                  <a:lnTo>
                    <a:pt x="1095861" y="1016"/>
                  </a:lnTo>
                  <a:lnTo>
                    <a:pt x="1144231" y="0"/>
                  </a:lnTo>
                  <a:lnTo>
                    <a:pt x="1192591" y="1016"/>
                  </a:lnTo>
                  <a:lnTo>
                    <a:pt x="1240439" y="4037"/>
                  </a:lnTo>
                  <a:lnTo>
                    <a:pt x="1287737" y="9023"/>
                  </a:lnTo>
                  <a:lnTo>
                    <a:pt x="1334444" y="15935"/>
                  </a:lnTo>
                  <a:lnTo>
                    <a:pt x="1380520" y="24731"/>
                  </a:lnTo>
                  <a:lnTo>
                    <a:pt x="1425927" y="35372"/>
                  </a:lnTo>
                  <a:lnTo>
                    <a:pt x="1470624" y="47816"/>
                  </a:lnTo>
                  <a:lnTo>
                    <a:pt x="1514571" y="62025"/>
                  </a:lnTo>
                  <a:lnTo>
                    <a:pt x="1557728" y="77958"/>
                  </a:lnTo>
                  <a:lnTo>
                    <a:pt x="1600057" y="95575"/>
                  </a:lnTo>
                  <a:lnTo>
                    <a:pt x="1641517" y="114835"/>
                  </a:lnTo>
                  <a:lnTo>
                    <a:pt x="1682069" y="135698"/>
                  </a:lnTo>
                  <a:lnTo>
                    <a:pt x="1721672" y="158124"/>
                  </a:lnTo>
                  <a:lnTo>
                    <a:pt x="1760288" y="182073"/>
                  </a:lnTo>
                  <a:lnTo>
                    <a:pt x="1797875" y="207505"/>
                  </a:lnTo>
                  <a:lnTo>
                    <a:pt x="1834396" y="234379"/>
                  </a:lnTo>
                  <a:lnTo>
                    <a:pt x="1869809" y="262655"/>
                  </a:lnTo>
                  <a:lnTo>
                    <a:pt x="1904075" y="292293"/>
                  </a:lnTo>
                  <a:lnTo>
                    <a:pt x="1937155" y="323253"/>
                  </a:lnTo>
                  <a:lnTo>
                    <a:pt x="1969008" y="355495"/>
                  </a:lnTo>
                  <a:lnTo>
                    <a:pt x="1999595" y="388978"/>
                  </a:lnTo>
                  <a:lnTo>
                    <a:pt x="2028877" y="423662"/>
                  </a:lnTo>
                  <a:lnTo>
                    <a:pt x="2056813" y="459507"/>
                  </a:lnTo>
                  <a:lnTo>
                    <a:pt x="2083364" y="496473"/>
                  </a:lnTo>
                  <a:lnTo>
                    <a:pt x="2108489" y="534520"/>
                  </a:lnTo>
                  <a:lnTo>
                    <a:pt x="2132150" y="573607"/>
                  </a:lnTo>
                  <a:lnTo>
                    <a:pt x="2154307" y="613694"/>
                  </a:lnTo>
                  <a:lnTo>
                    <a:pt x="2174919" y="654741"/>
                  </a:lnTo>
                  <a:lnTo>
                    <a:pt x="2193947" y="696707"/>
                  </a:lnTo>
                  <a:lnTo>
                    <a:pt x="2211352" y="739553"/>
                  </a:lnTo>
                  <a:lnTo>
                    <a:pt x="2227094" y="783239"/>
                  </a:lnTo>
                  <a:lnTo>
                    <a:pt x="2241132" y="827723"/>
                  </a:lnTo>
                  <a:lnTo>
                    <a:pt x="2253427" y="872967"/>
                  </a:lnTo>
                  <a:lnTo>
                    <a:pt x="2263940" y="918929"/>
                  </a:lnTo>
                  <a:lnTo>
                    <a:pt x="2272630" y="965570"/>
                  </a:lnTo>
                  <a:lnTo>
                    <a:pt x="2279459" y="1012848"/>
                  </a:lnTo>
                  <a:lnTo>
                    <a:pt x="2284385" y="1060725"/>
                  </a:lnTo>
                  <a:lnTo>
                    <a:pt x="2287371" y="1109160"/>
                  </a:lnTo>
                  <a:lnTo>
                    <a:pt x="2288374" y="1158113"/>
                  </a:lnTo>
                  <a:lnTo>
                    <a:pt x="2287371" y="1207065"/>
                  </a:lnTo>
                  <a:lnTo>
                    <a:pt x="2284385" y="1255500"/>
                  </a:lnTo>
                  <a:lnTo>
                    <a:pt x="2279459" y="1303377"/>
                  </a:lnTo>
                  <a:lnTo>
                    <a:pt x="2272630" y="1350655"/>
                  </a:lnTo>
                  <a:lnTo>
                    <a:pt x="2263940" y="1397296"/>
                  </a:lnTo>
                  <a:lnTo>
                    <a:pt x="2253427" y="1443258"/>
                  </a:lnTo>
                  <a:lnTo>
                    <a:pt x="2241132" y="1488502"/>
                  </a:lnTo>
                  <a:lnTo>
                    <a:pt x="2227094" y="1532986"/>
                  </a:lnTo>
                  <a:lnTo>
                    <a:pt x="2211352" y="1576672"/>
                  </a:lnTo>
                  <a:lnTo>
                    <a:pt x="2193947" y="1619518"/>
                  </a:lnTo>
                  <a:lnTo>
                    <a:pt x="2174919" y="1661484"/>
                  </a:lnTo>
                  <a:lnTo>
                    <a:pt x="2154307" y="1702531"/>
                  </a:lnTo>
                  <a:lnTo>
                    <a:pt x="2132150" y="1742618"/>
                  </a:lnTo>
                  <a:lnTo>
                    <a:pt x="2108489" y="1781705"/>
                  </a:lnTo>
                  <a:lnTo>
                    <a:pt x="2083364" y="1819752"/>
                  </a:lnTo>
                  <a:lnTo>
                    <a:pt x="2056813" y="1856718"/>
                  </a:lnTo>
                  <a:lnTo>
                    <a:pt x="2028877" y="1892563"/>
                  </a:lnTo>
                  <a:lnTo>
                    <a:pt x="1999595" y="1927247"/>
                  </a:lnTo>
                  <a:lnTo>
                    <a:pt x="1969008" y="1960730"/>
                  </a:lnTo>
                  <a:lnTo>
                    <a:pt x="1937155" y="1992972"/>
                  </a:lnTo>
                  <a:lnTo>
                    <a:pt x="1904075" y="2023932"/>
                  </a:lnTo>
                  <a:lnTo>
                    <a:pt x="1869809" y="2053570"/>
                  </a:lnTo>
                  <a:lnTo>
                    <a:pt x="1834396" y="2081846"/>
                  </a:lnTo>
                  <a:lnTo>
                    <a:pt x="1797875" y="2108720"/>
                  </a:lnTo>
                  <a:lnTo>
                    <a:pt x="1760288" y="2134152"/>
                  </a:lnTo>
                  <a:lnTo>
                    <a:pt x="1721672" y="2158101"/>
                  </a:lnTo>
                  <a:lnTo>
                    <a:pt x="1682069" y="2180527"/>
                  </a:lnTo>
                  <a:lnTo>
                    <a:pt x="1641517" y="2201390"/>
                  </a:lnTo>
                  <a:lnTo>
                    <a:pt x="1600057" y="2220650"/>
                  </a:lnTo>
                  <a:lnTo>
                    <a:pt x="1557728" y="2238267"/>
                  </a:lnTo>
                  <a:lnTo>
                    <a:pt x="1514571" y="2254200"/>
                  </a:lnTo>
                  <a:lnTo>
                    <a:pt x="1470624" y="2268409"/>
                  </a:lnTo>
                  <a:lnTo>
                    <a:pt x="1425927" y="2280853"/>
                  </a:lnTo>
                  <a:lnTo>
                    <a:pt x="1380520" y="2291494"/>
                  </a:lnTo>
                  <a:lnTo>
                    <a:pt x="1334444" y="2300290"/>
                  </a:lnTo>
                  <a:lnTo>
                    <a:pt x="1287737" y="2307202"/>
                  </a:lnTo>
                  <a:lnTo>
                    <a:pt x="1240439" y="2312188"/>
                  </a:lnTo>
                  <a:lnTo>
                    <a:pt x="1192591" y="2315209"/>
                  </a:lnTo>
                  <a:lnTo>
                    <a:pt x="1144231" y="2316226"/>
                  </a:lnTo>
                  <a:lnTo>
                    <a:pt x="1095861" y="2315209"/>
                  </a:lnTo>
                  <a:lnTo>
                    <a:pt x="1048003" y="2312188"/>
                  </a:lnTo>
                  <a:lnTo>
                    <a:pt x="1000697" y="2307202"/>
                  </a:lnTo>
                  <a:lnTo>
                    <a:pt x="953982" y="2300290"/>
                  </a:lnTo>
                  <a:lnTo>
                    <a:pt x="907898" y="2291494"/>
                  </a:lnTo>
                  <a:lnTo>
                    <a:pt x="862484" y="2280853"/>
                  </a:lnTo>
                  <a:lnTo>
                    <a:pt x="817781" y="2268409"/>
                  </a:lnTo>
                  <a:lnTo>
                    <a:pt x="773828" y="2254200"/>
                  </a:lnTo>
                  <a:lnTo>
                    <a:pt x="730665" y="2238267"/>
                  </a:lnTo>
                  <a:lnTo>
                    <a:pt x="688332" y="2220650"/>
                  </a:lnTo>
                  <a:lnTo>
                    <a:pt x="646867" y="2201390"/>
                  </a:lnTo>
                  <a:lnTo>
                    <a:pt x="606312" y="2180527"/>
                  </a:lnTo>
                  <a:lnTo>
                    <a:pt x="566705" y="2158101"/>
                  </a:lnTo>
                  <a:lnTo>
                    <a:pt x="528087" y="2134152"/>
                  </a:lnTo>
                  <a:lnTo>
                    <a:pt x="490497" y="2108720"/>
                  </a:lnTo>
                  <a:lnTo>
                    <a:pt x="453975" y="2081846"/>
                  </a:lnTo>
                  <a:lnTo>
                    <a:pt x="418560" y="2053570"/>
                  </a:lnTo>
                  <a:lnTo>
                    <a:pt x="384292" y="2023932"/>
                  </a:lnTo>
                  <a:lnTo>
                    <a:pt x="351212" y="1992972"/>
                  </a:lnTo>
                  <a:lnTo>
                    <a:pt x="319357" y="1960730"/>
                  </a:lnTo>
                  <a:lnTo>
                    <a:pt x="288770" y="1927247"/>
                  </a:lnTo>
                  <a:lnTo>
                    <a:pt x="259488" y="1892563"/>
                  </a:lnTo>
                  <a:lnTo>
                    <a:pt x="231552" y="1856718"/>
                  </a:lnTo>
                  <a:lnTo>
                    <a:pt x="205001" y="1819752"/>
                  </a:lnTo>
                  <a:lnTo>
                    <a:pt x="179876" y="1781705"/>
                  </a:lnTo>
                  <a:lnTo>
                    <a:pt x="156216" y="1742618"/>
                  </a:lnTo>
                  <a:lnTo>
                    <a:pt x="134060" y="1702531"/>
                  </a:lnTo>
                  <a:lnTo>
                    <a:pt x="113448" y="1661484"/>
                  </a:lnTo>
                  <a:lnTo>
                    <a:pt x="94420" y="1619518"/>
                  </a:lnTo>
                  <a:lnTo>
                    <a:pt x="77017" y="1576672"/>
                  </a:lnTo>
                  <a:lnTo>
                    <a:pt x="61276" y="1532986"/>
                  </a:lnTo>
                  <a:lnTo>
                    <a:pt x="47239" y="1488502"/>
                  </a:lnTo>
                  <a:lnTo>
                    <a:pt x="34944" y="1443258"/>
                  </a:lnTo>
                  <a:lnTo>
                    <a:pt x="24432" y="1397296"/>
                  </a:lnTo>
                  <a:lnTo>
                    <a:pt x="15742" y="1350655"/>
                  </a:lnTo>
                  <a:lnTo>
                    <a:pt x="8914" y="1303377"/>
                  </a:lnTo>
                  <a:lnTo>
                    <a:pt x="3988" y="1255500"/>
                  </a:lnTo>
                  <a:lnTo>
                    <a:pt x="1003" y="1207065"/>
                  </a:lnTo>
                  <a:lnTo>
                    <a:pt x="0" y="1158113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3663" y="2307844"/>
              <a:ext cx="3504818" cy="235521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997071" y="3476752"/>
              <a:ext cx="382270" cy="95250"/>
            </a:xfrm>
            <a:custGeom>
              <a:avLst/>
              <a:gdLst/>
              <a:ahLst/>
              <a:cxnLst/>
              <a:rect l="l" t="t" r="r" b="b"/>
              <a:pathLst>
                <a:path w="382270" h="95250">
                  <a:moveTo>
                    <a:pt x="286892" y="0"/>
                  </a:moveTo>
                  <a:lnTo>
                    <a:pt x="286892" y="95250"/>
                  </a:lnTo>
                  <a:lnTo>
                    <a:pt x="350392" y="63500"/>
                  </a:lnTo>
                  <a:lnTo>
                    <a:pt x="302767" y="63500"/>
                  </a:lnTo>
                  <a:lnTo>
                    <a:pt x="302767" y="31750"/>
                  </a:lnTo>
                  <a:lnTo>
                    <a:pt x="350392" y="31750"/>
                  </a:lnTo>
                  <a:lnTo>
                    <a:pt x="286892" y="0"/>
                  </a:lnTo>
                  <a:close/>
                </a:path>
                <a:path w="382270" h="95250">
                  <a:moveTo>
                    <a:pt x="286892" y="31750"/>
                  </a:moveTo>
                  <a:lnTo>
                    <a:pt x="0" y="31750"/>
                  </a:lnTo>
                  <a:lnTo>
                    <a:pt x="0" y="63500"/>
                  </a:lnTo>
                  <a:lnTo>
                    <a:pt x="286892" y="63500"/>
                  </a:lnTo>
                  <a:lnTo>
                    <a:pt x="286892" y="31750"/>
                  </a:lnTo>
                  <a:close/>
                </a:path>
                <a:path w="382270" h="95250">
                  <a:moveTo>
                    <a:pt x="350392" y="31750"/>
                  </a:moveTo>
                  <a:lnTo>
                    <a:pt x="302767" y="31750"/>
                  </a:lnTo>
                  <a:lnTo>
                    <a:pt x="302767" y="63500"/>
                  </a:lnTo>
                  <a:lnTo>
                    <a:pt x="350392" y="63500"/>
                  </a:lnTo>
                  <a:lnTo>
                    <a:pt x="382142" y="47625"/>
                  </a:lnTo>
                  <a:lnTo>
                    <a:pt x="350392" y="31750"/>
                  </a:lnTo>
                  <a:close/>
                </a:path>
              </a:pathLst>
            </a:custGeom>
            <a:solidFill>
              <a:srgbClr val="5C9CD2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8312277" y="2346705"/>
            <a:ext cx="3256279" cy="2338705"/>
            <a:chOff x="8312277" y="2346705"/>
            <a:chExt cx="3256279" cy="23387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2277" y="2346705"/>
              <a:ext cx="3256026" cy="231622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374126" y="2455163"/>
              <a:ext cx="1747520" cy="2207895"/>
            </a:xfrm>
            <a:custGeom>
              <a:avLst/>
              <a:gdLst/>
              <a:ahLst/>
              <a:cxnLst/>
              <a:rect l="l" t="t" r="r" b="b"/>
              <a:pathLst>
                <a:path w="1747520" h="2207895">
                  <a:moveTo>
                    <a:pt x="0" y="1103884"/>
                  </a:moveTo>
                  <a:lnTo>
                    <a:pt x="1007" y="1050404"/>
                  </a:lnTo>
                  <a:lnTo>
                    <a:pt x="3999" y="997581"/>
                  </a:lnTo>
                  <a:lnTo>
                    <a:pt x="8930" y="945472"/>
                  </a:lnTo>
                  <a:lnTo>
                    <a:pt x="15753" y="894136"/>
                  </a:lnTo>
                  <a:lnTo>
                    <a:pt x="24424" y="843629"/>
                  </a:lnTo>
                  <a:lnTo>
                    <a:pt x="34896" y="794010"/>
                  </a:lnTo>
                  <a:lnTo>
                    <a:pt x="47124" y="745337"/>
                  </a:lnTo>
                  <a:lnTo>
                    <a:pt x="61061" y="697667"/>
                  </a:lnTo>
                  <a:lnTo>
                    <a:pt x="76663" y="651059"/>
                  </a:lnTo>
                  <a:lnTo>
                    <a:pt x="93883" y="605569"/>
                  </a:lnTo>
                  <a:lnTo>
                    <a:pt x="112675" y="561257"/>
                  </a:lnTo>
                  <a:lnTo>
                    <a:pt x="132994" y="518180"/>
                  </a:lnTo>
                  <a:lnTo>
                    <a:pt x="154794" y="476395"/>
                  </a:lnTo>
                  <a:lnTo>
                    <a:pt x="178029" y="435961"/>
                  </a:lnTo>
                  <a:lnTo>
                    <a:pt x="202654" y="396936"/>
                  </a:lnTo>
                  <a:lnTo>
                    <a:pt x="228622" y="359377"/>
                  </a:lnTo>
                  <a:lnTo>
                    <a:pt x="255889" y="323342"/>
                  </a:lnTo>
                  <a:lnTo>
                    <a:pt x="284407" y="288888"/>
                  </a:lnTo>
                  <a:lnTo>
                    <a:pt x="314131" y="256075"/>
                  </a:lnTo>
                  <a:lnTo>
                    <a:pt x="345017" y="224960"/>
                  </a:lnTo>
                  <a:lnTo>
                    <a:pt x="377016" y="195600"/>
                  </a:lnTo>
                  <a:lnTo>
                    <a:pt x="410085" y="168053"/>
                  </a:lnTo>
                  <a:lnTo>
                    <a:pt x="444178" y="142378"/>
                  </a:lnTo>
                  <a:lnTo>
                    <a:pt x="479247" y="118632"/>
                  </a:lnTo>
                  <a:lnTo>
                    <a:pt x="515248" y="96873"/>
                  </a:lnTo>
                  <a:lnTo>
                    <a:pt x="552136" y="77158"/>
                  </a:lnTo>
                  <a:lnTo>
                    <a:pt x="589863" y="59547"/>
                  </a:lnTo>
                  <a:lnTo>
                    <a:pt x="628384" y="44096"/>
                  </a:lnTo>
                  <a:lnTo>
                    <a:pt x="667655" y="30863"/>
                  </a:lnTo>
                  <a:lnTo>
                    <a:pt x="707628" y="19906"/>
                  </a:lnTo>
                  <a:lnTo>
                    <a:pt x="748258" y="11284"/>
                  </a:lnTo>
                  <a:lnTo>
                    <a:pt x="789499" y="5053"/>
                  </a:lnTo>
                  <a:lnTo>
                    <a:pt x="831306" y="1273"/>
                  </a:lnTo>
                  <a:lnTo>
                    <a:pt x="873632" y="0"/>
                  </a:lnTo>
                  <a:lnTo>
                    <a:pt x="915959" y="1273"/>
                  </a:lnTo>
                  <a:lnTo>
                    <a:pt x="957765" y="5053"/>
                  </a:lnTo>
                  <a:lnTo>
                    <a:pt x="999004" y="11284"/>
                  </a:lnTo>
                  <a:lnTo>
                    <a:pt x="1039632" y="19906"/>
                  </a:lnTo>
                  <a:lnTo>
                    <a:pt x="1079603" y="30863"/>
                  </a:lnTo>
                  <a:lnTo>
                    <a:pt x="1118870" y="44096"/>
                  </a:lnTo>
                  <a:lnTo>
                    <a:pt x="1157388" y="59547"/>
                  </a:lnTo>
                  <a:lnTo>
                    <a:pt x="1195112" y="77158"/>
                  </a:lnTo>
                  <a:lnTo>
                    <a:pt x="1231995" y="96873"/>
                  </a:lnTo>
                  <a:lnTo>
                    <a:pt x="1267991" y="118632"/>
                  </a:lnTo>
                  <a:lnTo>
                    <a:pt x="1303056" y="142378"/>
                  </a:lnTo>
                  <a:lnTo>
                    <a:pt x="1337143" y="168053"/>
                  </a:lnTo>
                  <a:lnTo>
                    <a:pt x="1370207" y="195600"/>
                  </a:lnTo>
                  <a:lnTo>
                    <a:pt x="1402202" y="224960"/>
                  </a:lnTo>
                  <a:lnTo>
                    <a:pt x="1433081" y="256075"/>
                  </a:lnTo>
                  <a:lnTo>
                    <a:pt x="1462800" y="288888"/>
                  </a:lnTo>
                  <a:lnTo>
                    <a:pt x="1491313" y="323342"/>
                  </a:lnTo>
                  <a:lnTo>
                    <a:pt x="1518573" y="359377"/>
                  </a:lnTo>
                  <a:lnTo>
                    <a:pt x="1544536" y="396936"/>
                  </a:lnTo>
                  <a:lnTo>
                    <a:pt x="1569155" y="435961"/>
                  </a:lnTo>
                  <a:lnTo>
                    <a:pt x="1592385" y="476395"/>
                  </a:lnTo>
                  <a:lnTo>
                    <a:pt x="1614180" y="518180"/>
                  </a:lnTo>
                  <a:lnTo>
                    <a:pt x="1634494" y="561257"/>
                  </a:lnTo>
                  <a:lnTo>
                    <a:pt x="1653282" y="605569"/>
                  </a:lnTo>
                  <a:lnTo>
                    <a:pt x="1670497" y="651059"/>
                  </a:lnTo>
                  <a:lnTo>
                    <a:pt x="1686095" y="697667"/>
                  </a:lnTo>
                  <a:lnTo>
                    <a:pt x="1700028" y="745337"/>
                  </a:lnTo>
                  <a:lnTo>
                    <a:pt x="1712252" y="794010"/>
                  </a:lnTo>
                  <a:lnTo>
                    <a:pt x="1722722" y="843629"/>
                  </a:lnTo>
                  <a:lnTo>
                    <a:pt x="1731390" y="894136"/>
                  </a:lnTo>
                  <a:lnTo>
                    <a:pt x="1738211" y="945472"/>
                  </a:lnTo>
                  <a:lnTo>
                    <a:pt x="1743140" y="997581"/>
                  </a:lnTo>
                  <a:lnTo>
                    <a:pt x="1746131" y="1050404"/>
                  </a:lnTo>
                  <a:lnTo>
                    <a:pt x="1747139" y="1103884"/>
                  </a:lnTo>
                  <a:lnTo>
                    <a:pt x="1746131" y="1157374"/>
                  </a:lnTo>
                  <a:lnTo>
                    <a:pt x="1743140" y="1210207"/>
                  </a:lnTo>
                  <a:lnTo>
                    <a:pt x="1738211" y="1262325"/>
                  </a:lnTo>
                  <a:lnTo>
                    <a:pt x="1731390" y="1313671"/>
                  </a:lnTo>
                  <a:lnTo>
                    <a:pt x="1722722" y="1364186"/>
                  </a:lnTo>
                  <a:lnTo>
                    <a:pt x="1712252" y="1413813"/>
                  </a:lnTo>
                  <a:lnTo>
                    <a:pt x="1700028" y="1462493"/>
                  </a:lnTo>
                  <a:lnTo>
                    <a:pt x="1686095" y="1510170"/>
                  </a:lnTo>
                  <a:lnTo>
                    <a:pt x="1670497" y="1556785"/>
                  </a:lnTo>
                  <a:lnTo>
                    <a:pt x="1653282" y="1602280"/>
                  </a:lnTo>
                  <a:lnTo>
                    <a:pt x="1634494" y="1646597"/>
                  </a:lnTo>
                  <a:lnTo>
                    <a:pt x="1614180" y="1689680"/>
                  </a:lnTo>
                  <a:lnTo>
                    <a:pt x="1592385" y="1731469"/>
                  </a:lnTo>
                  <a:lnTo>
                    <a:pt x="1569155" y="1771907"/>
                  </a:lnTo>
                  <a:lnTo>
                    <a:pt x="1544536" y="1810936"/>
                  </a:lnTo>
                  <a:lnTo>
                    <a:pt x="1518573" y="1848499"/>
                  </a:lnTo>
                  <a:lnTo>
                    <a:pt x="1491313" y="1884537"/>
                  </a:lnTo>
                  <a:lnTo>
                    <a:pt x="1462800" y="1918992"/>
                  </a:lnTo>
                  <a:lnTo>
                    <a:pt x="1433081" y="1951808"/>
                  </a:lnTo>
                  <a:lnTo>
                    <a:pt x="1402202" y="1982925"/>
                  </a:lnTo>
                  <a:lnTo>
                    <a:pt x="1370207" y="2012287"/>
                  </a:lnTo>
                  <a:lnTo>
                    <a:pt x="1337143" y="2039835"/>
                  </a:lnTo>
                  <a:lnTo>
                    <a:pt x="1303056" y="2065512"/>
                  </a:lnTo>
                  <a:lnTo>
                    <a:pt x="1267991" y="2089259"/>
                  </a:lnTo>
                  <a:lnTo>
                    <a:pt x="1231995" y="2111019"/>
                  </a:lnTo>
                  <a:lnTo>
                    <a:pt x="1195112" y="2130734"/>
                  </a:lnTo>
                  <a:lnTo>
                    <a:pt x="1157388" y="2148346"/>
                  </a:lnTo>
                  <a:lnTo>
                    <a:pt x="1118870" y="2163798"/>
                  </a:lnTo>
                  <a:lnTo>
                    <a:pt x="1079603" y="2177031"/>
                  </a:lnTo>
                  <a:lnTo>
                    <a:pt x="1039632" y="2187987"/>
                  </a:lnTo>
                  <a:lnTo>
                    <a:pt x="999004" y="2196610"/>
                  </a:lnTo>
                  <a:lnTo>
                    <a:pt x="957765" y="2202841"/>
                  </a:lnTo>
                  <a:lnTo>
                    <a:pt x="915959" y="2206621"/>
                  </a:lnTo>
                  <a:lnTo>
                    <a:pt x="873632" y="2207895"/>
                  </a:lnTo>
                  <a:lnTo>
                    <a:pt x="831306" y="2206621"/>
                  </a:lnTo>
                  <a:lnTo>
                    <a:pt x="789499" y="2202841"/>
                  </a:lnTo>
                  <a:lnTo>
                    <a:pt x="748258" y="2196610"/>
                  </a:lnTo>
                  <a:lnTo>
                    <a:pt x="707628" y="2187987"/>
                  </a:lnTo>
                  <a:lnTo>
                    <a:pt x="667655" y="2177031"/>
                  </a:lnTo>
                  <a:lnTo>
                    <a:pt x="628384" y="2163798"/>
                  </a:lnTo>
                  <a:lnTo>
                    <a:pt x="589863" y="2148346"/>
                  </a:lnTo>
                  <a:lnTo>
                    <a:pt x="552136" y="2130734"/>
                  </a:lnTo>
                  <a:lnTo>
                    <a:pt x="515248" y="2111019"/>
                  </a:lnTo>
                  <a:lnTo>
                    <a:pt x="479247" y="2089259"/>
                  </a:lnTo>
                  <a:lnTo>
                    <a:pt x="444178" y="2065512"/>
                  </a:lnTo>
                  <a:lnTo>
                    <a:pt x="410085" y="2039835"/>
                  </a:lnTo>
                  <a:lnTo>
                    <a:pt x="377016" y="2012287"/>
                  </a:lnTo>
                  <a:lnTo>
                    <a:pt x="345017" y="1982925"/>
                  </a:lnTo>
                  <a:lnTo>
                    <a:pt x="314131" y="1951808"/>
                  </a:lnTo>
                  <a:lnTo>
                    <a:pt x="284407" y="1918992"/>
                  </a:lnTo>
                  <a:lnTo>
                    <a:pt x="255889" y="1884537"/>
                  </a:lnTo>
                  <a:lnTo>
                    <a:pt x="228622" y="1848499"/>
                  </a:lnTo>
                  <a:lnTo>
                    <a:pt x="202654" y="1810936"/>
                  </a:lnTo>
                  <a:lnTo>
                    <a:pt x="178029" y="1771907"/>
                  </a:lnTo>
                  <a:lnTo>
                    <a:pt x="154794" y="1731469"/>
                  </a:lnTo>
                  <a:lnTo>
                    <a:pt x="132994" y="1689680"/>
                  </a:lnTo>
                  <a:lnTo>
                    <a:pt x="112675" y="1646597"/>
                  </a:lnTo>
                  <a:lnTo>
                    <a:pt x="93883" y="1602280"/>
                  </a:lnTo>
                  <a:lnTo>
                    <a:pt x="76663" y="1556785"/>
                  </a:lnTo>
                  <a:lnTo>
                    <a:pt x="61061" y="1510170"/>
                  </a:lnTo>
                  <a:lnTo>
                    <a:pt x="47124" y="1462493"/>
                  </a:lnTo>
                  <a:lnTo>
                    <a:pt x="34896" y="1413813"/>
                  </a:lnTo>
                  <a:lnTo>
                    <a:pt x="24424" y="1364186"/>
                  </a:lnTo>
                  <a:lnTo>
                    <a:pt x="15753" y="1313671"/>
                  </a:lnTo>
                  <a:lnTo>
                    <a:pt x="8930" y="1262325"/>
                  </a:lnTo>
                  <a:lnTo>
                    <a:pt x="3999" y="1210207"/>
                  </a:lnTo>
                  <a:lnTo>
                    <a:pt x="1007" y="1157374"/>
                  </a:lnTo>
                  <a:lnTo>
                    <a:pt x="0" y="1103884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51510" y="4863210"/>
            <a:ext cx="306832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Challenge: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600" spc="-10">
                <a:latin typeface="Arial MT"/>
                <a:cs typeface="Arial MT"/>
              </a:rPr>
              <a:t>Coupling</a:t>
            </a:r>
            <a:r>
              <a:rPr dirty="0" sz="1600" spc="-10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Assembly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Connected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to </a:t>
            </a:r>
            <a:r>
              <a:rPr dirty="0" sz="1600">
                <a:latin typeface="Arial MT"/>
                <a:cs typeface="Arial MT"/>
              </a:rPr>
              <a:t>the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Fire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Water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Pump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FPSO </a:t>
            </a:r>
            <a:r>
              <a:rPr dirty="0" sz="1600">
                <a:latin typeface="Arial MT"/>
                <a:cs typeface="Arial MT"/>
              </a:rPr>
              <a:t>damaged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corrosion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4502911" y="4865878"/>
            <a:ext cx="59397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Solution: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3D</a:t>
            </a:r>
            <a:r>
              <a:rPr dirty="0" sz="1600" spc="-6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Manufactured</a:t>
            </a:r>
            <a:r>
              <a:rPr dirty="0" sz="16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Motor</a:t>
            </a:r>
            <a:r>
              <a:rPr dirty="0" sz="1600" spc="-2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Coupling</a:t>
            </a:r>
            <a:r>
              <a:rPr dirty="0" sz="1600" spc="-4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Hub</a:t>
            </a:r>
            <a:r>
              <a:rPr dirty="0" sz="16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AF50"/>
                </a:solidFill>
                <a:latin typeface="Arial"/>
                <a:cs typeface="Arial"/>
              </a:rPr>
              <a:t>Replacement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02911" y="5353558"/>
            <a:ext cx="66592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Key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decision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factor: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material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replacement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from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 MT"/>
                <a:cs typeface="Arial MT"/>
              </a:rPr>
              <a:t>low-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carbon</a:t>
            </a:r>
            <a:r>
              <a:rPr dirty="0" sz="16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steel</a:t>
            </a:r>
            <a:r>
              <a:rPr dirty="0" sz="1600" spc="-4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00AF50"/>
                </a:solidFill>
                <a:latin typeface="Arial MT"/>
                <a:cs typeface="Arial MT"/>
              </a:rPr>
              <a:t>high- </a:t>
            </a:r>
            <a:r>
              <a:rPr dirty="0" sz="1600">
                <a:solidFill>
                  <a:srgbClr val="00AF50"/>
                </a:solidFill>
                <a:latin typeface="Arial MT"/>
                <a:cs typeface="Arial MT"/>
              </a:rPr>
              <a:t>performance,</a:t>
            </a:r>
            <a:r>
              <a:rPr dirty="0" sz="1600" spc="-7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00AF50"/>
                </a:solidFill>
                <a:latin typeface="Arial MT"/>
                <a:cs typeface="Arial MT"/>
              </a:rPr>
              <a:t>corrosion-</a:t>
            </a:r>
            <a:r>
              <a:rPr dirty="0" sz="1600">
                <a:solidFill>
                  <a:srgbClr val="00AF50"/>
                </a:solidFill>
                <a:latin typeface="Arial MT"/>
                <a:cs typeface="Arial MT"/>
              </a:rPr>
              <a:t>resistant,</a:t>
            </a:r>
            <a:r>
              <a:rPr dirty="0" sz="1600" spc="-3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AF50"/>
                </a:solidFill>
                <a:latin typeface="Arial MT"/>
                <a:cs typeface="Arial MT"/>
              </a:rPr>
              <a:t>polymer</a:t>
            </a:r>
            <a:r>
              <a:rPr dirty="0" sz="1600" spc="-3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AF50"/>
                </a:solidFill>
                <a:latin typeface="Arial MT"/>
                <a:cs typeface="Arial MT"/>
              </a:rPr>
              <a:t>composite</a:t>
            </a:r>
            <a:r>
              <a:rPr dirty="0" sz="1600" spc="-5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AF50"/>
                </a:solidFill>
                <a:latin typeface="Arial MT"/>
                <a:cs typeface="Arial MT"/>
              </a:rPr>
              <a:t>(Carbon</a:t>
            </a:r>
            <a:r>
              <a:rPr dirty="0" sz="1600" spc="-3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600" spc="-60">
                <a:solidFill>
                  <a:srgbClr val="00AF50"/>
                </a:solidFill>
                <a:latin typeface="Arial MT"/>
                <a:cs typeface="Arial MT"/>
              </a:rPr>
              <a:t>PA</a:t>
            </a:r>
            <a:r>
              <a:rPr dirty="0" sz="1600" spc="-95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00AF50"/>
                </a:solidFill>
                <a:latin typeface="Arial MT"/>
                <a:cs typeface="Arial MT"/>
              </a:rPr>
              <a:t>Pro)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71550" y="363728"/>
            <a:ext cx="73533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Methodology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evaluating</a:t>
            </a:r>
            <a:r>
              <a:rPr dirty="0" spc="-170"/>
              <a:t> </a:t>
            </a:r>
            <a:r>
              <a:rPr dirty="0"/>
              <a:t>AM</a:t>
            </a:r>
            <a:r>
              <a:rPr dirty="0" spc="-85"/>
              <a:t> </a:t>
            </a:r>
            <a:r>
              <a:rPr dirty="0"/>
              <a:t>feasibility</a:t>
            </a:r>
            <a:r>
              <a:rPr dirty="0" spc="-50"/>
              <a:t> –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771550" y="918159"/>
            <a:ext cx="7867015" cy="1064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RusselSmith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Case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Studies: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Material/Part</a:t>
            </a:r>
            <a:r>
              <a:rPr dirty="0" sz="2400" spc="-6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Replacement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3D</a:t>
            </a:r>
            <a:r>
              <a:rPr dirty="0" sz="1800" spc="-5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Manufactured</a:t>
            </a:r>
            <a:r>
              <a:rPr dirty="0" sz="1800" spc="-3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Motor</a:t>
            </a:r>
            <a:r>
              <a:rPr dirty="0" sz="1800" spc="-3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Coupling</a:t>
            </a:r>
            <a:r>
              <a:rPr dirty="0" sz="1800" spc="-6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Hub</a:t>
            </a:r>
            <a:r>
              <a:rPr dirty="0" sz="1800" spc="-3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Replacement</a:t>
            </a:r>
            <a:r>
              <a:rPr dirty="0" sz="1800" spc="-2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(Shell,</a:t>
            </a:r>
            <a:r>
              <a:rPr dirty="0" sz="1800" spc="-5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SNEPCo)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16939" y="6420408"/>
            <a:ext cx="41059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7E7E7E"/>
                </a:solidFill>
                <a:latin typeface="Arial MT"/>
                <a:cs typeface="Arial MT"/>
              </a:rPr>
              <a:t>INNOVATING</a:t>
            </a:r>
            <a:r>
              <a:rPr dirty="0" sz="1200" spc="-4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7E7E7E"/>
                </a:solidFill>
                <a:latin typeface="Arial MT"/>
                <a:cs typeface="Arial MT"/>
              </a:rPr>
              <a:t>FOR</a:t>
            </a:r>
            <a:r>
              <a:rPr dirty="0" sz="1200" spc="-10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7E7E7E"/>
                </a:solidFill>
                <a:latin typeface="Arial MT"/>
                <a:cs typeface="Arial MT"/>
              </a:rPr>
              <a:t>RESILIENCE,</a:t>
            </a:r>
            <a:r>
              <a:rPr dirty="0" sz="1200" spc="-25">
                <a:solidFill>
                  <a:srgbClr val="7E7E7E"/>
                </a:solidFill>
                <a:latin typeface="Arial MT"/>
                <a:cs typeface="Arial MT"/>
              </a:rPr>
              <a:t> </a:t>
            </a:r>
            <a:r>
              <a:rPr dirty="0" sz="1200" b="1">
                <a:solidFill>
                  <a:srgbClr val="7E7E7E"/>
                </a:solidFill>
                <a:latin typeface="Arial"/>
                <a:cs typeface="Arial"/>
              </a:rPr>
              <a:t>POWERING</a:t>
            </a:r>
            <a:r>
              <a:rPr dirty="0" sz="12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7E7E"/>
                </a:solidFill>
                <a:latin typeface="Arial"/>
                <a:cs typeface="Arial"/>
              </a:rPr>
              <a:t>PROGRESS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195" y="2261870"/>
            <a:ext cx="2563368" cy="217589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4450" y="2412619"/>
            <a:ext cx="1985136" cy="197637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11183" y="2412745"/>
            <a:ext cx="2563495" cy="1973580"/>
            <a:chOff x="8711183" y="2412745"/>
            <a:chExt cx="2563495" cy="197358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1183" y="2412745"/>
              <a:ext cx="2563368" cy="197345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823832" y="2482214"/>
              <a:ext cx="1308735" cy="1854200"/>
            </a:xfrm>
            <a:custGeom>
              <a:avLst/>
              <a:gdLst/>
              <a:ahLst/>
              <a:cxnLst/>
              <a:rect l="l" t="t" r="r" b="b"/>
              <a:pathLst>
                <a:path w="1308734" h="1854200">
                  <a:moveTo>
                    <a:pt x="0" y="926846"/>
                  </a:moveTo>
                  <a:lnTo>
                    <a:pt x="1194" y="870379"/>
                  </a:lnTo>
                  <a:lnTo>
                    <a:pt x="4731" y="814808"/>
                  </a:lnTo>
                  <a:lnTo>
                    <a:pt x="10543" y="760230"/>
                  </a:lnTo>
                  <a:lnTo>
                    <a:pt x="18560" y="706740"/>
                  </a:lnTo>
                  <a:lnTo>
                    <a:pt x="28716" y="654437"/>
                  </a:lnTo>
                  <a:lnTo>
                    <a:pt x="40940" y="603417"/>
                  </a:lnTo>
                  <a:lnTo>
                    <a:pt x="55165" y="553777"/>
                  </a:lnTo>
                  <a:lnTo>
                    <a:pt x="71321" y="505614"/>
                  </a:lnTo>
                  <a:lnTo>
                    <a:pt x="89342" y="459025"/>
                  </a:lnTo>
                  <a:lnTo>
                    <a:pt x="109157" y="414106"/>
                  </a:lnTo>
                  <a:lnTo>
                    <a:pt x="130699" y="370955"/>
                  </a:lnTo>
                  <a:lnTo>
                    <a:pt x="153899" y="329668"/>
                  </a:lnTo>
                  <a:lnTo>
                    <a:pt x="178689" y="290343"/>
                  </a:lnTo>
                  <a:lnTo>
                    <a:pt x="205000" y="253076"/>
                  </a:lnTo>
                  <a:lnTo>
                    <a:pt x="232763" y="217964"/>
                  </a:lnTo>
                  <a:lnTo>
                    <a:pt x="261911" y="185105"/>
                  </a:lnTo>
                  <a:lnTo>
                    <a:pt x="292374" y="154594"/>
                  </a:lnTo>
                  <a:lnTo>
                    <a:pt x="324085" y="126529"/>
                  </a:lnTo>
                  <a:lnTo>
                    <a:pt x="356974" y="101007"/>
                  </a:lnTo>
                  <a:lnTo>
                    <a:pt x="390973" y="78125"/>
                  </a:lnTo>
                  <a:lnTo>
                    <a:pt x="426015" y="57979"/>
                  </a:lnTo>
                  <a:lnTo>
                    <a:pt x="462029" y="40667"/>
                  </a:lnTo>
                  <a:lnTo>
                    <a:pt x="498948" y="26285"/>
                  </a:lnTo>
                  <a:lnTo>
                    <a:pt x="536704" y="14930"/>
                  </a:lnTo>
                  <a:lnTo>
                    <a:pt x="575227" y="6700"/>
                  </a:lnTo>
                  <a:lnTo>
                    <a:pt x="614450" y="1691"/>
                  </a:lnTo>
                  <a:lnTo>
                    <a:pt x="654303" y="0"/>
                  </a:lnTo>
                  <a:lnTo>
                    <a:pt x="694171" y="1691"/>
                  </a:lnTo>
                  <a:lnTo>
                    <a:pt x="733406" y="6700"/>
                  </a:lnTo>
                  <a:lnTo>
                    <a:pt x="771941" y="14930"/>
                  </a:lnTo>
                  <a:lnTo>
                    <a:pt x="809707" y="26285"/>
                  </a:lnTo>
                  <a:lnTo>
                    <a:pt x="846636" y="40667"/>
                  </a:lnTo>
                  <a:lnTo>
                    <a:pt x="882660" y="57979"/>
                  </a:lnTo>
                  <a:lnTo>
                    <a:pt x="917709" y="78125"/>
                  </a:lnTo>
                  <a:lnTo>
                    <a:pt x="951716" y="101007"/>
                  </a:lnTo>
                  <a:lnTo>
                    <a:pt x="984612" y="126529"/>
                  </a:lnTo>
                  <a:lnTo>
                    <a:pt x="1016328" y="154594"/>
                  </a:lnTo>
                  <a:lnTo>
                    <a:pt x="1046797" y="185105"/>
                  </a:lnTo>
                  <a:lnTo>
                    <a:pt x="1075949" y="217964"/>
                  </a:lnTo>
                  <a:lnTo>
                    <a:pt x="1103717" y="253076"/>
                  </a:lnTo>
                  <a:lnTo>
                    <a:pt x="1130031" y="290343"/>
                  </a:lnTo>
                  <a:lnTo>
                    <a:pt x="1154824" y="329668"/>
                  </a:lnTo>
                  <a:lnTo>
                    <a:pt x="1178026" y="370955"/>
                  </a:lnTo>
                  <a:lnTo>
                    <a:pt x="1199571" y="414106"/>
                  </a:lnTo>
                  <a:lnTo>
                    <a:pt x="1219388" y="459025"/>
                  </a:lnTo>
                  <a:lnTo>
                    <a:pt x="1237409" y="505614"/>
                  </a:lnTo>
                  <a:lnTo>
                    <a:pt x="1253567" y="553777"/>
                  </a:lnTo>
                  <a:lnTo>
                    <a:pt x="1267793" y="603417"/>
                  </a:lnTo>
                  <a:lnTo>
                    <a:pt x="1280018" y="654437"/>
                  </a:lnTo>
                  <a:lnTo>
                    <a:pt x="1290173" y="706740"/>
                  </a:lnTo>
                  <a:lnTo>
                    <a:pt x="1298191" y="760230"/>
                  </a:lnTo>
                  <a:lnTo>
                    <a:pt x="1304003" y="814808"/>
                  </a:lnTo>
                  <a:lnTo>
                    <a:pt x="1307540" y="870379"/>
                  </a:lnTo>
                  <a:lnTo>
                    <a:pt x="1308735" y="926846"/>
                  </a:lnTo>
                  <a:lnTo>
                    <a:pt x="1307540" y="983312"/>
                  </a:lnTo>
                  <a:lnTo>
                    <a:pt x="1304003" y="1038883"/>
                  </a:lnTo>
                  <a:lnTo>
                    <a:pt x="1298191" y="1093461"/>
                  </a:lnTo>
                  <a:lnTo>
                    <a:pt x="1290173" y="1146951"/>
                  </a:lnTo>
                  <a:lnTo>
                    <a:pt x="1280018" y="1199254"/>
                  </a:lnTo>
                  <a:lnTo>
                    <a:pt x="1267793" y="1250274"/>
                  </a:lnTo>
                  <a:lnTo>
                    <a:pt x="1253567" y="1299914"/>
                  </a:lnTo>
                  <a:lnTo>
                    <a:pt x="1237409" y="1348077"/>
                  </a:lnTo>
                  <a:lnTo>
                    <a:pt x="1219388" y="1394666"/>
                  </a:lnTo>
                  <a:lnTo>
                    <a:pt x="1199571" y="1439585"/>
                  </a:lnTo>
                  <a:lnTo>
                    <a:pt x="1178026" y="1482736"/>
                  </a:lnTo>
                  <a:lnTo>
                    <a:pt x="1154824" y="1524023"/>
                  </a:lnTo>
                  <a:lnTo>
                    <a:pt x="1130031" y="1563348"/>
                  </a:lnTo>
                  <a:lnTo>
                    <a:pt x="1103717" y="1600615"/>
                  </a:lnTo>
                  <a:lnTo>
                    <a:pt x="1075949" y="1635727"/>
                  </a:lnTo>
                  <a:lnTo>
                    <a:pt x="1046797" y="1668586"/>
                  </a:lnTo>
                  <a:lnTo>
                    <a:pt x="1016328" y="1699097"/>
                  </a:lnTo>
                  <a:lnTo>
                    <a:pt x="984612" y="1727162"/>
                  </a:lnTo>
                  <a:lnTo>
                    <a:pt x="951716" y="1752684"/>
                  </a:lnTo>
                  <a:lnTo>
                    <a:pt x="917709" y="1775566"/>
                  </a:lnTo>
                  <a:lnTo>
                    <a:pt x="882660" y="1795712"/>
                  </a:lnTo>
                  <a:lnTo>
                    <a:pt x="846636" y="1813024"/>
                  </a:lnTo>
                  <a:lnTo>
                    <a:pt x="809707" y="1827406"/>
                  </a:lnTo>
                  <a:lnTo>
                    <a:pt x="771941" y="1838761"/>
                  </a:lnTo>
                  <a:lnTo>
                    <a:pt x="733406" y="1846991"/>
                  </a:lnTo>
                  <a:lnTo>
                    <a:pt x="694171" y="1852000"/>
                  </a:lnTo>
                  <a:lnTo>
                    <a:pt x="654303" y="1853692"/>
                  </a:lnTo>
                  <a:lnTo>
                    <a:pt x="614450" y="1852000"/>
                  </a:lnTo>
                  <a:lnTo>
                    <a:pt x="575227" y="1846991"/>
                  </a:lnTo>
                  <a:lnTo>
                    <a:pt x="536704" y="1838761"/>
                  </a:lnTo>
                  <a:lnTo>
                    <a:pt x="498948" y="1827406"/>
                  </a:lnTo>
                  <a:lnTo>
                    <a:pt x="462029" y="1813024"/>
                  </a:lnTo>
                  <a:lnTo>
                    <a:pt x="426015" y="1795712"/>
                  </a:lnTo>
                  <a:lnTo>
                    <a:pt x="390973" y="1775566"/>
                  </a:lnTo>
                  <a:lnTo>
                    <a:pt x="356974" y="1752684"/>
                  </a:lnTo>
                  <a:lnTo>
                    <a:pt x="324085" y="1727162"/>
                  </a:lnTo>
                  <a:lnTo>
                    <a:pt x="292374" y="1699097"/>
                  </a:lnTo>
                  <a:lnTo>
                    <a:pt x="261911" y="1668586"/>
                  </a:lnTo>
                  <a:lnTo>
                    <a:pt x="232763" y="1635727"/>
                  </a:lnTo>
                  <a:lnTo>
                    <a:pt x="205000" y="1600615"/>
                  </a:lnTo>
                  <a:lnTo>
                    <a:pt x="178689" y="1563348"/>
                  </a:lnTo>
                  <a:lnTo>
                    <a:pt x="153899" y="1524023"/>
                  </a:lnTo>
                  <a:lnTo>
                    <a:pt x="130699" y="1482736"/>
                  </a:lnTo>
                  <a:lnTo>
                    <a:pt x="109157" y="1439585"/>
                  </a:lnTo>
                  <a:lnTo>
                    <a:pt x="89342" y="1394666"/>
                  </a:lnTo>
                  <a:lnTo>
                    <a:pt x="71321" y="1348077"/>
                  </a:lnTo>
                  <a:lnTo>
                    <a:pt x="55165" y="1299914"/>
                  </a:lnTo>
                  <a:lnTo>
                    <a:pt x="40940" y="1250274"/>
                  </a:lnTo>
                  <a:lnTo>
                    <a:pt x="28716" y="1199254"/>
                  </a:lnTo>
                  <a:lnTo>
                    <a:pt x="18560" y="1146951"/>
                  </a:lnTo>
                  <a:lnTo>
                    <a:pt x="10543" y="1093461"/>
                  </a:lnTo>
                  <a:lnTo>
                    <a:pt x="4731" y="1038883"/>
                  </a:lnTo>
                  <a:lnTo>
                    <a:pt x="1194" y="983312"/>
                  </a:lnTo>
                  <a:lnTo>
                    <a:pt x="0" y="926846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72439" y="4532503"/>
            <a:ext cx="4102100" cy="934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Challenge: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98700"/>
              </a:lnSpc>
              <a:spcBef>
                <a:spcPts val="20"/>
              </a:spcBef>
            </a:pPr>
            <a:r>
              <a:rPr dirty="0" sz="1500">
                <a:latin typeface="Arial MT"/>
                <a:cs typeface="Arial MT"/>
              </a:rPr>
              <a:t>UPVC</a:t>
            </a:r>
            <a:r>
              <a:rPr dirty="0" sz="1500" spc="-3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filter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bag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housing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suffered</a:t>
            </a:r>
            <a:r>
              <a:rPr dirty="0" sz="1500" spc="-8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leakage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during </a:t>
            </a:r>
            <a:r>
              <a:rPr dirty="0" sz="1500">
                <a:latin typeface="Arial MT"/>
                <a:cs typeface="Arial MT"/>
              </a:rPr>
              <a:t>operation,</a:t>
            </a:r>
            <a:r>
              <a:rPr dirty="0" sz="1500" spc="-7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resulting</a:t>
            </a:r>
            <a:r>
              <a:rPr dirty="0" sz="1500" spc="-7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unplanned</a:t>
            </a:r>
            <a:r>
              <a:rPr dirty="0" sz="1500" spc="-7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downtime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and </a:t>
            </a:r>
            <a:r>
              <a:rPr dirty="0" sz="1500">
                <a:latin typeface="Arial MT"/>
                <a:cs typeface="Arial MT"/>
              </a:rPr>
              <a:t>disruptions</a:t>
            </a:r>
            <a:r>
              <a:rPr dirty="0" sz="1500" spc="-6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to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the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freshwater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supply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18479" y="4484370"/>
            <a:ext cx="5982970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Solution: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3D-manufactured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filter</a:t>
            </a:r>
            <a:r>
              <a:rPr dirty="0" sz="1500" spc="-5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housing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>
                <a:latin typeface="Arial MT"/>
                <a:cs typeface="Arial MT"/>
              </a:rPr>
              <a:t>delivered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15">
                <a:latin typeface="Arial MT"/>
                <a:cs typeface="Arial MT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14</a:t>
            </a:r>
            <a:r>
              <a:rPr dirty="0" sz="15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days</a:t>
            </a:r>
            <a:r>
              <a:rPr dirty="0" sz="1500" spc="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spc="-20" b="1">
                <a:solidFill>
                  <a:srgbClr val="00AF50"/>
                </a:solidFill>
                <a:latin typeface="Arial"/>
                <a:cs typeface="Arial"/>
              </a:rPr>
              <a:t>from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design</a:t>
            </a:r>
            <a:r>
              <a:rPr dirty="0" sz="1500" spc="-6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approval</a:t>
            </a:r>
            <a:r>
              <a:rPr dirty="0" sz="1500" b="1">
                <a:latin typeface="Arial"/>
                <a:cs typeface="Arial"/>
              </a:rPr>
              <a:t>,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>
                <a:latin typeface="Arial MT"/>
                <a:cs typeface="Arial MT"/>
              </a:rPr>
              <a:t>compared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to</a:t>
            </a:r>
            <a:r>
              <a:rPr dirty="0" sz="1500" spc="-40">
                <a:latin typeface="Arial MT"/>
                <a:cs typeface="Arial MT"/>
              </a:rPr>
              <a:t> </a:t>
            </a:r>
            <a:r>
              <a:rPr dirty="0" sz="1500" b="1">
                <a:latin typeface="Arial"/>
                <a:cs typeface="Arial"/>
              </a:rPr>
              <a:t>conventional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manufacturing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and </a:t>
            </a:r>
            <a:r>
              <a:rPr dirty="0" sz="1500" b="1">
                <a:latin typeface="Arial"/>
                <a:cs typeface="Arial"/>
              </a:rPr>
              <a:t>international</a:t>
            </a:r>
            <a:r>
              <a:rPr dirty="0" sz="1500" spc="-7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sourcing</a:t>
            </a:r>
            <a:r>
              <a:rPr dirty="0" sz="1500" spc="-40" b="1">
                <a:latin typeface="Arial"/>
                <a:cs typeface="Arial"/>
              </a:rPr>
              <a:t> </a:t>
            </a:r>
            <a:r>
              <a:rPr dirty="0" sz="1500">
                <a:latin typeface="Arial MT"/>
                <a:cs typeface="Arial MT"/>
              </a:rPr>
              <a:t>timelines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of</a:t>
            </a:r>
            <a:r>
              <a:rPr dirty="0" sz="1500" spc="-25">
                <a:latin typeface="Arial MT"/>
                <a:cs typeface="Arial MT"/>
              </a:rPr>
              <a:t> </a:t>
            </a: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12-</a:t>
            </a:r>
            <a:r>
              <a:rPr dirty="0" sz="1500" b="1">
                <a:solidFill>
                  <a:srgbClr val="FF0000"/>
                </a:solidFill>
                <a:latin typeface="Arial"/>
                <a:cs typeface="Arial"/>
              </a:rPr>
              <a:t>15</a:t>
            </a:r>
            <a:r>
              <a:rPr dirty="0" sz="15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FF0000"/>
                </a:solidFill>
                <a:latin typeface="Arial"/>
                <a:cs typeface="Arial"/>
              </a:rPr>
              <a:t>weeks.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618479" y="5399023"/>
            <a:ext cx="5610860" cy="1169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8585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Arial"/>
                <a:cs typeface="Arial"/>
              </a:rPr>
              <a:t>Key</a:t>
            </a:r>
            <a:r>
              <a:rPr dirty="0" sz="1500" spc="-2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decision</a:t>
            </a:r>
            <a:r>
              <a:rPr dirty="0" sz="1500" spc="-6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factor:</a:t>
            </a:r>
            <a:r>
              <a:rPr dirty="0" sz="1500" spc="-50" b="1">
                <a:latin typeface="Arial"/>
                <a:cs typeface="Arial"/>
              </a:rPr>
              <a:t> </a:t>
            </a:r>
            <a:r>
              <a:rPr dirty="0" sz="1500">
                <a:latin typeface="Arial MT"/>
                <a:cs typeface="Arial MT"/>
              </a:rPr>
              <a:t>design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optimization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potential;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from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</a:t>
            </a:r>
            <a:r>
              <a:rPr dirty="0" sz="1500" spc="-3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3-</a:t>
            </a:r>
            <a:r>
              <a:rPr dirty="0" sz="1500" spc="-20">
                <a:latin typeface="Arial MT"/>
                <a:cs typeface="Arial MT"/>
              </a:rPr>
              <a:t>part </a:t>
            </a:r>
            <a:r>
              <a:rPr dirty="0" sz="1500">
                <a:latin typeface="Arial MT"/>
                <a:cs typeface="Arial MT"/>
              </a:rPr>
              <a:t>assembly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to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2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compact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units.</a:t>
            </a:r>
            <a:endParaRPr sz="15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20">
                <a:latin typeface="Arial MT"/>
                <a:cs typeface="Arial MT"/>
              </a:rPr>
              <a:t>ULTEM</a:t>
            </a:r>
            <a:r>
              <a:rPr dirty="0" sz="1500" spc="-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9085</a:t>
            </a:r>
            <a:r>
              <a:rPr dirty="0" sz="1500" spc="-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material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choice</a:t>
            </a:r>
            <a:r>
              <a:rPr dirty="0" sz="1500" spc="-3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due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to</a:t>
            </a:r>
            <a:r>
              <a:rPr dirty="0" sz="1500" spc="-4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superior</a:t>
            </a:r>
            <a:r>
              <a:rPr dirty="0" sz="1500" spc="-6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corrosion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resistance, strength-to-</a:t>
            </a:r>
            <a:r>
              <a:rPr dirty="0" sz="1500">
                <a:latin typeface="Arial MT"/>
                <a:cs typeface="Arial MT"/>
              </a:rPr>
              <a:t>weight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ratio,</a:t>
            </a:r>
            <a:r>
              <a:rPr dirty="0" sz="1500" spc="-3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and</a:t>
            </a:r>
            <a:r>
              <a:rPr dirty="0" sz="1500" spc="-2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long-</a:t>
            </a:r>
            <a:r>
              <a:rPr dirty="0" sz="1500">
                <a:latin typeface="Arial MT"/>
                <a:cs typeface="Arial MT"/>
              </a:rPr>
              <a:t>term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durability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in</a:t>
            </a:r>
            <a:r>
              <a:rPr dirty="0" sz="1500" spc="-2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offshore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and </a:t>
            </a:r>
            <a:r>
              <a:rPr dirty="0" sz="1500">
                <a:latin typeface="Arial MT"/>
                <a:cs typeface="Arial MT"/>
              </a:rPr>
              <a:t>seawater</a:t>
            </a:r>
            <a:r>
              <a:rPr dirty="0" sz="1500" spc="-7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environments.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46595" y="2545841"/>
            <a:ext cx="13512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3D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model</a:t>
            </a:r>
            <a:r>
              <a:rPr dirty="0" sz="1200" spc="-4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 </a:t>
            </a:r>
            <a:r>
              <a:rPr dirty="0" sz="1200" spc="-25">
                <a:latin typeface="Arial MT"/>
                <a:cs typeface="Arial MT"/>
              </a:rPr>
              <a:t>the </a:t>
            </a:r>
            <a:r>
              <a:rPr dirty="0" sz="1200">
                <a:latin typeface="Arial MT"/>
                <a:cs typeface="Arial MT"/>
              </a:rPr>
              <a:t>redesigned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housing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7407529" y="3381375"/>
            <a:ext cx="967105" cy="95250"/>
          </a:xfrm>
          <a:custGeom>
            <a:avLst/>
            <a:gdLst/>
            <a:ahLst/>
            <a:cxnLst/>
            <a:rect l="l" t="t" r="r" b="b"/>
            <a:pathLst>
              <a:path w="967104" h="95250">
                <a:moveTo>
                  <a:pt x="871347" y="0"/>
                </a:moveTo>
                <a:lnTo>
                  <a:pt x="871347" y="95250"/>
                </a:lnTo>
                <a:lnTo>
                  <a:pt x="934847" y="63500"/>
                </a:lnTo>
                <a:lnTo>
                  <a:pt x="887222" y="63500"/>
                </a:lnTo>
                <a:lnTo>
                  <a:pt x="887222" y="31750"/>
                </a:lnTo>
                <a:lnTo>
                  <a:pt x="934847" y="31750"/>
                </a:lnTo>
                <a:lnTo>
                  <a:pt x="871347" y="0"/>
                </a:lnTo>
                <a:close/>
              </a:path>
              <a:path w="967104" h="95250">
                <a:moveTo>
                  <a:pt x="871347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871347" y="63500"/>
                </a:lnTo>
                <a:lnTo>
                  <a:pt x="871347" y="31750"/>
                </a:lnTo>
                <a:close/>
              </a:path>
              <a:path w="967104" h="95250">
                <a:moveTo>
                  <a:pt x="934847" y="31750"/>
                </a:moveTo>
                <a:lnTo>
                  <a:pt x="887222" y="31750"/>
                </a:lnTo>
                <a:lnTo>
                  <a:pt x="887222" y="63500"/>
                </a:lnTo>
                <a:lnTo>
                  <a:pt x="934847" y="63500"/>
                </a:lnTo>
                <a:lnTo>
                  <a:pt x="966597" y="47625"/>
                </a:lnTo>
                <a:lnTo>
                  <a:pt x="934847" y="31750"/>
                </a:lnTo>
                <a:close/>
              </a:path>
            </a:pathLst>
          </a:custGeom>
          <a:solidFill>
            <a:srgbClr val="5C9C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444875" y="3381375"/>
            <a:ext cx="1538605" cy="95250"/>
          </a:xfrm>
          <a:custGeom>
            <a:avLst/>
            <a:gdLst/>
            <a:ahLst/>
            <a:cxnLst/>
            <a:rect l="l" t="t" r="r" b="b"/>
            <a:pathLst>
              <a:path w="1538604" h="95250">
                <a:moveTo>
                  <a:pt x="1442974" y="0"/>
                </a:moveTo>
                <a:lnTo>
                  <a:pt x="1442974" y="95250"/>
                </a:lnTo>
                <a:lnTo>
                  <a:pt x="1506474" y="63500"/>
                </a:lnTo>
                <a:lnTo>
                  <a:pt x="1458849" y="63500"/>
                </a:lnTo>
                <a:lnTo>
                  <a:pt x="1458849" y="31750"/>
                </a:lnTo>
                <a:lnTo>
                  <a:pt x="1506474" y="31750"/>
                </a:lnTo>
                <a:lnTo>
                  <a:pt x="1442974" y="0"/>
                </a:lnTo>
                <a:close/>
              </a:path>
              <a:path w="1538604" h="95250">
                <a:moveTo>
                  <a:pt x="1442974" y="31750"/>
                </a:moveTo>
                <a:lnTo>
                  <a:pt x="0" y="31750"/>
                </a:lnTo>
                <a:lnTo>
                  <a:pt x="0" y="63500"/>
                </a:lnTo>
                <a:lnTo>
                  <a:pt x="1442974" y="63500"/>
                </a:lnTo>
                <a:lnTo>
                  <a:pt x="1442974" y="31750"/>
                </a:lnTo>
                <a:close/>
              </a:path>
              <a:path w="1538604" h="95250">
                <a:moveTo>
                  <a:pt x="1506474" y="31750"/>
                </a:moveTo>
                <a:lnTo>
                  <a:pt x="1458849" y="31750"/>
                </a:lnTo>
                <a:lnTo>
                  <a:pt x="1458849" y="63500"/>
                </a:lnTo>
                <a:lnTo>
                  <a:pt x="1506474" y="63500"/>
                </a:lnTo>
                <a:lnTo>
                  <a:pt x="1538224" y="47625"/>
                </a:lnTo>
                <a:lnTo>
                  <a:pt x="1506474" y="31750"/>
                </a:lnTo>
                <a:close/>
              </a:path>
            </a:pathLst>
          </a:custGeom>
          <a:solidFill>
            <a:srgbClr val="5C9C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740727" y="4528565"/>
            <a:ext cx="0" cy="1400175"/>
          </a:xfrm>
          <a:custGeom>
            <a:avLst/>
            <a:gdLst/>
            <a:ahLst/>
            <a:cxnLst/>
            <a:rect l="l" t="t" r="r" b="b"/>
            <a:pathLst>
              <a:path w="0" h="1400175">
                <a:moveTo>
                  <a:pt x="0" y="0"/>
                </a:moveTo>
                <a:lnTo>
                  <a:pt x="0" y="1399603"/>
                </a:lnTo>
              </a:path>
            </a:pathLst>
          </a:custGeom>
          <a:ln w="12700">
            <a:solidFill>
              <a:srgbClr val="DD2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448046" y="4464939"/>
            <a:ext cx="0" cy="1399540"/>
          </a:xfrm>
          <a:custGeom>
            <a:avLst/>
            <a:gdLst/>
            <a:ahLst/>
            <a:cxnLst/>
            <a:rect l="l" t="t" r="r" b="b"/>
            <a:pathLst>
              <a:path w="0" h="1399539">
                <a:moveTo>
                  <a:pt x="0" y="0"/>
                </a:moveTo>
                <a:lnTo>
                  <a:pt x="0" y="1399489"/>
                </a:lnTo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71550" y="363728"/>
            <a:ext cx="73533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Methodology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evaluating</a:t>
            </a:r>
            <a:r>
              <a:rPr dirty="0" spc="-170"/>
              <a:t> </a:t>
            </a:r>
            <a:r>
              <a:rPr dirty="0"/>
              <a:t>AM</a:t>
            </a:r>
            <a:r>
              <a:rPr dirty="0" spc="-85"/>
              <a:t> </a:t>
            </a:r>
            <a:r>
              <a:rPr dirty="0"/>
              <a:t>feasibility</a:t>
            </a:r>
            <a:r>
              <a:rPr dirty="0" spc="-50"/>
              <a:t> –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771550" y="918159"/>
            <a:ext cx="1016762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RusselSmith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Case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Studies: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Design</a:t>
            </a:r>
            <a:r>
              <a:rPr dirty="0" sz="2400" spc="-5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Optimization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64"/>
              </a:spcBef>
              <a:tabLst>
                <a:tab pos="711835" algn="l"/>
                <a:tab pos="1877695" algn="l"/>
                <a:tab pos="3159760" algn="l"/>
                <a:tab pos="3578860" algn="l"/>
                <a:tab pos="5281295" algn="l"/>
                <a:tab pos="5666740" algn="l"/>
                <a:tab pos="7496175" algn="l"/>
                <a:tab pos="8056880" algn="l"/>
                <a:tab pos="8743950" algn="l"/>
                <a:tab pos="9787255" algn="l"/>
              </a:tabLst>
            </a:pPr>
            <a:r>
              <a:rPr dirty="0" sz="1800" spc="-20" b="1">
                <a:solidFill>
                  <a:srgbClr val="225583"/>
                </a:solidFill>
                <a:latin typeface="Arial"/>
                <a:cs typeface="Arial"/>
              </a:rPr>
              <a:t>From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Leaks</a:t>
            </a:r>
            <a:r>
              <a:rPr dirty="0" sz="1800" spc="47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25583"/>
                </a:solidFill>
                <a:latin typeface="Arial"/>
                <a:cs typeface="Arial"/>
              </a:rPr>
              <a:t>To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Reliability: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225583"/>
                </a:solidFill>
                <a:latin typeface="Arial"/>
                <a:cs typeface="Arial"/>
              </a:rPr>
              <a:t>3D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Manufacturing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225583"/>
                </a:solidFill>
                <a:latin typeface="Arial"/>
                <a:cs typeface="Arial"/>
              </a:rPr>
              <a:t>Of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A</a:t>
            </a:r>
            <a:r>
              <a:rPr dirty="0" sz="1800" spc="38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Replacement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225583"/>
                </a:solidFill>
                <a:latin typeface="Arial"/>
                <a:cs typeface="Arial"/>
              </a:rPr>
              <a:t>Bag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Filter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Housing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	</a:t>
            </a:r>
            <a:r>
              <a:rPr dirty="0" sz="1800" spc="-25" b="1">
                <a:solidFill>
                  <a:srgbClr val="225583"/>
                </a:solidFill>
                <a:latin typeface="Arial"/>
                <a:cs typeface="Arial"/>
              </a:rPr>
              <a:t>For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Offshore</a:t>
            </a:r>
            <a:r>
              <a:rPr dirty="0" sz="1800" spc="-8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Desalination</a:t>
            </a:r>
            <a:r>
              <a:rPr dirty="0" sz="1800" spc="-6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(TotalEnergies)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5602" y="2049526"/>
            <a:ext cx="11468735" cy="2595880"/>
            <a:chOff x="275602" y="2049526"/>
            <a:chExt cx="11468735" cy="2595880"/>
          </a:xfrm>
        </p:grpSpPr>
        <p:sp>
          <p:nvSpPr>
            <p:cNvPr id="3" name="object 3" descr=""/>
            <p:cNvSpPr/>
            <p:nvPr/>
          </p:nvSpPr>
          <p:spPr>
            <a:xfrm>
              <a:off x="3479292" y="2862071"/>
              <a:ext cx="3943985" cy="141605"/>
            </a:xfrm>
            <a:custGeom>
              <a:avLst/>
              <a:gdLst/>
              <a:ahLst/>
              <a:cxnLst/>
              <a:rect l="l" t="t" r="r" b="b"/>
              <a:pathLst>
                <a:path w="3943984" h="141605">
                  <a:moveTo>
                    <a:pt x="362204" y="93980"/>
                  </a:moveTo>
                  <a:lnTo>
                    <a:pt x="330454" y="78105"/>
                  </a:lnTo>
                  <a:lnTo>
                    <a:pt x="266954" y="46355"/>
                  </a:lnTo>
                  <a:lnTo>
                    <a:pt x="266954" y="78105"/>
                  </a:lnTo>
                  <a:lnTo>
                    <a:pt x="0" y="78105"/>
                  </a:lnTo>
                  <a:lnTo>
                    <a:pt x="0" y="109855"/>
                  </a:lnTo>
                  <a:lnTo>
                    <a:pt x="266954" y="109855"/>
                  </a:lnTo>
                  <a:lnTo>
                    <a:pt x="266954" y="141605"/>
                  </a:lnTo>
                  <a:lnTo>
                    <a:pt x="330454" y="109855"/>
                  </a:lnTo>
                  <a:lnTo>
                    <a:pt x="362204" y="93980"/>
                  </a:lnTo>
                  <a:close/>
                </a:path>
                <a:path w="3943984" h="141605">
                  <a:moveTo>
                    <a:pt x="3943985" y="47625"/>
                  </a:moveTo>
                  <a:lnTo>
                    <a:pt x="3912235" y="31750"/>
                  </a:lnTo>
                  <a:lnTo>
                    <a:pt x="3848735" y="0"/>
                  </a:lnTo>
                  <a:lnTo>
                    <a:pt x="3848735" y="31750"/>
                  </a:lnTo>
                  <a:lnTo>
                    <a:pt x="3581781" y="31750"/>
                  </a:lnTo>
                  <a:lnTo>
                    <a:pt x="3581781" y="63500"/>
                  </a:lnTo>
                  <a:lnTo>
                    <a:pt x="3848735" y="63500"/>
                  </a:lnTo>
                  <a:lnTo>
                    <a:pt x="3848735" y="95250"/>
                  </a:lnTo>
                  <a:lnTo>
                    <a:pt x="3912235" y="63500"/>
                  </a:lnTo>
                  <a:lnTo>
                    <a:pt x="3943985" y="4762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602" y="2049526"/>
              <a:ext cx="3607942" cy="25953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41495" y="2116455"/>
              <a:ext cx="3373247" cy="21859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7402" y="2049653"/>
              <a:ext cx="4336796" cy="225272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599033" y="4685791"/>
            <a:ext cx="3108325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Challenge: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latin typeface="Arial MT"/>
                <a:cs typeface="Arial MT"/>
              </a:rPr>
              <a:t>compressor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system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failure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when</a:t>
            </a:r>
            <a:r>
              <a:rPr dirty="0" sz="1600" spc="-50">
                <a:latin typeface="Arial MT"/>
                <a:cs typeface="Arial MT"/>
              </a:rPr>
              <a:t> a </a:t>
            </a:r>
            <a:r>
              <a:rPr dirty="0" sz="1600">
                <a:latin typeface="Arial MT"/>
                <a:cs typeface="Arial MT"/>
              </a:rPr>
              <a:t>rotating</a:t>
            </a:r>
            <a:r>
              <a:rPr dirty="0" sz="1600" spc="-8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component</a:t>
            </a:r>
            <a:r>
              <a:rPr dirty="0" sz="1600" spc="-7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damaged</a:t>
            </a:r>
            <a:r>
              <a:rPr dirty="0" sz="1600" spc="-8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the </a:t>
            </a:r>
            <a:r>
              <a:rPr dirty="0" sz="1600">
                <a:latin typeface="Arial MT"/>
                <a:cs typeface="Arial MT"/>
              </a:rPr>
              <a:t>coupling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beyond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serviceability.</a:t>
            </a:r>
            <a:endParaRPr sz="1600">
              <a:latin typeface="Arial MT"/>
              <a:cs typeface="Arial MT"/>
            </a:endParaRPr>
          </a:p>
          <a:p>
            <a:pPr marL="12700" marR="647700">
              <a:lnSpc>
                <a:spcPct val="100000"/>
              </a:lnSpc>
            </a:pP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OEM</a:t>
            </a:r>
            <a:r>
              <a:rPr dirty="0" sz="1600" spc="-1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replacement</a:t>
            </a:r>
            <a:r>
              <a:rPr dirty="0" sz="1600" spc="-1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on</a:t>
            </a:r>
            <a:r>
              <a:rPr dirty="0" sz="1600" spc="-35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dirty="0" sz="1600" spc="-4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 MT"/>
                <a:cs typeface="Arial MT"/>
              </a:rPr>
              <a:t>6-</a:t>
            </a:r>
            <a:r>
              <a:rPr dirty="0" sz="1600" spc="-50">
                <a:solidFill>
                  <a:srgbClr val="FF0000"/>
                </a:solidFill>
                <a:latin typeface="Arial MT"/>
                <a:cs typeface="Arial MT"/>
              </a:rPr>
              <a:t>9 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months</a:t>
            </a:r>
            <a:r>
              <a:rPr dirty="0" sz="1600" spc="-2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0000"/>
                </a:solidFill>
                <a:latin typeface="Arial MT"/>
                <a:cs typeface="Arial MT"/>
              </a:rPr>
              <a:t>lead</a:t>
            </a:r>
            <a:r>
              <a:rPr dirty="0" sz="1600" spc="-3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Arial MT"/>
                <a:cs typeface="Arial MT"/>
              </a:rPr>
              <a:t>time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993896" y="4656835"/>
            <a:ext cx="741553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Solution: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20">
                <a:latin typeface="Arial MT"/>
                <a:cs typeface="Arial MT"/>
              </a:rPr>
              <a:t>Submerged-</a:t>
            </a:r>
            <a:r>
              <a:rPr dirty="0" sz="1600">
                <a:latin typeface="Arial MT"/>
                <a:cs typeface="Arial MT"/>
              </a:rPr>
              <a:t>Arc</a:t>
            </a:r>
            <a:r>
              <a:rPr dirty="0" sz="1600" spc="-9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Additive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Manufacturing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technique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(SAAM)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print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the </a:t>
            </a:r>
            <a:r>
              <a:rPr dirty="0" sz="1600">
                <a:latin typeface="Arial MT"/>
                <a:cs typeface="Arial MT"/>
              </a:rPr>
              <a:t>replacement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coupling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using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EM12K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wire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BA-S2Si,</a:t>
            </a:r>
            <a:r>
              <a:rPr dirty="0" sz="1600" spc="390"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delivered</a:t>
            </a:r>
            <a:r>
              <a:rPr dirty="0" sz="1600" spc="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within</a:t>
            </a:r>
            <a:r>
              <a:rPr dirty="0" sz="16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5</a:t>
            </a:r>
            <a:r>
              <a:rPr dirty="0" sz="16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AF50"/>
                </a:solidFill>
                <a:latin typeface="Arial"/>
                <a:cs typeface="Arial"/>
              </a:rPr>
              <a:t>weeks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993896" y="5388355"/>
            <a:ext cx="749935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Key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decision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factors: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process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technique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material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combination</a:t>
            </a:r>
            <a:r>
              <a:rPr dirty="0" sz="1600" spc="-6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suitable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for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the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 MT"/>
                <a:cs typeface="Arial MT"/>
              </a:rPr>
              <a:t>dimensional</a:t>
            </a:r>
            <a:r>
              <a:rPr dirty="0" sz="1600" spc="-7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and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performance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requirements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of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the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component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435940" y="4805934"/>
            <a:ext cx="0" cy="1174115"/>
          </a:xfrm>
          <a:custGeom>
            <a:avLst/>
            <a:gdLst/>
            <a:ahLst/>
            <a:cxnLst/>
            <a:rect l="l" t="t" r="r" b="b"/>
            <a:pathLst>
              <a:path w="0" h="1174114">
                <a:moveTo>
                  <a:pt x="0" y="0"/>
                </a:moveTo>
                <a:lnTo>
                  <a:pt x="0" y="1173886"/>
                </a:lnTo>
              </a:path>
            </a:pathLst>
          </a:custGeom>
          <a:ln w="12700">
            <a:solidFill>
              <a:srgbClr val="DD2D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51655" y="4805934"/>
            <a:ext cx="0" cy="1058545"/>
          </a:xfrm>
          <a:custGeom>
            <a:avLst/>
            <a:gdLst/>
            <a:ahLst/>
            <a:cxnLst/>
            <a:rect l="l" t="t" r="r" b="b"/>
            <a:pathLst>
              <a:path w="0" h="1058545">
                <a:moveTo>
                  <a:pt x="0" y="0"/>
                </a:moveTo>
                <a:lnTo>
                  <a:pt x="0" y="1058494"/>
                </a:lnTo>
              </a:path>
            </a:pathLst>
          </a:custGeom>
          <a:ln w="12700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71550" y="363728"/>
            <a:ext cx="73533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Methodology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evaluating</a:t>
            </a:r>
            <a:r>
              <a:rPr dirty="0" spc="-170"/>
              <a:t> </a:t>
            </a:r>
            <a:r>
              <a:rPr dirty="0"/>
              <a:t>AM</a:t>
            </a:r>
            <a:r>
              <a:rPr dirty="0" spc="-85"/>
              <a:t> </a:t>
            </a:r>
            <a:r>
              <a:rPr dirty="0"/>
              <a:t>feasibility</a:t>
            </a:r>
            <a:r>
              <a:rPr dirty="0" spc="-50"/>
              <a:t> –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71550" y="918159"/>
            <a:ext cx="8771255" cy="98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RusselSmith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Case</a:t>
            </a:r>
            <a:r>
              <a:rPr dirty="0" sz="2400" spc="-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Studies: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Significant</a:t>
            </a:r>
            <a:r>
              <a:rPr dirty="0" sz="2400" spc="-8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Lead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Time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Reduction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3D</a:t>
            </a:r>
            <a:r>
              <a:rPr dirty="0" sz="1800" spc="-4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Manufacturing</a:t>
            </a:r>
            <a:r>
              <a:rPr dirty="0" sz="1800" spc="-4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of</a:t>
            </a:r>
            <a:r>
              <a:rPr dirty="0" sz="1800" spc="-3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Compressor</a:t>
            </a:r>
            <a:r>
              <a:rPr dirty="0" sz="1800" spc="-3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Coupling</a:t>
            </a:r>
            <a:r>
              <a:rPr dirty="0" sz="1800" spc="-5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(Seplat)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6384" y="2080450"/>
            <a:ext cx="12101830" cy="3843020"/>
            <a:chOff x="46384" y="2080450"/>
            <a:chExt cx="12101830" cy="384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0598" y="2091944"/>
              <a:ext cx="2574290" cy="296964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4075" y="2087880"/>
              <a:ext cx="2499741" cy="29696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5156" y="2082800"/>
              <a:ext cx="2380360" cy="29692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84" y="2080450"/>
              <a:ext cx="4398137" cy="38333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584001" y="2127414"/>
              <a:ext cx="5648960" cy="439420"/>
            </a:xfrm>
            <a:custGeom>
              <a:avLst/>
              <a:gdLst/>
              <a:ahLst/>
              <a:cxnLst/>
              <a:rect l="l" t="t" r="r" b="b"/>
              <a:pathLst>
                <a:path w="5648959" h="439419">
                  <a:moveTo>
                    <a:pt x="406590" y="235927"/>
                  </a:moveTo>
                  <a:lnTo>
                    <a:pt x="401434" y="191033"/>
                  </a:lnTo>
                  <a:lnTo>
                    <a:pt x="401320" y="189966"/>
                  </a:lnTo>
                  <a:lnTo>
                    <a:pt x="401243" y="189293"/>
                  </a:lnTo>
                  <a:lnTo>
                    <a:pt x="385965" y="146494"/>
                  </a:lnTo>
                  <a:lnTo>
                    <a:pt x="381584" y="139598"/>
                  </a:lnTo>
                  <a:lnTo>
                    <a:pt x="361988" y="108737"/>
                  </a:lnTo>
                  <a:lnTo>
                    <a:pt x="330530" y="77241"/>
                  </a:lnTo>
                  <a:lnTo>
                    <a:pt x="292811" y="53225"/>
                  </a:lnTo>
                  <a:lnTo>
                    <a:pt x="250037" y="37909"/>
                  </a:lnTo>
                  <a:lnTo>
                    <a:pt x="225590" y="35090"/>
                  </a:lnTo>
                  <a:lnTo>
                    <a:pt x="225590" y="139598"/>
                  </a:lnTo>
                  <a:lnTo>
                    <a:pt x="225590" y="322262"/>
                  </a:lnTo>
                  <a:lnTo>
                    <a:pt x="194665" y="322262"/>
                  </a:lnTo>
                  <a:lnTo>
                    <a:pt x="194665" y="191033"/>
                  </a:lnTo>
                  <a:lnTo>
                    <a:pt x="194665" y="174498"/>
                  </a:lnTo>
                  <a:lnTo>
                    <a:pt x="159245" y="189966"/>
                  </a:lnTo>
                  <a:lnTo>
                    <a:pt x="154851" y="191033"/>
                  </a:lnTo>
                  <a:lnTo>
                    <a:pt x="154851" y="166319"/>
                  </a:lnTo>
                  <a:lnTo>
                    <a:pt x="157822" y="165493"/>
                  </a:lnTo>
                  <a:lnTo>
                    <a:pt x="160515" y="164655"/>
                  </a:lnTo>
                  <a:lnTo>
                    <a:pt x="170141" y="161340"/>
                  </a:lnTo>
                  <a:lnTo>
                    <a:pt x="174879" y="159423"/>
                  </a:lnTo>
                  <a:lnTo>
                    <a:pt x="179628" y="157391"/>
                  </a:lnTo>
                  <a:lnTo>
                    <a:pt x="184365" y="155473"/>
                  </a:lnTo>
                  <a:lnTo>
                    <a:pt x="193509" y="150723"/>
                  </a:lnTo>
                  <a:lnTo>
                    <a:pt x="195783" y="149479"/>
                  </a:lnTo>
                  <a:lnTo>
                    <a:pt x="198043" y="148158"/>
                  </a:lnTo>
                  <a:lnTo>
                    <a:pt x="200545" y="146862"/>
                  </a:lnTo>
                  <a:lnTo>
                    <a:pt x="202996" y="145440"/>
                  </a:lnTo>
                  <a:lnTo>
                    <a:pt x="207835" y="142328"/>
                  </a:lnTo>
                  <a:lnTo>
                    <a:pt x="210299" y="140893"/>
                  </a:lnTo>
                  <a:lnTo>
                    <a:pt x="212801" y="139598"/>
                  </a:lnTo>
                  <a:lnTo>
                    <a:pt x="225590" y="139598"/>
                  </a:lnTo>
                  <a:lnTo>
                    <a:pt x="225590" y="35090"/>
                  </a:lnTo>
                  <a:lnTo>
                    <a:pt x="203454" y="32524"/>
                  </a:lnTo>
                  <a:lnTo>
                    <a:pt x="203288" y="32524"/>
                  </a:lnTo>
                  <a:lnTo>
                    <a:pt x="156641" y="37909"/>
                  </a:lnTo>
                  <a:lnTo>
                    <a:pt x="113855" y="53225"/>
                  </a:lnTo>
                  <a:lnTo>
                    <a:pt x="76123" y="77241"/>
                  </a:lnTo>
                  <a:lnTo>
                    <a:pt x="44653" y="108737"/>
                  </a:lnTo>
                  <a:lnTo>
                    <a:pt x="20662" y="146494"/>
                  </a:lnTo>
                  <a:lnTo>
                    <a:pt x="5372" y="189293"/>
                  </a:lnTo>
                  <a:lnTo>
                    <a:pt x="0" y="235927"/>
                  </a:lnTo>
                  <a:lnTo>
                    <a:pt x="5372" y="282562"/>
                  </a:lnTo>
                  <a:lnTo>
                    <a:pt x="20662" y="325374"/>
                  </a:lnTo>
                  <a:lnTo>
                    <a:pt x="44665" y="363143"/>
                  </a:lnTo>
                  <a:lnTo>
                    <a:pt x="76149" y="394639"/>
                  </a:lnTo>
                  <a:lnTo>
                    <a:pt x="113893" y="418655"/>
                  </a:lnTo>
                  <a:lnTo>
                    <a:pt x="156679" y="433946"/>
                  </a:lnTo>
                  <a:lnTo>
                    <a:pt x="203288" y="439318"/>
                  </a:lnTo>
                  <a:lnTo>
                    <a:pt x="249897" y="433946"/>
                  </a:lnTo>
                  <a:lnTo>
                    <a:pt x="292696" y="418655"/>
                  </a:lnTo>
                  <a:lnTo>
                    <a:pt x="330441" y="394639"/>
                  </a:lnTo>
                  <a:lnTo>
                    <a:pt x="361924" y="363143"/>
                  </a:lnTo>
                  <a:lnTo>
                    <a:pt x="385927" y="325374"/>
                  </a:lnTo>
                  <a:lnTo>
                    <a:pt x="387032" y="322262"/>
                  </a:lnTo>
                  <a:lnTo>
                    <a:pt x="401218" y="282562"/>
                  </a:lnTo>
                  <a:lnTo>
                    <a:pt x="406590" y="235927"/>
                  </a:lnTo>
                  <a:close/>
                </a:path>
                <a:path w="5648959" h="439419">
                  <a:moveTo>
                    <a:pt x="3091192" y="222199"/>
                  </a:moveTo>
                  <a:lnTo>
                    <a:pt x="3085630" y="173647"/>
                  </a:lnTo>
                  <a:lnTo>
                    <a:pt x="3069793" y="129286"/>
                  </a:lnTo>
                  <a:lnTo>
                    <a:pt x="3069729" y="129070"/>
                  </a:lnTo>
                  <a:lnTo>
                    <a:pt x="3068612" y="127330"/>
                  </a:lnTo>
                  <a:lnTo>
                    <a:pt x="3068485" y="127139"/>
                  </a:lnTo>
                  <a:lnTo>
                    <a:pt x="3044761" y="89763"/>
                  </a:lnTo>
                  <a:lnTo>
                    <a:pt x="3012008" y="56972"/>
                  </a:lnTo>
                  <a:lnTo>
                    <a:pt x="2972727" y="31965"/>
                  </a:lnTo>
                  <a:lnTo>
                    <a:pt x="2940037" y="20269"/>
                  </a:lnTo>
                  <a:lnTo>
                    <a:pt x="2940037" y="317169"/>
                  </a:lnTo>
                  <a:lnTo>
                    <a:pt x="2819006" y="317169"/>
                  </a:lnTo>
                  <a:lnTo>
                    <a:pt x="2823083" y="277647"/>
                  </a:lnTo>
                  <a:lnTo>
                    <a:pt x="2857131" y="239928"/>
                  </a:lnTo>
                  <a:lnTo>
                    <a:pt x="2877286" y="227266"/>
                  </a:lnTo>
                  <a:lnTo>
                    <a:pt x="2883065" y="223113"/>
                  </a:lnTo>
                  <a:lnTo>
                    <a:pt x="2905696" y="190385"/>
                  </a:lnTo>
                  <a:lnTo>
                    <a:pt x="2906204" y="185915"/>
                  </a:lnTo>
                  <a:lnTo>
                    <a:pt x="2906166" y="177520"/>
                  </a:lnTo>
                  <a:lnTo>
                    <a:pt x="2905544" y="173647"/>
                  </a:lnTo>
                  <a:lnTo>
                    <a:pt x="2905290" y="172885"/>
                  </a:lnTo>
                  <a:lnTo>
                    <a:pt x="2903156" y="166382"/>
                  </a:lnTo>
                  <a:lnTo>
                    <a:pt x="2881515" y="151041"/>
                  </a:lnTo>
                  <a:lnTo>
                    <a:pt x="2876562" y="151041"/>
                  </a:lnTo>
                  <a:lnTo>
                    <a:pt x="2839605" y="164096"/>
                  </a:lnTo>
                  <a:lnTo>
                    <a:pt x="2829001" y="172885"/>
                  </a:lnTo>
                  <a:lnTo>
                    <a:pt x="2829001" y="143992"/>
                  </a:lnTo>
                  <a:lnTo>
                    <a:pt x="2865259" y="128041"/>
                  </a:lnTo>
                  <a:lnTo>
                    <a:pt x="2879344" y="127139"/>
                  </a:lnTo>
                  <a:lnTo>
                    <a:pt x="2887218" y="127139"/>
                  </a:lnTo>
                  <a:lnTo>
                    <a:pt x="2924911" y="144513"/>
                  </a:lnTo>
                  <a:lnTo>
                    <a:pt x="2936430" y="184607"/>
                  </a:lnTo>
                  <a:lnTo>
                    <a:pt x="2935757" y="190385"/>
                  </a:lnTo>
                  <a:lnTo>
                    <a:pt x="2917914" y="226275"/>
                  </a:lnTo>
                  <a:lnTo>
                    <a:pt x="2885249" y="250444"/>
                  </a:lnTo>
                  <a:lnTo>
                    <a:pt x="2879318" y="254342"/>
                  </a:lnTo>
                  <a:lnTo>
                    <a:pt x="2874137" y="257911"/>
                  </a:lnTo>
                  <a:lnTo>
                    <a:pt x="2869450" y="261099"/>
                  </a:lnTo>
                  <a:lnTo>
                    <a:pt x="2865018" y="264668"/>
                  </a:lnTo>
                  <a:lnTo>
                    <a:pt x="2849842" y="287655"/>
                  </a:lnTo>
                  <a:lnTo>
                    <a:pt x="2849892" y="291985"/>
                  </a:lnTo>
                  <a:lnTo>
                    <a:pt x="2940012" y="291985"/>
                  </a:lnTo>
                  <a:lnTo>
                    <a:pt x="2940037" y="317169"/>
                  </a:lnTo>
                  <a:lnTo>
                    <a:pt x="2940037" y="20269"/>
                  </a:lnTo>
                  <a:lnTo>
                    <a:pt x="2928188" y="16027"/>
                  </a:lnTo>
                  <a:lnTo>
                    <a:pt x="2879674" y="10414"/>
                  </a:lnTo>
                  <a:lnTo>
                    <a:pt x="2879521" y="10414"/>
                  </a:lnTo>
                  <a:lnTo>
                    <a:pt x="2830931" y="16027"/>
                  </a:lnTo>
                  <a:lnTo>
                    <a:pt x="2786392" y="31965"/>
                  </a:lnTo>
                  <a:lnTo>
                    <a:pt x="2747099" y="56972"/>
                  </a:lnTo>
                  <a:lnTo>
                    <a:pt x="2714333" y="89763"/>
                  </a:lnTo>
                  <a:lnTo>
                    <a:pt x="2689352" y="129070"/>
                  </a:lnTo>
                  <a:lnTo>
                    <a:pt x="2673439" y="173647"/>
                  </a:lnTo>
                  <a:lnTo>
                    <a:pt x="2667990" y="220980"/>
                  </a:lnTo>
                  <a:lnTo>
                    <a:pt x="2667952" y="223113"/>
                  </a:lnTo>
                  <a:lnTo>
                    <a:pt x="2673439" y="270764"/>
                  </a:lnTo>
                  <a:lnTo>
                    <a:pt x="2689364" y="315341"/>
                  </a:lnTo>
                  <a:lnTo>
                    <a:pt x="2714345" y="354660"/>
                  </a:lnTo>
                  <a:lnTo>
                    <a:pt x="2747124" y="387451"/>
                  </a:lnTo>
                  <a:lnTo>
                    <a:pt x="2786430" y="412457"/>
                  </a:lnTo>
                  <a:lnTo>
                    <a:pt x="2830982" y="428396"/>
                  </a:lnTo>
                  <a:lnTo>
                    <a:pt x="2879521" y="433984"/>
                  </a:lnTo>
                  <a:lnTo>
                    <a:pt x="2928048" y="428396"/>
                  </a:lnTo>
                  <a:lnTo>
                    <a:pt x="2972600" y="412457"/>
                  </a:lnTo>
                  <a:lnTo>
                    <a:pt x="3011906" y="387451"/>
                  </a:lnTo>
                  <a:lnTo>
                    <a:pt x="3044685" y="354660"/>
                  </a:lnTo>
                  <a:lnTo>
                    <a:pt x="3068523" y="317169"/>
                  </a:lnTo>
                  <a:lnTo>
                    <a:pt x="3085604" y="270764"/>
                  </a:lnTo>
                  <a:lnTo>
                    <a:pt x="3091091" y="223113"/>
                  </a:lnTo>
                  <a:lnTo>
                    <a:pt x="3091192" y="222199"/>
                  </a:lnTo>
                  <a:close/>
                </a:path>
                <a:path w="5648959" h="439419">
                  <a:moveTo>
                    <a:pt x="5648718" y="211797"/>
                  </a:moveTo>
                  <a:lnTo>
                    <a:pt x="5643143" y="163233"/>
                  </a:lnTo>
                  <a:lnTo>
                    <a:pt x="5627243" y="118668"/>
                  </a:lnTo>
                  <a:lnTo>
                    <a:pt x="5625439" y="115824"/>
                  </a:lnTo>
                  <a:lnTo>
                    <a:pt x="5625350" y="115684"/>
                  </a:lnTo>
                  <a:lnTo>
                    <a:pt x="5602275" y="79349"/>
                  </a:lnTo>
                  <a:lnTo>
                    <a:pt x="5569521" y="46558"/>
                  </a:lnTo>
                  <a:lnTo>
                    <a:pt x="5530240" y="21551"/>
                  </a:lnTo>
                  <a:lnTo>
                    <a:pt x="5499062" y="10401"/>
                  </a:lnTo>
                  <a:lnTo>
                    <a:pt x="5499062" y="260540"/>
                  </a:lnTo>
                  <a:lnTo>
                    <a:pt x="5497042" y="268833"/>
                  </a:lnTo>
                  <a:lnTo>
                    <a:pt x="5466067" y="299948"/>
                  </a:lnTo>
                  <a:lnTo>
                    <a:pt x="5432514" y="307733"/>
                  </a:lnTo>
                  <a:lnTo>
                    <a:pt x="5430964" y="307733"/>
                  </a:lnTo>
                  <a:lnTo>
                    <a:pt x="5426126" y="307873"/>
                  </a:lnTo>
                  <a:lnTo>
                    <a:pt x="5382425" y="301574"/>
                  </a:lnTo>
                  <a:lnTo>
                    <a:pt x="5375427" y="297865"/>
                  </a:lnTo>
                  <a:lnTo>
                    <a:pt x="5375427" y="269341"/>
                  </a:lnTo>
                  <a:lnTo>
                    <a:pt x="5381168" y="272973"/>
                  </a:lnTo>
                  <a:lnTo>
                    <a:pt x="5387492" y="276199"/>
                  </a:lnTo>
                  <a:lnTo>
                    <a:pt x="5427053" y="284340"/>
                  </a:lnTo>
                  <a:lnTo>
                    <a:pt x="5431129" y="284340"/>
                  </a:lnTo>
                  <a:lnTo>
                    <a:pt x="5435866" y="283870"/>
                  </a:lnTo>
                  <a:lnTo>
                    <a:pt x="5439715" y="283133"/>
                  </a:lnTo>
                  <a:lnTo>
                    <a:pt x="5444693" y="282232"/>
                  </a:lnTo>
                  <a:lnTo>
                    <a:pt x="5467413" y="259257"/>
                  </a:lnTo>
                  <a:lnTo>
                    <a:pt x="5467210" y="253974"/>
                  </a:lnTo>
                  <a:lnTo>
                    <a:pt x="5467261" y="252158"/>
                  </a:lnTo>
                  <a:lnTo>
                    <a:pt x="5430405" y="221030"/>
                  </a:lnTo>
                  <a:lnTo>
                    <a:pt x="5424233" y="220459"/>
                  </a:lnTo>
                  <a:lnTo>
                    <a:pt x="5399862" y="220459"/>
                  </a:lnTo>
                  <a:lnTo>
                    <a:pt x="5399862" y="196799"/>
                  </a:lnTo>
                  <a:lnTo>
                    <a:pt x="5422074" y="196799"/>
                  </a:lnTo>
                  <a:lnTo>
                    <a:pt x="5428005" y="196240"/>
                  </a:lnTo>
                  <a:lnTo>
                    <a:pt x="5460162" y="170472"/>
                  </a:lnTo>
                  <a:lnTo>
                    <a:pt x="5460187" y="160921"/>
                  </a:lnTo>
                  <a:lnTo>
                    <a:pt x="5459146" y="156400"/>
                  </a:lnTo>
                  <a:lnTo>
                    <a:pt x="5432298" y="139420"/>
                  </a:lnTo>
                  <a:lnTo>
                    <a:pt x="5420385" y="139420"/>
                  </a:lnTo>
                  <a:lnTo>
                    <a:pt x="5411838" y="140665"/>
                  </a:lnTo>
                  <a:lnTo>
                    <a:pt x="5412244" y="140665"/>
                  </a:lnTo>
                  <a:lnTo>
                    <a:pt x="5405196" y="142697"/>
                  </a:lnTo>
                  <a:lnTo>
                    <a:pt x="5397424" y="144805"/>
                  </a:lnTo>
                  <a:lnTo>
                    <a:pt x="5390045" y="148183"/>
                  </a:lnTo>
                  <a:lnTo>
                    <a:pt x="5383365" y="152692"/>
                  </a:lnTo>
                  <a:lnTo>
                    <a:pt x="5383365" y="126415"/>
                  </a:lnTo>
                  <a:lnTo>
                    <a:pt x="5424386" y="115824"/>
                  </a:lnTo>
                  <a:lnTo>
                    <a:pt x="5430786" y="115684"/>
                  </a:lnTo>
                  <a:lnTo>
                    <a:pt x="5438546" y="115684"/>
                  </a:lnTo>
                  <a:lnTo>
                    <a:pt x="5478526" y="130187"/>
                  </a:lnTo>
                  <a:lnTo>
                    <a:pt x="5491835" y="153784"/>
                  </a:lnTo>
                  <a:lnTo>
                    <a:pt x="5491772" y="156400"/>
                  </a:lnTo>
                  <a:lnTo>
                    <a:pt x="5474754" y="196926"/>
                  </a:lnTo>
                  <a:lnTo>
                    <a:pt x="5451881" y="207327"/>
                  </a:lnTo>
                  <a:lnTo>
                    <a:pt x="5457914" y="207949"/>
                  </a:lnTo>
                  <a:lnTo>
                    <a:pt x="5492432" y="229641"/>
                  </a:lnTo>
                  <a:lnTo>
                    <a:pt x="5499062" y="260540"/>
                  </a:lnTo>
                  <a:lnTo>
                    <a:pt x="5499062" y="10401"/>
                  </a:lnTo>
                  <a:lnTo>
                    <a:pt x="5485714" y="5613"/>
                  </a:lnTo>
                  <a:lnTo>
                    <a:pt x="5437200" y="0"/>
                  </a:lnTo>
                  <a:lnTo>
                    <a:pt x="5437035" y="0"/>
                  </a:lnTo>
                  <a:lnTo>
                    <a:pt x="5388457" y="5613"/>
                  </a:lnTo>
                  <a:lnTo>
                    <a:pt x="5343906" y="21551"/>
                  </a:lnTo>
                  <a:lnTo>
                    <a:pt x="5304612" y="46558"/>
                  </a:lnTo>
                  <a:lnTo>
                    <a:pt x="5271846" y="79349"/>
                  </a:lnTo>
                  <a:lnTo>
                    <a:pt x="5246878" y="118668"/>
                  </a:lnTo>
                  <a:lnTo>
                    <a:pt x="5230952" y="163233"/>
                  </a:lnTo>
                  <a:lnTo>
                    <a:pt x="5225364" y="211797"/>
                  </a:lnTo>
                  <a:lnTo>
                    <a:pt x="5230952" y="260350"/>
                  </a:lnTo>
                  <a:lnTo>
                    <a:pt x="5246878" y="304939"/>
                  </a:lnTo>
                  <a:lnTo>
                    <a:pt x="5271871" y="344258"/>
                  </a:lnTo>
                  <a:lnTo>
                    <a:pt x="5304650" y="377050"/>
                  </a:lnTo>
                  <a:lnTo>
                    <a:pt x="5343957" y="402056"/>
                  </a:lnTo>
                  <a:lnTo>
                    <a:pt x="5388521" y="417982"/>
                  </a:lnTo>
                  <a:lnTo>
                    <a:pt x="5437035" y="423583"/>
                  </a:lnTo>
                  <a:lnTo>
                    <a:pt x="5485562" y="417982"/>
                  </a:lnTo>
                  <a:lnTo>
                    <a:pt x="5530113" y="402056"/>
                  </a:lnTo>
                  <a:lnTo>
                    <a:pt x="5569420" y="377050"/>
                  </a:lnTo>
                  <a:lnTo>
                    <a:pt x="5602211" y="344258"/>
                  </a:lnTo>
                  <a:lnTo>
                    <a:pt x="5625325" y="307873"/>
                  </a:lnTo>
                  <a:lnTo>
                    <a:pt x="5627192" y="304939"/>
                  </a:lnTo>
                  <a:lnTo>
                    <a:pt x="5643054" y="260540"/>
                  </a:lnTo>
                  <a:lnTo>
                    <a:pt x="5643118" y="260350"/>
                  </a:lnTo>
                  <a:lnTo>
                    <a:pt x="5648718" y="211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371973" y="5100447"/>
              <a:ext cx="6766559" cy="813435"/>
            </a:xfrm>
            <a:custGeom>
              <a:avLst/>
              <a:gdLst/>
              <a:ahLst/>
              <a:cxnLst/>
              <a:rect l="l" t="t" r="r" b="b"/>
              <a:pathLst>
                <a:path w="6766559" h="813435">
                  <a:moveTo>
                    <a:pt x="6359525" y="0"/>
                  </a:moveTo>
                  <a:lnTo>
                    <a:pt x="0" y="0"/>
                  </a:lnTo>
                  <a:lnTo>
                    <a:pt x="406653" y="406653"/>
                  </a:lnTo>
                  <a:lnTo>
                    <a:pt x="0" y="813371"/>
                  </a:lnTo>
                  <a:lnTo>
                    <a:pt x="6359525" y="813371"/>
                  </a:lnTo>
                  <a:lnTo>
                    <a:pt x="6766179" y="406653"/>
                  </a:lnTo>
                  <a:lnTo>
                    <a:pt x="635952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71973" y="5100447"/>
              <a:ext cx="6766559" cy="813435"/>
            </a:xfrm>
            <a:custGeom>
              <a:avLst/>
              <a:gdLst/>
              <a:ahLst/>
              <a:cxnLst/>
              <a:rect l="l" t="t" r="r" b="b"/>
              <a:pathLst>
                <a:path w="6766559" h="813435">
                  <a:moveTo>
                    <a:pt x="0" y="0"/>
                  </a:moveTo>
                  <a:lnTo>
                    <a:pt x="6359525" y="0"/>
                  </a:lnTo>
                  <a:lnTo>
                    <a:pt x="6766179" y="406653"/>
                  </a:lnTo>
                  <a:lnTo>
                    <a:pt x="6359525" y="813371"/>
                  </a:lnTo>
                  <a:lnTo>
                    <a:pt x="0" y="813371"/>
                  </a:lnTo>
                  <a:lnTo>
                    <a:pt x="406653" y="40665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772782" y="5352389"/>
            <a:ext cx="2967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Manufacture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Time: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mins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435855" y="5089905"/>
            <a:ext cx="1249045" cy="833755"/>
            <a:chOff x="4435855" y="5089905"/>
            <a:chExt cx="1249045" cy="833755"/>
          </a:xfrm>
        </p:grpSpPr>
        <p:sp>
          <p:nvSpPr>
            <p:cNvPr id="12" name="object 12" descr=""/>
            <p:cNvSpPr/>
            <p:nvPr/>
          </p:nvSpPr>
          <p:spPr>
            <a:xfrm>
              <a:off x="4906518" y="5100446"/>
              <a:ext cx="768985" cy="813435"/>
            </a:xfrm>
            <a:custGeom>
              <a:avLst/>
              <a:gdLst/>
              <a:ahLst/>
              <a:cxnLst/>
              <a:rect l="l" t="t" r="r" b="b"/>
              <a:pathLst>
                <a:path w="768985" h="813435">
                  <a:moveTo>
                    <a:pt x="384302" y="0"/>
                  </a:moveTo>
                  <a:lnTo>
                    <a:pt x="0" y="0"/>
                  </a:lnTo>
                  <a:lnTo>
                    <a:pt x="384302" y="406653"/>
                  </a:lnTo>
                  <a:lnTo>
                    <a:pt x="0" y="813371"/>
                  </a:lnTo>
                  <a:lnTo>
                    <a:pt x="384302" y="813371"/>
                  </a:lnTo>
                  <a:lnTo>
                    <a:pt x="768604" y="406653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906518" y="5100446"/>
              <a:ext cx="768985" cy="813435"/>
            </a:xfrm>
            <a:custGeom>
              <a:avLst/>
              <a:gdLst/>
              <a:ahLst/>
              <a:cxnLst/>
              <a:rect l="l" t="t" r="r" b="b"/>
              <a:pathLst>
                <a:path w="768985" h="813435">
                  <a:moveTo>
                    <a:pt x="0" y="0"/>
                  </a:moveTo>
                  <a:lnTo>
                    <a:pt x="384302" y="0"/>
                  </a:lnTo>
                  <a:lnTo>
                    <a:pt x="768604" y="406653"/>
                  </a:lnTo>
                  <a:lnTo>
                    <a:pt x="384302" y="813371"/>
                  </a:lnTo>
                  <a:lnTo>
                    <a:pt x="0" y="813371"/>
                  </a:lnTo>
                  <a:lnTo>
                    <a:pt x="384302" y="406653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445380" y="5099430"/>
              <a:ext cx="768985" cy="814705"/>
            </a:xfrm>
            <a:custGeom>
              <a:avLst/>
              <a:gdLst/>
              <a:ahLst/>
              <a:cxnLst/>
              <a:rect l="l" t="t" r="r" b="b"/>
              <a:pathLst>
                <a:path w="768985" h="814704">
                  <a:moveTo>
                    <a:pt x="384302" y="0"/>
                  </a:moveTo>
                  <a:lnTo>
                    <a:pt x="0" y="0"/>
                  </a:lnTo>
                  <a:lnTo>
                    <a:pt x="384302" y="407162"/>
                  </a:lnTo>
                  <a:lnTo>
                    <a:pt x="0" y="814387"/>
                  </a:lnTo>
                  <a:lnTo>
                    <a:pt x="384302" y="814387"/>
                  </a:lnTo>
                  <a:lnTo>
                    <a:pt x="768731" y="407162"/>
                  </a:lnTo>
                  <a:lnTo>
                    <a:pt x="3843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445380" y="5099430"/>
              <a:ext cx="768985" cy="814705"/>
            </a:xfrm>
            <a:custGeom>
              <a:avLst/>
              <a:gdLst/>
              <a:ahLst/>
              <a:cxnLst/>
              <a:rect l="l" t="t" r="r" b="b"/>
              <a:pathLst>
                <a:path w="768985" h="814704">
                  <a:moveTo>
                    <a:pt x="0" y="0"/>
                  </a:moveTo>
                  <a:lnTo>
                    <a:pt x="384302" y="0"/>
                  </a:lnTo>
                  <a:lnTo>
                    <a:pt x="768731" y="407162"/>
                  </a:lnTo>
                  <a:lnTo>
                    <a:pt x="384302" y="814387"/>
                  </a:lnTo>
                  <a:lnTo>
                    <a:pt x="0" y="814387"/>
                  </a:lnTo>
                  <a:lnTo>
                    <a:pt x="384302" y="40716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71550" y="363728"/>
            <a:ext cx="73533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Methodology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95"/>
              <a:t> </a:t>
            </a:r>
            <a:r>
              <a:rPr dirty="0" spc="-10"/>
              <a:t>evaluating</a:t>
            </a:r>
            <a:r>
              <a:rPr dirty="0" spc="-170"/>
              <a:t> </a:t>
            </a:r>
            <a:r>
              <a:rPr dirty="0"/>
              <a:t>AM</a:t>
            </a:r>
            <a:r>
              <a:rPr dirty="0" spc="-85"/>
              <a:t> </a:t>
            </a:r>
            <a:r>
              <a:rPr dirty="0"/>
              <a:t>feasibility</a:t>
            </a:r>
            <a:r>
              <a:rPr dirty="0" spc="-50"/>
              <a:t> –</a:t>
            </a:r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771550" y="918159"/>
            <a:ext cx="7517765" cy="983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RusselSmith</a:t>
            </a:r>
            <a:r>
              <a:rPr dirty="0" sz="2400" spc="-4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Case</a:t>
            </a:r>
            <a:r>
              <a:rPr dirty="0" sz="2400" spc="-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Studies:</a:t>
            </a:r>
            <a:r>
              <a:rPr dirty="0" sz="2400" spc="-140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C000"/>
                </a:solidFill>
                <a:latin typeface="Arial"/>
                <a:cs typeface="Arial"/>
              </a:rPr>
              <a:t>Agile</a:t>
            </a:r>
            <a:r>
              <a:rPr dirty="0" sz="24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C000"/>
                </a:solidFill>
                <a:latin typeface="Arial"/>
                <a:cs typeface="Arial"/>
              </a:rPr>
              <a:t>Production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0"/>
              </a:spcBef>
            </a:pP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3D</a:t>
            </a:r>
            <a:r>
              <a:rPr dirty="0" sz="1800" spc="-5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Manufacturing</a:t>
            </a:r>
            <a:r>
              <a:rPr dirty="0" sz="1800" spc="-5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of</a:t>
            </a:r>
            <a:r>
              <a:rPr dirty="0" sz="1800" spc="-4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Solenoid</a:t>
            </a:r>
            <a:r>
              <a:rPr dirty="0" sz="1800" spc="-6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Valve</a:t>
            </a:r>
            <a:r>
              <a:rPr dirty="0" sz="1800" spc="-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for</a:t>
            </a:r>
            <a:r>
              <a:rPr dirty="0" sz="1800" spc="-5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Defence</a:t>
            </a:r>
            <a:r>
              <a:rPr dirty="0" sz="1800" spc="-3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5583"/>
                </a:solidFill>
                <a:latin typeface="Arial"/>
                <a:cs typeface="Arial"/>
              </a:rPr>
              <a:t>Military</a:t>
            </a:r>
            <a:r>
              <a:rPr dirty="0" sz="1800" spc="-11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225583"/>
                </a:solidFill>
                <a:latin typeface="Arial"/>
                <a:cs typeface="Arial"/>
              </a:rPr>
              <a:t>Applications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4202" y="2067559"/>
            <a:ext cx="649541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From</a:t>
            </a:r>
            <a:r>
              <a:rPr dirty="0" sz="3600" spc="-80"/>
              <a:t> </a:t>
            </a:r>
            <a:r>
              <a:rPr dirty="0" sz="3600" spc="-25"/>
              <a:t>Technology</a:t>
            </a:r>
            <a:r>
              <a:rPr dirty="0" sz="3600" spc="-70"/>
              <a:t> </a:t>
            </a:r>
            <a:r>
              <a:rPr dirty="0" sz="3600"/>
              <a:t>to</a:t>
            </a:r>
            <a:r>
              <a:rPr dirty="0" sz="3600" spc="-75"/>
              <a:t> </a:t>
            </a:r>
            <a:r>
              <a:rPr dirty="0" sz="3600" spc="-10"/>
              <a:t>Strategy-</a:t>
            </a:r>
            <a:endParaRPr sz="3600"/>
          </a:p>
          <a:p>
            <a:pPr marL="12700">
              <a:lnSpc>
                <a:spcPct val="100000"/>
              </a:lnSpc>
            </a:pPr>
            <a:r>
              <a:rPr dirty="0" sz="3600" i="1">
                <a:latin typeface="Arial"/>
                <a:cs typeface="Arial"/>
              </a:rPr>
              <a:t>The</a:t>
            </a:r>
            <a:r>
              <a:rPr dirty="0" sz="3600" spc="-90" i="1">
                <a:latin typeface="Arial"/>
                <a:cs typeface="Arial"/>
              </a:rPr>
              <a:t> </a:t>
            </a:r>
            <a:r>
              <a:rPr dirty="0" sz="3600" i="1">
                <a:latin typeface="Arial"/>
                <a:cs typeface="Arial"/>
              </a:rPr>
              <a:t>Value</a:t>
            </a:r>
            <a:r>
              <a:rPr dirty="0" sz="3600" spc="-75" i="1">
                <a:latin typeface="Arial"/>
                <a:cs typeface="Arial"/>
              </a:rPr>
              <a:t> </a:t>
            </a:r>
            <a:r>
              <a:rPr dirty="0" sz="3600" spc="-10" i="1">
                <a:latin typeface="Arial"/>
                <a:cs typeface="Arial"/>
              </a:rPr>
              <a:t>Proposition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6978" y="3984116"/>
            <a:ext cx="51365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Farotade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concludes.</a:t>
            </a:r>
            <a:r>
              <a:rPr dirty="0" sz="1600" spc="-10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Adedoyin</a:t>
            </a:r>
            <a:r>
              <a:rPr dirty="0" sz="1600" spc="-6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takes</a:t>
            </a:r>
            <a:r>
              <a:rPr dirty="0" sz="16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here.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89000" y="4072509"/>
            <a:ext cx="5401945" cy="1911350"/>
          </a:xfrm>
          <a:custGeom>
            <a:avLst/>
            <a:gdLst/>
            <a:ahLst/>
            <a:cxnLst/>
            <a:rect l="l" t="t" r="r" b="b"/>
            <a:pathLst>
              <a:path w="5401945" h="1911350">
                <a:moveTo>
                  <a:pt x="5316753" y="0"/>
                </a:moveTo>
                <a:lnTo>
                  <a:pt x="84607" y="0"/>
                </a:lnTo>
                <a:lnTo>
                  <a:pt x="51676" y="6643"/>
                </a:lnTo>
                <a:lnTo>
                  <a:pt x="24782" y="24765"/>
                </a:lnTo>
                <a:lnTo>
                  <a:pt x="6649" y="51649"/>
                </a:lnTo>
                <a:lnTo>
                  <a:pt x="0" y="84582"/>
                </a:lnTo>
                <a:lnTo>
                  <a:pt x="0" y="1826361"/>
                </a:lnTo>
                <a:lnTo>
                  <a:pt x="6649" y="1859290"/>
                </a:lnTo>
                <a:lnTo>
                  <a:pt x="24782" y="1886180"/>
                </a:lnTo>
                <a:lnTo>
                  <a:pt x="51676" y="1904308"/>
                </a:lnTo>
                <a:lnTo>
                  <a:pt x="84607" y="1910956"/>
                </a:lnTo>
                <a:lnTo>
                  <a:pt x="5316753" y="1910956"/>
                </a:lnTo>
                <a:lnTo>
                  <a:pt x="5349686" y="1904308"/>
                </a:lnTo>
                <a:lnTo>
                  <a:pt x="5376570" y="1886180"/>
                </a:lnTo>
                <a:lnTo>
                  <a:pt x="5394691" y="1859290"/>
                </a:lnTo>
                <a:lnTo>
                  <a:pt x="5401335" y="1826361"/>
                </a:lnTo>
                <a:lnTo>
                  <a:pt x="5401335" y="84582"/>
                </a:lnTo>
                <a:lnTo>
                  <a:pt x="5394691" y="51649"/>
                </a:lnTo>
                <a:lnTo>
                  <a:pt x="5376570" y="24765"/>
                </a:lnTo>
                <a:lnTo>
                  <a:pt x="5349686" y="6643"/>
                </a:lnTo>
                <a:lnTo>
                  <a:pt x="5316753" y="0"/>
                </a:lnTo>
                <a:close/>
              </a:path>
            </a:pathLst>
          </a:custGeom>
          <a:solidFill>
            <a:srgbClr val="DD2D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204203" y="4072509"/>
            <a:ext cx="5401310" cy="1911350"/>
          </a:xfrm>
          <a:custGeom>
            <a:avLst/>
            <a:gdLst/>
            <a:ahLst/>
            <a:cxnLst/>
            <a:rect l="l" t="t" r="r" b="b"/>
            <a:pathLst>
              <a:path w="5401309" h="1911350">
                <a:moveTo>
                  <a:pt x="5316728" y="0"/>
                </a:moveTo>
                <a:lnTo>
                  <a:pt x="84582" y="0"/>
                </a:lnTo>
                <a:lnTo>
                  <a:pt x="51649" y="6643"/>
                </a:lnTo>
                <a:lnTo>
                  <a:pt x="24764" y="24765"/>
                </a:lnTo>
                <a:lnTo>
                  <a:pt x="6643" y="51649"/>
                </a:lnTo>
                <a:lnTo>
                  <a:pt x="0" y="84582"/>
                </a:lnTo>
                <a:lnTo>
                  <a:pt x="0" y="1826361"/>
                </a:lnTo>
                <a:lnTo>
                  <a:pt x="6643" y="1859292"/>
                </a:lnTo>
                <a:lnTo>
                  <a:pt x="24765" y="1886186"/>
                </a:lnTo>
                <a:lnTo>
                  <a:pt x="51649" y="1904319"/>
                </a:lnTo>
                <a:lnTo>
                  <a:pt x="84582" y="1910969"/>
                </a:lnTo>
                <a:lnTo>
                  <a:pt x="5316728" y="1910969"/>
                </a:lnTo>
                <a:lnTo>
                  <a:pt x="5349660" y="1904319"/>
                </a:lnTo>
                <a:lnTo>
                  <a:pt x="5376545" y="1886186"/>
                </a:lnTo>
                <a:lnTo>
                  <a:pt x="5394666" y="1859292"/>
                </a:lnTo>
                <a:lnTo>
                  <a:pt x="5401310" y="1826361"/>
                </a:lnTo>
                <a:lnTo>
                  <a:pt x="5401310" y="84582"/>
                </a:lnTo>
                <a:lnTo>
                  <a:pt x="5394666" y="51649"/>
                </a:lnTo>
                <a:lnTo>
                  <a:pt x="5376545" y="24765"/>
                </a:lnTo>
                <a:lnTo>
                  <a:pt x="5349660" y="6643"/>
                </a:lnTo>
                <a:lnTo>
                  <a:pt x="5316728" y="0"/>
                </a:lnTo>
                <a:close/>
              </a:path>
            </a:pathLst>
          </a:custGeom>
          <a:solidFill>
            <a:srgbClr val="CAE1F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013" y="1557147"/>
            <a:ext cx="11037938" cy="235356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677792" y="1706626"/>
            <a:ext cx="5100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Strategic</a:t>
            </a:r>
            <a:r>
              <a:rPr dirty="0" sz="18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Independence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408805" y="2268219"/>
            <a:ext cx="3809365" cy="1452880"/>
          </a:xfrm>
          <a:custGeom>
            <a:avLst/>
            <a:gdLst/>
            <a:ahLst/>
            <a:cxnLst/>
            <a:rect l="l" t="t" r="r" b="b"/>
            <a:pathLst>
              <a:path w="3809365" h="1452879">
                <a:moveTo>
                  <a:pt x="25400" y="0"/>
                </a:moveTo>
                <a:lnTo>
                  <a:pt x="0" y="0"/>
                </a:lnTo>
                <a:lnTo>
                  <a:pt x="0" y="1452626"/>
                </a:lnTo>
                <a:lnTo>
                  <a:pt x="25400" y="1452626"/>
                </a:lnTo>
                <a:lnTo>
                  <a:pt x="25400" y="0"/>
                </a:lnTo>
                <a:close/>
              </a:path>
              <a:path w="3809365" h="1452879">
                <a:moveTo>
                  <a:pt x="3809111" y="0"/>
                </a:moveTo>
                <a:lnTo>
                  <a:pt x="3783711" y="0"/>
                </a:lnTo>
                <a:lnTo>
                  <a:pt x="3783711" y="1452626"/>
                </a:lnTo>
                <a:lnTo>
                  <a:pt x="3809111" y="1452626"/>
                </a:lnTo>
                <a:lnTo>
                  <a:pt x="380911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690364" y="2112391"/>
            <a:ext cx="3074670" cy="1388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C000"/>
                </a:solidFill>
                <a:latin typeface="Arial"/>
                <a:cs typeface="Arial"/>
              </a:rPr>
              <a:t>Rapid</a:t>
            </a:r>
            <a:r>
              <a:rPr dirty="0" sz="2800" spc="-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C000"/>
                </a:solidFill>
                <a:latin typeface="Arial"/>
                <a:cs typeface="Arial"/>
              </a:rPr>
              <a:t>Response</a:t>
            </a:r>
            <a:endParaRPr sz="2800">
              <a:latin typeface="Arial"/>
              <a:cs typeface="Arial"/>
            </a:endParaRPr>
          </a:p>
          <a:p>
            <a:pPr algn="ctr" marL="12065" marR="5080">
              <a:lnSpc>
                <a:spcPct val="109400"/>
              </a:lnSpc>
              <a:spcBef>
                <a:spcPts val="1075"/>
              </a:spcBef>
            </a:pP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On-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demand</a:t>
            </a:r>
            <a:r>
              <a:rPr dirty="0" sz="16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production</a:t>
            </a:r>
            <a:r>
              <a:rPr dirty="0" sz="16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eliminates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long</a:t>
            </a:r>
            <a:r>
              <a:rPr dirty="0" sz="16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procurement</a:t>
            </a:r>
            <a:r>
              <a:rPr dirty="0" sz="16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cycles.</a:t>
            </a:r>
            <a:r>
              <a:rPr dirty="0" sz="16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Parts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produced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days,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not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months.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8360791" y="2028662"/>
            <a:ext cx="3071495" cy="118427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3600" spc="-20" b="1">
                <a:solidFill>
                  <a:srgbClr val="FFC000"/>
                </a:solidFill>
                <a:latin typeface="Arial"/>
                <a:cs typeface="Arial"/>
              </a:rPr>
              <a:t>100%</a:t>
            </a:r>
            <a:endParaRPr sz="3600">
              <a:latin typeface="Arial"/>
              <a:cs typeface="Arial"/>
            </a:endParaRPr>
          </a:p>
          <a:p>
            <a:pPr algn="ctr" marL="12700" marR="5080">
              <a:lnSpc>
                <a:spcPct val="104400"/>
              </a:lnSpc>
              <a:spcBef>
                <a:spcPts val="180"/>
              </a:spcBef>
            </a:pPr>
            <a:r>
              <a:rPr dirty="0" sz="1600" spc="-20">
                <a:solidFill>
                  <a:srgbClr val="FFFFFF"/>
                </a:solidFill>
                <a:latin typeface="Arial MT"/>
                <a:cs typeface="Arial MT"/>
              </a:rPr>
              <a:t>West</a:t>
            </a:r>
            <a:r>
              <a:rPr dirty="0" sz="1600" spc="-9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African</a:t>
            </a:r>
            <a:r>
              <a:rPr dirty="0" sz="16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production</a:t>
            </a:r>
            <a:r>
              <a:rPr dirty="0" sz="16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capability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(Nigeria</a:t>
            </a:r>
            <a:r>
              <a:rPr dirty="0" sz="1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hub,</a:t>
            </a:r>
            <a:r>
              <a:rPr dirty="0" sz="16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regional</a:t>
            </a:r>
            <a:r>
              <a:rPr dirty="0" sz="1600" spc="-7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expansion)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2873" y="4161002"/>
            <a:ext cx="3121660" cy="168021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Traditional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✗</a:t>
            </a:r>
            <a:r>
              <a:rPr dirty="0" sz="1300" spc="-45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Long</a:t>
            </a:r>
            <a:r>
              <a:rPr dirty="0" sz="13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international</a:t>
            </a:r>
            <a:r>
              <a:rPr dirty="0" sz="13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procurement</a:t>
            </a:r>
            <a:r>
              <a:rPr dirty="0" sz="13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cycles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✗</a:t>
            </a:r>
            <a:r>
              <a:rPr dirty="0" sz="1300" spc="-4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Shipping</a:t>
            </a:r>
            <a:r>
              <a:rPr dirty="0" sz="13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delays</a:t>
            </a:r>
            <a:r>
              <a:rPr dirty="0" sz="13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3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customs</a:t>
            </a:r>
            <a:r>
              <a:rPr dirty="0" sz="13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clearance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✗</a:t>
            </a:r>
            <a:r>
              <a:rPr dirty="0" sz="1300" spc="-45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Currency</a:t>
            </a:r>
            <a:r>
              <a:rPr dirty="0" sz="13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exchange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 risks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✗</a:t>
            </a:r>
            <a:r>
              <a:rPr dirty="0" sz="1300" spc="-25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Supply</a:t>
            </a:r>
            <a:r>
              <a:rPr dirty="0" sz="13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chain</a:t>
            </a:r>
            <a:r>
              <a:rPr dirty="0" sz="13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vulnerability</a:t>
            </a: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1300">
                <a:solidFill>
                  <a:srgbClr val="FFFFFF"/>
                </a:solidFill>
                <a:latin typeface="Segoe UI Symbol"/>
                <a:cs typeface="Segoe UI Symbol"/>
              </a:rPr>
              <a:t>✗</a:t>
            </a:r>
            <a:r>
              <a:rPr dirty="0" sz="1300" spc="-3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Limited</a:t>
            </a:r>
            <a:r>
              <a:rPr dirty="0" sz="13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FFFFFF"/>
                </a:solidFill>
                <a:latin typeface="Arial MT"/>
                <a:cs typeface="Arial MT"/>
              </a:rPr>
              <a:t>design</a:t>
            </a:r>
            <a:r>
              <a:rPr dirty="0" sz="13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iteration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425310" y="4222750"/>
            <a:ext cx="3895725" cy="16186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225583"/>
                </a:solidFill>
                <a:latin typeface="Arial"/>
                <a:cs typeface="Arial"/>
              </a:rPr>
              <a:t>RusselSmith</a:t>
            </a:r>
            <a:r>
              <a:rPr dirty="0" sz="1600" spc="-5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25583"/>
                </a:solidFill>
                <a:latin typeface="Arial"/>
                <a:cs typeface="Arial"/>
              </a:rPr>
              <a:t>3D</a:t>
            </a:r>
            <a:r>
              <a:rPr dirty="0" sz="1600" spc="-7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225583"/>
                </a:solidFill>
                <a:latin typeface="Arial"/>
                <a:cs typeface="Arial"/>
              </a:rPr>
              <a:t>Manufacturing</a:t>
            </a:r>
            <a:r>
              <a:rPr dirty="0" sz="1600" spc="-4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225583"/>
                </a:solidFill>
                <a:latin typeface="Arial"/>
                <a:cs typeface="Arial"/>
              </a:rPr>
              <a:t>Solution</a:t>
            </a:r>
            <a:endParaRPr sz="160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1170"/>
              </a:spcBef>
              <a:buFont typeface="Segoe UI Symbol"/>
              <a:buChar char="✓"/>
              <a:tabLst>
                <a:tab pos="180975" algn="l"/>
              </a:tabLst>
            </a:pP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Rapid</a:t>
            </a:r>
            <a:r>
              <a:rPr dirty="0" sz="1300" spc="-5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local</a:t>
            </a:r>
            <a:r>
              <a:rPr dirty="0" sz="1300" spc="-60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production</a:t>
            </a:r>
            <a:r>
              <a:rPr dirty="0" sz="1300" spc="-3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25583"/>
                </a:solidFill>
                <a:latin typeface="Arial MT"/>
                <a:cs typeface="Arial MT"/>
              </a:rPr>
              <a:t>capability</a:t>
            </a:r>
            <a:endParaRPr sz="1300">
              <a:latin typeface="Arial MT"/>
              <a:cs typeface="Arial MT"/>
            </a:endParaRPr>
          </a:p>
          <a:p>
            <a:pPr marL="180975" indent="-168275">
              <a:lnSpc>
                <a:spcPct val="100000"/>
              </a:lnSpc>
              <a:spcBef>
                <a:spcPts val="414"/>
              </a:spcBef>
              <a:buFont typeface="Segoe UI Symbol"/>
              <a:buChar char="✓"/>
              <a:tabLst>
                <a:tab pos="180975" algn="l"/>
              </a:tabLst>
            </a:pP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Responsive</a:t>
            </a:r>
            <a:r>
              <a:rPr dirty="0" sz="1300" spc="-30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consultations</a:t>
            </a:r>
            <a:r>
              <a:rPr dirty="0" sz="1300" spc="-2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and</a:t>
            </a:r>
            <a:r>
              <a:rPr dirty="0" sz="1300" spc="-60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25583"/>
                </a:solidFill>
                <a:latin typeface="Arial MT"/>
                <a:cs typeface="Arial MT"/>
              </a:rPr>
              <a:t>support</a:t>
            </a:r>
            <a:endParaRPr sz="1300">
              <a:latin typeface="Arial MT"/>
              <a:cs typeface="Arial MT"/>
            </a:endParaRPr>
          </a:p>
          <a:p>
            <a:pPr marL="180975" indent="-168275">
              <a:lnSpc>
                <a:spcPct val="100000"/>
              </a:lnSpc>
              <a:spcBef>
                <a:spcPts val="409"/>
              </a:spcBef>
              <a:buFont typeface="Segoe UI Symbol"/>
              <a:buChar char="✓"/>
              <a:tabLst>
                <a:tab pos="180975" algn="l"/>
              </a:tabLst>
            </a:pP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Local</a:t>
            </a:r>
            <a:r>
              <a:rPr dirty="0" sz="1300" spc="-3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currency</a:t>
            </a:r>
            <a:r>
              <a:rPr dirty="0" sz="1300" spc="-2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25583"/>
                </a:solidFill>
                <a:latin typeface="Arial MT"/>
                <a:cs typeface="Arial MT"/>
              </a:rPr>
              <a:t>transactions</a:t>
            </a:r>
            <a:endParaRPr sz="1300">
              <a:latin typeface="Arial MT"/>
              <a:cs typeface="Arial MT"/>
            </a:endParaRPr>
          </a:p>
          <a:p>
            <a:pPr marL="180975" indent="-168275">
              <a:lnSpc>
                <a:spcPct val="100000"/>
              </a:lnSpc>
              <a:spcBef>
                <a:spcPts val="415"/>
              </a:spcBef>
              <a:buFont typeface="Segoe UI Symbol"/>
              <a:buChar char="✓"/>
              <a:tabLst>
                <a:tab pos="180975" algn="l"/>
              </a:tabLst>
            </a:pP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Secure,</a:t>
            </a:r>
            <a:r>
              <a:rPr dirty="0" sz="1300" spc="-60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controlled</a:t>
            </a:r>
            <a:r>
              <a:rPr dirty="0" sz="1300" spc="-60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25583"/>
                </a:solidFill>
                <a:latin typeface="Arial MT"/>
                <a:cs typeface="Arial MT"/>
              </a:rPr>
              <a:t>environment</a:t>
            </a:r>
            <a:endParaRPr sz="13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415"/>
              </a:spcBef>
              <a:buFont typeface="Segoe UI Symbol"/>
              <a:buChar char="✓"/>
              <a:tabLst>
                <a:tab pos="171450" algn="l"/>
              </a:tabLst>
            </a:pP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Agile</a:t>
            </a:r>
            <a:r>
              <a:rPr dirty="0" sz="1300" spc="-3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25583"/>
                </a:solidFill>
                <a:latin typeface="Arial MT"/>
                <a:cs typeface="Arial MT"/>
              </a:rPr>
              <a:t>design</a:t>
            </a:r>
            <a:r>
              <a:rPr dirty="0" sz="1300" spc="-25">
                <a:solidFill>
                  <a:srgbClr val="225583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25583"/>
                </a:solidFill>
                <a:latin typeface="Arial MT"/>
                <a:cs typeface="Arial MT"/>
              </a:rPr>
              <a:t>modifications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5039" y="2112391"/>
            <a:ext cx="3141345" cy="1388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FFC000"/>
                </a:solidFill>
                <a:latin typeface="Arial"/>
                <a:cs typeface="Arial"/>
              </a:rPr>
              <a:t>Cost</a:t>
            </a:r>
            <a:r>
              <a:rPr dirty="0" sz="2800" spc="-5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FFC000"/>
                </a:solidFill>
                <a:latin typeface="Arial"/>
                <a:cs typeface="Arial"/>
              </a:rPr>
              <a:t>Efficiency</a:t>
            </a:r>
            <a:endParaRPr sz="2800">
              <a:latin typeface="Arial"/>
              <a:cs typeface="Arial"/>
            </a:endParaRPr>
          </a:p>
          <a:p>
            <a:pPr algn="ctr" marL="12065" marR="5080" indent="-3175">
              <a:lnSpc>
                <a:spcPct val="109400"/>
              </a:lnSpc>
              <a:spcBef>
                <a:spcPts val="1075"/>
              </a:spcBef>
            </a:pP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Reduce</a:t>
            </a:r>
            <a:r>
              <a:rPr dirty="0" sz="16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inventory</a:t>
            </a:r>
            <a:r>
              <a:rPr dirty="0" sz="16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costs,</a:t>
            </a:r>
            <a:r>
              <a:rPr dirty="0" sz="1600" spc="-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eliminate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minimum</a:t>
            </a:r>
            <a:r>
              <a:rPr dirty="0" sz="16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order</a:t>
            </a:r>
            <a:r>
              <a:rPr dirty="0" sz="16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quantities,</a:t>
            </a:r>
            <a:r>
              <a:rPr dirty="0" sz="16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600" spc="-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pay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only</a:t>
            </a:r>
            <a:r>
              <a:rPr dirty="0" sz="16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what</a:t>
            </a:r>
            <a:r>
              <a:rPr dirty="0" sz="16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you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 need.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031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Value</a:t>
            </a:r>
            <a:r>
              <a:rPr dirty="0" spc="-125"/>
              <a:t> </a:t>
            </a:r>
            <a:r>
              <a:rPr dirty="0"/>
              <a:t>Proposition:</a:t>
            </a:r>
            <a:r>
              <a:rPr dirty="0" spc="-100"/>
              <a:t> </a:t>
            </a:r>
            <a:r>
              <a:rPr dirty="0">
                <a:solidFill>
                  <a:srgbClr val="FFC000"/>
                </a:solidFill>
              </a:rPr>
              <a:t>Supply</a:t>
            </a:r>
            <a:r>
              <a:rPr dirty="0" spc="-114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Chain</a:t>
            </a:r>
            <a:r>
              <a:rPr dirty="0" spc="-130">
                <a:solidFill>
                  <a:srgbClr val="FFC000"/>
                </a:solidFill>
              </a:rPr>
              <a:t> </a:t>
            </a:r>
            <a:r>
              <a:rPr dirty="0" spc="-10">
                <a:solidFill>
                  <a:srgbClr val="FFC000"/>
                </a:solidFill>
              </a:rPr>
              <a:t>Sovereignty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1356842"/>
            <a:ext cx="3474085" cy="4939030"/>
            <a:chOff x="-6350" y="1356842"/>
            <a:chExt cx="3474085" cy="4939030"/>
          </a:xfrm>
        </p:grpSpPr>
        <p:sp>
          <p:nvSpPr>
            <p:cNvPr id="3" name="object 3" descr=""/>
            <p:cNvSpPr/>
            <p:nvPr/>
          </p:nvSpPr>
          <p:spPr>
            <a:xfrm>
              <a:off x="0" y="1363192"/>
              <a:ext cx="3461385" cy="4926330"/>
            </a:xfrm>
            <a:custGeom>
              <a:avLst/>
              <a:gdLst/>
              <a:ahLst/>
              <a:cxnLst/>
              <a:rect l="l" t="t" r="r" b="b"/>
              <a:pathLst>
                <a:path w="3461385" h="4926330">
                  <a:moveTo>
                    <a:pt x="3461004" y="0"/>
                  </a:moveTo>
                  <a:lnTo>
                    <a:pt x="0" y="0"/>
                  </a:lnTo>
                  <a:lnTo>
                    <a:pt x="0" y="4925949"/>
                  </a:lnTo>
                  <a:lnTo>
                    <a:pt x="3461004" y="4925949"/>
                  </a:lnTo>
                  <a:lnTo>
                    <a:pt x="3461004" y="0"/>
                  </a:lnTo>
                  <a:close/>
                </a:path>
              </a:pathLst>
            </a:custGeom>
            <a:solidFill>
              <a:srgbClr val="C9ED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363192"/>
              <a:ext cx="3461385" cy="4926330"/>
            </a:xfrm>
            <a:custGeom>
              <a:avLst/>
              <a:gdLst/>
              <a:ahLst/>
              <a:cxnLst/>
              <a:rect l="l" t="t" r="r" b="b"/>
              <a:pathLst>
                <a:path w="3461385" h="4926330">
                  <a:moveTo>
                    <a:pt x="0" y="4925949"/>
                  </a:moveTo>
                  <a:lnTo>
                    <a:pt x="3461004" y="4925949"/>
                  </a:lnTo>
                  <a:lnTo>
                    <a:pt x="3461004" y="0"/>
                  </a:lnTo>
                  <a:lnTo>
                    <a:pt x="0" y="0"/>
                  </a:lnTo>
                  <a:lnTo>
                    <a:pt x="0" y="4925949"/>
                  </a:lnTo>
                  <a:close/>
                </a:path>
              </a:pathLst>
            </a:custGeom>
            <a:ln w="12700">
              <a:solidFill>
                <a:srgbClr val="95DCF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36346" y="1840229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4">
                  <a:moveTo>
                    <a:pt x="286118" y="0"/>
                  </a:moveTo>
                  <a:lnTo>
                    <a:pt x="239709" y="3686"/>
                  </a:lnTo>
                  <a:lnTo>
                    <a:pt x="195684" y="14359"/>
                  </a:lnTo>
                  <a:lnTo>
                    <a:pt x="154632" y="31437"/>
                  </a:lnTo>
                  <a:lnTo>
                    <a:pt x="117142" y="54339"/>
                  </a:lnTo>
                  <a:lnTo>
                    <a:pt x="83804" y="82486"/>
                  </a:lnTo>
                  <a:lnTo>
                    <a:pt x="55205" y="115296"/>
                  </a:lnTo>
                  <a:lnTo>
                    <a:pt x="31937" y="152189"/>
                  </a:lnTo>
                  <a:lnTo>
                    <a:pt x="14587" y="192584"/>
                  </a:lnTo>
                  <a:lnTo>
                    <a:pt x="3744" y="235901"/>
                  </a:lnTo>
                  <a:lnTo>
                    <a:pt x="0" y="281559"/>
                  </a:lnTo>
                  <a:lnTo>
                    <a:pt x="3744" y="327212"/>
                  </a:lnTo>
                  <a:lnTo>
                    <a:pt x="14587" y="370519"/>
                  </a:lnTo>
                  <a:lnTo>
                    <a:pt x="31937" y="410900"/>
                  </a:lnTo>
                  <a:lnTo>
                    <a:pt x="55205" y="447776"/>
                  </a:lnTo>
                  <a:lnTo>
                    <a:pt x="83804" y="480567"/>
                  </a:lnTo>
                  <a:lnTo>
                    <a:pt x="117142" y="508695"/>
                  </a:lnTo>
                  <a:lnTo>
                    <a:pt x="154632" y="531581"/>
                  </a:lnTo>
                  <a:lnTo>
                    <a:pt x="195684" y="548645"/>
                  </a:lnTo>
                  <a:lnTo>
                    <a:pt x="239709" y="559308"/>
                  </a:lnTo>
                  <a:lnTo>
                    <a:pt x="286118" y="562991"/>
                  </a:lnTo>
                  <a:lnTo>
                    <a:pt x="332529" y="559308"/>
                  </a:lnTo>
                  <a:lnTo>
                    <a:pt x="376556" y="548645"/>
                  </a:lnTo>
                  <a:lnTo>
                    <a:pt x="417609" y="531581"/>
                  </a:lnTo>
                  <a:lnTo>
                    <a:pt x="455099" y="508695"/>
                  </a:lnTo>
                  <a:lnTo>
                    <a:pt x="488437" y="480568"/>
                  </a:lnTo>
                  <a:lnTo>
                    <a:pt x="517034" y="447776"/>
                  </a:lnTo>
                  <a:lnTo>
                    <a:pt x="540301" y="410900"/>
                  </a:lnTo>
                  <a:lnTo>
                    <a:pt x="557650" y="370519"/>
                  </a:lnTo>
                  <a:lnTo>
                    <a:pt x="568491" y="327212"/>
                  </a:lnTo>
                  <a:lnTo>
                    <a:pt x="572236" y="281559"/>
                  </a:lnTo>
                  <a:lnTo>
                    <a:pt x="568491" y="235901"/>
                  </a:lnTo>
                  <a:lnTo>
                    <a:pt x="557650" y="192584"/>
                  </a:lnTo>
                  <a:lnTo>
                    <a:pt x="540301" y="152189"/>
                  </a:lnTo>
                  <a:lnTo>
                    <a:pt x="517034" y="115296"/>
                  </a:lnTo>
                  <a:lnTo>
                    <a:pt x="488437" y="82486"/>
                  </a:lnTo>
                  <a:lnTo>
                    <a:pt x="455099" y="54339"/>
                  </a:lnTo>
                  <a:lnTo>
                    <a:pt x="417609" y="31437"/>
                  </a:lnTo>
                  <a:lnTo>
                    <a:pt x="376556" y="14359"/>
                  </a:lnTo>
                  <a:lnTo>
                    <a:pt x="332529" y="3686"/>
                  </a:lnTo>
                  <a:lnTo>
                    <a:pt x="2861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6346" y="1840229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4">
                  <a:moveTo>
                    <a:pt x="0" y="281559"/>
                  </a:moveTo>
                  <a:lnTo>
                    <a:pt x="3744" y="235901"/>
                  </a:lnTo>
                  <a:lnTo>
                    <a:pt x="14587" y="192584"/>
                  </a:lnTo>
                  <a:lnTo>
                    <a:pt x="31937" y="152189"/>
                  </a:lnTo>
                  <a:lnTo>
                    <a:pt x="55205" y="115296"/>
                  </a:lnTo>
                  <a:lnTo>
                    <a:pt x="83804" y="82486"/>
                  </a:lnTo>
                  <a:lnTo>
                    <a:pt x="117142" y="54339"/>
                  </a:lnTo>
                  <a:lnTo>
                    <a:pt x="154632" y="31437"/>
                  </a:lnTo>
                  <a:lnTo>
                    <a:pt x="195684" y="14359"/>
                  </a:lnTo>
                  <a:lnTo>
                    <a:pt x="239709" y="3686"/>
                  </a:lnTo>
                  <a:lnTo>
                    <a:pt x="286118" y="0"/>
                  </a:lnTo>
                  <a:lnTo>
                    <a:pt x="332529" y="3686"/>
                  </a:lnTo>
                  <a:lnTo>
                    <a:pt x="376556" y="14359"/>
                  </a:lnTo>
                  <a:lnTo>
                    <a:pt x="417609" y="31437"/>
                  </a:lnTo>
                  <a:lnTo>
                    <a:pt x="455099" y="54339"/>
                  </a:lnTo>
                  <a:lnTo>
                    <a:pt x="488437" y="82486"/>
                  </a:lnTo>
                  <a:lnTo>
                    <a:pt x="517034" y="115296"/>
                  </a:lnTo>
                  <a:lnTo>
                    <a:pt x="540301" y="152189"/>
                  </a:lnTo>
                  <a:lnTo>
                    <a:pt x="557650" y="192584"/>
                  </a:lnTo>
                  <a:lnTo>
                    <a:pt x="568491" y="235901"/>
                  </a:lnTo>
                  <a:lnTo>
                    <a:pt x="572236" y="281559"/>
                  </a:lnTo>
                  <a:lnTo>
                    <a:pt x="568491" y="327212"/>
                  </a:lnTo>
                  <a:lnTo>
                    <a:pt x="557650" y="370519"/>
                  </a:lnTo>
                  <a:lnTo>
                    <a:pt x="540301" y="410900"/>
                  </a:lnTo>
                  <a:lnTo>
                    <a:pt x="517034" y="447776"/>
                  </a:lnTo>
                  <a:lnTo>
                    <a:pt x="488437" y="480568"/>
                  </a:lnTo>
                  <a:lnTo>
                    <a:pt x="455099" y="508695"/>
                  </a:lnTo>
                  <a:lnTo>
                    <a:pt x="417609" y="531581"/>
                  </a:lnTo>
                  <a:lnTo>
                    <a:pt x="376556" y="548645"/>
                  </a:lnTo>
                  <a:lnTo>
                    <a:pt x="332529" y="559308"/>
                  </a:lnTo>
                  <a:lnTo>
                    <a:pt x="286118" y="562991"/>
                  </a:lnTo>
                  <a:lnTo>
                    <a:pt x="239709" y="559308"/>
                  </a:lnTo>
                  <a:lnTo>
                    <a:pt x="195684" y="548645"/>
                  </a:lnTo>
                  <a:lnTo>
                    <a:pt x="154632" y="531581"/>
                  </a:lnTo>
                  <a:lnTo>
                    <a:pt x="117142" y="508695"/>
                  </a:lnTo>
                  <a:lnTo>
                    <a:pt x="83804" y="480567"/>
                  </a:lnTo>
                  <a:lnTo>
                    <a:pt x="55205" y="447776"/>
                  </a:lnTo>
                  <a:lnTo>
                    <a:pt x="31937" y="410900"/>
                  </a:lnTo>
                  <a:lnTo>
                    <a:pt x="14587" y="370519"/>
                  </a:lnTo>
                  <a:lnTo>
                    <a:pt x="3744" y="327212"/>
                  </a:lnTo>
                  <a:lnTo>
                    <a:pt x="0" y="281559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Presentation</a:t>
            </a:r>
            <a:r>
              <a:rPr dirty="0" spc="-165"/>
              <a:t> </a:t>
            </a:r>
            <a:r>
              <a:rPr dirty="0" spc="-10"/>
              <a:t>Roadmap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36701" y="2009647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9996" y="2522347"/>
            <a:ext cx="585470" cy="575945"/>
            <a:chOff x="529996" y="2522347"/>
            <a:chExt cx="585470" cy="575945"/>
          </a:xfrm>
        </p:grpSpPr>
        <p:sp>
          <p:nvSpPr>
            <p:cNvPr id="10" name="object 10" descr=""/>
            <p:cNvSpPr/>
            <p:nvPr/>
          </p:nvSpPr>
          <p:spPr>
            <a:xfrm>
              <a:off x="536346" y="2528697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4">
                  <a:moveTo>
                    <a:pt x="286118" y="0"/>
                  </a:moveTo>
                  <a:lnTo>
                    <a:pt x="239709" y="3682"/>
                  </a:lnTo>
                  <a:lnTo>
                    <a:pt x="195684" y="14345"/>
                  </a:lnTo>
                  <a:lnTo>
                    <a:pt x="154632" y="31409"/>
                  </a:lnTo>
                  <a:lnTo>
                    <a:pt x="117142" y="54295"/>
                  </a:lnTo>
                  <a:lnTo>
                    <a:pt x="83804" y="82422"/>
                  </a:lnTo>
                  <a:lnTo>
                    <a:pt x="55205" y="115214"/>
                  </a:lnTo>
                  <a:lnTo>
                    <a:pt x="31937" y="152090"/>
                  </a:lnTo>
                  <a:lnTo>
                    <a:pt x="14587" y="192471"/>
                  </a:lnTo>
                  <a:lnTo>
                    <a:pt x="3744" y="235778"/>
                  </a:lnTo>
                  <a:lnTo>
                    <a:pt x="0" y="281431"/>
                  </a:lnTo>
                  <a:lnTo>
                    <a:pt x="3744" y="327085"/>
                  </a:lnTo>
                  <a:lnTo>
                    <a:pt x="14587" y="370392"/>
                  </a:lnTo>
                  <a:lnTo>
                    <a:pt x="31937" y="410773"/>
                  </a:lnTo>
                  <a:lnTo>
                    <a:pt x="55205" y="447649"/>
                  </a:lnTo>
                  <a:lnTo>
                    <a:pt x="83804" y="480440"/>
                  </a:lnTo>
                  <a:lnTo>
                    <a:pt x="117142" y="508568"/>
                  </a:lnTo>
                  <a:lnTo>
                    <a:pt x="154632" y="531454"/>
                  </a:lnTo>
                  <a:lnTo>
                    <a:pt x="195684" y="548518"/>
                  </a:lnTo>
                  <a:lnTo>
                    <a:pt x="239709" y="559180"/>
                  </a:lnTo>
                  <a:lnTo>
                    <a:pt x="286118" y="562863"/>
                  </a:lnTo>
                  <a:lnTo>
                    <a:pt x="332529" y="559181"/>
                  </a:lnTo>
                  <a:lnTo>
                    <a:pt x="376556" y="548518"/>
                  </a:lnTo>
                  <a:lnTo>
                    <a:pt x="417609" y="531454"/>
                  </a:lnTo>
                  <a:lnTo>
                    <a:pt x="455099" y="508568"/>
                  </a:lnTo>
                  <a:lnTo>
                    <a:pt x="488437" y="480440"/>
                  </a:lnTo>
                  <a:lnTo>
                    <a:pt x="517034" y="447649"/>
                  </a:lnTo>
                  <a:lnTo>
                    <a:pt x="540301" y="410773"/>
                  </a:lnTo>
                  <a:lnTo>
                    <a:pt x="557650" y="370392"/>
                  </a:lnTo>
                  <a:lnTo>
                    <a:pt x="568491" y="327085"/>
                  </a:lnTo>
                  <a:lnTo>
                    <a:pt x="572236" y="281431"/>
                  </a:lnTo>
                  <a:lnTo>
                    <a:pt x="568491" y="235778"/>
                  </a:lnTo>
                  <a:lnTo>
                    <a:pt x="557650" y="192471"/>
                  </a:lnTo>
                  <a:lnTo>
                    <a:pt x="540301" y="152090"/>
                  </a:lnTo>
                  <a:lnTo>
                    <a:pt x="517034" y="115214"/>
                  </a:lnTo>
                  <a:lnTo>
                    <a:pt x="488437" y="82423"/>
                  </a:lnTo>
                  <a:lnTo>
                    <a:pt x="455099" y="54295"/>
                  </a:lnTo>
                  <a:lnTo>
                    <a:pt x="417609" y="31409"/>
                  </a:lnTo>
                  <a:lnTo>
                    <a:pt x="376556" y="14345"/>
                  </a:lnTo>
                  <a:lnTo>
                    <a:pt x="332529" y="3683"/>
                  </a:lnTo>
                  <a:lnTo>
                    <a:pt x="2861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36346" y="2528697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4">
                  <a:moveTo>
                    <a:pt x="0" y="281431"/>
                  </a:moveTo>
                  <a:lnTo>
                    <a:pt x="3744" y="235778"/>
                  </a:lnTo>
                  <a:lnTo>
                    <a:pt x="14587" y="192471"/>
                  </a:lnTo>
                  <a:lnTo>
                    <a:pt x="31937" y="152090"/>
                  </a:lnTo>
                  <a:lnTo>
                    <a:pt x="55205" y="115214"/>
                  </a:lnTo>
                  <a:lnTo>
                    <a:pt x="83804" y="82422"/>
                  </a:lnTo>
                  <a:lnTo>
                    <a:pt x="117142" y="54295"/>
                  </a:lnTo>
                  <a:lnTo>
                    <a:pt x="154632" y="31409"/>
                  </a:lnTo>
                  <a:lnTo>
                    <a:pt x="195684" y="14345"/>
                  </a:lnTo>
                  <a:lnTo>
                    <a:pt x="239709" y="3682"/>
                  </a:lnTo>
                  <a:lnTo>
                    <a:pt x="286118" y="0"/>
                  </a:lnTo>
                  <a:lnTo>
                    <a:pt x="332529" y="3683"/>
                  </a:lnTo>
                  <a:lnTo>
                    <a:pt x="376556" y="14345"/>
                  </a:lnTo>
                  <a:lnTo>
                    <a:pt x="417609" y="31409"/>
                  </a:lnTo>
                  <a:lnTo>
                    <a:pt x="455099" y="54295"/>
                  </a:lnTo>
                  <a:lnTo>
                    <a:pt x="488437" y="82423"/>
                  </a:lnTo>
                  <a:lnTo>
                    <a:pt x="517034" y="115214"/>
                  </a:lnTo>
                  <a:lnTo>
                    <a:pt x="540301" y="152090"/>
                  </a:lnTo>
                  <a:lnTo>
                    <a:pt x="557650" y="192471"/>
                  </a:lnTo>
                  <a:lnTo>
                    <a:pt x="568491" y="235778"/>
                  </a:lnTo>
                  <a:lnTo>
                    <a:pt x="572236" y="281431"/>
                  </a:lnTo>
                  <a:lnTo>
                    <a:pt x="568491" y="327085"/>
                  </a:lnTo>
                  <a:lnTo>
                    <a:pt x="557650" y="370392"/>
                  </a:lnTo>
                  <a:lnTo>
                    <a:pt x="540301" y="410773"/>
                  </a:lnTo>
                  <a:lnTo>
                    <a:pt x="517034" y="447649"/>
                  </a:lnTo>
                  <a:lnTo>
                    <a:pt x="488437" y="480440"/>
                  </a:lnTo>
                  <a:lnTo>
                    <a:pt x="455099" y="508568"/>
                  </a:lnTo>
                  <a:lnTo>
                    <a:pt x="417609" y="531454"/>
                  </a:lnTo>
                  <a:lnTo>
                    <a:pt x="376556" y="548518"/>
                  </a:lnTo>
                  <a:lnTo>
                    <a:pt x="332529" y="559181"/>
                  </a:lnTo>
                  <a:lnTo>
                    <a:pt x="286118" y="562863"/>
                  </a:lnTo>
                  <a:lnTo>
                    <a:pt x="239709" y="559180"/>
                  </a:lnTo>
                  <a:lnTo>
                    <a:pt x="195684" y="548518"/>
                  </a:lnTo>
                  <a:lnTo>
                    <a:pt x="154632" y="531454"/>
                  </a:lnTo>
                  <a:lnTo>
                    <a:pt x="117142" y="508568"/>
                  </a:lnTo>
                  <a:lnTo>
                    <a:pt x="83804" y="480440"/>
                  </a:lnTo>
                  <a:lnTo>
                    <a:pt x="55205" y="447649"/>
                  </a:lnTo>
                  <a:lnTo>
                    <a:pt x="31937" y="410773"/>
                  </a:lnTo>
                  <a:lnTo>
                    <a:pt x="14587" y="370392"/>
                  </a:lnTo>
                  <a:lnTo>
                    <a:pt x="3744" y="327085"/>
                  </a:lnTo>
                  <a:lnTo>
                    <a:pt x="0" y="281431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36701" y="2697556"/>
            <a:ext cx="1835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73428" y="2021205"/>
            <a:ext cx="19208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West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African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Landscape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273428" y="2625598"/>
            <a:ext cx="186690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Supply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Chain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Pain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Points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in </a:t>
            </a:r>
            <a:r>
              <a:rPr dirty="0" sz="1100" b="1">
                <a:latin typeface="Arial"/>
                <a:cs typeface="Arial"/>
              </a:rPr>
              <a:t>West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Africa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29996" y="3210686"/>
            <a:ext cx="585470" cy="575945"/>
            <a:chOff x="529996" y="3210686"/>
            <a:chExt cx="585470" cy="575945"/>
          </a:xfrm>
        </p:grpSpPr>
        <p:sp>
          <p:nvSpPr>
            <p:cNvPr id="16" name="object 16" descr=""/>
            <p:cNvSpPr/>
            <p:nvPr/>
          </p:nvSpPr>
          <p:spPr>
            <a:xfrm>
              <a:off x="536346" y="3217036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286118" y="0"/>
                  </a:moveTo>
                  <a:lnTo>
                    <a:pt x="239709" y="3682"/>
                  </a:lnTo>
                  <a:lnTo>
                    <a:pt x="195684" y="14345"/>
                  </a:lnTo>
                  <a:lnTo>
                    <a:pt x="154632" y="31409"/>
                  </a:lnTo>
                  <a:lnTo>
                    <a:pt x="117142" y="54295"/>
                  </a:lnTo>
                  <a:lnTo>
                    <a:pt x="83804" y="82423"/>
                  </a:lnTo>
                  <a:lnTo>
                    <a:pt x="55205" y="115214"/>
                  </a:lnTo>
                  <a:lnTo>
                    <a:pt x="31937" y="152090"/>
                  </a:lnTo>
                  <a:lnTo>
                    <a:pt x="14587" y="192471"/>
                  </a:lnTo>
                  <a:lnTo>
                    <a:pt x="3744" y="235778"/>
                  </a:lnTo>
                  <a:lnTo>
                    <a:pt x="0" y="281432"/>
                  </a:lnTo>
                  <a:lnTo>
                    <a:pt x="3744" y="327085"/>
                  </a:lnTo>
                  <a:lnTo>
                    <a:pt x="14587" y="370392"/>
                  </a:lnTo>
                  <a:lnTo>
                    <a:pt x="31937" y="410773"/>
                  </a:lnTo>
                  <a:lnTo>
                    <a:pt x="55205" y="447649"/>
                  </a:lnTo>
                  <a:lnTo>
                    <a:pt x="83804" y="480441"/>
                  </a:lnTo>
                  <a:lnTo>
                    <a:pt x="117142" y="508568"/>
                  </a:lnTo>
                  <a:lnTo>
                    <a:pt x="154632" y="531454"/>
                  </a:lnTo>
                  <a:lnTo>
                    <a:pt x="195684" y="548518"/>
                  </a:lnTo>
                  <a:lnTo>
                    <a:pt x="239709" y="559181"/>
                  </a:lnTo>
                  <a:lnTo>
                    <a:pt x="286118" y="562863"/>
                  </a:lnTo>
                  <a:lnTo>
                    <a:pt x="332529" y="559180"/>
                  </a:lnTo>
                  <a:lnTo>
                    <a:pt x="376556" y="548518"/>
                  </a:lnTo>
                  <a:lnTo>
                    <a:pt x="417609" y="531454"/>
                  </a:lnTo>
                  <a:lnTo>
                    <a:pt x="455099" y="508568"/>
                  </a:lnTo>
                  <a:lnTo>
                    <a:pt x="488437" y="480440"/>
                  </a:lnTo>
                  <a:lnTo>
                    <a:pt x="517034" y="447649"/>
                  </a:lnTo>
                  <a:lnTo>
                    <a:pt x="540301" y="410773"/>
                  </a:lnTo>
                  <a:lnTo>
                    <a:pt x="557650" y="370392"/>
                  </a:lnTo>
                  <a:lnTo>
                    <a:pt x="568491" y="327085"/>
                  </a:lnTo>
                  <a:lnTo>
                    <a:pt x="572236" y="281432"/>
                  </a:lnTo>
                  <a:lnTo>
                    <a:pt x="568491" y="235778"/>
                  </a:lnTo>
                  <a:lnTo>
                    <a:pt x="557650" y="192471"/>
                  </a:lnTo>
                  <a:lnTo>
                    <a:pt x="540301" y="152090"/>
                  </a:lnTo>
                  <a:lnTo>
                    <a:pt x="517034" y="115214"/>
                  </a:lnTo>
                  <a:lnTo>
                    <a:pt x="488437" y="82423"/>
                  </a:lnTo>
                  <a:lnTo>
                    <a:pt x="455099" y="54295"/>
                  </a:lnTo>
                  <a:lnTo>
                    <a:pt x="417609" y="31409"/>
                  </a:lnTo>
                  <a:lnTo>
                    <a:pt x="376556" y="14345"/>
                  </a:lnTo>
                  <a:lnTo>
                    <a:pt x="332529" y="3683"/>
                  </a:lnTo>
                  <a:lnTo>
                    <a:pt x="2861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6346" y="3217036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0" y="281432"/>
                  </a:moveTo>
                  <a:lnTo>
                    <a:pt x="3744" y="235778"/>
                  </a:lnTo>
                  <a:lnTo>
                    <a:pt x="14587" y="192471"/>
                  </a:lnTo>
                  <a:lnTo>
                    <a:pt x="31937" y="152090"/>
                  </a:lnTo>
                  <a:lnTo>
                    <a:pt x="55205" y="115214"/>
                  </a:lnTo>
                  <a:lnTo>
                    <a:pt x="83804" y="82423"/>
                  </a:lnTo>
                  <a:lnTo>
                    <a:pt x="117142" y="54295"/>
                  </a:lnTo>
                  <a:lnTo>
                    <a:pt x="154632" y="31409"/>
                  </a:lnTo>
                  <a:lnTo>
                    <a:pt x="195684" y="14345"/>
                  </a:lnTo>
                  <a:lnTo>
                    <a:pt x="239709" y="3682"/>
                  </a:lnTo>
                  <a:lnTo>
                    <a:pt x="286118" y="0"/>
                  </a:lnTo>
                  <a:lnTo>
                    <a:pt x="332529" y="3683"/>
                  </a:lnTo>
                  <a:lnTo>
                    <a:pt x="376556" y="14345"/>
                  </a:lnTo>
                  <a:lnTo>
                    <a:pt x="417609" y="31409"/>
                  </a:lnTo>
                  <a:lnTo>
                    <a:pt x="455099" y="54295"/>
                  </a:lnTo>
                  <a:lnTo>
                    <a:pt x="488437" y="82423"/>
                  </a:lnTo>
                  <a:lnTo>
                    <a:pt x="517034" y="115214"/>
                  </a:lnTo>
                  <a:lnTo>
                    <a:pt x="540301" y="152090"/>
                  </a:lnTo>
                  <a:lnTo>
                    <a:pt x="557650" y="192471"/>
                  </a:lnTo>
                  <a:lnTo>
                    <a:pt x="568491" y="235778"/>
                  </a:lnTo>
                  <a:lnTo>
                    <a:pt x="572236" y="281432"/>
                  </a:lnTo>
                  <a:lnTo>
                    <a:pt x="568491" y="327085"/>
                  </a:lnTo>
                  <a:lnTo>
                    <a:pt x="557650" y="370392"/>
                  </a:lnTo>
                  <a:lnTo>
                    <a:pt x="540301" y="410773"/>
                  </a:lnTo>
                  <a:lnTo>
                    <a:pt x="517034" y="447649"/>
                  </a:lnTo>
                  <a:lnTo>
                    <a:pt x="488437" y="480440"/>
                  </a:lnTo>
                  <a:lnTo>
                    <a:pt x="455099" y="508568"/>
                  </a:lnTo>
                  <a:lnTo>
                    <a:pt x="417609" y="531454"/>
                  </a:lnTo>
                  <a:lnTo>
                    <a:pt x="376556" y="548518"/>
                  </a:lnTo>
                  <a:lnTo>
                    <a:pt x="332529" y="559180"/>
                  </a:lnTo>
                  <a:lnTo>
                    <a:pt x="286118" y="562863"/>
                  </a:lnTo>
                  <a:lnTo>
                    <a:pt x="239709" y="559181"/>
                  </a:lnTo>
                  <a:lnTo>
                    <a:pt x="195684" y="548518"/>
                  </a:lnTo>
                  <a:lnTo>
                    <a:pt x="154632" y="531454"/>
                  </a:lnTo>
                  <a:lnTo>
                    <a:pt x="117142" y="508568"/>
                  </a:lnTo>
                  <a:lnTo>
                    <a:pt x="83804" y="480441"/>
                  </a:lnTo>
                  <a:lnTo>
                    <a:pt x="55205" y="447649"/>
                  </a:lnTo>
                  <a:lnTo>
                    <a:pt x="31937" y="410773"/>
                  </a:lnTo>
                  <a:lnTo>
                    <a:pt x="14587" y="370392"/>
                  </a:lnTo>
                  <a:lnTo>
                    <a:pt x="3744" y="327085"/>
                  </a:lnTo>
                  <a:lnTo>
                    <a:pt x="0" y="28143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36701" y="3386454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88033" y="3314191"/>
            <a:ext cx="186182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Smart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Manufacturing</a:t>
            </a:r>
            <a:r>
              <a:rPr dirty="0" sz="1100" spc="-50" b="1">
                <a:latin typeface="Arial"/>
                <a:cs typeface="Arial"/>
              </a:rPr>
              <a:t> - </a:t>
            </a:r>
            <a:r>
              <a:rPr dirty="0" sz="1100" b="1">
                <a:latin typeface="Arial"/>
                <a:cs typeface="Arial"/>
              </a:rPr>
              <a:t>Industrial</a:t>
            </a:r>
            <a:r>
              <a:rPr dirty="0" sz="1100" spc="-7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3D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Manufacturing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29996" y="3899027"/>
            <a:ext cx="585470" cy="575945"/>
            <a:chOff x="529996" y="3899027"/>
            <a:chExt cx="585470" cy="575945"/>
          </a:xfrm>
        </p:grpSpPr>
        <p:sp>
          <p:nvSpPr>
            <p:cNvPr id="21" name="object 21" descr=""/>
            <p:cNvSpPr/>
            <p:nvPr/>
          </p:nvSpPr>
          <p:spPr>
            <a:xfrm>
              <a:off x="536346" y="3905377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286118" y="0"/>
                  </a:moveTo>
                  <a:lnTo>
                    <a:pt x="239709" y="3683"/>
                  </a:lnTo>
                  <a:lnTo>
                    <a:pt x="195684" y="14345"/>
                  </a:lnTo>
                  <a:lnTo>
                    <a:pt x="154632" y="31409"/>
                  </a:lnTo>
                  <a:lnTo>
                    <a:pt x="117142" y="54295"/>
                  </a:lnTo>
                  <a:lnTo>
                    <a:pt x="83804" y="82423"/>
                  </a:lnTo>
                  <a:lnTo>
                    <a:pt x="55205" y="115214"/>
                  </a:lnTo>
                  <a:lnTo>
                    <a:pt x="31937" y="152090"/>
                  </a:lnTo>
                  <a:lnTo>
                    <a:pt x="14587" y="192471"/>
                  </a:lnTo>
                  <a:lnTo>
                    <a:pt x="3744" y="235778"/>
                  </a:lnTo>
                  <a:lnTo>
                    <a:pt x="0" y="281431"/>
                  </a:lnTo>
                  <a:lnTo>
                    <a:pt x="3744" y="327085"/>
                  </a:lnTo>
                  <a:lnTo>
                    <a:pt x="14587" y="370392"/>
                  </a:lnTo>
                  <a:lnTo>
                    <a:pt x="31937" y="410773"/>
                  </a:lnTo>
                  <a:lnTo>
                    <a:pt x="55205" y="447649"/>
                  </a:lnTo>
                  <a:lnTo>
                    <a:pt x="83804" y="480441"/>
                  </a:lnTo>
                  <a:lnTo>
                    <a:pt x="117142" y="508568"/>
                  </a:lnTo>
                  <a:lnTo>
                    <a:pt x="154632" y="531454"/>
                  </a:lnTo>
                  <a:lnTo>
                    <a:pt x="195684" y="548518"/>
                  </a:lnTo>
                  <a:lnTo>
                    <a:pt x="239709" y="559181"/>
                  </a:lnTo>
                  <a:lnTo>
                    <a:pt x="286118" y="562864"/>
                  </a:lnTo>
                  <a:lnTo>
                    <a:pt x="332529" y="559180"/>
                  </a:lnTo>
                  <a:lnTo>
                    <a:pt x="376556" y="548518"/>
                  </a:lnTo>
                  <a:lnTo>
                    <a:pt x="417609" y="531454"/>
                  </a:lnTo>
                  <a:lnTo>
                    <a:pt x="455099" y="508568"/>
                  </a:lnTo>
                  <a:lnTo>
                    <a:pt x="488437" y="480440"/>
                  </a:lnTo>
                  <a:lnTo>
                    <a:pt x="517034" y="447649"/>
                  </a:lnTo>
                  <a:lnTo>
                    <a:pt x="540301" y="410773"/>
                  </a:lnTo>
                  <a:lnTo>
                    <a:pt x="557650" y="370392"/>
                  </a:lnTo>
                  <a:lnTo>
                    <a:pt x="568491" y="327085"/>
                  </a:lnTo>
                  <a:lnTo>
                    <a:pt x="572236" y="281431"/>
                  </a:lnTo>
                  <a:lnTo>
                    <a:pt x="568491" y="235778"/>
                  </a:lnTo>
                  <a:lnTo>
                    <a:pt x="557650" y="192471"/>
                  </a:lnTo>
                  <a:lnTo>
                    <a:pt x="540301" y="152090"/>
                  </a:lnTo>
                  <a:lnTo>
                    <a:pt x="517034" y="115214"/>
                  </a:lnTo>
                  <a:lnTo>
                    <a:pt x="488437" y="82422"/>
                  </a:lnTo>
                  <a:lnTo>
                    <a:pt x="455099" y="54295"/>
                  </a:lnTo>
                  <a:lnTo>
                    <a:pt x="417609" y="31409"/>
                  </a:lnTo>
                  <a:lnTo>
                    <a:pt x="376556" y="14345"/>
                  </a:lnTo>
                  <a:lnTo>
                    <a:pt x="332529" y="3682"/>
                  </a:lnTo>
                  <a:lnTo>
                    <a:pt x="2861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36346" y="3905377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0" y="281431"/>
                  </a:moveTo>
                  <a:lnTo>
                    <a:pt x="3744" y="235778"/>
                  </a:lnTo>
                  <a:lnTo>
                    <a:pt x="14587" y="192471"/>
                  </a:lnTo>
                  <a:lnTo>
                    <a:pt x="31937" y="152090"/>
                  </a:lnTo>
                  <a:lnTo>
                    <a:pt x="55205" y="115214"/>
                  </a:lnTo>
                  <a:lnTo>
                    <a:pt x="83804" y="82423"/>
                  </a:lnTo>
                  <a:lnTo>
                    <a:pt x="117142" y="54295"/>
                  </a:lnTo>
                  <a:lnTo>
                    <a:pt x="154632" y="31409"/>
                  </a:lnTo>
                  <a:lnTo>
                    <a:pt x="195684" y="14345"/>
                  </a:lnTo>
                  <a:lnTo>
                    <a:pt x="239709" y="3683"/>
                  </a:lnTo>
                  <a:lnTo>
                    <a:pt x="286118" y="0"/>
                  </a:lnTo>
                  <a:lnTo>
                    <a:pt x="332529" y="3682"/>
                  </a:lnTo>
                  <a:lnTo>
                    <a:pt x="376556" y="14345"/>
                  </a:lnTo>
                  <a:lnTo>
                    <a:pt x="417609" y="31409"/>
                  </a:lnTo>
                  <a:lnTo>
                    <a:pt x="455099" y="54295"/>
                  </a:lnTo>
                  <a:lnTo>
                    <a:pt x="488437" y="82422"/>
                  </a:lnTo>
                  <a:lnTo>
                    <a:pt x="517034" y="115214"/>
                  </a:lnTo>
                  <a:lnTo>
                    <a:pt x="540301" y="152090"/>
                  </a:lnTo>
                  <a:lnTo>
                    <a:pt x="557650" y="192471"/>
                  </a:lnTo>
                  <a:lnTo>
                    <a:pt x="568491" y="235778"/>
                  </a:lnTo>
                  <a:lnTo>
                    <a:pt x="572236" y="281431"/>
                  </a:lnTo>
                  <a:lnTo>
                    <a:pt x="568491" y="327085"/>
                  </a:lnTo>
                  <a:lnTo>
                    <a:pt x="557650" y="370392"/>
                  </a:lnTo>
                  <a:lnTo>
                    <a:pt x="540301" y="410773"/>
                  </a:lnTo>
                  <a:lnTo>
                    <a:pt x="517034" y="447649"/>
                  </a:lnTo>
                  <a:lnTo>
                    <a:pt x="488437" y="480440"/>
                  </a:lnTo>
                  <a:lnTo>
                    <a:pt x="455099" y="508568"/>
                  </a:lnTo>
                  <a:lnTo>
                    <a:pt x="417609" y="531454"/>
                  </a:lnTo>
                  <a:lnTo>
                    <a:pt x="376556" y="548518"/>
                  </a:lnTo>
                  <a:lnTo>
                    <a:pt x="332529" y="559180"/>
                  </a:lnTo>
                  <a:lnTo>
                    <a:pt x="286118" y="562864"/>
                  </a:lnTo>
                  <a:lnTo>
                    <a:pt x="239709" y="559181"/>
                  </a:lnTo>
                  <a:lnTo>
                    <a:pt x="195684" y="548518"/>
                  </a:lnTo>
                  <a:lnTo>
                    <a:pt x="154632" y="531454"/>
                  </a:lnTo>
                  <a:lnTo>
                    <a:pt x="117142" y="508568"/>
                  </a:lnTo>
                  <a:lnTo>
                    <a:pt x="83804" y="480441"/>
                  </a:lnTo>
                  <a:lnTo>
                    <a:pt x="55205" y="447649"/>
                  </a:lnTo>
                  <a:lnTo>
                    <a:pt x="31937" y="410773"/>
                  </a:lnTo>
                  <a:lnTo>
                    <a:pt x="14587" y="370392"/>
                  </a:lnTo>
                  <a:lnTo>
                    <a:pt x="3744" y="327085"/>
                  </a:lnTo>
                  <a:lnTo>
                    <a:pt x="0" y="281431"/>
                  </a:lnTo>
                  <a:close/>
                </a:path>
              </a:pathLst>
            </a:custGeom>
            <a:ln w="12699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36701" y="4074921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288033" y="3906773"/>
            <a:ext cx="1868805" cy="528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Circular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Economy: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Bridging </a:t>
            </a:r>
            <a:r>
              <a:rPr dirty="0" sz="1100" b="1">
                <a:latin typeface="Arial"/>
                <a:cs typeface="Arial"/>
              </a:rPr>
              <a:t>the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Gap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via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Local </a:t>
            </a:r>
            <a:r>
              <a:rPr dirty="0" sz="1100" spc="-10" b="1">
                <a:latin typeface="Arial"/>
                <a:cs typeface="Arial"/>
              </a:rPr>
              <a:t>Manufacturing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29996" y="4587366"/>
            <a:ext cx="585470" cy="575945"/>
            <a:chOff x="529996" y="4587366"/>
            <a:chExt cx="585470" cy="575945"/>
          </a:xfrm>
        </p:grpSpPr>
        <p:sp>
          <p:nvSpPr>
            <p:cNvPr id="26" name="object 26" descr=""/>
            <p:cNvSpPr/>
            <p:nvPr/>
          </p:nvSpPr>
          <p:spPr>
            <a:xfrm>
              <a:off x="536346" y="4593716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286118" y="0"/>
                  </a:moveTo>
                  <a:lnTo>
                    <a:pt x="239709" y="3682"/>
                  </a:lnTo>
                  <a:lnTo>
                    <a:pt x="195684" y="14345"/>
                  </a:lnTo>
                  <a:lnTo>
                    <a:pt x="154632" y="31409"/>
                  </a:lnTo>
                  <a:lnTo>
                    <a:pt x="117142" y="54295"/>
                  </a:lnTo>
                  <a:lnTo>
                    <a:pt x="83804" y="82422"/>
                  </a:lnTo>
                  <a:lnTo>
                    <a:pt x="55205" y="115214"/>
                  </a:lnTo>
                  <a:lnTo>
                    <a:pt x="31937" y="152090"/>
                  </a:lnTo>
                  <a:lnTo>
                    <a:pt x="14587" y="192471"/>
                  </a:lnTo>
                  <a:lnTo>
                    <a:pt x="3744" y="235778"/>
                  </a:lnTo>
                  <a:lnTo>
                    <a:pt x="0" y="281431"/>
                  </a:lnTo>
                  <a:lnTo>
                    <a:pt x="3744" y="327085"/>
                  </a:lnTo>
                  <a:lnTo>
                    <a:pt x="14587" y="370392"/>
                  </a:lnTo>
                  <a:lnTo>
                    <a:pt x="31937" y="410773"/>
                  </a:lnTo>
                  <a:lnTo>
                    <a:pt x="55205" y="447649"/>
                  </a:lnTo>
                  <a:lnTo>
                    <a:pt x="83804" y="480440"/>
                  </a:lnTo>
                  <a:lnTo>
                    <a:pt x="117142" y="508568"/>
                  </a:lnTo>
                  <a:lnTo>
                    <a:pt x="154632" y="531454"/>
                  </a:lnTo>
                  <a:lnTo>
                    <a:pt x="195684" y="548518"/>
                  </a:lnTo>
                  <a:lnTo>
                    <a:pt x="239709" y="559180"/>
                  </a:lnTo>
                  <a:lnTo>
                    <a:pt x="286118" y="562863"/>
                  </a:lnTo>
                  <a:lnTo>
                    <a:pt x="332529" y="559180"/>
                  </a:lnTo>
                  <a:lnTo>
                    <a:pt x="376556" y="548518"/>
                  </a:lnTo>
                  <a:lnTo>
                    <a:pt x="417609" y="531454"/>
                  </a:lnTo>
                  <a:lnTo>
                    <a:pt x="455099" y="508568"/>
                  </a:lnTo>
                  <a:lnTo>
                    <a:pt x="488437" y="480440"/>
                  </a:lnTo>
                  <a:lnTo>
                    <a:pt x="517034" y="447649"/>
                  </a:lnTo>
                  <a:lnTo>
                    <a:pt x="540301" y="410773"/>
                  </a:lnTo>
                  <a:lnTo>
                    <a:pt x="557650" y="370392"/>
                  </a:lnTo>
                  <a:lnTo>
                    <a:pt x="568491" y="327085"/>
                  </a:lnTo>
                  <a:lnTo>
                    <a:pt x="572236" y="281431"/>
                  </a:lnTo>
                  <a:lnTo>
                    <a:pt x="568491" y="235778"/>
                  </a:lnTo>
                  <a:lnTo>
                    <a:pt x="557650" y="192471"/>
                  </a:lnTo>
                  <a:lnTo>
                    <a:pt x="540301" y="152090"/>
                  </a:lnTo>
                  <a:lnTo>
                    <a:pt x="517034" y="115214"/>
                  </a:lnTo>
                  <a:lnTo>
                    <a:pt x="488437" y="82422"/>
                  </a:lnTo>
                  <a:lnTo>
                    <a:pt x="455099" y="54295"/>
                  </a:lnTo>
                  <a:lnTo>
                    <a:pt x="417609" y="31409"/>
                  </a:lnTo>
                  <a:lnTo>
                    <a:pt x="376556" y="14345"/>
                  </a:lnTo>
                  <a:lnTo>
                    <a:pt x="332529" y="3682"/>
                  </a:lnTo>
                  <a:lnTo>
                    <a:pt x="2861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36346" y="4593716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0" y="281431"/>
                  </a:moveTo>
                  <a:lnTo>
                    <a:pt x="3744" y="235778"/>
                  </a:lnTo>
                  <a:lnTo>
                    <a:pt x="14587" y="192471"/>
                  </a:lnTo>
                  <a:lnTo>
                    <a:pt x="31937" y="152090"/>
                  </a:lnTo>
                  <a:lnTo>
                    <a:pt x="55205" y="115214"/>
                  </a:lnTo>
                  <a:lnTo>
                    <a:pt x="83804" y="82422"/>
                  </a:lnTo>
                  <a:lnTo>
                    <a:pt x="117142" y="54295"/>
                  </a:lnTo>
                  <a:lnTo>
                    <a:pt x="154632" y="31409"/>
                  </a:lnTo>
                  <a:lnTo>
                    <a:pt x="195684" y="14345"/>
                  </a:lnTo>
                  <a:lnTo>
                    <a:pt x="239709" y="3682"/>
                  </a:lnTo>
                  <a:lnTo>
                    <a:pt x="286118" y="0"/>
                  </a:lnTo>
                  <a:lnTo>
                    <a:pt x="332529" y="3682"/>
                  </a:lnTo>
                  <a:lnTo>
                    <a:pt x="376556" y="14345"/>
                  </a:lnTo>
                  <a:lnTo>
                    <a:pt x="417609" y="31409"/>
                  </a:lnTo>
                  <a:lnTo>
                    <a:pt x="455099" y="54295"/>
                  </a:lnTo>
                  <a:lnTo>
                    <a:pt x="488437" y="82422"/>
                  </a:lnTo>
                  <a:lnTo>
                    <a:pt x="517034" y="115214"/>
                  </a:lnTo>
                  <a:lnTo>
                    <a:pt x="540301" y="152090"/>
                  </a:lnTo>
                  <a:lnTo>
                    <a:pt x="557650" y="192471"/>
                  </a:lnTo>
                  <a:lnTo>
                    <a:pt x="568491" y="235778"/>
                  </a:lnTo>
                  <a:lnTo>
                    <a:pt x="572236" y="281431"/>
                  </a:lnTo>
                  <a:lnTo>
                    <a:pt x="568491" y="327085"/>
                  </a:lnTo>
                  <a:lnTo>
                    <a:pt x="557650" y="370392"/>
                  </a:lnTo>
                  <a:lnTo>
                    <a:pt x="540301" y="410773"/>
                  </a:lnTo>
                  <a:lnTo>
                    <a:pt x="517034" y="447649"/>
                  </a:lnTo>
                  <a:lnTo>
                    <a:pt x="488437" y="480440"/>
                  </a:lnTo>
                  <a:lnTo>
                    <a:pt x="455099" y="508568"/>
                  </a:lnTo>
                  <a:lnTo>
                    <a:pt x="417609" y="531454"/>
                  </a:lnTo>
                  <a:lnTo>
                    <a:pt x="376556" y="548518"/>
                  </a:lnTo>
                  <a:lnTo>
                    <a:pt x="332529" y="559180"/>
                  </a:lnTo>
                  <a:lnTo>
                    <a:pt x="286118" y="562863"/>
                  </a:lnTo>
                  <a:lnTo>
                    <a:pt x="239709" y="559180"/>
                  </a:lnTo>
                  <a:lnTo>
                    <a:pt x="195684" y="548518"/>
                  </a:lnTo>
                  <a:lnTo>
                    <a:pt x="154632" y="531454"/>
                  </a:lnTo>
                  <a:lnTo>
                    <a:pt x="117142" y="508568"/>
                  </a:lnTo>
                  <a:lnTo>
                    <a:pt x="83804" y="480440"/>
                  </a:lnTo>
                  <a:lnTo>
                    <a:pt x="55205" y="447649"/>
                  </a:lnTo>
                  <a:lnTo>
                    <a:pt x="31937" y="410773"/>
                  </a:lnTo>
                  <a:lnTo>
                    <a:pt x="14587" y="370392"/>
                  </a:lnTo>
                  <a:lnTo>
                    <a:pt x="3744" y="327085"/>
                  </a:lnTo>
                  <a:lnTo>
                    <a:pt x="0" y="281431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736701" y="4763516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88033" y="4690364"/>
            <a:ext cx="189547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Quality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Framework: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Process </a:t>
            </a:r>
            <a:r>
              <a:rPr dirty="0" sz="1100" b="1">
                <a:latin typeface="Arial"/>
                <a:cs typeface="Arial"/>
              </a:rPr>
              <a:t>&amp;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Part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Qualification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29996" y="5275707"/>
            <a:ext cx="585470" cy="575945"/>
            <a:chOff x="529996" y="5275707"/>
            <a:chExt cx="585470" cy="575945"/>
          </a:xfrm>
        </p:grpSpPr>
        <p:sp>
          <p:nvSpPr>
            <p:cNvPr id="31" name="object 31" descr=""/>
            <p:cNvSpPr/>
            <p:nvPr/>
          </p:nvSpPr>
          <p:spPr>
            <a:xfrm>
              <a:off x="536346" y="5282057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286118" y="0"/>
                  </a:moveTo>
                  <a:lnTo>
                    <a:pt x="239709" y="3683"/>
                  </a:lnTo>
                  <a:lnTo>
                    <a:pt x="195684" y="14345"/>
                  </a:lnTo>
                  <a:lnTo>
                    <a:pt x="154632" y="31409"/>
                  </a:lnTo>
                  <a:lnTo>
                    <a:pt x="117142" y="54295"/>
                  </a:lnTo>
                  <a:lnTo>
                    <a:pt x="83804" y="82423"/>
                  </a:lnTo>
                  <a:lnTo>
                    <a:pt x="55205" y="115214"/>
                  </a:lnTo>
                  <a:lnTo>
                    <a:pt x="31937" y="152090"/>
                  </a:lnTo>
                  <a:lnTo>
                    <a:pt x="14587" y="192471"/>
                  </a:lnTo>
                  <a:lnTo>
                    <a:pt x="3744" y="235778"/>
                  </a:lnTo>
                  <a:lnTo>
                    <a:pt x="0" y="281432"/>
                  </a:lnTo>
                  <a:lnTo>
                    <a:pt x="3744" y="327093"/>
                  </a:lnTo>
                  <a:lnTo>
                    <a:pt x="14587" y="370406"/>
                  </a:lnTo>
                  <a:lnTo>
                    <a:pt x="31937" y="410793"/>
                  </a:lnTo>
                  <a:lnTo>
                    <a:pt x="55205" y="447673"/>
                  </a:lnTo>
                  <a:lnTo>
                    <a:pt x="83804" y="480469"/>
                  </a:lnTo>
                  <a:lnTo>
                    <a:pt x="117142" y="508600"/>
                  </a:lnTo>
                  <a:lnTo>
                    <a:pt x="154632" y="531489"/>
                  </a:lnTo>
                  <a:lnTo>
                    <a:pt x="195684" y="548554"/>
                  </a:lnTo>
                  <a:lnTo>
                    <a:pt x="239709" y="559218"/>
                  </a:lnTo>
                  <a:lnTo>
                    <a:pt x="286118" y="562902"/>
                  </a:lnTo>
                  <a:lnTo>
                    <a:pt x="332529" y="559218"/>
                  </a:lnTo>
                  <a:lnTo>
                    <a:pt x="376556" y="548554"/>
                  </a:lnTo>
                  <a:lnTo>
                    <a:pt x="417609" y="531489"/>
                  </a:lnTo>
                  <a:lnTo>
                    <a:pt x="455099" y="508600"/>
                  </a:lnTo>
                  <a:lnTo>
                    <a:pt x="488437" y="480469"/>
                  </a:lnTo>
                  <a:lnTo>
                    <a:pt x="517034" y="447673"/>
                  </a:lnTo>
                  <a:lnTo>
                    <a:pt x="540301" y="410793"/>
                  </a:lnTo>
                  <a:lnTo>
                    <a:pt x="557650" y="370406"/>
                  </a:lnTo>
                  <a:lnTo>
                    <a:pt x="568491" y="327093"/>
                  </a:lnTo>
                  <a:lnTo>
                    <a:pt x="572236" y="281432"/>
                  </a:lnTo>
                  <a:lnTo>
                    <a:pt x="568491" y="235778"/>
                  </a:lnTo>
                  <a:lnTo>
                    <a:pt x="557650" y="192471"/>
                  </a:lnTo>
                  <a:lnTo>
                    <a:pt x="540301" y="152090"/>
                  </a:lnTo>
                  <a:lnTo>
                    <a:pt x="517034" y="115214"/>
                  </a:lnTo>
                  <a:lnTo>
                    <a:pt x="488437" y="82423"/>
                  </a:lnTo>
                  <a:lnTo>
                    <a:pt x="455099" y="54295"/>
                  </a:lnTo>
                  <a:lnTo>
                    <a:pt x="417609" y="31409"/>
                  </a:lnTo>
                  <a:lnTo>
                    <a:pt x="376556" y="14345"/>
                  </a:lnTo>
                  <a:lnTo>
                    <a:pt x="332529" y="3683"/>
                  </a:lnTo>
                  <a:lnTo>
                    <a:pt x="28611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36346" y="5282057"/>
              <a:ext cx="572770" cy="563245"/>
            </a:xfrm>
            <a:custGeom>
              <a:avLst/>
              <a:gdLst/>
              <a:ahLst/>
              <a:cxnLst/>
              <a:rect l="l" t="t" r="r" b="b"/>
              <a:pathLst>
                <a:path w="572769" h="563245">
                  <a:moveTo>
                    <a:pt x="0" y="281432"/>
                  </a:moveTo>
                  <a:lnTo>
                    <a:pt x="3744" y="235778"/>
                  </a:lnTo>
                  <a:lnTo>
                    <a:pt x="14587" y="192471"/>
                  </a:lnTo>
                  <a:lnTo>
                    <a:pt x="31937" y="152090"/>
                  </a:lnTo>
                  <a:lnTo>
                    <a:pt x="55205" y="115214"/>
                  </a:lnTo>
                  <a:lnTo>
                    <a:pt x="83804" y="82423"/>
                  </a:lnTo>
                  <a:lnTo>
                    <a:pt x="117142" y="54295"/>
                  </a:lnTo>
                  <a:lnTo>
                    <a:pt x="154632" y="31409"/>
                  </a:lnTo>
                  <a:lnTo>
                    <a:pt x="195684" y="14345"/>
                  </a:lnTo>
                  <a:lnTo>
                    <a:pt x="239709" y="3683"/>
                  </a:lnTo>
                  <a:lnTo>
                    <a:pt x="286118" y="0"/>
                  </a:lnTo>
                  <a:lnTo>
                    <a:pt x="332529" y="3683"/>
                  </a:lnTo>
                  <a:lnTo>
                    <a:pt x="376556" y="14345"/>
                  </a:lnTo>
                  <a:lnTo>
                    <a:pt x="417609" y="31409"/>
                  </a:lnTo>
                  <a:lnTo>
                    <a:pt x="455099" y="54295"/>
                  </a:lnTo>
                  <a:lnTo>
                    <a:pt x="488437" y="82423"/>
                  </a:lnTo>
                  <a:lnTo>
                    <a:pt x="517034" y="115214"/>
                  </a:lnTo>
                  <a:lnTo>
                    <a:pt x="540301" y="152090"/>
                  </a:lnTo>
                  <a:lnTo>
                    <a:pt x="557650" y="192471"/>
                  </a:lnTo>
                  <a:lnTo>
                    <a:pt x="568491" y="235778"/>
                  </a:lnTo>
                  <a:lnTo>
                    <a:pt x="572236" y="281432"/>
                  </a:lnTo>
                  <a:lnTo>
                    <a:pt x="568491" y="327093"/>
                  </a:lnTo>
                  <a:lnTo>
                    <a:pt x="557650" y="370406"/>
                  </a:lnTo>
                  <a:lnTo>
                    <a:pt x="540301" y="410793"/>
                  </a:lnTo>
                  <a:lnTo>
                    <a:pt x="517034" y="447673"/>
                  </a:lnTo>
                  <a:lnTo>
                    <a:pt x="488437" y="480469"/>
                  </a:lnTo>
                  <a:lnTo>
                    <a:pt x="455099" y="508600"/>
                  </a:lnTo>
                  <a:lnTo>
                    <a:pt x="417609" y="531489"/>
                  </a:lnTo>
                  <a:lnTo>
                    <a:pt x="376556" y="548554"/>
                  </a:lnTo>
                  <a:lnTo>
                    <a:pt x="332529" y="559218"/>
                  </a:lnTo>
                  <a:lnTo>
                    <a:pt x="286118" y="562902"/>
                  </a:lnTo>
                  <a:lnTo>
                    <a:pt x="239709" y="559218"/>
                  </a:lnTo>
                  <a:lnTo>
                    <a:pt x="195684" y="548554"/>
                  </a:lnTo>
                  <a:lnTo>
                    <a:pt x="154632" y="531489"/>
                  </a:lnTo>
                  <a:lnTo>
                    <a:pt x="117142" y="508600"/>
                  </a:lnTo>
                  <a:lnTo>
                    <a:pt x="83804" y="480469"/>
                  </a:lnTo>
                  <a:lnTo>
                    <a:pt x="55205" y="447673"/>
                  </a:lnTo>
                  <a:lnTo>
                    <a:pt x="31937" y="410793"/>
                  </a:lnTo>
                  <a:lnTo>
                    <a:pt x="14587" y="370406"/>
                  </a:lnTo>
                  <a:lnTo>
                    <a:pt x="3744" y="327093"/>
                  </a:lnTo>
                  <a:lnTo>
                    <a:pt x="0" y="281432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736701" y="5452059"/>
            <a:ext cx="18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273428" y="5397449"/>
            <a:ext cx="1934210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100" b="1">
                <a:latin typeface="Arial"/>
                <a:cs typeface="Arial"/>
              </a:rPr>
              <a:t>Case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Studies: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One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Layer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at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50" b="1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100" spc="-20" b="1">
                <a:latin typeface="Arial"/>
                <a:cs typeface="Arial"/>
              </a:rPr>
              <a:t>Time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3511296" y="1344167"/>
            <a:ext cx="2345055" cy="2315845"/>
            <a:chOff x="3511296" y="1344167"/>
            <a:chExt cx="2345055" cy="2315845"/>
          </a:xfrm>
        </p:grpSpPr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1296" y="1344167"/>
              <a:ext cx="2344674" cy="2315717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651758" y="1429638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10" h="2096770">
                  <a:moveTo>
                    <a:pt x="2124202" y="0"/>
                  </a:moveTo>
                  <a:lnTo>
                    <a:pt x="0" y="0"/>
                  </a:lnTo>
                  <a:lnTo>
                    <a:pt x="0" y="2096642"/>
                  </a:lnTo>
                  <a:lnTo>
                    <a:pt x="2124202" y="2096642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651758" y="1429638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10" h="2096770">
                  <a:moveTo>
                    <a:pt x="0" y="2096642"/>
                  </a:moveTo>
                  <a:lnTo>
                    <a:pt x="2124202" y="2096642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2096642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3651758" y="1429793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10" h="47625">
                  <a:moveTo>
                    <a:pt x="2124202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2124202" y="4747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651758" y="1429793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10" h="47625">
                  <a:moveTo>
                    <a:pt x="0" y="47470"/>
                  </a:moveTo>
                  <a:lnTo>
                    <a:pt x="2124202" y="47470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3661283" y="1494789"/>
            <a:ext cx="2105660" cy="1372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01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000">
              <a:latin typeface="Calibri"/>
              <a:cs typeface="Calibri"/>
            </a:endParaRPr>
          </a:p>
          <a:p>
            <a:pPr marL="155575" marR="311785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West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African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Landscape: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Current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State,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Challenges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and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Opportunities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300215" y="1344167"/>
            <a:ext cx="2345055" cy="2315845"/>
            <a:chOff x="6300215" y="1344167"/>
            <a:chExt cx="2345055" cy="2315845"/>
          </a:xfrm>
        </p:grpSpPr>
        <p:pic>
          <p:nvPicPr>
            <p:cNvPr id="43" name="object 4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1344167"/>
              <a:ext cx="2344674" cy="2315717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6440677" y="1429638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2124202" y="0"/>
                  </a:moveTo>
                  <a:lnTo>
                    <a:pt x="0" y="0"/>
                  </a:lnTo>
                  <a:lnTo>
                    <a:pt x="0" y="2096642"/>
                  </a:lnTo>
                  <a:lnTo>
                    <a:pt x="2124202" y="2096642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440677" y="1429638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0" y="2096642"/>
                  </a:moveTo>
                  <a:lnTo>
                    <a:pt x="2124202" y="2096642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2096642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440677" y="1429793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2124202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2124202" y="4747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440677" y="1429793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0" y="47470"/>
                  </a:moveTo>
                  <a:lnTo>
                    <a:pt x="2124202" y="47470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6450203" y="1494789"/>
            <a:ext cx="2105660" cy="1559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02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000">
              <a:latin typeface="Calibri"/>
              <a:cs typeface="Calibri"/>
            </a:endParaRPr>
          </a:p>
          <a:p>
            <a:pPr marL="155575" marR="433070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Supply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Chain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Pain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Point Analysis:</a:t>
            </a:r>
            <a:endParaRPr sz="1100">
              <a:latin typeface="Arial MT"/>
              <a:cs typeface="Arial MT"/>
            </a:endParaRPr>
          </a:p>
          <a:p>
            <a:pPr marL="155575" marR="193040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Supply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chain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fragility,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import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dependency,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downtime</a:t>
            </a:r>
            <a:r>
              <a:rPr dirty="0" sz="1100" spc="50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costs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9089135" y="1344167"/>
            <a:ext cx="2345055" cy="2315845"/>
            <a:chOff x="9089135" y="1344167"/>
            <a:chExt cx="2345055" cy="2315845"/>
          </a:xfrm>
        </p:grpSpPr>
        <p:pic>
          <p:nvPicPr>
            <p:cNvPr id="50" name="object 5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9135" y="1344167"/>
              <a:ext cx="2344674" cy="231571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229597" y="1429638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2124202" y="0"/>
                  </a:moveTo>
                  <a:lnTo>
                    <a:pt x="0" y="0"/>
                  </a:lnTo>
                  <a:lnTo>
                    <a:pt x="0" y="2096642"/>
                  </a:lnTo>
                  <a:lnTo>
                    <a:pt x="2124202" y="2096642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229597" y="1429638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0" y="2096642"/>
                  </a:moveTo>
                  <a:lnTo>
                    <a:pt x="2124202" y="2096642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2096642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229597" y="1429793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2124202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2124202" y="4747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229597" y="1429793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0" y="47470"/>
                  </a:moveTo>
                  <a:lnTo>
                    <a:pt x="2124202" y="47470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9239122" y="1494789"/>
            <a:ext cx="2105660" cy="1557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03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000">
              <a:latin typeface="Calibri"/>
              <a:cs typeface="Calibri"/>
            </a:endParaRPr>
          </a:p>
          <a:p>
            <a:pPr marL="182245" marR="153035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Smart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Manufacturing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–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Strategic</a:t>
            </a:r>
            <a:r>
              <a:rPr dirty="0" sz="1100" spc="-7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Economic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Enabler: Non-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metallic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(SLS,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FFF,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LFAM)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&amp;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Metallic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(CSAM,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SLM,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WAAM)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3511296" y="4041635"/>
            <a:ext cx="2345055" cy="2315845"/>
            <a:chOff x="3511296" y="4041635"/>
            <a:chExt cx="2345055" cy="2315845"/>
          </a:xfrm>
        </p:grpSpPr>
        <p:pic>
          <p:nvPicPr>
            <p:cNvPr id="57" name="object 5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11296" y="4041635"/>
              <a:ext cx="2344674" cy="231571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3651758" y="4127169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10" h="2096770">
                  <a:moveTo>
                    <a:pt x="2124202" y="0"/>
                  </a:moveTo>
                  <a:lnTo>
                    <a:pt x="0" y="0"/>
                  </a:lnTo>
                  <a:lnTo>
                    <a:pt x="0" y="2096643"/>
                  </a:lnTo>
                  <a:lnTo>
                    <a:pt x="2124202" y="2096643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651758" y="4127169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10" h="2096770">
                  <a:moveTo>
                    <a:pt x="0" y="2096643"/>
                  </a:moveTo>
                  <a:lnTo>
                    <a:pt x="2124202" y="2096643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2096643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651758" y="4127274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10" h="47625">
                  <a:moveTo>
                    <a:pt x="2124202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2124202" y="4747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3651758" y="4127274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10" h="47625">
                  <a:moveTo>
                    <a:pt x="0" y="47470"/>
                  </a:moveTo>
                  <a:lnTo>
                    <a:pt x="2124202" y="47470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3661283" y="4192904"/>
            <a:ext cx="2105660" cy="1522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04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60"/>
              </a:spcBef>
            </a:pPr>
            <a:endParaRPr sz="2000">
              <a:latin typeface="Calibri"/>
              <a:cs typeface="Calibri"/>
            </a:endParaRPr>
          </a:p>
          <a:p>
            <a:pPr marL="155575" marR="202565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Circular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Economy: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Harnessing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West</a:t>
            </a:r>
            <a:r>
              <a:rPr dirty="0" sz="1100" spc="-7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Africa’s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Natural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Resources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to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create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new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regional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markets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6300215" y="4041635"/>
            <a:ext cx="2345055" cy="2315845"/>
            <a:chOff x="6300215" y="4041635"/>
            <a:chExt cx="2345055" cy="2315845"/>
          </a:xfrm>
        </p:grpSpPr>
        <p:pic>
          <p:nvPicPr>
            <p:cNvPr id="64" name="object 6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4041635"/>
              <a:ext cx="2344674" cy="2315718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6440677" y="4127169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2124202" y="0"/>
                  </a:moveTo>
                  <a:lnTo>
                    <a:pt x="0" y="0"/>
                  </a:lnTo>
                  <a:lnTo>
                    <a:pt x="0" y="2096643"/>
                  </a:lnTo>
                  <a:lnTo>
                    <a:pt x="2124202" y="2096643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440677" y="4127169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0" y="2096643"/>
                  </a:moveTo>
                  <a:lnTo>
                    <a:pt x="2124202" y="2096643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2096643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440677" y="4127274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2124202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2124202" y="4747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440677" y="4127274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0" y="47470"/>
                  </a:moveTo>
                  <a:lnTo>
                    <a:pt x="2124202" y="47470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6450203" y="4192904"/>
            <a:ext cx="2105660" cy="1443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399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05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000">
              <a:latin typeface="Calibri"/>
              <a:cs typeface="Calibri"/>
            </a:endParaRPr>
          </a:p>
          <a:p>
            <a:pPr marL="155575" marR="348615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Quality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Framework: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Process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qualification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(API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20S,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ISO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17296),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part</a:t>
            </a:r>
            <a:endParaRPr sz="1100">
              <a:latin typeface="Arial MT"/>
              <a:cs typeface="Arial MT"/>
            </a:endParaRPr>
          </a:p>
          <a:p>
            <a:pPr marL="155575">
              <a:lnSpc>
                <a:spcPct val="100000"/>
              </a:lnSpc>
            </a:pP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certification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9089135" y="4041635"/>
            <a:ext cx="2345055" cy="2315845"/>
            <a:chOff x="9089135" y="4041635"/>
            <a:chExt cx="2345055" cy="2315845"/>
          </a:xfrm>
        </p:grpSpPr>
        <p:pic>
          <p:nvPicPr>
            <p:cNvPr id="71" name="object 7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9135" y="4041635"/>
              <a:ext cx="2344674" cy="231571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9229597" y="4127169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2124202" y="0"/>
                  </a:moveTo>
                  <a:lnTo>
                    <a:pt x="0" y="0"/>
                  </a:lnTo>
                  <a:lnTo>
                    <a:pt x="0" y="2096643"/>
                  </a:lnTo>
                  <a:lnTo>
                    <a:pt x="2124202" y="2096643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229597" y="4127169"/>
              <a:ext cx="2124710" cy="2096770"/>
            </a:xfrm>
            <a:custGeom>
              <a:avLst/>
              <a:gdLst/>
              <a:ahLst/>
              <a:cxnLst/>
              <a:rect l="l" t="t" r="r" b="b"/>
              <a:pathLst>
                <a:path w="2124709" h="2096770">
                  <a:moveTo>
                    <a:pt x="0" y="2096643"/>
                  </a:moveTo>
                  <a:lnTo>
                    <a:pt x="2124202" y="2096643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2096643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229597" y="4127274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2124202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2124202" y="47470"/>
                  </a:lnTo>
                  <a:lnTo>
                    <a:pt x="212420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229597" y="4127274"/>
              <a:ext cx="2124710" cy="47625"/>
            </a:xfrm>
            <a:custGeom>
              <a:avLst/>
              <a:gdLst/>
              <a:ahLst/>
              <a:cxnLst/>
              <a:rect l="l" t="t" r="r" b="b"/>
              <a:pathLst>
                <a:path w="2124709" h="47625">
                  <a:moveTo>
                    <a:pt x="0" y="47470"/>
                  </a:moveTo>
                  <a:lnTo>
                    <a:pt x="2124202" y="47470"/>
                  </a:lnTo>
                  <a:lnTo>
                    <a:pt x="2124202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9239122" y="4192904"/>
            <a:ext cx="2105660" cy="15271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06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2000">
              <a:latin typeface="Calibri"/>
              <a:cs typeface="Calibri"/>
            </a:endParaRPr>
          </a:p>
          <a:p>
            <a:pPr marL="156210" marR="175895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Case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Studies: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Components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manufactured</a:t>
            </a:r>
            <a:r>
              <a:rPr dirty="0" sz="1100" spc="-7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by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RusselSmith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using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Industrial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3D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manufacturing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the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oil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&amp;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Gas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Sector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Nigeria.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3645408" y="3772308"/>
            <a:ext cx="7693659" cy="60325"/>
            <a:chOff x="3645408" y="3772308"/>
            <a:chExt cx="7693659" cy="60325"/>
          </a:xfrm>
        </p:grpSpPr>
        <p:sp>
          <p:nvSpPr>
            <p:cNvPr id="78" name="object 78" descr=""/>
            <p:cNvSpPr/>
            <p:nvPr/>
          </p:nvSpPr>
          <p:spPr>
            <a:xfrm>
              <a:off x="3651758" y="3778658"/>
              <a:ext cx="7680959" cy="47625"/>
            </a:xfrm>
            <a:custGeom>
              <a:avLst/>
              <a:gdLst/>
              <a:ahLst/>
              <a:cxnLst/>
              <a:rect l="l" t="t" r="r" b="b"/>
              <a:pathLst>
                <a:path w="7680959" h="47625">
                  <a:moveTo>
                    <a:pt x="7680959" y="0"/>
                  </a:moveTo>
                  <a:lnTo>
                    <a:pt x="0" y="0"/>
                  </a:lnTo>
                  <a:lnTo>
                    <a:pt x="0" y="47470"/>
                  </a:lnTo>
                  <a:lnTo>
                    <a:pt x="7680959" y="47470"/>
                  </a:lnTo>
                  <a:lnTo>
                    <a:pt x="768095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651758" y="3778658"/>
              <a:ext cx="7680959" cy="47625"/>
            </a:xfrm>
            <a:custGeom>
              <a:avLst/>
              <a:gdLst/>
              <a:ahLst/>
              <a:cxnLst/>
              <a:rect l="l" t="t" r="r" b="b"/>
              <a:pathLst>
                <a:path w="7680959" h="47625">
                  <a:moveTo>
                    <a:pt x="0" y="47470"/>
                  </a:moveTo>
                  <a:lnTo>
                    <a:pt x="7680959" y="47470"/>
                  </a:lnTo>
                  <a:lnTo>
                    <a:pt x="7680959" y="0"/>
                  </a:lnTo>
                  <a:lnTo>
                    <a:pt x="0" y="0"/>
                  </a:lnTo>
                  <a:lnTo>
                    <a:pt x="0" y="47470"/>
                  </a:lnTo>
                  <a:close/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09586" y="5476621"/>
            <a:ext cx="10373360" cy="0"/>
          </a:xfrm>
          <a:custGeom>
            <a:avLst/>
            <a:gdLst/>
            <a:ahLst/>
            <a:cxnLst/>
            <a:rect l="l" t="t" r="r" b="b"/>
            <a:pathLst>
              <a:path w="10373360" h="0">
                <a:moveTo>
                  <a:pt x="0" y="0"/>
                </a:moveTo>
                <a:lnTo>
                  <a:pt x="10372839" y="0"/>
                </a:lnTo>
              </a:path>
            </a:pathLst>
          </a:custGeom>
          <a:ln w="57150">
            <a:solidFill>
              <a:srgbClr val="E970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40665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Industrial</a:t>
            </a:r>
            <a:r>
              <a:rPr dirty="0" spc="-90"/>
              <a:t> </a:t>
            </a:r>
            <a:r>
              <a:rPr dirty="0"/>
              <a:t>3D</a:t>
            </a:r>
            <a:r>
              <a:rPr dirty="0" spc="-95"/>
              <a:t> </a:t>
            </a:r>
            <a:r>
              <a:rPr dirty="0"/>
              <a:t>Manufacturing</a:t>
            </a:r>
            <a:r>
              <a:rPr dirty="0" spc="-55"/>
              <a:t> </a:t>
            </a:r>
            <a:r>
              <a:rPr dirty="0"/>
              <a:t>as</a:t>
            </a:r>
            <a:r>
              <a:rPr dirty="0" spc="-90"/>
              <a:t> </a:t>
            </a:r>
            <a:r>
              <a:rPr dirty="0"/>
              <a:t>a</a:t>
            </a:r>
            <a:r>
              <a:rPr dirty="0" spc="-90"/>
              <a:t> </a:t>
            </a:r>
            <a:r>
              <a:rPr dirty="0"/>
              <a:t>Strategic</a:t>
            </a:r>
            <a:r>
              <a:rPr dirty="0" spc="-80"/>
              <a:t> </a:t>
            </a:r>
            <a:r>
              <a:rPr dirty="0" spc="-10"/>
              <a:t>Economic Enabler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35863" y="1718564"/>
            <a:ext cx="10396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Industrial</a:t>
            </a:r>
            <a:r>
              <a:rPr dirty="0" sz="1800" spc="-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3D</a:t>
            </a:r>
            <a:r>
              <a:rPr dirty="0" sz="18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Manufacturing</a:t>
            </a:r>
            <a:r>
              <a:rPr dirty="0" sz="18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dirty="0" sz="18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just</a:t>
            </a:r>
            <a:r>
              <a:rPr dirty="0" sz="18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18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technology</a:t>
            </a:r>
            <a:r>
              <a:rPr dirty="0" sz="18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but</a:t>
            </a:r>
            <a:r>
              <a:rPr dirty="0" sz="18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dirty="0" sz="18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economic</a:t>
            </a:r>
            <a:r>
              <a:rPr dirty="0" sz="18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Arial"/>
                <a:cs typeface="Arial"/>
              </a:rPr>
              <a:t>transformation</a:t>
            </a:r>
            <a:r>
              <a:rPr dirty="0" sz="18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Arial"/>
                <a:cs typeface="Arial"/>
              </a:rPr>
              <a:t>strategy…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48283" y="2372867"/>
            <a:ext cx="6360160" cy="2992120"/>
            <a:chOff x="748283" y="2372867"/>
            <a:chExt cx="6360160" cy="29921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4083" y="2407538"/>
              <a:ext cx="784974" cy="8566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5270" y="2472778"/>
              <a:ext cx="784847" cy="7570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7817" y="2448204"/>
              <a:ext cx="884897" cy="83931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283" y="2372867"/>
              <a:ext cx="2095500" cy="299161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38199" y="2408935"/>
              <a:ext cx="1974214" cy="2871470"/>
            </a:xfrm>
            <a:custGeom>
              <a:avLst/>
              <a:gdLst/>
              <a:ahLst/>
              <a:cxnLst/>
              <a:rect l="l" t="t" r="r" b="b"/>
              <a:pathLst>
                <a:path w="1974214" h="2871470">
                  <a:moveTo>
                    <a:pt x="0" y="328929"/>
                  </a:moveTo>
                  <a:lnTo>
                    <a:pt x="3566" y="280306"/>
                  </a:lnTo>
                  <a:lnTo>
                    <a:pt x="13928" y="233903"/>
                  </a:lnTo>
                  <a:lnTo>
                    <a:pt x="30575" y="190229"/>
                  </a:lnTo>
                  <a:lnTo>
                    <a:pt x="52998" y="149791"/>
                  </a:lnTo>
                  <a:lnTo>
                    <a:pt x="80690" y="113097"/>
                  </a:lnTo>
                  <a:lnTo>
                    <a:pt x="113142" y="80655"/>
                  </a:lnTo>
                  <a:lnTo>
                    <a:pt x="149843" y="52973"/>
                  </a:lnTo>
                  <a:lnTo>
                    <a:pt x="190287" y="30559"/>
                  </a:lnTo>
                  <a:lnTo>
                    <a:pt x="233963" y="13920"/>
                  </a:lnTo>
                  <a:lnTo>
                    <a:pt x="280364" y="3564"/>
                  </a:lnTo>
                  <a:lnTo>
                    <a:pt x="328980" y="0"/>
                  </a:lnTo>
                  <a:lnTo>
                    <a:pt x="1644904" y="0"/>
                  </a:lnTo>
                  <a:lnTo>
                    <a:pt x="1693498" y="3564"/>
                  </a:lnTo>
                  <a:lnTo>
                    <a:pt x="1739883" y="13920"/>
                  </a:lnTo>
                  <a:lnTo>
                    <a:pt x="1783549" y="30559"/>
                  </a:lnTo>
                  <a:lnTo>
                    <a:pt x="1823986" y="52973"/>
                  </a:lnTo>
                  <a:lnTo>
                    <a:pt x="1860684" y="80655"/>
                  </a:lnTo>
                  <a:lnTo>
                    <a:pt x="1893135" y="113097"/>
                  </a:lnTo>
                  <a:lnTo>
                    <a:pt x="1920827" y="149791"/>
                  </a:lnTo>
                  <a:lnTo>
                    <a:pt x="1943253" y="190229"/>
                  </a:lnTo>
                  <a:lnTo>
                    <a:pt x="1959903" y="233903"/>
                  </a:lnTo>
                  <a:lnTo>
                    <a:pt x="1970266" y="280306"/>
                  </a:lnTo>
                  <a:lnTo>
                    <a:pt x="1973833" y="328929"/>
                  </a:lnTo>
                  <a:lnTo>
                    <a:pt x="1973833" y="2542032"/>
                  </a:lnTo>
                  <a:lnTo>
                    <a:pt x="1970266" y="2590626"/>
                  </a:lnTo>
                  <a:lnTo>
                    <a:pt x="1959903" y="2637011"/>
                  </a:lnTo>
                  <a:lnTo>
                    <a:pt x="1943253" y="2680677"/>
                  </a:lnTo>
                  <a:lnTo>
                    <a:pt x="1920827" y="2721114"/>
                  </a:lnTo>
                  <a:lnTo>
                    <a:pt x="1893135" y="2757812"/>
                  </a:lnTo>
                  <a:lnTo>
                    <a:pt x="1860684" y="2790263"/>
                  </a:lnTo>
                  <a:lnTo>
                    <a:pt x="1823986" y="2817955"/>
                  </a:lnTo>
                  <a:lnTo>
                    <a:pt x="1783549" y="2840381"/>
                  </a:lnTo>
                  <a:lnTo>
                    <a:pt x="1739883" y="2857031"/>
                  </a:lnTo>
                  <a:lnTo>
                    <a:pt x="1693498" y="2867394"/>
                  </a:lnTo>
                  <a:lnTo>
                    <a:pt x="1644904" y="2870962"/>
                  </a:lnTo>
                  <a:lnTo>
                    <a:pt x="328980" y="2870962"/>
                  </a:lnTo>
                  <a:lnTo>
                    <a:pt x="280364" y="2867394"/>
                  </a:lnTo>
                  <a:lnTo>
                    <a:pt x="233963" y="2857031"/>
                  </a:lnTo>
                  <a:lnTo>
                    <a:pt x="190287" y="2840381"/>
                  </a:lnTo>
                  <a:lnTo>
                    <a:pt x="149843" y="2817955"/>
                  </a:lnTo>
                  <a:lnTo>
                    <a:pt x="113142" y="2790263"/>
                  </a:lnTo>
                  <a:lnTo>
                    <a:pt x="80690" y="2757812"/>
                  </a:lnTo>
                  <a:lnTo>
                    <a:pt x="52998" y="2721114"/>
                  </a:lnTo>
                  <a:lnTo>
                    <a:pt x="30575" y="2680677"/>
                  </a:lnTo>
                  <a:lnTo>
                    <a:pt x="13928" y="2637011"/>
                  </a:lnTo>
                  <a:lnTo>
                    <a:pt x="3566" y="2590626"/>
                  </a:lnTo>
                  <a:lnTo>
                    <a:pt x="0" y="2542032"/>
                  </a:lnTo>
                  <a:lnTo>
                    <a:pt x="0" y="328929"/>
                  </a:lnTo>
                  <a:close/>
                </a:path>
              </a:pathLst>
            </a:custGeom>
            <a:ln w="19050">
              <a:solidFill>
                <a:srgbClr val="0D28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0360" y="2372867"/>
              <a:ext cx="2095500" cy="299161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2970783" y="2408935"/>
              <a:ext cx="1974214" cy="2871470"/>
            </a:xfrm>
            <a:custGeom>
              <a:avLst/>
              <a:gdLst/>
              <a:ahLst/>
              <a:cxnLst/>
              <a:rect l="l" t="t" r="r" b="b"/>
              <a:pathLst>
                <a:path w="1974214" h="2871470">
                  <a:moveTo>
                    <a:pt x="0" y="328929"/>
                  </a:moveTo>
                  <a:lnTo>
                    <a:pt x="3567" y="280306"/>
                  </a:lnTo>
                  <a:lnTo>
                    <a:pt x="13930" y="233903"/>
                  </a:lnTo>
                  <a:lnTo>
                    <a:pt x="30580" y="190229"/>
                  </a:lnTo>
                  <a:lnTo>
                    <a:pt x="53006" y="149791"/>
                  </a:lnTo>
                  <a:lnTo>
                    <a:pt x="80698" y="113097"/>
                  </a:lnTo>
                  <a:lnTo>
                    <a:pt x="113149" y="80655"/>
                  </a:lnTo>
                  <a:lnTo>
                    <a:pt x="149847" y="52973"/>
                  </a:lnTo>
                  <a:lnTo>
                    <a:pt x="190284" y="30559"/>
                  </a:lnTo>
                  <a:lnTo>
                    <a:pt x="233950" y="13920"/>
                  </a:lnTo>
                  <a:lnTo>
                    <a:pt x="280335" y="3564"/>
                  </a:lnTo>
                  <a:lnTo>
                    <a:pt x="328930" y="0"/>
                  </a:lnTo>
                  <a:lnTo>
                    <a:pt x="1644904" y="0"/>
                  </a:lnTo>
                  <a:lnTo>
                    <a:pt x="1693498" y="3564"/>
                  </a:lnTo>
                  <a:lnTo>
                    <a:pt x="1739883" y="13920"/>
                  </a:lnTo>
                  <a:lnTo>
                    <a:pt x="1783549" y="30559"/>
                  </a:lnTo>
                  <a:lnTo>
                    <a:pt x="1823986" y="52973"/>
                  </a:lnTo>
                  <a:lnTo>
                    <a:pt x="1860684" y="80655"/>
                  </a:lnTo>
                  <a:lnTo>
                    <a:pt x="1893135" y="113097"/>
                  </a:lnTo>
                  <a:lnTo>
                    <a:pt x="1920827" y="149791"/>
                  </a:lnTo>
                  <a:lnTo>
                    <a:pt x="1943253" y="190229"/>
                  </a:lnTo>
                  <a:lnTo>
                    <a:pt x="1959903" y="233903"/>
                  </a:lnTo>
                  <a:lnTo>
                    <a:pt x="1970266" y="280306"/>
                  </a:lnTo>
                  <a:lnTo>
                    <a:pt x="1973833" y="328929"/>
                  </a:lnTo>
                  <a:lnTo>
                    <a:pt x="1973833" y="2542032"/>
                  </a:lnTo>
                  <a:lnTo>
                    <a:pt x="1970266" y="2590626"/>
                  </a:lnTo>
                  <a:lnTo>
                    <a:pt x="1959903" y="2637011"/>
                  </a:lnTo>
                  <a:lnTo>
                    <a:pt x="1943253" y="2680677"/>
                  </a:lnTo>
                  <a:lnTo>
                    <a:pt x="1920827" y="2721114"/>
                  </a:lnTo>
                  <a:lnTo>
                    <a:pt x="1893135" y="2757812"/>
                  </a:lnTo>
                  <a:lnTo>
                    <a:pt x="1860684" y="2790263"/>
                  </a:lnTo>
                  <a:lnTo>
                    <a:pt x="1823986" y="2817955"/>
                  </a:lnTo>
                  <a:lnTo>
                    <a:pt x="1783549" y="2840381"/>
                  </a:lnTo>
                  <a:lnTo>
                    <a:pt x="1739883" y="2857031"/>
                  </a:lnTo>
                  <a:lnTo>
                    <a:pt x="1693498" y="2867394"/>
                  </a:lnTo>
                  <a:lnTo>
                    <a:pt x="1644904" y="2870962"/>
                  </a:lnTo>
                  <a:lnTo>
                    <a:pt x="328930" y="2870962"/>
                  </a:lnTo>
                  <a:lnTo>
                    <a:pt x="280335" y="2867394"/>
                  </a:lnTo>
                  <a:lnTo>
                    <a:pt x="233950" y="2857031"/>
                  </a:lnTo>
                  <a:lnTo>
                    <a:pt x="190284" y="2840381"/>
                  </a:lnTo>
                  <a:lnTo>
                    <a:pt x="149847" y="2817955"/>
                  </a:lnTo>
                  <a:lnTo>
                    <a:pt x="113149" y="2790263"/>
                  </a:lnTo>
                  <a:lnTo>
                    <a:pt x="80698" y="2757812"/>
                  </a:lnTo>
                  <a:lnTo>
                    <a:pt x="53006" y="2721114"/>
                  </a:lnTo>
                  <a:lnTo>
                    <a:pt x="30580" y="2680677"/>
                  </a:lnTo>
                  <a:lnTo>
                    <a:pt x="13930" y="2637011"/>
                  </a:lnTo>
                  <a:lnTo>
                    <a:pt x="3567" y="2590626"/>
                  </a:lnTo>
                  <a:lnTo>
                    <a:pt x="0" y="2542032"/>
                  </a:lnTo>
                  <a:lnTo>
                    <a:pt x="0" y="328929"/>
                  </a:lnTo>
                  <a:close/>
                </a:path>
              </a:pathLst>
            </a:custGeom>
            <a:ln w="19050">
              <a:solidFill>
                <a:srgbClr val="0D28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13960" y="2372867"/>
              <a:ext cx="2093976" cy="29916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5103368" y="2408935"/>
              <a:ext cx="1974214" cy="2871470"/>
            </a:xfrm>
            <a:custGeom>
              <a:avLst/>
              <a:gdLst/>
              <a:ahLst/>
              <a:cxnLst/>
              <a:rect l="l" t="t" r="r" b="b"/>
              <a:pathLst>
                <a:path w="1974215" h="2871470">
                  <a:moveTo>
                    <a:pt x="0" y="328929"/>
                  </a:moveTo>
                  <a:lnTo>
                    <a:pt x="3567" y="280306"/>
                  </a:lnTo>
                  <a:lnTo>
                    <a:pt x="13930" y="233903"/>
                  </a:lnTo>
                  <a:lnTo>
                    <a:pt x="30580" y="190229"/>
                  </a:lnTo>
                  <a:lnTo>
                    <a:pt x="53006" y="149791"/>
                  </a:lnTo>
                  <a:lnTo>
                    <a:pt x="80698" y="113097"/>
                  </a:lnTo>
                  <a:lnTo>
                    <a:pt x="113149" y="80655"/>
                  </a:lnTo>
                  <a:lnTo>
                    <a:pt x="149847" y="52973"/>
                  </a:lnTo>
                  <a:lnTo>
                    <a:pt x="190284" y="30559"/>
                  </a:lnTo>
                  <a:lnTo>
                    <a:pt x="233950" y="13920"/>
                  </a:lnTo>
                  <a:lnTo>
                    <a:pt x="280335" y="3564"/>
                  </a:lnTo>
                  <a:lnTo>
                    <a:pt x="328930" y="0"/>
                  </a:lnTo>
                  <a:lnTo>
                    <a:pt x="1644904" y="0"/>
                  </a:lnTo>
                  <a:lnTo>
                    <a:pt x="1693498" y="3564"/>
                  </a:lnTo>
                  <a:lnTo>
                    <a:pt x="1739883" y="13920"/>
                  </a:lnTo>
                  <a:lnTo>
                    <a:pt x="1783549" y="30559"/>
                  </a:lnTo>
                  <a:lnTo>
                    <a:pt x="1823986" y="52973"/>
                  </a:lnTo>
                  <a:lnTo>
                    <a:pt x="1860684" y="80655"/>
                  </a:lnTo>
                  <a:lnTo>
                    <a:pt x="1893135" y="113097"/>
                  </a:lnTo>
                  <a:lnTo>
                    <a:pt x="1920827" y="149791"/>
                  </a:lnTo>
                  <a:lnTo>
                    <a:pt x="1943253" y="190229"/>
                  </a:lnTo>
                  <a:lnTo>
                    <a:pt x="1959903" y="233903"/>
                  </a:lnTo>
                  <a:lnTo>
                    <a:pt x="1970266" y="280306"/>
                  </a:lnTo>
                  <a:lnTo>
                    <a:pt x="1973834" y="328929"/>
                  </a:lnTo>
                  <a:lnTo>
                    <a:pt x="1973834" y="2542032"/>
                  </a:lnTo>
                  <a:lnTo>
                    <a:pt x="1970266" y="2590626"/>
                  </a:lnTo>
                  <a:lnTo>
                    <a:pt x="1959903" y="2637011"/>
                  </a:lnTo>
                  <a:lnTo>
                    <a:pt x="1943253" y="2680677"/>
                  </a:lnTo>
                  <a:lnTo>
                    <a:pt x="1920827" y="2721114"/>
                  </a:lnTo>
                  <a:lnTo>
                    <a:pt x="1893135" y="2757812"/>
                  </a:lnTo>
                  <a:lnTo>
                    <a:pt x="1860684" y="2790263"/>
                  </a:lnTo>
                  <a:lnTo>
                    <a:pt x="1823986" y="2817955"/>
                  </a:lnTo>
                  <a:lnTo>
                    <a:pt x="1783549" y="2840381"/>
                  </a:lnTo>
                  <a:lnTo>
                    <a:pt x="1739883" y="2857031"/>
                  </a:lnTo>
                  <a:lnTo>
                    <a:pt x="1693498" y="2867394"/>
                  </a:lnTo>
                  <a:lnTo>
                    <a:pt x="1644904" y="2870962"/>
                  </a:lnTo>
                  <a:lnTo>
                    <a:pt x="328930" y="2870962"/>
                  </a:lnTo>
                  <a:lnTo>
                    <a:pt x="280335" y="2867394"/>
                  </a:lnTo>
                  <a:lnTo>
                    <a:pt x="233950" y="2857031"/>
                  </a:lnTo>
                  <a:lnTo>
                    <a:pt x="190284" y="2840381"/>
                  </a:lnTo>
                  <a:lnTo>
                    <a:pt x="149847" y="2817955"/>
                  </a:lnTo>
                  <a:lnTo>
                    <a:pt x="113149" y="2790263"/>
                  </a:lnTo>
                  <a:lnTo>
                    <a:pt x="80698" y="2757812"/>
                  </a:lnTo>
                  <a:lnTo>
                    <a:pt x="53006" y="2721114"/>
                  </a:lnTo>
                  <a:lnTo>
                    <a:pt x="30580" y="2680677"/>
                  </a:lnTo>
                  <a:lnTo>
                    <a:pt x="13930" y="2637011"/>
                  </a:lnTo>
                  <a:lnTo>
                    <a:pt x="3567" y="2590626"/>
                  </a:lnTo>
                  <a:lnTo>
                    <a:pt x="0" y="2542032"/>
                  </a:lnTo>
                  <a:lnTo>
                    <a:pt x="0" y="328929"/>
                  </a:lnTo>
                  <a:close/>
                </a:path>
              </a:pathLst>
            </a:custGeom>
            <a:ln w="19050">
              <a:solidFill>
                <a:srgbClr val="0D28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7158228" y="2372867"/>
            <a:ext cx="4227830" cy="2992120"/>
            <a:chOff x="7158228" y="2372867"/>
            <a:chExt cx="4227830" cy="299212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72146" y="2501899"/>
              <a:ext cx="924229" cy="73202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80219" y="2471178"/>
              <a:ext cx="973391" cy="72947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58228" y="2372867"/>
              <a:ext cx="2093976" cy="299161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247382" y="2408935"/>
              <a:ext cx="1974214" cy="2871470"/>
            </a:xfrm>
            <a:custGeom>
              <a:avLst/>
              <a:gdLst/>
              <a:ahLst/>
              <a:cxnLst/>
              <a:rect l="l" t="t" r="r" b="b"/>
              <a:pathLst>
                <a:path w="1974215" h="2871470">
                  <a:moveTo>
                    <a:pt x="0" y="328929"/>
                  </a:moveTo>
                  <a:lnTo>
                    <a:pt x="3567" y="280306"/>
                  </a:lnTo>
                  <a:lnTo>
                    <a:pt x="13930" y="233903"/>
                  </a:lnTo>
                  <a:lnTo>
                    <a:pt x="30580" y="190229"/>
                  </a:lnTo>
                  <a:lnTo>
                    <a:pt x="53006" y="149791"/>
                  </a:lnTo>
                  <a:lnTo>
                    <a:pt x="80698" y="113097"/>
                  </a:lnTo>
                  <a:lnTo>
                    <a:pt x="113149" y="80655"/>
                  </a:lnTo>
                  <a:lnTo>
                    <a:pt x="149847" y="52973"/>
                  </a:lnTo>
                  <a:lnTo>
                    <a:pt x="190284" y="30559"/>
                  </a:lnTo>
                  <a:lnTo>
                    <a:pt x="233950" y="13920"/>
                  </a:lnTo>
                  <a:lnTo>
                    <a:pt x="280335" y="3564"/>
                  </a:lnTo>
                  <a:lnTo>
                    <a:pt x="328929" y="0"/>
                  </a:lnTo>
                  <a:lnTo>
                    <a:pt x="1644903" y="0"/>
                  </a:lnTo>
                  <a:lnTo>
                    <a:pt x="1693498" y="3564"/>
                  </a:lnTo>
                  <a:lnTo>
                    <a:pt x="1739883" y="13920"/>
                  </a:lnTo>
                  <a:lnTo>
                    <a:pt x="1783549" y="30559"/>
                  </a:lnTo>
                  <a:lnTo>
                    <a:pt x="1823986" y="52973"/>
                  </a:lnTo>
                  <a:lnTo>
                    <a:pt x="1860684" y="80655"/>
                  </a:lnTo>
                  <a:lnTo>
                    <a:pt x="1893135" y="113097"/>
                  </a:lnTo>
                  <a:lnTo>
                    <a:pt x="1920827" y="149791"/>
                  </a:lnTo>
                  <a:lnTo>
                    <a:pt x="1943253" y="190229"/>
                  </a:lnTo>
                  <a:lnTo>
                    <a:pt x="1959903" y="233903"/>
                  </a:lnTo>
                  <a:lnTo>
                    <a:pt x="1970266" y="280306"/>
                  </a:lnTo>
                  <a:lnTo>
                    <a:pt x="1973834" y="328929"/>
                  </a:lnTo>
                  <a:lnTo>
                    <a:pt x="1973834" y="2542032"/>
                  </a:lnTo>
                  <a:lnTo>
                    <a:pt x="1970266" y="2590626"/>
                  </a:lnTo>
                  <a:lnTo>
                    <a:pt x="1959903" y="2637011"/>
                  </a:lnTo>
                  <a:lnTo>
                    <a:pt x="1943253" y="2680677"/>
                  </a:lnTo>
                  <a:lnTo>
                    <a:pt x="1920827" y="2721114"/>
                  </a:lnTo>
                  <a:lnTo>
                    <a:pt x="1893135" y="2757812"/>
                  </a:lnTo>
                  <a:lnTo>
                    <a:pt x="1860684" y="2790263"/>
                  </a:lnTo>
                  <a:lnTo>
                    <a:pt x="1823986" y="2817955"/>
                  </a:lnTo>
                  <a:lnTo>
                    <a:pt x="1783549" y="2840381"/>
                  </a:lnTo>
                  <a:lnTo>
                    <a:pt x="1739883" y="2857031"/>
                  </a:lnTo>
                  <a:lnTo>
                    <a:pt x="1693498" y="2867394"/>
                  </a:lnTo>
                  <a:lnTo>
                    <a:pt x="1644903" y="2870962"/>
                  </a:lnTo>
                  <a:lnTo>
                    <a:pt x="328929" y="2870962"/>
                  </a:lnTo>
                  <a:lnTo>
                    <a:pt x="280335" y="2867394"/>
                  </a:lnTo>
                  <a:lnTo>
                    <a:pt x="233950" y="2857031"/>
                  </a:lnTo>
                  <a:lnTo>
                    <a:pt x="190284" y="2840381"/>
                  </a:lnTo>
                  <a:lnTo>
                    <a:pt x="149847" y="2817955"/>
                  </a:lnTo>
                  <a:lnTo>
                    <a:pt x="113149" y="2790263"/>
                  </a:lnTo>
                  <a:lnTo>
                    <a:pt x="80698" y="2757812"/>
                  </a:lnTo>
                  <a:lnTo>
                    <a:pt x="53006" y="2721114"/>
                  </a:lnTo>
                  <a:lnTo>
                    <a:pt x="30580" y="2680677"/>
                  </a:lnTo>
                  <a:lnTo>
                    <a:pt x="13930" y="2637011"/>
                  </a:lnTo>
                  <a:lnTo>
                    <a:pt x="3567" y="2590626"/>
                  </a:lnTo>
                  <a:lnTo>
                    <a:pt x="0" y="2542032"/>
                  </a:lnTo>
                  <a:lnTo>
                    <a:pt x="0" y="328929"/>
                  </a:lnTo>
                  <a:close/>
                </a:path>
              </a:pathLst>
            </a:custGeom>
            <a:ln w="19050">
              <a:solidFill>
                <a:srgbClr val="0D284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0304" y="2372867"/>
              <a:ext cx="2095500" cy="299161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379966" y="2408935"/>
              <a:ext cx="1974214" cy="2871470"/>
            </a:xfrm>
            <a:custGeom>
              <a:avLst/>
              <a:gdLst/>
              <a:ahLst/>
              <a:cxnLst/>
              <a:rect l="l" t="t" r="r" b="b"/>
              <a:pathLst>
                <a:path w="1974215" h="2871470">
                  <a:moveTo>
                    <a:pt x="0" y="328929"/>
                  </a:moveTo>
                  <a:lnTo>
                    <a:pt x="3567" y="280306"/>
                  </a:lnTo>
                  <a:lnTo>
                    <a:pt x="13930" y="233903"/>
                  </a:lnTo>
                  <a:lnTo>
                    <a:pt x="30580" y="190229"/>
                  </a:lnTo>
                  <a:lnTo>
                    <a:pt x="53006" y="149791"/>
                  </a:lnTo>
                  <a:lnTo>
                    <a:pt x="80698" y="113097"/>
                  </a:lnTo>
                  <a:lnTo>
                    <a:pt x="113149" y="80655"/>
                  </a:lnTo>
                  <a:lnTo>
                    <a:pt x="149847" y="52973"/>
                  </a:lnTo>
                  <a:lnTo>
                    <a:pt x="190284" y="30559"/>
                  </a:lnTo>
                  <a:lnTo>
                    <a:pt x="233950" y="13920"/>
                  </a:lnTo>
                  <a:lnTo>
                    <a:pt x="280335" y="3564"/>
                  </a:lnTo>
                  <a:lnTo>
                    <a:pt x="328929" y="0"/>
                  </a:lnTo>
                  <a:lnTo>
                    <a:pt x="1644903" y="0"/>
                  </a:lnTo>
                  <a:lnTo>
                    <a:pt x="1693498" y="3564"/>
                  </a:lnTo>
                  <a:lnTo>
                    <a:pt x="1739883" y="13920"/>
                  </a:lnTo>
                  <a:lnTo>
                    <a:pt x="1783549" y="30559"/>
                  </a:lnTo>
                  <a:lnTo>
                    <a:pt x="1823986" y="52973"/>
                  </a:lnTo>
                  <a:lnTo>
                    <a:pt x="1860684" y="80655"/>
                  </a:lnTo>
                  <a:lnTo>
                    <a:pt x="1893135" y="113097"/>
                  </a:lnTo>
                  <a:lnTo>
                    <a:pt x="1920827" y="149791"/>
                  </a:lnTo>
                  <a:lnTo>
                    <a:pt x="1943253" y="190229"/>
                  </a:lnTo>
                  <a:lnTo>
                    <a:pt x="1959903" y="233903"/>
                  </a:lnTo>
                  <a:lnTo>
                    <a:pt x="1970266" y="280306"/>
                  </a:lnTo>
                  <a:lnTo>
                    <a:pt x="1973833" y="328929"/>
                  </a:lnTo>
                  <a:lnTo>
                    <a:pt x="1973833" y="2542032"/>
                  </a:lnTo>
                  <a:lnTo>
                    <a:pt x="1970266" y="2590626"/>
                  </a:lnTo>
                  <a:lnTo>
                    <a:pt x="1959903" y="2637011"/>
                  </a:lnTo>
                  <a:lnTo>
                    <a:pt x="1943253" y="2680677"/>
                  </a:lnTo>
                  <a:lnTo>
                    <a:pt x="1920827" y="2721114"/>
                  </a:lnTo>
                  <a:lnTo>
                    <a:pt x="1893135" y="2757812"/>
                  </a:lnTo>
                  <a:lnTo>
                    <a:pt x="1860684" y="2790263"/>
                  </a:lnTo>
                  <a:lnTo>
                    <a:pt x="1823986" y="2817955"/>
                  </a:lnTo>
                  <a:lnTo>
                    <a:pt x="1783549" y="2840381"/>
                  </a:lnTo>
                  <a:lnTo>
                    <a:pt x="1739883" y="2857031"/>
                  </a:lnTo>
                  <a:lnTo>
                    <a:pt x="1693498" y="2867394"/>
                  </a:lnTo>
                  <a:lnTo>
                    <a:pt x="1644903" y="2870962"/>
                  </a:lnTo>
                  <a:lnTo>
                    <a:pt x="328929" y="2870962"/>
                  </a:lnTo>
                  <a:lnTo>
                    <a:pt x="280335" y="2867394"/>
                  </a:lnTo>
                  <a:lnTo>
                    <a:pt x="233950" y="2857031"/>
                  </a:lnTo>
                  <a:lnTo>
                    <a:pt x="190284" y="2840381"/>
                  </a:lnTo>
                  <a:lnTo>
                    <a:pt x="149847" y="2817955"/>
                  </a:lnTo>
                  <a:lnTo>
                    <a:pt x="113149" y="2790263"/>
                  </a:lnTo>
                  <a:lnTo>
                    <a:pt x="80698" y="2757812"/>
                  </a:lnTo>
                  <a:lnTo>
                    <a:pt x="53006" y="2721114"/>
                  </a:lnTo>
                  <a:lnTo>
                    <a:pt x="30580" y="2680677"/>
                  </a:lnTo>
                  <a:lnTo>
                    <a:pt x="13930" y="2637011"/>
                  </a:lnTo>
                  <a:lnTo>
                    <a:pt x="3567" y="2590626"/>
                  </a:lnTo>
                  <a:lnTo>
                    <a:pt x="0" y="2542032"/>
                  </a:lnTo>
                  <a:lnTo>
                    <a:pt x="0" y="328929"/>
                  </a:lnTo>
                  <a:close/>
                </a:path>
              </a:pathLst>
            </a:custGeom>
            <a:ln w="19050">
              <a:solidFill>
                <a:srgbClr val="0D28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028191" y="3316604"/>
            <a:ext cx="1583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3530" marR="5080" indent="-29146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 MT"/>
                <a:cs typeface="Arial MT"/>
              </a:rPr>
              <a:t>On-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production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Spare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Parts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1014475" y="3867150"/>
            <a:ext cx="160845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MT"/>
                <a:cs typeface="Arial MT"/>
              </a:rPr>
              <a:t>Reducing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import </a:t>
            </a:r>
            <a:r>
              <a:rPr dirty="0" sz="1000">
                <a:latin typeface="Arial MT"/>
                <a:cs typeface="Arial MT"/>
              </a:rPr>
              <a:t>dependence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West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Africa </a:t>
            </a:r>
            <a:r>
              <a:rPr dirty="0" sz="1000">
                <a:latin typeface="Arial MT"/>
                <a:cs typeface="Arial MT"/>
              </a:rPr>
              <a:t>will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enable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timely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MRO</a:t>
            </a:r>
            <a:r>
              <a:rPr dirty="0" sz="1000" spc="-25">
                <a:latin typeface="Arial MT"/>
                <a:cs typeface="Arial MT"/>
              </a:rPr>
              <a:t> of </a:t>
            </a:r>
            <a:r>
              <a:rPr dirty="0" sz="1000">
                <a:latin typeface="Arial MT"/>
                <a:cs typeface="Arial MT"/>
              </a:rPr>
              <a:t>critical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components</a:t>
            </a:r>
            <a:r>
              <a:rPr dirty="0" sz="1000" spc="-7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while </a:t>
            </a:r>
            <a:r>
              <a:rPr dirty="0" sz="1000" spc="-10">
                <a:latin typeface="Arial MT"/>
                <a:cs typeface="Arial MT"/>
              </a:rPr>
              <a:t>strengthening </a:t>
            </a:r>
            <a:r>
              <a:rPr dirty="0" sz="1000">
                <a:latin typeface="Arial MT"/>
                <a:cs typeface="Arial MT"/>
              </a:rPr>
              <a:t>regional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value </a:t>
            </a:r>
            <a:r>
              <a:rPr dirty="0" sz="1000">
                <a:latin typeface="Arial MT"/>
                <a:cs typeface="Arial MT"/>
              </a:rPr>
              <a:t>retention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enhancing </a:t>
            </a:r>
            <a:r>
              <a:rPr dirty="0" sz="1000">
                <a:latin typeface="Arial MT"/>
                <a:cs typeface="Arial MT"/>
              </a:rPr>
              <a:t>economic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capital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within</a:t>
            </a:r>
            <a:r>
              <a:rPr dirty="0" sz="1000" spc="-25">
                <a:latin typeface="Arial MT"/>
                <a:cs typeface="Arial MT"/>
              </a:rPr>
              <a:t> the </a:t>
            </a:r>
            <a:r>
              <a:rPr dirty="0" sz="1000" spc="-10">
                <a:latin typeface="Arial MT"/>
                <a:cs typeface="Arial MT"/>
              </a:rPr>
              <a:t>region.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538342" y="3316604"/>
            <a:ext cx="1099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Lower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inventory </a:t>
            </a:r>
            <a:r>
              <a:rPr dirty="0" sz="1200">
                <a:latin typeface="Arial MT"/>
                <a:cs typeface="Arial MT"/>
              </a:rPr>
              <a:t>holding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costs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17363" y="3867150"/>
            <a:ext cx="1539240" cy="1092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MT"/>
                <a:cs typeface="Arial MT"/>
              </a:rPr>
              <a:t>Inventory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warehousing </a:t>
            </a:r>
            <a:r>
              <a:rPr dirty="0" sz="1000">
                <a:latin typeface="Arial MT"/>
                <a:cs typeface="Arial MT"/>
              </a:rPr>
              <a:t>costs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significantly </a:t>
            </a:r>
            <a:r>
              <a:rPr dirty="0" sz="1000">
                <a:latin typeface="Arial MT"/>
                <a:cs typeface="Arial MT"/>
              </a:rPr>
              <a:t>reduced,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need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for </a:t>
            </a:r>
            <a:r>
              <a:rPr dirty="0" sz="1000">
                <a:latin typeface="Arial MT"/>
                <a:cs typeface="Arial MT"/>
              </a:rPr>
              <a:t>bulk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purchasing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maintaining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high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levels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of </a:t>
            </a:r>
            <a:r>
              <a:rPr dirty="0" sz="1000" spc="-10">
                <a:latin typeface="Arial MT"/>
                <a:cs typeface="Arial MT"/>
              </a:rPr>
              <a:t>long-</a:t>
            </a:r>
            <a:r>
              <a:rPr dirty="0" sz="1000">
                <a:latin typeface="Arial MT"/>
                <a:cs typeface="Arial MT"/>
              </a:rPr>
              <a:t>term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stock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25">
                <a:latin typeface="Arial MT"/>
                <a:cs typeface="Arial MT"/>
              </a:rPr>
              <a:t> be </a:t>
            </a:r>
            <a:r>
              <a:rPr dirty="0" sz="1000">
                <a:latin typeface="Arial MT"/>
                <a:cs typeface="Arial MT"/>
              </a:rPr>
              <a:t>effectively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eliminated.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289808" y="3321811"/>
            <a:ext cx="136906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Reduced</a:t>
            </a:r>
            <a:r>
              <a:rPr dirty="0" sz="1200" spc="-6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lead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times</a:t>
            </a:r>
            <a:endParaRPr sz="1200">
              <a:latin typeface="Arial MT"/>
              <a:cs typeface="Arial MT"/>
            </a:endParaRPr>
          </a:p>
          <a:p>
            <a:pPr algn="ctr" marL="635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(Months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to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Days)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201416" y="3872229"/>
            <a:ext cx="15430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127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MT"/>
                <a:cs typeface="Arial MT"/>
              </a:rPr>
              <a:t>Parts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are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manufactured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delivered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to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customers </a:t>
            </a:r>
            <a:r>
              <a:rPr dirty="0" sz="1000">
                <a:latin typeface="Arial MT"/>
                <a:cs typeface="Arial MT"/>
              </a:rPr>
              <a:t>within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days,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while</a:t>
            </a:r>
            <a:r>
              <a:rPr dirty="0" sz="1000" spc="-20">
                <a:latin typeface="Arial MT"/>
                <a:cs typeface="Arial MT"/>
              </a:rPr>
              <a:t> rapid </a:t>
            </a:r>
            <a:r>
              <a:rPr dirty="0" sz="1000">
                <a:latin typeface="Arial MT"/>
                <a:cs typeface="Arial MT"/>
              </a:rPr>
              <a:t>prototype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iterations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enable </a:t>
            </a:r>
            <a:r>
              <a:rPr dirty="0" sz="1000">
                <a:latin typeface="Arial MT"/>
                <a:cs typeface="Arial MT"/>
              </a:rPr>
              <a:t>accelerated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product </a:t>
            </a:r>
            <a:r>
              <a:rPr dirty="0" sz="1000">
                <a:latin typeface="Arial MT"/>
                <a:cs typeface="Arial MT"/>
              </a:rPr>
              <a:t>validation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faster </a:t>
            </a:r>
            <a:r>
              <a:rPr dirty="0" sz="1000">
                <a:latin typeface="Arial MT"/>
                <a:cs typeface="Arial MT"/>
              </a:rPr>
              <a:t>deployment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into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the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market.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13752" y="3303270"/>
            <a:ext cx="16395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Digital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inventory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instead </a:t>
            </a: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physical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stock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450328" y="3853434"/>
            <a:ext cx="156654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MT"/>
                <a:cs typeface="Arial MT"/>
              </a:rPr>
              <a:t>Digital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twins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components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developed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and </a:t>
            </a:r>
            <a:r>
              <a:rPr dirty="0" sz="1000">
                <a:latin typeface="Arial MT"/>
                <a:cs typeface="Arial MT"/>
              </a:rPr>
              <a:t>securely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stored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cloud- </a:t>
            </a:r>
            <a:r>
              <a:rPr dirty="0" sz="1000">
                <a:latin typeface="Arial MT"/>
                <a:cs typeface="Arial MT"/>
              </a:rPr>
              <a:t>based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repositories, </a:t>
            </a:r>
            <a:r>
              <a:rPr dirty="0" sz="1000">
                <a:latin typeface="Arial MT"/>
                <a:cs typeface="Arial MT"/>
              </a:rPr>
              <a:t>transforming</a:t>
            </a:r>
            <a:r>
              <a:rPr dirty="0" sz="1000" spc="-7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digital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file </a:t>
            </a:r>
            <a:r>
              <a:rPr dirty="0" sz="1000">
                <a:latin typeface="Arial MT"/>
                <a:cs typeface="Arial MT"/>
              </a:rPr>
              <a:t>into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core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product</a:t>
            </a:r>
            <a:r>
              <a:rPr dirty="0" sz="1000" spc="-25">
                <a:latin typeface="Arial MT"/>
                <a:cs typeface="Arial MT"/>
              </a:rPr>
              <a:t> and </a:t>
            </a:r>
            <a:r>
              <a:rPr dirty="0" sz="1000">
                <a:latin typeface="Arial MT"/>
                <a:cs typeface="Arial MT"/>
              </a:rPr>
              <a:t>enabling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distributed manufacturing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capabilities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531222" y="3310509"/>
            <a:ext cx="1673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0560" marR="5080" indent="-65849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Localized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manufacturing </a:t>
            </a:r>
            <a:r>
              <a:rPr dirty="0" sz="1200" spc="-20">
                <a:latin typeface="Arial MT"/>
                <a:cs typeface="Arial MT"/>
              </a:rPr>
              <a:t>hubs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511410" y="3860672"/>
            <a:ext cx="171196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MT"/>
                <a:cs typeface="Arial MT"/>
              </a:rPr>
              <a:t>Production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can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be</a:t>
            </a:r>
            <a:r>
              <a:rPr dirty="0" sz="1000" spc="5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strategically </a:t>
            </a:r>
            <a:r>
              <a:rPr dirty="0" sz="1000">
                <a:latin typeface="Arial MT"/>
                <a:cs typeface="Arial MT"/>
              </a:rPr>
              <a:t>localized</a:t>
            </a:r>
            <a:r>
              <a:rPr dirty="0" sz="1000" spc="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within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region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based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proximity, </a:t>
            </a:r>
            <a:r>
              <a:rPr dirty="0" sz="1000">
                <a:latin typeface="Arial MT"/>
                <a:cs typeface="Arial MT"/>
              </a:rPr>
              <a:t>thereby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reducing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logistics </a:t>
            </a:r>
            <a:r>
              <a:rPr dirty="0" sz="1000">
                <a:latin typeface="Arial MT"/>
                <a:cs typeface="Arial MT"/>
              </a:rPr>
              <a:t>costs,</a:t>
            </a:r>
            <a:r>
              <a:rPr dirty="0" sz="1000" spc="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shortening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turnaround </a:t>
            </a:r>
            <a:r>
              <a:rPr dirty="0" sz="1000">
                <a:latin typeface="Arial MT"/>
                <a:cs typeface="Arial MT"/>
              </a:rPr>
              <a:t>times,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enhancing </a:t>
            </a:r>
            <a:r>
              <a:rPr dirty="0" sz="1000" spc="-20">
                <a:latin typeface="Arial MT"/>
                <a:cs typeface="Arial MT"/>
              </a:rPr>
              <a:t>value </a:t>
            </a:r>
            <a:r>
              <a:rPr dirty="0" sz="1000">
                <a:latin typeface="Arial MT"/>
                <a:cs typeface="Arial MT"/>
              </a:rPr>
              <a:t>addition,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strengthening </a:t>
            </a:r>
            <a:r>
              <a:rPr dirty="0" sz="1000">
                <a:latin typeface="Arial MT"/>
                <a:cs typeface="Arial MT"/>
              </a:rPr>
              <a:t>local</a:t>
            </a:r>
            <a:r>
              <a:rPr dirty="0" sz="1000" spc="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manufacturing</a:t>
            </a:r>
            <a:r>
              <a:rPr dirty="0" sz="100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capacity..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88567" y="5678830"/>
            <a:ext cx="14966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Trebuchet MS"/>
                <a:cs typeface="Trebuchet MS"/>
              </a:rPr>
              <a:t>Material</a:t>
            </a:r>
            <a:r>
              <a:rPr dirty="0" sz="1800" spc="-135">
                <a:latin typeface="Trebuchet MS"/>
                <a:cs typeface="Trebuchet MS"/>
              </a:rPr>
              <a:t> </a:t>
            </a:r>
            <a:r>
              <a:rPr dirty="0" sz="1800" spc="-20">
                <a:latin typeface="Trebuchet MS"/>
                <a:cs typeface="Trebuchet MS"/>
              </a:rPr>
              <a:t>Waste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Trebuchet MS"/>
                <a:cs typeface="Trebuchet MS"/>
              </a:rPr>
              <a:t>Reduction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240665" marR="5080">
              <a:lnSpc>
                <a:spcPts val="3020"/>
              </a:lnSpc>
              <a:spcBef>
                <a:spcPts val="480"/>
              </a:spcBef>
            </a:pPr>
            <a:r>
              <a:rPr dirty="0"/>
              <a:t>Supply</a:t>
            </a:r>
            <a:r>
              <a:rPr dirty="0" spc="-60"/>
              <a:t> </a:t>
            </a:r>
            <a:r>
              <a:rPr dirty="0"/>
              <a:t>Chain</a:t>
            </a:r>
            <a:r>
              <a:rPr dirty="0" spc="-70"/>
              <a:t> </a:t>
            </a:r>
            <a:r>
              <a:rPr dirty="0" spc="-20"/>
              <a:t>Transformation:</a:t>
            </a:r>
            <a:r>
              <a:rPr dirty="0" spc="-35"/>
              <a:t> </a:t>
            </a:r>
            <a:r>
              <a:rPr dirty="0" spc="-10"/>
              <a:t>Quantified</a:t>
            </a:r>
            <a:r>
              <a:rPr dirty="0" spc="-150"/>
              <a:t> </a:t>
            </a:r>
            <a:r>
              <a:rPr dirty="0"/>
              <a:t>AM</a:t>
            </a:r>
            <a:r>
              <a:rPr dirty="0" spc="-65"/>
              <a:t> </a:t>
            </a:r>
            <a:r>
              <a:rPr dirty="0"/>
              <a:t>Impact</a:t>
            </a:r>
            <a:r>
              <a:rPr dirty="0" spc="-65"/>
              <a:t> </a:t>
            </a:r>
            <a:r>
              <a:rPr dirty="0" spc="-25"/>
              <a:t>on </a:t>
            </a:r>
            <a:r>
              <a:rPr dirty="0"/>
              <a:t>West</a:t>
            </a:r>
            <a:r>
              <a:rPr dirty="0" spc="-195"/>
              <a:t> </a:t>
            </a:r>
            <a:r>
              <a:rPr dirty="0"/>
              <a:t>African</a:t>
            </a:r>
            <a:r>
              <a:rPr dirty="0" spc="-95"/>
              <a:t> </a:t>
            </a:r>
            <a:r>
              <a:rPr dirty="0" spc="-10"/>
              <a:t>Operations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00443" y="1432178"/>
          <a:ext cx="10867390" cy="4036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160"/>
                <a:gridCol w="2962275"/>
                <a:gridCol w="3848099"/>
                <a:gridCol w="1551304"/>
              </a:tblGrid>
              <a:tr h="42164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Metric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1B43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Conventional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(Import-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Based)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8A1A1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AM-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Enabled</a:t>
                      </a:r>
                      <a:r>
                        <a:rPr dirty="0" sz="1600" spc="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(Localised)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40916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600" spc="-1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Improvement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D39F17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Lead</a:t>
                      </a:r>
                      <a:r>
                        <a:rPr dirty="0" sz="1300" spc="-4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300" spc="-4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(Critical</a:t>
                      </a:r>
                      <a:r>
                        <a:rPr dirty="0" sz="1300" spc="-4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Spare)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E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8–16</a:t>
                      </a:r>
                      <a:r>
                        <a:rPr dirty="0" sz="1300" spc="-2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weeks</a:t>
                      </a:r>
                      <a:r>
                        <a:rPr dirty="0" sz="1300" spc="-2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(import</a:t>
                      </a:r>
                      <a:r>
                        <a:rPr dirty="0" sz="1300" spc="-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1300" spc="-3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customs)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3–10</a:t>
                      </a:r>
                      <a:r>
                        <a:rPr dirty="0" sz="1300" spc="-1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days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(local</a:t>
                      </a:r>
                      <a:r>
                        <a:rPr dirty="0" sz="1300" spc="-7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2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AM)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FF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85%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4E09F"/>
                    </a:solidFill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dirty="0" sz="1300" spc="-3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(Low-Volume</a:t>
                      </a:r>
                      <a:r>
                        <a:rPr dirty="0" sz="1300" spc="-3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&lt;50</a:t>
                      </a:r>
                      <a:r>
                        <a:rPr dirty="0" sz="1300" spc="-3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units)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Baseline</a:t>
                      </a:r>
                      <a:r>
                        <a:rPr dirty="0" sz="1300" spc="-4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1300" spc="-5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60%</a:t>
                      </a:r>
                      <a:r>
                        <a:rPr dirty="0" sz="1300" spc="-6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(duties,</a:t>
                      </a:r>
                      <a:r>
                        <a:rPr dirty="0" sz="1300" spc="-2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freight,</a:t>
                      </a:r>
                      <a:r>
                        <a:rPr dirty="0" sz="1300" spc="-4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2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FX)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15–40%</a:t>
                      </a:r>
                      <a:r>
                        <a:rPr dirty="0" sz="1300" spc="-5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reduction</a:t>
                      </a:r>
                      <a:r>
                        <a:rPr dirty="0" sz="1300" spc="-4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vs.</a:t>
                      </a:r>
                      <a:r>
                        <a:rPr dirty="0" sz="1300" spc="-4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import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8FF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9EFC0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Inventory</a:t>
                      </a:r>
                      <a:r>
                        <a:rPr dirty="0" sz="1300" spc="-3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Holding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E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6–12</a:t>
                      </a:r>
                      <a:r>
                        <a:rPr dirty="0" sz="1300" spc="-3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months</a:t>
                      </a:r>
                      <a:r>
                        <a:rPr dirty="0" sz="1300" spc="-2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safety</a:t>
                      </a:r>
                      <a:r>
                        <a:rPr dirty="0" sz="1300" spc="-2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stock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Digital</a:t>
                      </a:r>
                      <a:r>
                        <a:rPr dirty="0" sz="1300" spc="-4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inventory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(on-demand)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FF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75%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4E09F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Material</a:t>
                      </a:r>
                      <a:r>
                        <a:rPr dirty="0" sz="1300" spc="-3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Waste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60–90%</a:t>
                      </a:r>
                      <a:r>
                        <a:rPr dirty="0" sz="1300" spc="-6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(subtractive</a:t>
                      </a:r>
                      <a:r>
                        <a:rPr dirty="0" sz="1300" spc="-3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machining)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5–15%</a:t>
                      </a:r>
                      <a:r>
                        <a:rPr dirty="0" sz="1300" spc="-2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(AM</a:t>
                      </a:r>
                      <a:r>
                        <a:rPr dirty="0" sz="1300" spc="-2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+</a:t>
                      </a:r>
                      <a:r>
                        <a:rPr dirty="0" sz="1300" spc="-2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recycling)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8FF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9EFC0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spc="-10" b="1">
                          <a:latin typeface="Arial"/>
                          <a:cs typeface="Arial"/>
                        </a:rPr>
                        <a:t>Sustainability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229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18.5</a:t>
                      </a:r>
                      <a:r>
                        <a:rPr dirty="0" sz="1300" spc="-3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tonnes</a:t>
                      </a:r>
                      <a:r>
                        <a:rPr dirty="0" sz="1300" spc="-3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2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300" spc="-20">
                          <a:solidFill>
                            <a:srgbClr val="8A1A1A"/>
                          </a:solidFill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300" spc="-2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Reduced</a:t>
                      </a:r>
                      <a:r>
                        <a:rPr dirty="0" sz="1300" spc="-25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Carbon</a:t>
                      </a:r>
                      <a:r>
                        <a:rPr dirty="0" sz="1300" spc="-3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Footprint</a:t>
                      </a:r>
                      <a:r>
                        <a:rPr dirty="0" sz="1300" spc="-25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(3.2</a:t>
                      </a:r>
                      <a:r>
                        <a:rPr dirty="0" sz="1300" spc="-65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tonnes</a:t>
                      </a:r>
                      <a:r>
                        <a:rPr dirty="0" sz="1300" spc="-3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CO</a:t>
                      </a:r>
                      <a:r>
                        <a:rPr dirty="0" sz="1300" spc="-10">
                          <a:solidFill>
                            <a:srgbClr val="275217"/>
                          </a:solidFill>
                          <a:latin typeface="Cambria Math"/>
                          <a:cs typeface="Cambria Math"/>
                        </a:rPr>
                        <a:t>₂</a:t>
                      </a:r>
                      <a:r>
                        <a:rPr dirty="0" sz="1300" spc="-10">
                          <a:solidFill>
                            <a:srgbClr val="275217"/>
                          </a:solidFill>
                          <a:latin typeface="Arial MT"/>
                          <a:cs typeface="Arial MT"/>
                        </a:rPr>
                        <a:t>e)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8FF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82%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9EFC0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Supplier</a:t>
                      </a:r>
                      <a:r>
                        <a:rPr dirty="0" sz="1300" spc="-5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Dependency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ECE3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spc="-2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Single/dual-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source</a:t>
                      </a:r>
                      <a:r>
                        <a:rPr dirty="0" sz="1300" spc="7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OEM</a:t>
                      </a:r>
                      <a:r>
                        <a:rPr dirty="0" sz="1300" spc="3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lock-</a:t>
                      </a:r>
                      <a:r>
                        <a:rPr dirty="0" sz="1300" spc="-2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Digital</a:t>
                      </a:r>
                      <a:r>
                        <a:rPr dirty="0" sz="1300" spc="-3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file:</a:t>
                      </a:r>
                      <a:r>
                        <a:rPr dirty="0" sz="1300" spc="-2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multi-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source</a:t>
                      </a:r>
                      <a:r>
                        <a:rPr dirty="0" sz="1300" spc="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capable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FF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90%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4E09F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Geometric</a:t>
                      </a:r>
                      <a:r>
                        <a:rPr dirty="0" sz="1300" spc="-6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Complexity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DfM</a:t>
                      </a:r>
                      <a:r>
                        <a:rPr dirty="0" sz="1300" spc="-8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constrained</a:t>
                      </a:r>
                      <a:r>
                        <a:rPr dirty="0" sz="1300" spc="-5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(machining</a:t>
                      </a:r>
                      <a:r>
                        <a:rPr dirty="0" sz="1300" spc="-5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limits)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8F8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Near-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unlimited</a:t>
                      </a:r>
                      <a:r>
                        <a:rPr dirty="0" sz="1300" spc="-3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(topology</a:t>
                      </a:r>
                      <a:r>
                        <a:rPr dirty="0" sz="1300" spc="-3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opt.)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8FF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1300" spc="-5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∞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8585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9EFC0"/>
                    </a:solidFill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Forex</a:t>
                      </a:r>
                      <a:r>
                        <a:rPr dirty="0" sz="1300" spc="-4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Exposure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EC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100%</a:t>
                      </a:r>
                      <a:r>
                        <a:rPr dirty="0" sz="1300" spc="-3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import</a:t>
                      </a:r>
                      <a:r>
                        <a:rPr dirty="0" sz="1300" spc="-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300" spc="-3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USD/EUR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70%</a:t>
                      </a:r>
                      <a:r>
                        <a:rPr dirty="0" sz="1300" spc="-4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local</a:t>
                      </a:r>
                      <a:r>
                        <a:rPr dirty="0" sz="1300" spc="-3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content</a:t>
                      </a:r>
                      <a:r>
                        <a:rPr dirty="0" sz="1300" spc="-3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achievable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EFFF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↓</a:t>
                      </a:r>
                      <a:r>
                        <a:rPr dirty="0" sz="1300" spc="-1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70%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4E09F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Regional</a:t>
                      </a:r>
                      <a:r>
                        <a:rPr dirty="0" sz="1300" spc="-15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2C2C2C"/>
                          </a:solidFill>
                          <a:latin typeface="Arial"/>
                          <a:cs typeface="Arial"/>
                        </a:rPr>
                        <a:t>Self-Sufficiency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0%</a:t>
                      </a:r>
                      <a:r>
                        <a:rPr dirty="0" sz="1300" spc="-3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—</a:t>
                      </a:r>
                      <a:r>
                        <a:rPr dirty="0" sz="1300" spc="-1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full</a:t>
                      </a:r>
                      <a:r>
                        <a:rPr dirty="0" sz="1300" spc="-2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import</a:t>
                      </a:r>
                      <a:r>
                        <a:rPr dirty="0" sz="1300" spc="-5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8A1A1A"/>
                          </a:solidFill>
                          <a:latin typeface="Arial MT"/>
                          <a:cs typeface="Arial MT"/>
                        </a:rPr>
                        <a:t>dependency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F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30–50%</a:t>
                      </a:r>
                      <a:r>
                        <a:rPr dirty="0" sz="1300" spc="-4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(5-</a:t>
                      </a:r>
                      <a:r>
                        <a:rPr dirty="0" sz="130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year</a:t>
                      </a:r>
                      <a:r>
                        <a:rPr dirty="0" sz="1300" spc="-15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300" spc="-10">
                          <a:solidFill>
                            <a:srgbClr val="1B4331"/>
                          </a:solidFill>
                          <a:latin typeface="Arial MT"/>
                          <a:cs typeface="Arial MT"/>
                        </a:rPr>
                        <a:t>target)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8FF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300" spc="-20" b="1">
                          <a:solidFill>
                            <a:srgbClr val="1B4331"/>
                          </a:solidFill>
                          <a:latin typeface="Arial"/>
                          <a:cs typeface="Arial"/>
                        </a:rPr>
                        <a:t>+50%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6350">
                      <a:solidFill>
                        <a:srgbClr val="D4D4D4"/>
                      </a:solidFill>
                      <a:prstDash val="solid"/>
                    </a:lnL>
                    <a:lnR w="6350">
                      <a:solidFill>
                        <a:srgbClr val="D4D4D4"/>
                      </a:solidFill>
                      <a:prstDash val="solid"/>
                    </a:lnR>
                    <a:lnT w="6350">
                      <a:solidFill>
                        <a:srgbClr val="D4D4D4"/>
                      </a:solidFill>
                      <a:prstDash val="solid"/>
                    </a:lnT>
                    <a:lnB w="6350">
                      <a:solidFill>
                        <a:srgbClr val="D4D4D4"/>
                      </a:solidFill>
                      <a:prstDash val="solid"/>
                    </a:lnB>
                    <a:solidFill>
                      <a:srgbClr val="F9EFC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838200" y="5684189"/>
            <a:ext cx="10537825" cy="687705"/>
          </a:xfrm>
          <a:prstGeom prst="rect">
            <a:avLst/>
          </a:prstGeom>
          <a:solidFill>
            <a:srgbClr val="12501B"/>
          </a:solidFill>
          <a:ln w="12700">
            <a:solidFill>
              <a:srgbClr val="40916C"/>
            </a:solidFill>
          </a:ln>
        </p:spPr>
        <p:txBody>
          <a:bodyPr wrap="square" lIns="0" tIns="95885" rIns="0" bIns="0" rtlCol="0" vert="horz">
            <a:spAutoFit/>
          </a:bodyPr>
          <a:lstStyle/>
          <a:p>
            <a:pPr marL="187325" marR="645160">
              <a:lnSpc>
                <a:spcPct val="100000"/>
              </a:lnSpc>
              <a:spcBef>
                <a:spcPts val="755"/>
              </a:spcBef>
            </a:pP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PARADIGM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SHIFT:</a:t>
            </a:r>
            <a:r>
              <a:rPr dirty="0" sz="1600" spc="3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dirty="0" sz="16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600" spc="-1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Atomization +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Filament</a:t>
            </a:r>
            <a:r>
              <a:rPr dirty="0" sz="1600" spc="-4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Recycling</a:t>
            </a:r>
            <a:r>
              <a:rPr dirty="0" sz="1600" spc="-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West</a:t>
            </a:r>
            <a:r>
              <a:rPr dirty="0" sz="1600" spc="-1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Africa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transforms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6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passive</a:t>
            </a:r>
            <a:r>
              <a:rPr dirty="0" sz="1600" spc="-6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supply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chain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endpoint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active</a:t>
            </a:r>
            <a:r>
              <a:rPr dirty="0" sz="1600" spc="-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16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node</a:t>
            </a:r>
            <a:r>
              <a:rPr dirty="0" sz="16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600" spc="-4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i="1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dirty="0" sz="1600" spc="-5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i="1">
                <a:solidFill>
                  <a:srgbClr val="FFFFFF"/>
                </a:solidFill>
                <a:latin typeface="Arial"/>
                <a:cs typeface="Arial"/>
              </a:rPr>
              <a:t>sovereignty.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Decision</a:t>
            </a:r>
            <a:r>
              <a:rPr dirty="0" spc="-70"/>
              <a:t> </a:t>
            </a:r>
            <a:r>
              <a:rPr dirty="0"/>
              <a:t>Framework-</a:t>
            </a:r>
            <a:r>
              <a:rPr dirty="0" spc="-70"/>
              <a:t> </a:t>
            </a:r>
            <a:r>
              <a:rPr dirty="0"/>
              <a:t>When</a:t>
            </a:r>
            <a:r>
              <a:rPr dirty="0" spc="-80"/>
              <a:t>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/>
              <a:t>Use</a:t>
            </a:r>
            <a:r>
              <a:rPr dirty="0" spc="-80"/>
              <a:t> </a:t>
            </a:r>
            <a:r>
              <a:rPr dirty="0"/>
              <a:t>3D</a:t>
            </a:r>
            <a:r>
              <a:rPr dirty="0" spc="-75"/>
              <a:t> </a:t>
            </a:r>
            <a:r>
              <a:rPr dirty="0" spc="-10"/>
              <a:t>Manufacturing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046" y="1391272"/>
            <a:ext cx="10579481" cy="484238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143379" y="5466740"/>
            <a:ext cx="2645410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640" rIns="0" bIns="0" rtlCol="0" vert="horz">
            <a:spAutoFit/>
          </a:bodyPr>
          <a:lstStyle/>
          <a:p>
            <a:pPr marL="631825">
              <a:lnSpc>
                <a:spcPct val="100000"/>
              </a:lnSpc>
              <a:spcBef>
                <a:spcPts val="320"/>
              </a:spcBef>
            </a:pPr>
            <a:r>
              <a:rPr dirty="0" sz="1200" spc="-20">
                <a:solidFill>
                  <a:srgbClr val="273A6C"/>
                </a:solidFill>
                <a:latin typeface="Verdana"/>
                <a:cs typeface="Verdana"/>
              </a:rPr>
              <a:t>Off-</a:t>
            </a:r>
            <a:r>
              <a:rPr dirty="0" sz="1200" spc="-40">
                <a:solidFill>
                  <a:srgbClr val="273A6C"/>
                </a:solidFill>
                <a:latin typeface="Verdana"/>
                <a:cs typeface="Verdana"/>
              </a:rPr>
              <a:t>the-Shelf</a:t>
            </a:r>
            <a:r>
              <a:rPr dirty="0" sz="1200" spc="-15">
                <a:solidFill>
                  <a:srgbClr val="273A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73A6C"/>
                </a:solidFill>
                <a:latin typeface="Verdana"/>
                <a:cs typeface="Verdana"/>
              </a:rPr>
              <a:t>Parts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686941" y="5778258"/>
            <a:ext cx="3583304" cy="254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Low</a:t>
            </a:r>
            <a:r>
              <a:rPr dirty="0" sz="1000" spc="-30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complexity</a:t>
            </a:r>
            <a:r>
              <a:rPr dirty="0" sz="1000" spc="-1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parts</a:t>
            </a:r>
            <a:r>
              <a:rPr dirty="0" sz="1000" spc="-2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readily</a:t>
            </a:r>
            <a:r>
              <a:rPr dirty="0" sz="1000" spc="-4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available</a:t>
            </a:r>
            <a:r>
              <a:rPr dirty="0" sz="1000" spc="-3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from</a:t>
            </a:r>
            <a:r>
              <a:rPr dirty="0" sz="1000" spc="-30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local</a:t>
            </a:r>
            <a:r>
              <a:rPr dirty="0" sz="1000" spc="-3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808285"/>
                </a:solidFill>
                <a:latin typeface="Calibri"/>
                <a:cs typeface="Calibri"/>
              </a:rPr>
              <a:t>suppliers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95070" y="2880855"/>
            <a:ext cx="2096770" cy="277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416559">
              <a:lnSpc>
                <a:spcPct val="100000"/>
              </a:lnSpc>
              <a:spcBef>
                <a:spcPts val="315"/>
              </a:spcBef>
            </a:pPr>
            <a:r>
              <a:rPr dirty="0" sz="1200" spc="-45">
                <a:solidFill>
                  <a:srgbClr val="273A6C"/>
                </a:solidFill>
                <a:latin typeface="Verdana"/>
                <a:cs typeface="Verdana"/>
              </a:rPr>
              <a:t>Batch</a:t>
            </a:r>
            <a:r>
              <a:rPr dirty="0" sz="1200" spc="-60">
                <a:solidFill>
                  <a:srgbClr val="273A6C"/>
                </a:solidFill>
                <a:latin typeface="Verdana"/>
                <a:cs typeface="Verdana"/>
              </a:rPr>
              <a:t> </a:t>
            </a:r>
            <a:r>
              <a:rPr dirty="0" sz="1200" spc="-10">
                <a:solidFill>
                  <a:srgbClr val="273A6C"/>
                </a:solidFill>
                <a:latin typeface="Verdana"/>
                <a:cs typeface="Verdana"/>
              </a:rPr>
              <a:t>Production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5070" y="3192373"/>
            <a:ext cx="2225040" cy="5543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L="155575" marR="147955" indent="63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AM</a:t>
            </a:r>
            <a:r>
              <a:rPr dirty="0" sz="1000" spc="-2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is</a:t>
            </a:r>
            <a:r>
              <a:rPr dirty="0" sz="1000" spc="-2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more</a:t>
            </a:r>
            <a:r>
              <a:rPr dirty="0" sz="1000" spc="-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808285"/>
                </a:solidFill>
                <a:latin typeface="Calibri"/>
                <a:cs typeface="Calibri"/>
              </a:rPr>
              <a:t>cost-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effective</a:t>
            </a:r>
            <a:r>
              <a:rPr dirty="0" sz="1000" spc="1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for</a:t>
            </a:r>
            <a:r>
              <a:rPr dirty="0" sz="1000" spc="-1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 spc="-20">
                <a:solidFill>
                  <a:srgbClr val="808285"/>
                </a:solidFill>
                <a:latin typeface="Calibri"/>
                <a:cs typeface="Calibri"/>
              </a:rPr>
              <a:t>low-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volume</a:t>
            </a:r>
            <a:r>
              <a:rPr dirty="0" sz="1000" spc="-10">
                <a:solidFill>
                  <a:srgbClr val="808285"/>
                </a:solidFill>
                <a:latin typeface="Calibri"/>
                <a:cs typeface="Calibri"/>
              </a:rPr>
              <a:t> production</a:t>
            </a:r>
            <a:r>
              <a:rPr dirty="0" sz="1000" spc="-2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needs;</a:t>
            </a:r>
            <a:r>
              <a:rPr dirty="0" sz="1000" spc="-20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808285"/>
                </a:solidFill>
                <a:latin typeface="Calibri"/>
                <a:cs typeface="Calibri"/>
              </a:rPr>
              <a:t>eliminates </a:t>
            </a:r>
            <a:r>
              <a:rPr dirty="0" sz="1000">
                <a:solidFill>
                  <a:srgbClr val="808285"/>
                </a:solidFill>
                <a:latin typeface="Calibri"/>
                <a:cs typeface="Calibri"/>
              </a:rPr>
              <a:t>MOQ</a:t>
            </a:r>
            <a:r>
              <a:rPr dirty="0" sz="1000" spc="-25">
                <a:solidFill>
                  <a:srgbClr val="808285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808285"/>
                </a:solidFill>
                <a:latin typeface="Calibri"/>
                <a:cs typeface="Calibri"/>
              </a:rPr>
              <a:t>requirement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7553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95"/>
              </a:spcBef>
            </a:pPr>
            <a:r>
              <a:rPr dirty="0"/>
              <a:t>Phased</a:t>
            </a:r>
            <a:r>
              <a:rPr dirty="0" spc="-185"/>
              <a:t> </a:t>
            </a:r>
            <a:r>
              <a:rPr dirty="0"/>
              <a:t>Approach</a:t>
            </a:r>
            <a:r>
              <a:rPr dirty="0" spc="-85"/>
              <a:t> </a:t>
            </a:r>
            <a:r>
              <a:rPr dirty="0"/>
              <a:t>to</a:t>
            </a:r>
            <a:r>
              <a:rPr dirty="0" spc="-100"/>
              <a:t> </a:t>
            </a:r>
            <a:r>
              <a:rPr dirty="0"/>
              <a:t>Strategic</a:t>
            </a:r>
            <a:r>
              <a:rPr dirty="0" spc="-110"/>
              <a:t> </a:t>
            </a:r>
            <a:r>
              <a:rPr dirty="0"/>
              <a:t>3D</a:t>
            </a:r>
            <a:r>
              <a:rPr dirty="0" spc="-105"/>
              <a:t> </a:t>
            </a:r>
            <a:r>
              <a:rPr dirty="0"/>
              <a:t>Manufacturing</a:t>
            </a:r>
            <a:r>
              <a:rPr dirty="0" spc="-75"/>
              <a:t> </a:t>
            </a:r>
            <a:r>
              <a:rPr dirty="0" spc="-10"/>
              <a:t>Integration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6350" y="5333746"/>
            <a:ext cx="12204700" cy="647065"/>
            <a:chOff x="-6350" y="5333746"/>
            <a:chExt cx="12204700" cy="647065"/>
          </a:xfrm>
        </p:grpSpPr>
        <p:sp>
          <p:nvSpPr>
            <p:cNvPr id="4" name="object 4" descr=""/>
            <p:cNvSpPr/>
            <p:nvPr/>
          </p:nvSpPr>
          <p:spPr>
            <a:xfrm>
              <a:off x="85343" y="5340096"/>
              <a:ext cx="12106910" cy="634365"/>
            </a:xfrm>
            <a:custGeom>
              <a:avLst/>
              <a:gdLst/>
              <a:ahLst/>
              <a:cxnLst/>
              <a:rect l="l" t="t" r="r" b="b"/>
              <a:pathLst>
                <a:path w="12106910" h="634364">
                  <a:moveTo>
                    <a:pt x="0" y="633983"/>
                  </a:moveTo>
                  <a:lnTo>
                    <a:pt x="12106656" y="633983"/>
                  </a:lnTo>
                  <a:lnTo>
                    <a:pt x="12106656" y="0"/>
                  </a:lnTo>
                  <a:lnTo>
                    <a:pt x="0" y="0"/>
                  </a:lnTo>
                  <a:lnTo>
                    <a:pt x="0" y="633983"/>
                  </a:lnTo>
                  <a:close/>
                </a:path>
              </a:pathLst>
            </a:custGeom>
            <a:solidFill>
              <a:srgbClr val="1C39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5340096"/>
              <a:ext cx="12192000" cy="634365"/>
            </a:xfrm>
            <a:custGeom>
              <a:avLst/>
              <a:gdLst/>
              <a:ahLst/>
              <a:cxnLst/>
              <a:rect l="l" t="t" r="r" b="b"/>
              <a:pathLst>
                <a:path w="12192000" h="634364">
                  <a:moveTo>
                    <a:pt x="0" y="633983"/>
                  </a:moveTo>
                  <a:lnTo>
                    <a:pt x="12192000" y="63398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33983"/>
                  </a:lnTo>
                  <a:close/>
                </a:path>
              </a:pathLst>
            </a:custGeom>
            <a:ln w="12700">
              <a:solidFill>
                <a:srgbClr val="1C39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5340096"/>
              <a:ext cx="85725" cy="634365"/>
            </a:xfrm>
            <a:custGeom>
              <a:avLst/>
              <a:gdLst/>
              <a:ahLst/>
              <a:cxnLst/>
              <a:rect l="l" t="t" r="r" b="b"/>
              <a:pathLst>
                <a:path w="85725" h="634364">
                  <a:moveTo>
                    <a:pt x="85344" y="0"/>
                  </a:moveTo>
                  <a:lnTo>
                    <a:pt x="0" y="0"/>
                  </a:lnTo>
                  <a:lnTo>
                    <a:pt x="0" y="633983"/>
                  </a:lnTo>
                  <a:lnTo>
                    <a:pt x="85344" y="633983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C728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5340096"/>
              <a:ext cx="85725" cy="634365"/>
            </a:xfrm>
            <a:custGeom>
              <a:avLst/>
              <a:gdLst/>
              <a:ahLst/>
              <a:cxnLst/>
              <a:rect l="l" t="t" r="r" b="b"/>
              <a:pathLst>
                <a:path w="85725" h="634364">
                  <a:moveTo>
                    <a:pt x="0" y="633983"/>
                  </a:moveTo>
                  <a:lnTo>
                    <a:pt x="85344" y="633983"/>
                  </a:lnTo>
                  <a:lnTo>
                    <a:pt x="85344" y="0"/>
                  </a:lnTo>
                  <a:lnTo>
                    <a:pt x="0" y="0"/>
                  </a:lnTo>
                  <a:lnTo>
                    <a:pt x="0" y="633983"/>
                  </a:lnTo>
                  <a:close/>
                </a:path>
              </a:pathLst>
            </a:custGeom>
            <a:ln w="12700">
              <a:solidFill>
                <a:srgbClr val="C728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90143" y="1438655"/>
            <a:ext cx="1755775" cy="365760"/>
          </a:xfrm>
          <a:prstGeom prst="rect">
            <a:avLst/>
          </a:prstGeom>
          <a:solidFill>
            <a:srgbClr val="FBEBEA"/>
          </a:solidFill>
          <a:ln w="19050">
            <a:solidFill>
              <a:srgbClr val="C7281E"/>
            </a:solidFill>
          </a:ln>
        </p:spPr>
        <p:txBody>
          <a:bodyPr wrap="square" lIns="0" tIns="86995" rIns="0" bIns="0" rtlCol="0" vert="horz">
            <a:spAutoFit/>
          </a:bodyPr>
          <a:lstStyle/>
          <a:p>
            <a:pPr marL="494665">
              <a:lnSpc>
                <a:spcPct val="100000"/>
              </a:lnSpc>
              <a:spcBef>
                <a:spcPts val="685"/>
              </a:spcBef>
            </a:pPr>
            <a:r>
              <a:rPr dirty="0" sz="1200" spc="-10" b="1">
                <a:solidFill>
                  <a:srgbClr val="C7281E"/>
                </a:solidFill>
                <a:latin typeface="Arial"/>
                <a:cs typeface="Arial"/>
              </a:rPr>
              <a:t>REACTIVE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218944" y="1542033"/>
            <a:ext cx="7626350" cy="159385"/>
            <a:chOff x="2218944" y="1542033"/>
            <a:chExt cx="7626350" cy="159385"/>
          </a:xfrm>
        </p:grpSpPr>
        <p:sp>
          <p:nvSpPr>
            <p:cNvPr id="10" name="object 10" descr=""/>
            <p:cNvSpPr/>
            <p:nvPr/>
          </p:nvSpPr>
          <p:spPr>
            <a:xfrm>
              <a:off x="2218944" y="1621535"/>
              <a:ext cx="7559040" cy="0"/>
            </a:xfrm>
            <a:custGeom>
              <a:avLst/>
              <a:gdLst/>
              <a:ahLst/>
              <a:cxnLst/>
              <a:rect l="l" t="t" r="r" b="b"/>
              <a:pathLst>
                <a:path w="7559040" h="0">
                  <a:moveTo>
                    <a:pt x="0" y="0"/>
                  </a:moveTo>
                  <a:lnTo>
                    <a:pt x="7559039" y="0"/>
                  </a:lnTo>
                </a:path>
              </a:pathLst>
            </a:custGeom>
            <a:ln w="12700">
              <a:solidFill>
                <a:srgbClr val="1C396D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61905" y="1542033"/>
              <a:ext cx="183388" cy="159003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9844785" y="1432305"/>
            <a:ext cx="1963420" cy="378460"/>
          </a:xfrm>
          <a:prstGeom prst="rect">
            <a:avLst/>
          </a:prstGeom>
          <a:solidFill>
            <a:srgbClr val="1C396D"/>
          </a:solidFill>
          <a:ln w="3175">
            <a:solidFill>
              <a:srgbClr val="1C396D"/>
            </a:solidFill>
          </a:ln>
        </p:spPr>
        <p:txBody>
          <a:bodyPr wrap="square" lIns="0" tIns="93345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73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STRUCTURED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74320" y="1847088"/>
            <a:ext cx="3768090" cy="3504565"/>
            <a:chOff x="274320" y="1847088"/>
            <a:chExt cx="3768090" cy="3504565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20" y="1847088"/>
              <a:ext cx="3768090" cy="350443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90144" y="1987296"/>
              <a:ext cx="3579495" cy="3255645"/>
            </a:xfrm>
            <a:custGeom>
              <a:avLst/>
              <a:gdLst/>
              <a:ahLst/>
              <a:cxnLst/>
              <a:rect l="l" t="t" r="r" b="b"/>
              <a:pathLst>
                <a:path w="3579495" h="3255645">
                  <a:moveTo>
                    <a:pt x="0" y="3255264"/>
                  </a:moveTo>
                  <a:lnTo>
                    <a:pt x="3578986" y="3255264"/>
                  </a:lnTo>
                  <a:lnTo>
                    <a:pt x="3578986" y="0"/>
                  </a:lnTo>
                  <a:lnTo>
                    <a:pt x="0" y="0"/>
                  </a:lnTo>
                  <a:lnTo>
                    <a:pt x="0" y="32552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90144" y="1926336"/>
              <a:ext cx="3579495" cy="3316604"/>
            </a:xfrm>
            <a:custGeom>
              <a:avLst/>
              <a:gdLst/>
              <a:ahLst/>
              <a:cxnLst/>
              <a:rect l="l" t="t" r="r" b="b"/>
              <a:pathLst>
                <a:path w="3579495" h="3316604">
                  <a:moveTo>
                    <a:pt x="0" y="3316224"/>
                  </a:moveTo>
                  <a:lnTo>
                    <a:pt x="3578986" y="3316224"/>
                  </a:lnTo>
                  <a:lnTo>
                    <a:pt x="3578986" y="0"/>
                  </a:lnTo>
                  <a:lnTo>
                    <a:pt x="0" y="0"/>
                  </a:lnTo>
                  <a:lnTo>
                    <a:pt x="0" y="3316224"/>
                  </a:lnTo>
                  <a:close/>
                </a:path>
              </a:pathLst>
            </a:custGeom>
            <a:ln w="12700">
              <a:solidFill>
                <a:srgbClr val="C5D7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0144" y="1926336"/>
              <a:ext cx="3579495" cy="60960"/>
            </a:xfrm>
            <a:custGeom>
              <a:avLst/>
              <a:gdLst/>
              <a:ahLst/>
              <a:cxnLst/>
              <a:rect l="l" t="t" r="r" b="b"/>
              <a:pathLst>
                <a:path w="3579495" h="60960">
                  <a:moveTo>
                    <a:pt x="357898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578986" y="60960"/>
                  </a:lnTo>
                  <a:lnTo>
                    <a:pt x="3578986" y="0"/>
                  </a:lnTo>
                  <a:close/>
                </a:path>
              </a:pathLst>
            </a:custGeom>
            <a:solidFill>
              <a:srgbClr val="C728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90144" y="1926336"/>
              <a:ext cx="3579495" cy="60960"/>
            </a:xfrm>
            <a:custGeom>
              <a:avLst/>
              <a:gdLst/>
              <a:ahLst/>
              <a:cxnLst/>
              <a:rect l="l" t="t" r="r" b="b"/>
              <a:pathLst>
                <a:path w="3579495" h="60960">
                  <a:moveTo>
                    <a:pt x="0" y="60960"/>
                  </a:moveTo>
                  <a:lnTo>
                    <a:pt x="3578986" y="60960"/>
                  </a:lnTo>
                  <a:lnTo>
                    <a:pt x="3578986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700">
              <a:solidFill>
                <a:srgbClr val="C728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505201" y="2017522"/>
            <a:ext cx="781685" cy="549275"/>
          </a:xfrm>
          <a:prstGeom prst="rect">
            <a:avLst/>
          </a:prstGeom>
          <a:solidFill>
            <a:srgbClr val="1C396D"/>
          </a:solidFill>
          <a:ln w="3175">
            <a:solidFill>
              <a:srgbClr val="1C396D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 algn="ctr" marR="21590">
              <a:lnSpc>
                <a:spcPct val="100000"/>
              </a:lnSpc>
              <a:spcBef>
                <a:spcPts val="1035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56069" y="2078482"/>
            <a:ext cx="3120390" cy="1828164"/>
            <a:chOff x="556069" y="2078482"/>
            <a:chExt cx="3120390" cy="1828164"/>
          </a:xfrm>
        </p:grpSpPr>
        <p:sp>
          <p:nvSpPr>
            <p:cNvPr id="21" name="object 21" descr=""/>
            <p:cNvSpPr/>
            <p:nvPr/>
          </p:nvSpPr>
          <p:spPr>
            <a:xfrm>
              <a:off x="585215" y="2084832"/>
              <a:ext cx="920115" cy="670560"/>
            </a:xfrm>
            <a:custGeom>
              <a:avLst/>
              <a:gdLst/>
              <a:ahLst/>
              <a:cxnLst/>
              <a:rect l="l" t="t" r="r" b="b"/>
              <a:pathLst>
                <a:path w="920115" h="670560">
                  <a:moveTo>
                    <a:pt x="459905" y="0"/>
                  </a:moveTo>
                  <a:lnTo>
                    <a:pt x="406270" y="2255"/>
                  </a:lnTo>
                  <a:lnTo>
                    <a:pt x="354452" y="8855"/>
                  </a:lnTo>
                  <a:lnTo>
                    <a:pt x="304797" y="19546"/>
                  </a:lnTo>
                  <a:lnTo>
                    <a:pt x="257649" y="34078"/>
                  </a:lnTo>
                  <a:lnTo>
                    <a:pt x="213354" y="52200"/>
                  </a:lnTo>
                  <a:lnTo>
                    <a:pt x="172257" y="73658"/>
                  </a:lnTo>
                  <a:lnTo>
                    <a:pt x="134702" y="98202"/>
                  </a:lnTo>
                  <a:lnTo>
                    <a:pt x="101035" y="125581"/>
                  </a:lnTo>
                  <a:lnTo>
                    <a:pt x="71601" y="155542"/>
                  </a:lnTo>
                  <a:lnTo>
                    <a:pt x="46745" y="187834"/>
                  </a:lnTo>
                  <a:lnTo>
                    <a:pt x="26811" y="222205"/>
                  </a:lnTo>
                  <a:lnTo>
                    <a:pt x="12146" y="258404"/>
                  </a:lnTo>
                  <a:lnTo>
                    <a:pt x="3094" y="296180"/>
                  </a:lnTo>
                  <a:lnTo>
                    <a:pt x="0" y="335279"/>
                  </a:lnTo>
                  <a:lnTo>
                    <a:pt x="3094" y="374379"/>
                  </a:lnTo>
                  <a:lnTo>
                    <a:pt x="12146" y="412155"/>
                  </a:lnTo>
                  <a:lnTo>
                    <a:pt x="26811" y="448354"/>
                  </a:lnTo>
                  <a:lnTo>
                    <a:pt x="46745" y="482725"/>
                  </a:lnTo>
                  <a:lnTo>
                    <a:pt x="71601" y="515017"/>
                  </a:lnTo>
                  <a:lnTo>
                    <a:pt x="101035" y="544978"/>
                  </a:lnTo>
                  <a:lnTo>
                    <a:pt x="134702" y="572357"/>
                  </a:lnTo>
                  <a:lnTo>
                    <a:pt x="172257" y="596901"/>
                  </a:lnTo>
                  <a:lnTo>
                    <a:pt x="213354" y="618359"/>
                  </a:lnTo>
                  <a:lnTo>
                    <a:pt x="257649" y="636481"/>
                  </a:lnTo>
                  <a:lnTo>
                    <a:pt x="304797" y="651013"/>
                  </a:lnTo>
                  <a:lnTo>
                    <a:pt x="354452" y="661704"/>
                  </a:lnTo>
                  <a:lnTo>
                    <a:pt x="406270" y="668304"/>
                  </a:lnTo>
                  <a:lnTo>
                    <a:pt x="459905" y="670559"/>
                  </a:lnTo>
                  <a:lnTo>
                    <a:pt x="513533" y="668304"/>
                  </a:lnTo>
                  <a:lnTo>
                    <a:pt x="565348" y="661704"/>
                  </a:lnTo>
                  <a:lnTo>
                    <a:pt x="615003" y="651013"/>
                  </a:lnTo>
                  <a:lnTo>
                    <a:pt x="662153" y="636481"/>
                  </a:lnTo>
                  <a:lnTo>
                    <a:pt x="706453" y="618359"/>
                  </a:lnTo>
                  <a:lnTo>
                    <a:pt x="747556" y="596901"/>
                  </a:lnTo>
                  <a:lnTo>
                    <a:pt x="785118" y="572357"/>
                  </a:lnTo>
                  <a:lnTo>
                    <a:pt x="818793" y="544978"/>
                  </a:lnTo>
                  <a:lnTo>
                    <a:pt x="848235" y="515017"/>
                  </a:lnTo>
                  <a:lnTo>
                    <a:pt x="873099" y="482725"/>
                  </a:lnTo>
                  <a:lnTo>
                    <a:pt x="893039" y="448354"/>
                  </a:lnTo>
                  <a:lnTo>
                    <a:pt x="907709" y="412155"/>
                  </a:lnTo>
                  <a:lnTo>
                    <a:pt x="916765" y="374379"/>
                  </a:lnTo>
                  <a:lnTo>
                    <a:pt x="919861" y="335279"/>
                  </a:lnTo>
                  <a:lnTo>
                    <a:pt x="916765" y="296180"/>
                  </a:lnTo>
                  <a:lnTo>
                    <a:pt x="907709" y="258404"/>
                  </a:lnTo>
                  <a:lnTo>
                    <a:pt x="893039" y="222205"/>
                  </a:lnTo>
                  <a:lnTo>
                    <a:pt x="873099" y="187834"/>
                  </a:lnTo>
                  <a:lnTo>
                    <a:pt x="848235" y="155542"/>
                  </a:lnTo>
                  <a:lnTo>
                    <a:pt x="818793" y="125581"/>
                  </a:lnTo>
                  <a:lnTo>
                    <a:pt x="785118" y="98202"/>
                  </a:lnTo>
                  <a:lnTo>
                    <a:pt x="747556" y="73658"/>
                  </a:lnTo>
                  <a:lnTo>
                    <a:pt x="706453" y="52200"/>
                  </a:lnTo>
                  <a:lnTo>
                    <a:pt x="662153" y="34078"/>
                  </a:lnTo>
                  <a:lnTo>
                    <a:pt x="615003" y="19546"/>
                  </a:lnTo>
                  <a:lnTo>
                    <a:pt x="565348" y="8855"/>
                  </a:lnTo>
                  <a:lnTo>
                    <a:pt x="513533" y="2255"/>
                  </a:lnTo>
                  <a:lnTo>
                    <a:pt x="459905" y="0"/>
                  </a:lnTo>
                  <a:close/>
                </a:path>
              </a:pathLst>
            </a:custGeom>
            <a:solidFill>
              <a:srgbClr val="C728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85215" y="2084832"/>
              <a:ext cx="920115" cy="670560"/>
            </a:xfrm>
            <a:custGeom>
              <a:avLst/>
              <a:gdLst/>
              <a:ahLst/>
              <a:cxnLst/>
              <a:rect l="l" t="t" r="r" b="b"/>
              <a:pathLst>
                <a:path w="920115" h="670560">
                  <a:moveTo>
                    <a:pt x="0" y="335279"/>
                  </a:moveTo>
                  <a:lnTo>
                    <a:pt x="3094" y="296180"/>
                  </a:lnTo>
                  <a:lnTo>
                    <a:pt x="12146" y="258404"/>
                  </a:lnTo>
                  <a:lnTo>
                    <a:pt x="26811" y="222205"/>
                  </a:lnTo>
                  <a:lnTo>
                    <a:pt x="46745" y="187834"/>
                  </a:lnTo>
                  <a:lnTo>
                    <a:pt x="71601" y="155542"/>
                  </a:lnTo>
                  <a:lnTo>
                    <a:pt x="101035" y="125581"/>
                  </a:lnTo>
                  <a:lnTo>
                    <a:pt x="134702" y="98202"/>
                  </a:lnTo>
                  <a:lnTo>
                    <a:pt x="172257" y="73658"/>
                  </a:lnTo>
                  <a:lnTo>
                    <a:pt x="213354" y="52200"/>
                  </a:lnTo>
                  <a:lnTo>
                    <a:pt x="257649" y="34078"/>
                  </a:lnTo>
                  <a:lnTo>
                    <a:pt x="304797" y="19546"/>
                  </a:lnTo>
                  <a:lnTo>
                    <a:pt x="354452" y="8855"/>
                  </a:lnTo>
                  <a:lnTo>
                    <a:pt x="406270" y="2255"/>
                  </a:lnTo>
                  <a:lnTo>
                    <a:pt x="459905" y="0"/>
                  </a:lnTo>
                  <a:lnTo>
                    <a:pt x="513533" y="2255"/>
                  </a:lnTo>
                  <a:lnTo>
                    <a:pt x="565348" y="8855"/>
                  </a:lnTo>
                  <a:lnTo>
                    <a:pt x="615003" y="19546"/>
                  </a:lnTo>
                  <a:lnTo>
                    <a:pt x="662153" y="34078"/>
                  </a:lnTo>
                  <a:lnTo>
                    <a:pt x="706453" y="52200"/>
                  </a:lnTo>
                  <a:lnTo>
                    <a:pt x="747556" y="73658"/>
                  </a:lnTo>
                  <a:lnTo>
                    <a:pt x="785118" y="98202"/>
                  </a:lnTo>
                  <a:lnTo>
                    <a:pt x="818793" y="125581"/>
                  </a:lnTo>
                  <a:lnTo>
                    <a:pt x="848235" y="155542"/>
                  </a:lnTo>
                  <a:lnTo>
                    <a:pt x="873099" y="187834"/>
                  </a:lnTo>
                  <a:lnTo>
                    <a:pt x="893039" y="222205"/>
                  </a:lnTo>
                  <a:lnTo>
                    <a:pt x="907709" y="258404"/>
                  </a:lnTo>
                  <a:lnTo>
                    <a:pt x="916765" y="296180"/>
                  </a:lnTo>
                  <a:lnTo>
                    <a:pt x="919861" y="335279"/>
                  </a:lnTo>
                  <a:lnTo>
                    <a:pt x="916765" y="374379"/>
                  </a:lnTo>
                  <a:lnTo>
                    <a:pt x="907709" y="412155"/>
                  </a:lnTo>
                  <a:lnTo>
                    <a:pt x="893039" y="448354"/>
                  </a:lnTo>
                  <a:lnTo>
                    <a:pt x="873099" y="482725"/>
                  </a:lnTo>
                  <a:lnTo>
                    <a:pt x="848235" y="515017"/>
                  </a:lnTo>
                  <a:lnTo>
                    <a:pt x="818793" y="544978"/>
                  </a:lnTo>
                  <a:lnTo>
                    <a:pt x="785118" y="572357"/>
                  </a:lnTo>
                  <a:lnTo>
                    <a:pt x="747556" y="596901"/>
                  </a:lnTo>
                  <a:lnTo>
                    <a:pt x="706453" y="618359"/>
                  </a:lnTo>
                  <a:lnTo>
                    <a:pt x="662153" y="636481"/>
                  </a:lnTo>
                  <a:lnTo>
                    <a:pt x="615003" y="651013"/>
                  </a:lnTo>
                  <a:lnTo>
                    <a:pt x="565348" y="661704"/>
                  </a:lnTo>
                  <a:lnTo>
                    <a:pt x="513533" y="668304"/>
                  </a:lnTo>
                  <a:lnTo>
                    <a:pt x="459905" y="670559"/>
                  </a:lnTo>
                  <a:lnTo>
                    <a:pt x="406270" y="668304"/>
                  </a:lnTo>
                  <a:lnTo>
                    <a:pt x="354452" y="661704"/>
                  </a:lnTo>
                  <a:lnTo>
                    <a:pt x="304797" y="651013"/>
                  </a:lnTo>
                  <a:lnTo>
                    <a:pt x="257649" y="636481"/>
                  </a:lnTo>
                  <a:lnTo>
                    <a:pt x="213354" y="618359"/>
                  </a:lnTo>
                  <a:lnTo>
                    <a:pt x="172257" y="596901"/>
                  </a:lnTo>
                  <a:lnTo>
                    <a:pt x="134702" y="572357"/>
                  </a:lnTo>
                  <a:lnTo>
                    <a:pt x="101035" y="544978"/>
                  </a:lnTo>
                  <a:lnTo>
                    <a:pt x="71601" y="515017"/>
                  </a:lnTo>
                  <a:lnTo>
                    <a:pt x="46745" y="482725"/>
                  </a:lnTo>
                  <a:lnTo>
                    <a:pt x="26811" y="448354"/>
                  </a:lnTo>
                  <a:lnTo>
                    <a:pt x="12146" y="412155"/>
                  </a:lnTo>
                  <a:lnTo>
                    <a:pt x="3094" y="374379"/>
                  </a:lnTo>
                  <a:lnTo>
                    <a:pt x="0" y="335279"/>
                  </a:lnTo>
                  <a:close/>
                </a:path>
              </a:pathLst>
            </a:custGeom>
            <a:ln w="12700">
              <a:solidFill>
                <a:srgbClr val="C728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736" y="2194560"/>
              <a:ext cx="618769" cy="45110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60831" y="3901439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 h="0">
                  <a:moveTo>
                    <a:pt x="0" y="0"/>
                  </a:moveTo>
                  <a:lnTo>
                    <a:pt x="3110610" y="0"/>
                  </a:lnTo>
                </a:path>
              </a:pathLst>
            </a:custGeom>
            <a:ln w="9525">
              <a:solidFill>
                <a:srgbClr val="C9DD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396493" y="2916173"/>
            <a:ext cx="3566795" cy="19519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94310" marR="28765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1C396D"/>
                </a:solidFill>
                <a:latin typeface="Arial"/>
                <a:cs typeface="Arial"/>
              </a:rPr>
              <a:t>Digitization</a:t>
            </a:r>
            <a:r>
              <a:rPr dirty="0" sz="2200" spc="-45" b="1">
                <a:solidFill>
                  <a:srgbClr val="1C396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C396D"/>
                </a:solidFill>
                <a:latin typeface="Arial"/>
                <a:cs typeface="Arial"/>
              </a:rPr>
              <a:t>and</a:t>
            </a:r>
            <a:r>
              <a:rPr dirty="0" sz="2200" spc="-60" b="1">
                <a:solidFill>
                  <a:srgbClr val="1C396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C396D"/>
                </a:solidFill>
                <a:latin typeface="Arial"/>
                <a:cs typeface="Arial"/>
              </a:rPr>
              <a:t>Digital </a:t>
            </a:r>
            <a:r>
              <a:rPr dirty="0" sz="2200" b="1">
                <a:solidFill>
                  <a:srgbClr val="1C396D"/>
                </a:solidFill>
                <a:latin typeface="Arial"/>
                <a:cs typeface="Arial"/>
              </a:rPr>
              <a:t>warehousing</a:t>
            </a:r>
            <a:r>
              <a:rPr dirty="0" sz="2200" spc="-55" b="1">
                <a:solidFill>
                  <a:srgbClr val="1C396D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1C396D"/>
                </a:solidFill>
                <a:latin typeface="Arial"/>
                <a:cs typeface="Arial"/>
              </a:rPr>
              <a:t>of</a:t>
            </a:r>
            <a:r>
              <a:rPr dirty="0" sz="2200" spc="-60" b="1">
                <a:solidFill>
                  <a:srgbClr val="1C396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C396D"/>
                </a:solidFill>
                <a:latin typeface="Arial"/>
                <a:cs typeface="Arial"/>
              </a:rPr>
              <a:t>Spares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2200">
              <a:latin typeface="Arial"/>
              <a:cs typeface="Arial"/>
            </a:endParaRPr>
          </a:p>
          <a:p>
            <a:pPr marL="101600" marR="255904">
              <a:lnSpc>
                <a:spcPct val="102299"/>
              </a:lnSpc>
            </a:pP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Convert</a:t>
            </a:r>
            <a:r>
              <a:rPr dirty="0" sz="1300" spc="6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spare</a:t>
            </a:r>
            <a:r>
              <a:rPr dirty="0" sz="1300" spc="4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part</a:t>
            </a:r>
            <a:r>
              <a:rPr dirty="0" sz="1300" spc="5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data</a:t>
            </a:r>
            <a:r>
              <a:rPr dirty="0" sz="1300" spc="5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into</a:t>
            </a:r>
            <a:r>
              <a:rPr dirty="0" sz="1300" spc="5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digital</a:t>
            </a:r>
            <a:r>
              <a:rPr dirty="0" sz="1300" spc="5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D3E5C"/>
                </a:solidFill>
                <a:latin typeface="Arial MT"/>
                <a:cs typeface="Arial MT"/>
              </a:rPr>
              <a:t>records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for</a:t>
            </a:r>
            <a:r>
              <a:rPr dirty="0" sz="1300" spc="6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instant</a:t>
            </a:r>
            <a:r>
              <a:rPr dirty="0" sz="1300" spc="5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access</a:t>
            </a:r>
            <a:r>
              <a:rPr dirty="0" sz="1300" spc="2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and</a:t>
            </a:r>
            <a:r>
              <a:rPr dirty="0" sz="1300" spc="4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risk</a:t>
            </a:r>
            <a:r>
              <a:rPr dirty="0" sz="1300" spc="7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D3E5C"/>
                </a:solidFill>
                <a:latin typeface="Arial MT"/>
                <a:cs typeface="Arial MT"/>
              </a:rPr>
              <a:t>visibility.</a:t>
            </a:r>
            <a:endParaRPr sz="1300">
              <a:latin typeface="Arial MT"/>
              <a:cs typeface="Arial MT"/>
            </a:endParaRPr>
          </a:p>
          <a:p>
            <a:pPr marL="101600" marR="255904">
              <a:lnSpc>
                <a:spcPct val="102299"/>
              </a:lnSpc>
              <a:spcBef>
                <a:spcPts val="10"/>
              </a:spcBef>
            </a:pP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Virtual</a:t>
            </a:r>
            <a:r>
              <a:rPr dirty="0" sz="1300" spc="10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inventory</a:t>
            </a:r>
            <a:r>
              <a:rPr dirty="0" sz="1300" spc="7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eliminates</a:t>
            </a:r>
            <a:r>
              <a:rPr dirty="0" sz="1300" spc="7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long-tail</a:t>
            </a:r>
            <a:r>
              <a:rPr dirty="0" sz="1300" spc="8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D3E5C"/>
                </a:solidFill>
                <a:latin typeface="Arial MT"/>
                <a:cs typeface="Arial MT"/>
              </a:rPr>
              <a:t>supply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chain</a:t>
            </a:r>
            <a:r>
              <a:rPr dirty="0" sz="1300" spc="5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risk</a:t>
            </a:r>
            <a:r>
              <a:rPr dirty="0" sz="1300" spc="6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for</a:t>
            </a:r>
            <a:r>
              <a:rPr dirty="0" sz="1300" spc="7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discontinued</a:t>
            </a:r>
            <a:r>
              <a:rPr dirty="0" sz="1300" spc="6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D3E5C"/>
                </a:solidFill>
                <a:latin typeface="Arial MT"/>
                <a:cs typeface="Arial MT"/>
              </a:rPr>
              <a:t>components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171188" y="1847088"/>
            <a:ext cx="3768090" cy="3504565"/>
            <a:chOff x="4171188" y="1847088"/>
            <a:chExt cx="3768090" cy="3504565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1188" y="1847088"/>
              <a:ext cx="3768090" cy="350443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4286758" y="1987296"/>
              <a:ext cx="3579495" cy="3255645"/>
            </a:xfrm>
            <a:custGeom>
              <a:avLst/>
              <a:gdLst/>
              <a:ahLst/>
              <a:cxnLst/>
              <a:rect l="l" t="t" r="r" b="b"/>
              <a:pathLst>
                <a:path w="3579495" h="3255645">
                  <a:moveTo>
                    <a:pt x="0" y="3255264"/>
                  </a:moveTo>
                  <a:lnTo>
                    <a:pt x="3578987" y="3255264"/>
                  </a:lnTo>
                  <a:lnTo>
                    <a:pt x="3578987" y="0"/>
                  </a:lnTo>
                  <a:lnTo>
                    <a:pt x="0" y="0"/>
                  </a:lnTo>
                  <a:lnTo>
                    <a:pt x="0" y="32552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286758" y="1926336"/>
              <a:ext cx="3579495" cy="3316604"/>
            </a:xfrm>
            <a:custGeom>
              <a:avLst/>
              <a:gdLst/>
              <a:ahLst/>
              <a:cxnLst/>
              <a:rect l="l" t="t" r="r" b="b"/>
              <a:pathLst>
                <a:path w="3579495" h="3316604">
                  <a:moveTo>
                    <a:pt x="0" y="3316224"/>
                  </a:moveTo>
                  <a:lnTo>
                    <a:pt x="3578987" y="3316224"/>
                  </a:lnTo>
                  <a:lnTo>
                    <a:pt x="3578987" y="0"/>
                  </a:lnTo>
                  <a:lnTo>
                    <a:pt x="0" y="0"/>
                  </a:lnTo>
                  <a:lnTo>
                    <a:pt x="0" y="3316224"/>
                  </a:lnTo>
                  <a:close/>
                </a:path>
              </a:pathLst>
            </a:custGeom>
            <a:ln w="12700">
              <a:solidFill>
                <a:srgbClr val="C5D7E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286758" y="1926336"/>
              <a:ext cx="3579495" cy="60960"/>
            </a:xfrm>
            <a:custGeom>
              <a:avLst/>
              <a:gdLst/>
              <a:ahLst/>
              <a:cxnLst/>
              <a:rect l="l" t="t" r="r" b="b"/>
              <a:pathLst>
                <a:path w="3579495" h="60960">
                  <a:moveTo>
                    <a:pt x="3578987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578987" y="60960"/>
                  </a:lnTo>
                  <a:lnTo>
                    <a:pt x="3578987" y="0"/>
                  </a:lnTo>
                  <a:close/>
                </a:path>
              </a:pathLst>
            </a:custGeom>
            <a:solidFill>
              <a:srgbClr val="C728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286758" y="1926336"/>
              <a:ext cx="3579495" cy="60960"/>
            </a:xfrm>
            <a:custGeom>
              <a:avLst/>
              <a:gdLst/>
              <a:ahLst/>
              <a:cxnLst/>
              <a:rect l="l" t="t" r="r" b="b"/>
              <a:pathLst>
                <a:path w="3579495" h="60960">
                  <a:moveTo>
                    <a:pt x="0" y="60960"/>
                  </a:moveTo>
                  <a:lnTo>
                    <a:pt x="3578987" y="60960"/>
                  </a:lnTo>
                  <a:lnTo>
                    <a:pt x="3578987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700">
              <a:solidFill>
                <a:srgbClr val="C728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6401815" y="2017522"/>
            <a:ext cx="781050" cy="552450"/>
          </a:xfrm>
          <a:prstGeom prst="rect">
            <a:avLst/>
          </a:prstGeom>
          <a:solidFill>
            <a:srgbClr val="1C396D"/>
          </a:solidFill>
          <a:ln w="3175">
            <a:solidFill>
              <a:srgbClr val="1C396D"/>
            </a:solidFill>
          </a:ln>
        </p:spPr>
        <p:txBody>
          <a:bodyPr wrap="square" lIns="0" tIns="130810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03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452683" y="2078482"/>
            <a:ext cx="3120390" cy="1828164"/>
            <a:chOff x="4452683" y="2078482"/>
            <a:chExt cx="3120390" cy="1828164"/>
          </a:xfrm>
        </p:grpSpPr>
        <p:sp>
          <p:nvSpPr>
            <p:cNvPr id="34" name="object 34" descr=""/>
            <p:cNvSpPr/>
            <p:nvPr/>
          </p:nvSpPr>
          <p:spPr>
            <a:xfrm>
              <a:off x="4481830" y="2084832"/>
              <a:ext cx="920115" cy="670560"/>
            </a:xfrm>
            <a:custGeom>
              <a:avLst/>
              <a:gdLst/>
              <a:ahLst/>
              <a:cxnLst/>
              <a:rect l="l" t="t" r="r" b="b"/>
              <a:pathLst>
                <a:path w="920114" h="670560">
                  <a:moveTo>
                    <a:pt x="459994" y="0"/>
                  </a:moveTo>
                  <a:lnTo>
                    <a:pt x="406357" y="2255"/>
                  </a:lnTo>
                  <a:lnTo>
                    <a:pt x="354536" y="8855"/>
                  </a:lnTo>
                  <a:lnTo>
                    <a:pt x="304875" y="19546"/>
                  </a:lnTo>
                  <a:lnTo>
                    <a:pt x="257721" y="34078"/>
                  </a:lnTo>
                  <a:lnTo>
                    <a:pt x="213417" y="52200"/>
                  </a:lnTo>
                  <a:lnTo>
                    <a:pt x="172311" y="73658"/>
                  </a:lnTo>
                  <a:lnTo>
                    <a:pt x="134747" y="98202"/>
                  </a:lnTo>
                  <a:lnTo>
                    <a:pt x="101070" y="125581"/>
                  </a:lnTo>
                  <a:lnTo>
                    <a:pt x="71627" y="155542"/>
                  </a:lnTo>
                  <a:lnTo>
                    <a:pt x="46762" y="187834"/>
                  </a:lnTo>
                  <a:lnTo>
                    <a:pt x="26822" y="222205"/>
                  </a:lnTo>
                  <a:lnTo>
                    <a:pt x="12151" y="258404"/>
                  </a:lnTo>
                  <a:lnTo>
                    <a:pt x="3095" y="296180"/>
                  </a:lnTo>
                  <a:lnTo>
                    <a:pt x="0" y="335279"/>
                  </a:lnTo>
                  <a:lnTo>
                    <a:pt x="3095" y="374379"/>
                  </a:lnTo>
                  <a:lnTo>
                    <a:pt x="12151" y="412155"/>
                  </a:lnTo>
                  <a:lnTo>
                    <a:pt x="26822" y="448354"/>
                  </a:lnTo>
                  <a:lnTo>
                    <a:pt x="46762" y="482725"/>
                  </a:lnTo>
                  <a:lnTo>
                    <a:pt x="71627" y="515017"/>
                  </a:lnTo>
                  <a:lnTo>
                    <a:pt x="101070" y="544978"/>
                  </a:lnTo>
                  <a:lnTo>
                    <a:pt x="134747" y="572357"/>
                  </a:lnTo>
                  <a:lnTo>
                    <a:pt x="172311" y="596901"/>
                  </a:lnTo>
                  <a:lnTo>
                    <a:pt x="213417" y="618359"/>
                  </a:lnTo>
                  <a:lnTo>
                    <a:pt x="257721" y="636481"/>
                  </a:lnTo>
                  <a:lnTo>
                    <a:pt x="304875" y="651013"/>
                  </a:lnTo>
                  <a:lnTo>
                    <a:pt x="354536" y="661704"/>
                  </a:lnTo>
                  <a:lnTo>
                    <a:pt x="406357" y="668304"/>
                  </a:lnTo>
                  <a:lnTo>
                    <a:pt x="459994" y="670559"/>
                  </a:lnTo>
                  <a:lnTo>
                    <a:pt x="513628" y="668304"/>
                  </a:lnTo>
                  <a:lnTo>
                    <a:pt x="565444" y="661704"/>
                  </a:lnTo>
                  <a:lnTo>
                    <a:pt x="615097" y="651013"/>
                  </a:lnTo>
                  <a:lnTo>
                    <a:pt x="662241" y="636481"/>
                  </a:lnTo>
                  <a:lnTo>
                    <a:pt x="706533" y="618359"/>
                  </a:lnTo>
                  <a:lnTo>
                    <a:pt x="747626" y="596901"/>
                  </a:lnTo>
                  <a:lnTo>
                    <a:pt x="785177" y="572357"/>
                  </a:lnTo>
                  <a:lnTo>
                    <a:pt x="818840" y="544978"/>
                  </a:lnTo>
                  <a:lnTo>
                    <a:pt x="848270" y="515017"/>
                  </a:lnTo>
                  <a:lnTo>
                    <a:pt x="873123" y="482725"/>
                  </a:lnTo>
                  <a:lnTo>
                    <a:pt x="893053" y="448354"/>
                  </a:lnTo>
                  <a:lnTo>
                    <a:pt x="907716" y="412155"/>
                  </a:lnTo>
                  <a:lnTo>
                    <a:pt x="916767" y="374379"/>
                  </a:lnTo>
                  <a:lnTo>
                    <a:pt x="919861" y="335279"/>
                  </a:lnTo>
                  <a:lnTo>
                    <a:pt x="916767" y="296180"/>
                  </a:lnTo>
                  <a:lnTo>
                    <a:pt x="907716" y="258404"/>
                  </a:lnTo>
                  <a:lnTo>
                    <a:pt x="893053" y="222205"/>
                  </a:lnTo>
                  <a:lnTo>
                    <a:pt x="873123" y="187834"/>
                  </a:lnTo>
                  <a:lnTo>
                    <a:pt x="848270" y="155542"/>
                  </a:lnTo>
                  <a:lnTo>
                    <a:pt x="818840" y="125581"/>
                  </a:lnTo>
                  <a:lnTo>
                    <a:pt x="785177" y="98202"/>
                  </a:lnTo>
                  <a:lnTo>
                    <a:pt x="747626" y="73658"/>
                  </a:lnTo>
                  <a:lnTo>
                    <a:pt x="706533" y="52200"/>
                  </a:lnTo>
                  <a:lnTo>
                    <a:pt x="662241" y="34078"/>
                  </a:lnTo>
                  <a:lnTo>
                    <a:pt x="615097" y="19546"/>
                  </a:lnTo>
                  <a:lnTo>
                    <a:pt x="565444" y="8855"/>
                  </a:lnTo>
                  <a:lnTo>
                    <a:pt x="513628" y="2255"/>
                  </a:lnTo>
                  <a:lnTo>
                    <a:pt x="459994" y="0"/>
                  </a:lnTo>
                  <a:close/>
                </a:path>
              </a:pathLst>
            </a:custGeom>
            <a:solidFill>
              <a:srgbClr val="C728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481830" y="2084832"/>
              <a:ext cx="920115" cy="670560"/>
            </a:xfrm>
            <a:custGeom>
              <a:avLst/>
              <a:gdLst/>
              <a:ahLst/>
              <a:cxnLst/>
              <a:rect l="l" t="t" r="r" b="b"/>
              <a:pathLst>
                <a:path w="920114" h="670560">
                  <a:moveTo>
                    <a:pt x="0" y="335279"/>
                  </a:moveTo>
                  <a:lnTo>
                    <a:pt x="3095" y="296180"/>
                  </a:lnTo>
                  <a:lnTo>
                    <a:pt x="12151" y="258404"/>
                  </a:lnTo>
                  <a:lnTo>
                    <a:pt x="26822" y="222205"/>
                  </a:lnTo>
                  <a:lnTo>
                    <a:pt x="46762" y="187834"/>
                  </a:lnTo>
                  <a:lnTo>
                    <a:pt x="71627" y="155542"/>
                  </a:lnTo>
                  <a:lnTo>
                    <a:pt x="101070" y="125581"/>
                  </a:lnTo>
                  <a:lnTo>
                    <a:pt x="134747" y="98202"/>
                  </a:lnTo>
                  <a:lnTo>
                    <a:pt x="172311" y="73658"/>
                  </a:lnTo>
                  <a:lnTo>
                    <a:pt x="213417" y="52200"/>
                  </a:lnTo>
                  <a:lnTo>
                    <a:pt x="257721" y="34078"/>
                  </a:lnTo>
                  <a:lnTo>
                    <a:pt x="304875" y="19546"/>
                  </a:lnTo>
                  <a:lnTo>
                    <a:pt x="354536" y="8855"/>
                  </a:lnTo>
                  <a:lnTo>
                    <a:pt x="406357" y="2255"/>
                  </a:lnTo>
                  <a:lnTo>
                    <a:pt x="459994" y="0"/>
                  </a:lnTo>
                  <a:lnTo>
                    <a:pt x="513628" y="2255"/>
                  </a:lnTo>
                  <a:lnTo>
                    <a:pt x="565444" y="8855"/>
                  </a:lnTo>
                  <a:lnTo>
                    <a:pt x="615097" y="19546"/>
                  </a:lnTo>
                  <a:lnTo>
                    <a:pt x="662241" y="34078"/>
                  </a:lnTo>
                  <a:lnTo>
                    <a:pt x="706533" y="52200"/>
                  </a:lnTo>
                  <a:lnTo>
                    <a:pt x="747626" y="73658"/>
                  </a:lnTo>
                  <a:lnTo>
                    <a:pt x="785177" y="98202"/>
                  </a:lnTo>
                  <a:lnTo>
                    <a:pt x="818840" y="125581"/>
                  </a:lnTo>
                  <a:lnTo>
                    <a:pt x="848270" y="155542"/>
                  </a:lnTo>
                  <a:lnTo>
                    <a:pt x="873123" y="187834"/>
                  </a:lnTo>
                  <a:lnTo>
                    <a:pt x="893053" y="222205"/>
                  </a:lnTo>
                  <a:lnTo>
                    <a:pt x="907716" y="258404"/>
                  </a:lnTo>
                  <a:lnTo>
                    <a:pt x="916767" y="296180"/>
                  </a:lnTo>
                  <a:lnTo>
                    <a:pt x="919861" y="335279"/>
                  </a:lnTo>
                  <a:lnTo>
                    <a:pt x="916767" y="374379"/>
                  </a:lnTo>
                  <a:lnTo>
                    <a:pt x="907716" y="412155"/>
                  </a:lnTo>
                  <a:lnTo>
                    <a:pt x="893053" y="448354"/>
                  </a:lnTo>
                  <a:lnTo>
                    <a:pt x="873123" y="482725"/>
                  </a:lnTo>
                  <a:lnTo>
                    <a:pt x="848270" y="515017"/>
                  </a:lnTo>
                  <a:lnTo>
                    <a:pt x="818840" y="544978"/>
                  </a:lnTo>
                  <a:lnTo>
                    <a:pt x="785177" y="572357"/>
                  </a:lnTo>
                  <a:lnTo>
                    <a:pt x="747626" y="596901"/>
                  </a:lnTo>
                  <a:lnTo>
                    <a:pt x="706533" y="618359"/>
                  </a:lnTo>
                  <a:lnTo>
                    <a:pt x="662241" y="636481"/>
                  </a:lnTo>
                  <a:lnTo>
                    <a:pt x="615097" y="651013"/>
                  </a:lnTo>
                  <a:lnTo>
                    <a:pt x="565444" y="661704"/>
                  </a:lnTo>
                  <a:lnTo>
                    <a:pt x="513628" y="668304"/>
                  </a:lnTo>
                  <a:lnTo>
                    <a:pt x="459994" y="670559"/>
                  </a:lnTo>
                  <a:lnTo>
                    <a:pt x="406357" y="668304"/>
                  </a:lnTo>
                  <a:lnTo>
                    <a:pt x="354536" y="661704"/>
                  </a:lnTo>
                  <a:lnTo>
                    <a:pt x="304875" y="651013"/>
                  </a:lnTo>
                  <a:lnTo>
                    <a:pt x="257721" y="636481"/>
                  </a:lnTo>
                  <a:lnTo>
                    <a:pt x="213417" y="618359"/>
                  </a:lnTo>
                  <a:lnTo>
                    <a:pt x="172311" y="596901"/>
                  </a:lnTo>
                  <a:lnTo>
                    <a:pt x="134747" y="572357"/>
                  </a:lnTo>
                  <a:lnTo>
                    <a:pt x="101070" y="544978"/>
                  </a:lnTo>
                  <a:lnTo>
                    <a:pt x="71627" y="515017"/>
                  </a:lnTo>
                  <a:lnTo>
                    <a:pt x="46762" y="482725"/>
                  </a:lnTo>
                  <a:lnTo>
                    <a:pt x="26822" y="448354"/>
                  </a:lnTo>
                  <a:lnTo>
                    <a:pt x="12151" y="412155"/>
                  </a:lnTo>
                  <a:lnTo>
                    <a:pt x="3095" y="374379"/>
                  </a:lnTo>
                  <a:lnTo>
                    <a:pt x="0" y="335279"/>
                  </a:lnTo>
                  <a:close/>
                </a:path>
              </a:pathLst>
            </a:custGeom>
            <a:ln w="12700">
              <a:solidFill>
                <a:srgbClr val="C728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32325" y="2194560"/>
              <a:ext cx="618782" cy="451103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457446" y="3901439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 h="0">
                  <a:moveTo>
                    <a:pt x="0" y="0"/>
                  </a:moveTo>
                  <a:lnTo>
                    <a:pt x="3110737" y="0"/>
                  </a:lnTo>
                </a:path>
              </a:pathLst>
            </a:custGeom>
            <a:ln w="9525">
              <a:solidFill>
                <a:srgbClr val="C9DDE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293108" y="2917698"/>
            <a:ext cx="3566795" cy="1753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1305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solidFill>
                  <a:srgbClr val="1C396D"/>
                </a:solidFill>
                <a:latin typeface="Arial"/>
                <a:cs typeface="Arial"/>
              </a:rPr>
              <a:t>Pre-Qualified</a:t>
            </a:r>
            <a:endParaRPr sz="2200">
              <a:latin typeface="Arial"/>
              <a:cs typeface="Arial"/>
            </a:endParaRPr>
          </a:p>
          <a:p>
            <a:pPr marL="281305">
              <a:lnSpc>
                <a:spcPct val="100000"/>
              </a:lnSpc>
            </a:pPr>
            <a:r>
              <a:rPr dirty="0" sz="2200" b="1">
                <a:solidFill>
                  <a:srgbClr val="1C396D"/>
                </a:solidFill>
                <a:latin typeface="Arial"/>
                <a:cs typeface="Arial"/>
              </a:rPr>
              <a:t>Materials</a:t>
            </a:r>
            <a:r>
              <a:rPr dirty="0" sz="2200" spc="-120" b="1">
                <a:solidFill>
                  <a:srgbClr val="1C396D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C396D"/>
                </a:solidFill>
                <a:latin typeface="Arial"/>
                <a:cs typeface="Arial"/>
              </a:rPr>
              <a:t>Library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2200">
              <a:latin typeface="Arial"/>
              <a:cs typeface="Arial"/>
            </a:endParaRPr>
          </a:p>
          <a:p>
            <a:pPr marL="227965" marR="586105">
              <a:lnSpc>
                <a:spcPct val="102800"/>
              </a:lnSpc>
            </a:pP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Curated</a:t>
            </a:r>
            <a:r>
              <a:rPr dirty="0" sz="1300" spc="4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library</a:t>
            </a:r>
            <a:r>
              <a:rPr dirty="0" sz="1300" spc="5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of</a:t>
            </a:r>
            <a:r>
              <a:rPr dirty="0" sz="1300" spc="6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3D</a:t>
            </a:r>
            <a:r>
              <a:rPr dirty="0" sz="1300" spc="5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D3E5C"/>
                </a:solidFill>
                <a:latin typeface="Arial MT"/>
                <a:cs typeface="Arial MT"/>
              </a:rPr>
              <a:t>manufacturing-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approved</a:t>
            </a:r>
            <a:r>
              <a:rPr dirty="0" sz="1300" spc="4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materials</a:t>
            </a:r>
            <a:r>
              <a:rPr dirty="0" sz="1300" spc="6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ready</a:t>
            </a:r>
            <a:r>
              <a:rPr dirty="0" sz="1300" spc="4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for</a:t>
            </a:r>
            <a:r>
              <a:rPr dirty="0" sz="1300" spc="80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20">
                <a:solidFill>
                  <a:srgbClr val="2D3E5C"/>
                </a:solidFill>
                <a:latin typeface="Arial MT"/>
                <a:cs typeface="Arial MT"/>
              </a:rPr>
              <a:t>rapid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deployment</a:t>
            </a:r>
            <a:r>
              <a:rPr dirty="0" sz="1300" spc="6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2D3E5C"/>
                </a:solidFill>
                <a:latin typeface="Arial MT"/>
                <a:cs typeface="Arial MT"/>
              </a:rPr>
              <a:t>on</a:t>
            </a:r>
            <a:r>
              <a:rPr dirty="0" sz="1300" spc="65">
                <a:solidFill>
                  <a:srgbClr val="2D3E5C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2D3E5C"/>
                </a:solidFill>
                <a:latin typeface="Arial MT"/>
                <a:cs typeface="Arial MT"/>
              </a:rPr>
              <a:t>demand</a:t>
            </a:r>
            <a:endParaRPr sz="1300">
              <a:latin typeface="Arial MT"/>
              <a:cs typeface="Arial MT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8026907" y="1847088"/>
            <a:ext cx="3768090" cy="3504565"/>
            <a:chOff x="8026907" y="1847088"/>
            <a:chExt cx="3768090" cy="3504565"/>
          </a:xfrm>
        </p:grpSpPr>
        <p:pic>
          <p:nvPicPr>
            <p:cNvPr id="40" name="object 4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6907" y="1847088"/>
              <a:ext cx="3768090" cy="3504438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8142477" y="1987296"/>
              <a:ext cx="3579495" cy="3255645"/>
            </a:xfrm>
            <a:custGeom>
              <a:avLst/>
              <a:gdLst/>
              <a:ahLst/>
              <a:cxnLst/>
              <a:rect l="l" t="t" r="r" b="b"/>
              <a:pathLst>
                <a:path w="3579495" h="3255645">
                  <a:moveTo>
                    <a:pt x="0" y="3255264"/>
                  </a:moveTo>
                  <a:lnTo>
                    <a:pt x="3578987" y="3255264"/>
                  </a:lnTo>
                  <a:lnTo>
                    <a:pt x="3578987" y="0"/>
                  </a:lnTo>
                  <a:lnTo>
                    <a:pt x="0" y="0"/>
                  </a:lnTo>
                  <a:lnTo>
                    <a:pt x="0" y="3255264"/>
                  </a:lnTo>
                  <a:close/>
                </a:path>
              </a:pathLst>
            </a:custGeom>
            <a:solidFill>
              <a:srgbClr val="1C39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142477" y="1926336"/>
              <a:ext cx="3579495" cy="3316604"/>
            </a:xfrm>
            <a:custGeom>
              <a:avLst/>
              <a:gdLst/>
              <a:ahLst/>
              <a:cxnLst/>
              <a:rect l="l" t="t" r="r" b="b"/>
              <a:pathLst>
                <a:path w="3579495" h="3316604">
                  <a:moveTo>
                    <a:pt x="0" y="3316224"/>
                  </a:moveTo>
                  <a:lnTo>
                    <a:pt x="3578987" y="3316224"/>
                  </a:lnTo>
                  <a:lnTo>
                    <a:pt x="3578987" y="0"/>
                  </a:lnTo>
                  <a:lnTo>
                    <a:pt x="0" y="0"/>
                  </a:lnTo>
                  <a:lnTo>
                    <a:pt x="0" y="3316224"/>
                  </a:lnTo>
                  <a:close/>
                </a:path>
              </a:pathLst>
            </a:custGeom>
            <a:ln w="12699">
              <a:solidFill>
                <a:srgbClr val="1C396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142477" y="1926336"/>
              <a:ext cx="3579495" cy="60960"/>
            </a:xfrm>
            <a:custGeom>
              <a:avLst/>
              <a:gdLst/>
              <a:ahLst/>
              <a:cxnLst/>
              <a:rect l="l" t="t" r="r" b="b"/>
              <a:pathLst>
                <a:path w="3579495" h="60960">
                  <a:moveTo>
                    <a:pt x="3578987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578987" y="60960"/>
                  </a:lnTo>
                  <a:lnTo>
                    <a:pt x="3578987" y="0"/>
                  </a:lnTo>
                  <a:close/>
                </a:path>
              </a:pathLst>
            </a:custGeom>
            <a:solidFill>
              <a:srgbClr val="F5A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142477" y="1926336"/>
              <a:ext cx="3579495" cy="60960"/>
            </a:xfrm>
            <a:custGeom>
              <a:avLst/>
              <a:gdLst/>
              <a:ahLst/>
              <a:cxnLst/>
              <a:rect l="l" t="t" r="r" b="b"/>
              <a:pathLst>
                <a:path w="3579495" h="60960">
                  <a:moveTo>
                    <a:pt x="0" y="60960"/>
                  </a:moveTo>
                  <a:lnTo>
                    <a:pt x="3578987" y="60960"/>
                  </a:lnTo>
                  <a:lnTo>
                    <a:pt x="3578987" y="0"/>
                  </a:lnTo>
                  <a:lnTo>
                    <a:pt x="0" y="0"/>
                  </a:lnTo>
                  <a:lnTo>
                    <a:pt x="0" y="60960"/>
                  </a:lnTo>
                  <a:close/>
                </a:path>
              </a:pathLst>
            </a:custGeom>
            <a:ln w="12700">
              <a:solidFill>
                <a:srgbClr val="F5A6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0257535" y="2017522"/>
            <a:ext cx="781050" cy="552450"/>
          </a:xfrm>
          <a:prstGeom prst="rect">
            <a:avLst/>
          </a:prstGeom>
          <a:solidFill>
            <a:srgbClr val="F5A622"/>
          </a:solidFill>
          <a:ln w="3175">
            <a:solidFill>
              <a:srgbClr val="F5A622"/>
            </a:solidFill>
          </a:ln>
        </p:spPr>
        <p:txBody>
          <a:bodyPr wrap="square" lIns="0" tIns="15367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10"/>
              </a:spcBef>
            </a:pP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8313166" y="2078482"/>
            <a:ext cx="3110865" cy="1828164"/>
            <a:chOff x="8313166" y="2078482"/>
            <a:chExt cx="3110865" cy="1828164"/>
          </a:xfrm>
        </p:grpSpPr>
        <p:sp>
          <p:nvSpPr>
            <p:cNvPr id="47" name="object 47" descr=""/>
            <p:cNvSpPr/>
            <p:nvPr/>
          </p:nvSpPr>
          <p:spPr>
            <a:xfrm>
              <a:off x="8337550" y="2084832"/>
              <a:ext cx="920115" cy="670560"/>
            </a:xfrm>
            <a:custGeom>
              <a:avLst/>
              <a:gdLst/>
              <a:ahLst/>
              <a:cxnLst/>
              <a:rect l="l" t="t" r="r" b="b"/>
              <a:pathLst>
                <a:path w="920115" h="670560">
                  <a:moveTo>
                    <a:pt x="459994" y="0"/>
                  </a:moveTo>
                  <a:lnTo>
                    <a:pt x="406357" y="2255"/>
                  </a:lnTo>
                  <a:lnTo>
                    <a:pt x="354536" y="8855"/>
                  </a:lnTo>
                  <a:lnTo>
                    <a:pt x="304875" y="19546"/>
                  </a:lnTo>
                  <a:lnTo>
                    <a:pt x="257721" y="34078"/>
                  </a:lnTo>
                  <a:lnTo>
                    <a:pt x="213417" y="52200"/>
                  </a:lnTo>
                  <a:lnTo>
                    <a:pt x="172311" y="73658"/>
                  </a:lnTo>
                  <a:lnTo>
                    <a:pt x="134746" y="98202"/>
                  </a:lnTo>
                  <a:lnTo>
                    <a:pt x="101070" y="125581"/>
                  </a:lnTo>
                  <a:lnTo>
                    <a:pt x="71627" y="155542"/>
                  </a:lnTo>
                  <a:lnTo>
                    <a:pt x="46762" y="187834"/>
                  </a:lnTo>
                  <a:lnTo>
                    <a:pt x="26822" y="222205"/>
                  </a:lnTo>
                  <a:lnTo>
                    <a:pt x="12151" y="258404"/>
                  </a:lnTo>
                  <a:lnTo>
                    <a:pt x="3095" y="296180"/>
                  </a:lnTo>
                  <a:lnTo>
                    <a:pt x="0" y="335279"/>
                  </a:lnTo>
                  <a:lnTo>
                    <a:pt x="3095" y="374379"/>
                  </a:lnTo>
                  <a:lnTo>
                    <a:pt x="12151" y="412155"/>
                  </a:lnTo>
                  <a:lnTo>
                    <a:pt x="26822" y="448354"/>
                  </a:lnTo>
                  <a:lnTo>
                    <a:pt x="46762" y="482725"/>
                  </a:lnTo>
                  <a:lnTo>
                    <a:pt x="71627" y="515017"/>
                  </a:lnTo>
                  <a:lnTo>
                    <a:pt x="101070" y="544978"/>
                  </a:lnTo>
                  <a:lnTo>
                    <a:pt x="134746" y="572357"/>
                  </a:lnTo>
                  <a:lnTo>
                    <a:pt x="172311" y="596901"/>
                  </a:lnTo>
                  <a:lnTo>
                    <a:pt x="213417" y="618359"/>
                  </a:lnTo>
                  <a:lnTo>
                    <a:pt x="257721" y="636481"/>
                  </a:lnTo>
                  <a:lnTo>
                    <a:pt x="304875" y="651013"/>
                  </a:lnTo>
                  <a:lnTo>
                    <a:pt x="354536" y="661704"/>
                  </a:lnTo>
                  <a:lnTo>
                    <a:pt x="406357" y="668304"/>
                  </a:lnTo>
                  <a:lnTo>
                    <a:pt x="459994" y="670559"/>
                  </a:lnTo>
                  <a:lnTo>
                    <a:pt x="513628" y="668304"/>
                  </a:lnTo>
                  <a:lnTo>
                    <a:pt x="565444" y="661704"/>
                  </a:lnTo>
                  <a:lnTo>
                    <a:pt x="615097" y="651013"/>
                  </a:lnTo>
                  <a:lnTo>
                    <a:pt x="662241" y="636481"/>
                  </a:lnTo>
                  <a:lnTo>
                    <a:pt x="706533" y="618359"/>
                  </a:lnTo>
                  <a:lnTo>
                    <a:pt x="747626" y="596901"/>
                  </a:lnTo>
                  <a:lnTo>
                    <a:pt x="785177" y="572357"/>
                  </a:lnTo>
                  <a:lnTo>
                    <a:pt x="818840" y="544978"/>
                  </a:lnTo>
                  <a:lnTo>
                    <a:pt x="848270" y="515017"/>
                  </a:lnTo>
                  <a:lnTo>
                    <a:pt x="873123" y="482725"/>
                  </a:lnTo>
                  <a:lnTo>
                    <a:pt x="893053" y="448354"/>
                  </a:lnTo>
                  <a:lnTo>
                    <a:pt x="907716" y="412155"/>
                  </a:lnTo>
                  <a:lnTo>
                    <a:pt x="916767" y="374379"/>
                  </a:lnTo>
                  <a:lnTo>
                    <a:pt x="919860" y="335279"/>
                  </a:lnTo>
                  <a:lnTo>
                    <a:pt x="916767" y="296180"/>
                  </a:lnTo>
                  <a:lnTo>
                    <a:pt x="907716" y="258404"/>
                  </a:lnTo>
                  <a:lnTo>
                    <a:pt x="893053" y="222205"/>
                  </a:lnTo>
                  <a:lnTo>
                    <a:pt x="873123" y="187834"/>
                  </a:lnTo>
                  <a:lnTo>
                    <a:pt x="848270" y="155542"/>
                  </a:lnTo>
                  <a:lnTo>
                    <a:pt x="818840" y="125581"/>
                  </a:lnTo>
                  <a:lnTo>
                    <a:pt x="785177" y="98202"/>
                  </a:lnTo>
                  <a:lnTo>
                    <a:pt x="747626" y="73658"/>
                  </a:lnTo>
                  <a:lnTo>
                    <a:pt x="706533" y="52200"/>
                  </a:lnTo>
                  <a:lnTo>
                    <a:pt x="662241" y="34078"/>
                  </a:lnTo>
                  <a:lnTo>
                    <a:pt x="615097" y="19546"/>
                  </a:lnTo>
                  <a:lnTo>
                    <a:pt x="565444" y="8855"/>
                  </a:lnTo>
                  <a:lnTo>
                    <a:pt x="513628" y="2255"/>
                  </a:lnTo>
                  <a:lnTo>
                    <a:pt x="459994" y="0"/>
                  </a:lnTo>
                  <a:close/>
                </a:path>
              </a:pathLst>
            </a:custGeom>
            <a:solidFill>
              <a:srgbClr val="F5A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337550" y="2084832"/>
              <a:ext cx="920115" cy="670560"/>
            </a:xfrm>
            <a:custGeom>
              <a:avLst/>
              <a:gdLst/>
              <a:ahLst/>
              <a:cxnLst/>
              <a:rect l="l" t="t" r="r" b="b"/>
              <a:pathLst>
                <a:path w="920115" h="670560">
                  <a:moveTo>
                    <a:pt x="0" y="335279"/>
                  </a:moveTo>
                  <a:lnTo>
                    <a:pt x="3095" y="296180"/>
                  </a:lnTo>
                  <a:lnTo>
                    <a:pt x="12151" y="258404"/>
                  </a:lnTo>
                  <a:lnTo>
                    <a:pt x="26822" y="222205"/>
                  </a:lnTo>
                  <a:lnTo>
                    <a:pt x="46762" y="187834"/>
                  </a:lnTo>
                  <a:lnTo>
                    <a:pt x="71627" y="155542"/>
                  </a:lnTo>
                  <a:lnTo>
                    <a:pt x="101070" y="125581"/>
                  </a:lnTo>
                  <a:lnTo>
                    <a:pt x="134746" y="98202"/>
                  </a:lnTo>
                  <a:lnTo>
                    <a:pt x="172311" y="73658"/>
                  </a:lnTo>
                  <a:lnTo>
                    <a:pt x="213417" y="52200"/>
                  </a:lnTo>
                  <a:lnTo>
                    <a:pt x="257721" y="34078"/>
                  </a:lnTo>
                  <a:lnTo>
                    <a:pt x="304875" y="19546"/>
                  </a:lnTo>
                  <a:lnTo>
                    <a:pt x="354536" y="8855"/>
                  </a:lnTo>
                  <a:lnTo>
                    <a:pt x="406357" y="2255"/>
                  </a:lnTo>
                  <a:lnTo>
                    <a:pt x="459994" y="0"/>
                  </a:lnTo>
                  <a:lnTo>
                    <a:pt x="513628" y="2255"/>
                  </a:lnTo>
                  <a:lnTo>
                    <a:pt x="565444" y="8855"/>
                  </a:lnTo>
                  <a:lnTo>
                    <a:pt x="615097" y="19546"/>
                  </a:lnTo>
                  <a:lnTo>
                    <a:pt x="662241" y="34078"/>
                  </a:lnTo>
                  <a:lnTo>
                    <a:pt x="706533" y="52200"/>
                  </a:lnTo>
                  <a:lnTo>
                    <a:pt x="747626" y="73658"/>
                  </a:lnTo>
                  <a:lnTo>
                    <a:pt x="785177" y="98202"/>
                  </a:lnTo>
                  <a:lnTo>
                    <a:pt x="818840" y="125581"/>
                  </a:lnTo>
                  <a:lnTo>
                    <a:pt x="848270" y="155542"/>
                  </a:lnTo>
                  <a:lnTo>
                    <a:pt x="873123" y="187834"/>
                  </a:lnTo>
                  <a:lnTo>
                    <a:pt x="893053" y="222205"/>
                  </a:lnTo>
                  <a:lnTo>
                    <a:pt x="907716" y="258404"/>
                  </a:lnTo>
                  <a:lnTo>
                    <a:pt x="916767" y="296180"/>
                  </a:lnTo>
                  <a:lnTo>
                    <a:pt x="919860" y="335279"/>
                  </a:lnTo>
                  <a:lnTo>
                    <a:pt x="916767" y="374379"/>
                  </a:lnTo>
                  <a:lnTo>
                    <a:pt x="907716" y="412155"/>
                  </a:lnTo>
                  <a:lnTo>
                    <a:pt x="893053" y="448354"/>
                  </a:lnTo>
                  <a:lnTo>
                    <a:pt x="873123" y="482725"/>
                  </a:lnTo>
                  <a:lnTo>
                    <a:pt x="848270" y="515017"/>
                  </a:lnTo>
                  <a:lnTo>
                    <a:pt x="818840" y="544978"/>
                  </a:lnTo>
                  <a:lnTo>
                    <a:pt x="785177" y="572357"/>
                  </a:lnTo>
                  <a:lnTo>
                    <a:pt x="747626" y="596901"/>
                  </a:lnTo>
                  <a:lnTo>
                    <a:pt x="706533" y="618359"/>
                  </a:lnTo>
                  <a:lnTo>
                    <a:pt x="662241" y="636481"/>
                  </a:lnTo>
                  <a:lnTo>
                    <a:pt x="615097" y="651013"/>
                  </a:lnTo>
                  <a:lnTo>
                    <a:pt x="565444" y="661704"/>
                  </a:lnTo>
                  <a:lnTo>
                    <a:pt x="513628" y="668304"/>
                  </a:lnTo>
                  <a:lnTo>
                    <a:pt x="459994" y="670559"/>
                  </a:lnTo>
                  <a:lnTo>
                    <a:pt x="406357" y="668304"/>
                  </a:lnTo>
                  <a:lnTo>
                    <a:pt x="354536" y="661704"/>
                  </a:lnTo>
                  <a:lnTo>
                    <a:pt x="304875" y="651013"/>
                  </a:lnTo>
                  <a:lnTo>
                    <a:pt x="257721" y="636481"/>
                  </a:lnTo>
                  <a:lnTo>
                    <a:pt x="213417" y="618359"/>
                  </a:lnTo>
                  <a:lnTo>
                    <a:pt x="172311" y="596901"/>
                  </a:lnTo>
                  <a:lnTo>
                    <a:pt x="134746" y="572357"/>
                  </a:lnTo>
                  <a:lnTo>
                    <a:pt x="101070" y="544978"/>
                  </a:lnTo>
                  <a:lnTo>
                    <a:pt x="71627" y="515017"/>
                  </a:lnTo>
                  <a:lnTo>
                    <a:pt x="46762" y="482725"/>
                  </a:lnTo>
                  <a:lnTo>
                    <a:pt x="26822" y="448354"/>
                  </a:lnTo>
                  <a:lnTo>
                    <a:pt x="12151" y="412155"/>
                  </a:lnTo>
                  <a:lnTo>
                    <a:pt x="3095" y="374379"/>
                  </a:lnTo>
                  <a:lnTo>
                    <a:pt x="0" y="335279"/>
                  </a:lnTo>
                  <a:close/>
                </a:path>
              </a:pathLst>
            </a:custGeom>
            <a:ln w="12700">
              <a:solidFill>
                <a:srgbClr val="F5A6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0016" y="2203196"/>
              <a:ext cx="618782" cy="451103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8313166" y="3901439"/>
              <a:ext cx="3110865" cy="0"/>
            </a:xfrm>
            <a:custGeom>
              <a:avLst/>
              <a:gdLst/>
              <a:ahLst/>
              <a:cxnLst/>
              <a:rect l="l" t="t" r="r" b="b"/>
              <a:pathLst>
                <a:path w="3110865" h="0">
                  <a:moveTo>
                    <a:pt x="0" y="0"/>
                  </a:moveTo>
                  <a:lnTo>
                    <a:pt x="3110737" y="0"/>
                  </a:lnTo>
                </a:path>
              </a:pathLst>
            </a:custGeom>
            <a:ln w="9525">
              <a:solidFill>
                <a:srgbClr val="2A49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8148828" y="2906394"/>
            <a:ext cx="3566795" cy="17589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solidFill>
                  <a:srgbClr val="F5A622"/>
                </a:solidFill>
                <a:latin typeface="Arial"/>
                <a:cs typeface="Arial"/>
              </a:rPr>
              <a:t>Local</a:t>
            </a:r>
            <a:r>
              <a:rPr dirty="0" sz="2200" spc="-55" b="1">
                <a:solidFill>
                  <a:srgbClr val="F5A622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5A622"/>
                </a:solidFill>
                <a:latin typeface="Arial"/>
                <a:cs typeface="Arial"/>
              </a:rPr>
              <a:t>Production</a:t>
            </a:r>
            <a:endParaRPr sz="22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</a:pPr>
            <a:r>
              <a:rPr dirty="0" sz="2200" b="1">
                <a:solidFill>
                  <a:srgbClr val="F5A622"/>
                </a:solidFill>
                <a:latin typeface="Arial"/>
                <a:cs typeface="Arial"/>
              </a:rPr>
              <a:t>for</a:t>
            </a:r>
            <a:r>
              <a:rPr dirty="0" sz="2200" spc="-50" b="1">
                <a:solidFill>
                  <a:srgbClr val="F5A622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5A622"/>
                </a:solidFill>
                <a:latin typeface="Arial"/>
                <a:cs typeface="Arial"/>
              </a:rPr>
              <a:t>Urgent</a:t>
            </a:r>
            <a:r>
              <a:rPr dirty="0" sz="2200" spc="-35" b="1">
                <a:solidFill>
                  <a:srgbClr val="F5A622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F5A622"/>
                </a:solidFill>
                <a:latin typeface="Arial"/>
                <a:cs typeface="Arial"/>
              </a:rPr>
              <a:t>Components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2200">
              <a:latin typeface="Arial"/>
              <a:cs typeface="Arial"/>
            </a:endParaRPr>
          </a:p>
          <a:p>
            <a:pPr algn="just" marL="228600" marR="657225">
              <a:lnSpc>
                <a:spcPct val="102699"/>
              </a:lnSpc>
            </a:pPr>
            <a:r>
              <a:rPr dirty="0" sz="1300">
                <a:solidFill>
                  <a:srgbClr val="AFCCEB"/>
                </a:solidFill>
                <a:latin typeface="Arial MT"/>
                <a:cs typeface="Arial MT"/>
              </a:rPr>
              <a:t>On-demand</a:t>
            </a:r>
            <a:r>
              <a:rPr dirty="0" sz="1300" spc="65">
                <a:solidFill>
                  <a:srgbClr val="AFCCEB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AFCCEB"/>
                </a:solidFill>
                <a:latin typeface="Arial MT"/>
                <a:cs typeface="Arial MT"/>
              </a:rPr>
              <a:t>local</a:t>
            </a:r>
            <a:r>
              <a:rPr dirty="0" sz="1300" spc="55">
                <a:solidFill>
                  <a:srgbClr val="AFCCEB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AFCCEB"/>
                </a:solidFill>
                <a:latin typeface="Arial MT"/>
                <a:cs typeface="Arial MT"/>
              </a:rPr>
              <a:t>3D</a:t>
            </a:r>
            <a:r>
              <a:rPr dirty="0" sz="1300" spc="75">
                <a:solidFill>
                  <a:srgbClr val="AFCCEB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AFCCEB"/>
                </a:solidFill>
                <a:latin typeface="Arial MT"/>
                <a:cs typeface="Arial MT"/>
              </a:rPr>
              <a:t>manufacturing </a:t>
            </a:r>
            <a:r>
              <a:rPr dirty="0" sz="1300">
                <a:solidFill>
                  <a:srgbClr val="AFCCEB"/>
                </a:solidFill>
                <a:latin typeface="Arial MT"/>
                <a:cs typeface="Arial MT"/>
              </a:rPr>
              <a:t>pathway</a:t>
            </a:r>
            <a:r>
              <a:rPr dirty="0" sz="1300" spc="75">
                <a:solidFill>
                  <a:srgbClr val="AFCCEB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AFCCEB"/>
                </a:solidFill>
                <a:latin typeface="Arial MT"/>
                <a:cs typeface="Arial MT"/>
              </a:rPr>
              <a:t>for</a:t>
            </a:r>
            <a:r>
              <a:rPr dirty="0" sz="1300" spc="75">
                <a:solidFill>
                  <a:srgbClr val="AFCCEB"/>
                </a:solidFill>
                <a:latin typeface="Arial MT"/>
                <a:cs typeface="Arial MT"/>
              </a:rPr>
              <a:t> </a:t>
            </a:r>
            <a:r>
              <a:rPr dirty="0" sz="1300">
                <a:solidFill>
                  <a:srgbClr val="AFCCEB"/>
                </a:solidFill>
                <a:latin typeface="Arial MT"/>
                <a:cs typeface="Arial MT"/>
              </a:rPr>
              <a:t>time-critical</a:t>
            </a:r>
            <a:r>
              <a:rPr dirty="0" sz="1300" spc="90">
                <a:solidFill>
                  <a:srgbClr val="AFCCEB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AFCCEB"/>
                </a:solidFill>
                <a:latin typeface="Arial MT"/>
                <a:cs typeface="Arial MT"/>
              </a:rPr>
              <a:t>component replacement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54" name="object 5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52" name="object 52" descr=""/>
          <p:cNvSpPr txBox="1"/>
          <p:nvPr/>
        </p:nvSpPr>
        <p:spPr>
          <a:xfrm>
            <a:off x="255524" y="5529173"/>
            <a:ext cx="1139190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50" spc="-10" b="1">
                <a:solidFill>
                  <a:srgbClr val="F5A622"/>
                </a:solidFill>
                <a:latin typeface="Arial"/>
                <a:cs typeface="Arial"/>
              </a:rPr>
              <a:t>OBJECTIVE:</a:t>
            </a:r>
            <a:endParaRPr sz="145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865122" y="5522163"/>
            <a:ext cx="5236210" cy="260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dirty="0" sz="1500" spc="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lead-time</a:t>
            </a:r>
            <a:r>
              <a:rPr dirty="0" sz="1500" spc="7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dirty="0" sz="1500" spc="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dirty="0" sz="1500" spc="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high-impact</a:t>
            </a:r>
            <a:r>
              <a:rPr dirty="0" sz="1500" spc="8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i="1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1500" spc="5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 i="1">
                <a:solidFill>
                  <a:srgbClr val="FFFFFF"/>
                </a:solidFill>
                <a:latin typeface="Arial"/>
                <a:cs typeface="Arial"/>
              </a:rPr>
              <a:t>families.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Scaling</a:t>
            </a:r>
            <a:r>
              <a:rPr dirty="0" spc="-125"/>
              <a:t> </a:t>
            </a:r>
            <a:r>
              <a:rPr dirty="0"/>
              <a:t>Local</a:t>
            </a:r>
            <a:r>
              <a:rPr dirty="0" spc="-114"/>
              <a:t> </a:t>
            </a:r>
            <a:r>
              <a:rPr dirty="0"/>
              <a:t>Manufacturing: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110"/>
              <a:t> </a:t>
            </a:r>
            <a:r>
              <a:rPr dirty="0"/>
              <a:t>RusselSmith</a:t>
            </a:r>
            <a:r>
              <a:rPr dirty="0" spc="-110"/>
              <a:t> </a:t>
            </a:r>
            <a:r>
              <a:rPr dirty="0" spc="-10"/>
              <a:t>Omnifactory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53439" y="3791711"/>
            <a:ext cx="3169920" cy="365760"/>
          </a:xfrm>
          <a:prstGeom prst="rect">
            <a:avLst/>
          </a:prstGeom>
          <a:solidFill>
            <a:srgbClr val="2C5F2C">
              <a:alpha val="79998"/>
            </a:srgbClr>
          </a:solidFill>
        </p:spPr>
        <p:txBody>
          <a:bodyPr wrap="square" lIns="0" tIns="81280" rIns="0" bIns="0" rtlCol="0" vert="horz">
            <a:spAutoFit/>
          </a:bodyPr>
          <a:lstStyle/>
          <a:p>
            <a:pPr marL="1054735">
              <a:lnSpc>
                <a:spcPct val="100000"/>
              </a:lnSpc>
              <a:spcBef>
                <a:spcPts val="640"/>
              </a:spcBef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09600" y="1962911"/>
            <a:ext cx="3657600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E8EAEC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6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dirty="0" sz="1600" b="1">
                <a:solidFill>
                  <a:srgbClr val="DD2D44"/>
                </a:solidFill>
                <a:latin typeface="Arial"/>
                <a:cs typeface="Arial"/>
              </a:rPr>
              <a:t>PHASE</a:t>
            </a:r>
            <a:r>
              <a:rPr dirty="0" sz="1600" spc="-20" b="1">
                <a:solidFill>
                  <a:srgbClr val="DD2D44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DD2D44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  <a:spcBef>
                <a:spcPts val="300"/>
              </a:spcBef>
            </a:pPr>
            <a:r>
              <a:rPr dirty="0" sz="2650" spc="-20" b="1">
                <a:solidFill>
                  <a:srgbClr val="1E395F"/>
                </a:solidFill>
                <a:latin typeface="Arial"/>
                <a:cs typeface="Arial"/>
              </a:rPr>
              <a:t>2023</a:t>
            </a:r>
            <a:endParaRPr sz="265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  <a:spcBef>
                <a:spcPts val="919"/>
              </a:spcBef>
            </a:pPr>
            <a:r>
              <a:rPr dirty="0" sz="1850" b="1">
                <a:solidFill>
                  <a:srgbClr val="2C3D50"/>
                </a:solidFill>
                <a:latin typeface="Arial"/>
                <a:cs typeface="Arial"/>
              </a:rPr>
              <a:t>Proof</a:t>
            </a:r>
            <a:r>
              <a:rPr dirty="0" sz="1850" spc="15" b="1">
                <a:solidFill>
                  <a:srgbClr val="2C3D50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2C3D50"/>
                </a:solidFill>
                <a:latin typeface="Arial"/>
                <a:cs typeface="Arial"/>
              </a:rPr>
              <a:t>of</a:t>
            </a:r>
            <a:r>
              <a:rPr dirty="0" sz="1850" spc="30" b="1">
                <a:solidFill>
                  <a:srgbClr val="2C3D50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2C3D50"/>
                </a:solidFill>
                <a:latin typeface="Arial"/>
                <a:cs typeface="Arial"/>
              </a:rPr>
              <a:t>Concept</a:t>
            </a:r>
            <a:endParaRPr sz="185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  <a:spcBef>
                <a:spcPts val="450"/>
              </a:spcBef>
            </a:pPr>
            <a:r>
              <a:rPr dirty="0" sz="1800" i="1">
                <a:solidFill>
                  <a:srgbClr val="2C3D50"/>
                </a:solidFill>
                <a:latin typeface="Arial"/>
                <a:cs typeface="Arial"/>
              </a:rPr>
              <a:t>Smart</a:t>
            </a:r>
            <a:r>
              <a:rPr dirty="0" sz="1800" spc="-5" i="1">
                <a:solidFill>
                  <a:srgbClr val="2C3D50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2C3D50"/>
                </a:solidFill>
                <a:latin typeface="Arial"/>
                <a:cs typeface="Arial"/>
              </a:rPr>
              <a:t>Factory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9"/>
              </a:spcBef>
            </a:pPr>
            <a:endParaRPr sz="1800">
              <a:latin typeface="Arial"/>
              <a:cs typeface="Arial"/>
            </a:endParaRPr>
          </a:p>
          <a:p>
            <a:pPr marL="579120" indent="-243840">
              <a:lnSpc>
                <a:spcPts val="1825"/>
              </a:lnSpc>
              <a:buClr>
                <a:srgbClr val="D2691E"/>
              </a:buClr>
              <a:buSzPct val="81250"/>
              <a:buChar char="•"/>
              <a:tabLst>
                <a:tab pos="579120" algn="l"/>
              </a:tabLst>
            </a:pP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Pioneer</a:t>
            </a:r>
            <a:r>
              <a:rPr dirty="0" sz="1600" spc="-50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Status</a:t>
            </a:r>
            <a:r>
              <a:rPr dirty="0" sz="1600" spc="-40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secured</a:t>
            </a:r>
            <a:endParaRPr sz="1600">
              <a:latin typeface="Arial MT"/>
              <a:cs typeface="Arial MT"/>
            </a:endParaRPr>
          </a:p>
          <a:p>
            <a:pPr marL="579120" indent="-243840">
              <a:lnSpc>
                <a:spcPts val="1825"/>
              </a:lnSpc>
              <a:buClr>
                <a:srgbClr val="D2691E"/>
              </a:buClr>
              <a:buSzPct val="81250"/>
              <a:buChar char="•"/>
              <a:tabLst>
                <a:tab pos="579120" algn="l"/>
              </a:tabLst>
            </a:pPr>
            <a:r>
              <a:rPr dirty="0" sz="1600" spc="-20">
                <a:solidFill>
                  <a:srgbClr val="2C3D50"/>
                </a:solidFill>
                <a:latin typeface="Arial MT"/>
                <a:cs typeface="Arial MT"/>
              </a:rPr>
              <a:t>Technology</a:t>
            </a:r>
            <a:r>
              <a:rPr dirty="0" sz="1600" spc="-50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partnerships</a:t>
            </a:r>
            <a:endParaRPr sz="1600">
              <a:latin typeface="Arial MT"/>
              <a:cs typeface="Arial MT"/>
            </a:endParaRPr>
          </a:p>
          <a:p>
            <a:pPr marL="579120">
              <a:lnSpc>
                <a:spcPts val="1825"/>
              </a:lnSpc>
            </a:pP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established</a:t>
            </a:r>
            <a:endParaRPr sz="1600">
              <a:latin typeface="Arial MT"/>
              <a:cs typeface="Arial MT"/>
            </a:endParaRPr>
          </a:p>
          <a:p>
            <a:pPr marL="579120" indent="-243840">
              <a:lnSpc>
                <a:spcPts val="1825"/>
              </a:lnSpc>
              <a:buClr>
                <a:srgbClr val="D2691E"/>
              </a:buClr>
              <a:buSzPct val="81250"/>
              <a:buChar char="•"/>
              <a:tabLst>
                <a:tab pos="579120" algn="l"/>
              </a:tabLst>
            </a:pP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Initial</a:t>
            </a:r>
            <a:r>
              <a:rPr dirty="0" sz="1600" spc="-45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production</a:t>
            </a:r>
            <a:r>
              <a:rPr dirty="0" sz="1600" spc="-35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capabilities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54879" y="3791711"/>
            <a:ext cx="3169920" cy="365760"/>
          </a:xfrm>
          <a:prstGeom prst="rect">
            <a:avLst/>
          </a:prstGeom>
          <a:solidFill>
            <a:srgbClr val="F1F7FB">
              <a:alpha val="79998"/>
            </a:srgbClr>
          </a:solidFill>
        </p:spPr>
        <p:txBody>
          <a:bodyPr wrap="square" lIns="0" tIns="81280" rIns="0" bIns="0" rtlCol="0" vert="horz">
            <a:spAutoFit/>
          </a:bodyPr>
          <a:lstStyle/>
          <a:p>
            <a:pPr marL="979169">
              <a:lnSpc>
                <a:spcPct val="100000"/>
              </a:lnSpc>
              <a:spcBef>
                <a:spcPts val="640"/>
              </a:spcBef>
            </a:pPr>
            <a:r>
              <a:rPr dirty="0" sz="1300" spc="-10" b="1">
                <a:latin typeface="Arial"/>
                <a:cs typeface="Arial"/>
              </a:rPr>
              <a:t>OPERATIONAL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11040" y="1962911"/>
            <a:ext cx="3657600" cy="3657600"/>
          </a:xfrm>
          <a:prstGeom prst="rect">
            <a:avLst/>
          </a:prstGeom>
          <a:solidFill>
            <a:srgbClr val="DD2D44"/>
          </a:solidFill>
          <a:ln w="38100">
            <a:solidFill>
              <a:srgbClr val="D2691E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600">
              <a:latin typeface="Times New Roman"/>
              <a:cs typeface="Times New Roman"/>
            </a:endParaRPr>
          </a:p>
          <a:p>
            <a:pPr marL="33528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PHASE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  <a:spcBef>
                <a:spcPts val="300"/>
              </a:spcBef>
            </a:pPr>
            <a:r>
              <a:rPr dirty="0" sz="2650" b="1">
                <a:solidFill>
                  <a:srgbClr val="FFFFFF"/>
                </a:solidFill>
                <a:latin typeface="Arial"/>
                <a:cs typeface="Arial"/>
              </a:rPr>
              <a:t>FY2026</a:t>
            </a:r>
            <a:r>
              <a:rPr dirty="0" sz="26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50" spc="-50">
                <a:solidFill>
                  <a:srgbClr val="1E395F"/>
                </a:solidFill>
                <a:latin typeface="Segoe UI Symbol"/>
                <a:cs typeface="Segoe UI Symbol"/>
              </a:rPr>
              <a:t>✓</a:t>
            </a:r>
            <a:endParaRPr sz="2650">
              <a:latin typeface="Segoe UI Symbol"/>
              <a:cs typeface="Segoe UI Symbol"/>
            </a:endParaRPr>
          </a:p>
          <a:p>
            <a:pPr marL="335280">
              <a:lnSpc>
                <a:spcPct val="100000"/>
              </a:lnSpc>
              <a:spcBef>
                <a:spcPts val="919"/>
              </a:spcBef>
            </a:pPr>
            <a:r>
              <a:rPr dirty="0" sz="1850" b="1">
                <a:solidFill>
                  <a:srgbClr val="FFFFFF"/>
                </a:solidFill>
                <a:latin typeface="Arial"/>
                <a:cs typeface="Arial"/>
              </a:rPr>
              <a:t>Operational</a:t>
            </a:r>
            <a:r>
              <a:rPr dirty="0" sz="185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FFFFFF"/>
                </a:solidFill>
                <a:latin typeface="Arial"/>
                <a:cs typeface="Arial"/>
              </a:rPr>
              <a:t>Excellence</a:t>
            </a:r>
            <a:endParaRPr sz="1850">
              <a:latin typeface="Arial"/>
              <a:cs typeface="Arial"/>
            </a:endParaRPr>
          </a:p>
          <a:p>
            <a:pPr marL="335280">
              <a:lnSpc>
                <a:spcPct val="100000"/>
              </a:lnSpc>
              <a:spcBef>
                <a:spcPts val="680"/>
              </a:spcBef>
            </a:pPr>
            <a:r>
              <a:rPr dirty="0" sz="1450" spc="-10" b="1" i="1">
                <a:solidFill>
                  <a:srgbClr val="FFFFFF"/>
                </a:solidFill>
                <a:latin typeface="Arial"/>
                <a:cs typeface="Arial"/>
              </a:rPr>
              <a:t>Omnifactory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20"/>
              </a:spcBef>
            </a:pPr>
            <a:endParaRPr sz="1450">
              <a:latin typeface="Arial"/>
              <a:cs typeface="Arial"/>
            </a:endParaRPr>
          </a:p>
          <a:p>
            <a:pPr marL="579120" indent="-243840">
              <a:lnSpc>
                <a:spcPct val="100000"/>
              </a:lnSpc>
              <a:buSzPct val="81250"/>
              <a:buChar char="•"/>
              <a:tabLst>
                <a:tab pos="579120" algn="l"/>
              </a:tabLst>
            </a:pP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Scale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production</a:t>
            </a:r>
            <a:r>
              <a:rPr dirty="0" sz="16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capacity</a:t>
            </a:r>
            <a:endParaRPr sz="1600">
              <a:latin typeface="Arial MT"/>
              <a:cs typeface="Arial MT"/>
            </a:endParaRPr>
          </a:p>
          <a:p>
            <a:pPr marL="579120" indent="-243840">
              <a:lnSpc>
                <a:spcPct val="100000"/>
              </a:lnSpc>
              <a:spcBef>
                <a:spcPts val="765"/>
              </a:spcBef>
              <a:buSzPct val="81250"/>
              <a:buChar char="•"/>
              <a:tabLst>
                <a:tab pos="579120" algn="l"/>
              </a:tabLst>
            </a:pP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Multi-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technology</a:t>
            </a:r>
            <a:r>
              <a:rPr dirty="0" sz="16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integration</a:t>
            </a:r>
            <a:endParaRPr sz="1600">
              <a:latin typeface="Arial MT"/>
              <a:cs typeface="Arial MT"/>
            </a:endParaRPr>
          </a:p>
          <a:p>
            <a:pPr marL="579120" indent="-243840">
              <a:lnSpc>
                <a:spcPct val="100000"/>
              </a:lnSpc>
              <a:spcBef>
                <a:spcPts val="770"/>
              </a:spcBef>
              <a:buSzPct val="81250"/>
              <a:buChar char="•"/>
              <a:tabLst>
                <a:tab pos="579120" algn="l"/>
              </a:tabLst>
            </a:pP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Regional</a:t>
            </a:r>
            <a:r>
              <a:rPr dirty="0" sz="16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supply</a:t>
            </a:r>
            <a:r>
              <a:rPr dirty="0" sz="16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chain</a:t>
            </a:r>
            <a:r>
              <a:rPr dirty="0" sz="16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hub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8412480" y="1962911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3657600" h="3657600">
                <a:moveTo>
                  <a:pt x="3657600" y="0"/>
                </a:moveTo>
                <a:lnTo>
                  <a:pt x="0" y="0"/>
                </a:lnTo>
                <a:lnTo>
                  <a:pt x="0" y="3657600"/>
                </a:lnTo>
                <a:lnTo>
                  <a:pt x="3657600" y="3657600"/>
                </a:lnTo>
                <a:lnTo>
                  <a:pt x="3657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8656319" y="3791711"/>
            <a:ext cx="3169920" cy="365760"/>
          </a:xfrm>
          <a:prstGeom prst="rect">
            <a:avLst/>
          </a:prstGeom>
          <a:solidFill>
            <a:srgbClr val="225583">
              <a:alpha val="79998"/>
            </a:srgbClr>
          </a:solidFill>
        </p:spPr>
        <p:txBody>
          <a:bodyPr wrap="square" lIns="0" tIns="8128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640"/>
              </a:spcBef>
            </a:pPr>
            <a:r>
              <a:rPr dirty="0" sz="1300" spc="-10" b="1">
                <a:solidFill>
                  <a:srgbClr val="FFFFFF"/>
                </a:solidFill>
                <a:latin typeface="Arial"/>
                <a:cs typeface="Arial"/>
              </a:rPr>
              <a:t>ONGOING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8412480" y="1962911"/>
            <a:ext cx="3657600" cy="3657600"/>
          </a:xfrm>
          <a:prstGeom prst="rect">
            <a:avLst/>
          </a:prstGeom>
          <a:ln w="12700">
            <a:solidFill>
              <a:srgbClr val="E8EAEC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85"/>
              </a:spcBef>
            </a:pPr>
            <a:endParaRPr sz="1600">
              <a:latin typeface="Times New Roman"/>
              <a:cs typeface="Times New Roman"/>
            </a:endParaRPr>
          </a:p>
          <a:p>
            <a:pPr marL="336550">
              <a:lnSpc>
                <a:spcPct val="100000"/>
              </a:lnSpc>
            </a:pPr>
            <a:r>
              <a:rPr dirty="0" sz="1600" b="1">
                <a:solidFill>
                  <a:srgbClr val="DD2D44"/>
                </a:solidFill>
                <a:latin typeface="Arial"/>
                <a:cs typeface="Arial"/>
              </a:rPr>
              <a:t>PHASE</a:t>
            </a:r>
            <a:r>
              <a:rPr dirty="0" sz="1600" spc="-20" b="1">
                <a:solidFill>
                  <a:srgbClr val="DD2D44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DD2D44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336550">
              <a:lnSpc>
                <a:spcPct val="100000"/>
              </a:lnSpc>
              <a:spcBef>
                <a:spcPts val="300"/>
              </a:spcBef>
            </a:pPr>
            <a:r>
              <a:rPr dirty="0" sz="2650" spc="-10" b="1">
                <a:solidFill>
                  <a:srgbClr val="1E395F"/>
                </a:solidFill>
                <a:latin typeface="Arial"/>
                <a:cs typeface="Arial"/>
              </a:rPr>
              <a:t>2027+</a:t>
            </a:r>
            <a:endParaRPr sz="2650">
              <a:latin typeface="Arial"/>
              <a:cs typeface="Arial"/>
            </a:endParaRPr>
          </a:p>
          <a:p>
            <a:pPr marL="336550">
              <a:lnSpc>
                <a:spcPts val="2120"/>
              </a:lnSpc>
              <a:spcBef>
                <a:spcPts val="919"/>
              </a:spcBef>
            </a:pPr>
            <a:r>
              <a:rPr dirty="0" sz="1850" b="1">
                <a:solidFill>
                  <a:srgbClr val="2C3D50"/>
                </a:solidFill>
                <a:latin typeface="Arial"/>
                <a:cs typeface="Arial"/>
              </a:rPr>
              <a:t>Continental</a:t>
            </a:r>
            <a:r>
              <a:rPr dirty="0" sz="1850" spc="50" b="1">
                <a:solidFill>
                  <a:srgbClr val="2C3D50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2C3D50"/>
                </a:solidFill>
                <a:latin typeface="Arial"/>
                <a:cs typeface="Arial"/>
              </a:rPr>
              <a:t>Leadership</a:t>
            </a:r>
            <a:endParaRPr sz="1850">
              <a:latin typeface="Arial"/>
              <a:cs typeface="Arial"/>
            </a:endParaRPr>
          </a:p>
          <a:p>
            <a:pPr marL="336550">
              <a:lnSpc>
                <a:spcPts val="1639"/>
              </a:lnSpc>
            </a:pPr>
            <a:r>
              <a:rPr dirty="0" sz="1450" b="1" i="1">
                <a:solidFill>
                  <a:srgbClr val="2C3D50"/>
                </a:solidFill>
                <a:latin typeface="Arial"/>
                <a:cs typeface="Arial"/>
              </a:rPr>
              <a:t>Omnifactory</a:t>
            </a:r>
            <a:r>
              <a:rPr dirty="0" sz="1450" spc="10" b="1" i="1">
                <a:solidFill>
                  <a:srgbClr val="2C3D50"/>
                </a:solidFill>
                <a:latin typeface="Arial"/>
                <a:cs typeface="Arial"/>
              </a:rPr>
              <a:t> </a:t>
            </a:r>
            <a:r>
              <a:rPr dirty="0" sz="1450" b="1" i="1">
                <a:solidFill>
                  <a:srgbClr val="2C3D50"/>
                </a:solidFill>
                <a:latin typeface="Arial"/>
                <a:cs typeface="Arial"/>
              </a:rPr>
              <a:t>II</a:t>
            </a:r>
            <a:r>
              <a:rPr dirty="0" sz="1450" spc="25" b="1" i="1">
                <a:solidFill>
                  <a:srgbClr val="2C3D50"/>
                </a:solidFill>
                <a:latin typeface="Arial"/>
                <a:cs typeface="Arial"/>
              </a:rPr>
              <a:t> </a:t>
            </a:r>
            <a:r>
              <a:rPr dirty="0" sz="1450" spc="-10" b="1" i="1">
                <a:solidFill>
                  <a:srgbClr val="2C3D50"/>
                </a:solidFill>
                <a:latin typeface="Arial"/>
                <a:cs typeface="Arial"/>
              </a:rPr>
              <a:t>(MEGA</a:t>
            </a:r>
            <a:endParaRPr sz="1450">
              <a:latin typeface="Arial"/>
              <a:cs typeface="Arial"/>
            </a:endParaRPr>
          </a:p>
          <a:p>
            <a:pPr marL="336550">
              <a:lnSpc>
                <a:spcPct val="100000"/>
              </a:lnSpc>
              <a:spcBef>
                <a:spcPts val="25"/>
              </a:spcBef>
            </a:pPr>
            <a:r>
              <a:rPr dirty="0" sz="1450" spc="-10" b="1" i="1">
                <a:solidFill>
                  <a:srgbClr val="2C3D50"/>
                </a:solidFill>
                <a:latin typeface="Arial"/>
                <a:cs typeface="Arial"/>
              </a:rPr>
              <a:t>OMNIFACTORY)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450">
              <a:latin typeface="Arial"/>
              <a:cs typeface="Arial"/>
            </a:endParaRPr>
          </a:p>
          <a:p>
            <a:pPr marL="580390" marR="670560" indent="-243840">
              <a:lnSpc>
                <a:spcPct val="100000"/>
              </a:lnSpc>
              <a:spcBef>
                <a:spcPts val="5"/>
              </a:spcBef>
              <a:buClr>
                <a:srgbClr val="D2691E"/>
              </a:buClr>
              <a:buSzPct val="81250"/>
              <a:buChar char="•"/>
              <a:tabLst>
                <a:tab pos="580390" algn="l"/>
              </a:tabLst>
            </a:pPr>
            <a:r>
              <a:rPr dirty="0" sz="1600" spc="-25">
                <a:solidFill>
                  <a:srgbClr val="2C3D50"/>
                </a:solidFill>
                <a:latin typeface="Arial MT"/>
                <a:cs typeface="Arial MT"/>
              </a:rPr>
              <a:t>World-</a:t>
            </a: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class</a:t>
            </a:r>
            <a:r>
              <a:rPr dirty="0" sz="1600" spc="15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manufacturing scale</a:t>
            </a:r>
            <a:endParaRPr sz="1600">
              <a:latin typeface="Arial MT"/>
              <a:cs typeface="Arial MT"/>
            </a:endParaRPr>
          </a:p>
          <a:p>
            <a:pPr marL="579755" indent="-243204">
              <a:lnSpc>
                <a:spcPts val="1730"/>
              </a:lnSpc>
              <a:buClr>
                <a:srgbClr val="D2691E"/>
              </a:buClr>
              <a:buSzPct val="81250"/>
              <a:buChar char="•"/>
              <a:tabLst>
                <a:tab pos="579755" algn="l"/>
              </a:tabLst>
            </a:pP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Pan-</a:t>
            </a: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African</a:t>
            </a:r>
            <a:r>
              <a:rPr dirty="0" sz="1600" spc="-45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distribution</a:t>
            </a:r>
            <a:endParaRPr sz="1600">
              <a:latin typeface="Arial MT"/>
              <a:cs typeface="Arial MT"/>
            </a:endParaRPr>
          </a:p>
          <a:p>
            <a:pPr marL="579755" indent="-243204">
              <a:lnSpc>
                <a:spcPct val="100000"/>
              </a:lnSpc>
              <a:spcBef>
                <a:spcPts val="765"/>
              </a:spcBef>
              <a:buClr>
                <a:srgbClr val="D2691E"/>
              </a:buClr>
              <a:buSzPct val="81250"/>
              <a:buChar char="•"/>
              <a:tabLst>
                <a:tab pos="579755" algn="l"/>
              </a:tabLst>
            </a:pPr>
            <a:r>
              <a:rPr dirty="0" sz="1600" spc="-20">
                <a:solidFill>
                  <a:srgbClr val="2C3D50"/>
                </a:solidFill>
                <a:latin typeface="Arial MT"/>
                <a:cs typeface="Arial MT"/>
              </a:rPr>
              <a:t>Technology</a:t>
            </a:r>
            <a:r>
              <a:rPr dirty="0" sz="1600" spc="-40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2C3D50"/>
                </a:solidFill>
                <a:latin typeface="Arial MT"/>
                <a:cs typeface="Arial MT"/>
              </a:rPr>
              <a:t>innovation</a:t>
            </a:r>
            <a:r>
              <a:rPr dirty="0" sz="1600" spc="-40">
                <a:solidFill>
                  <a:srgbClr val="2C3D5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2C3D50"/>
                </a:solidFill>
                <a:latin typeface="Arial MT"/>
                <a:cs typeface="Arial MT"/>
              </a:rPr>
              <a:t>center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8340" y="5880608"/>
            <a:ext cx="9133840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Vision:</a:t>
            </a:r>
            <a:r>
              <a:rPr dirty="0" sz="1450" spc="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One of</a:t>
            </a:r>
            <a:r>
              <a:rPr dirty="0" sz="1450" spc="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the</a:t>
            </a:r>
            <a:r>
              <a:rPr dirty="0" sz="1450" spc="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world's</a:t>
            </a:r>
            <a:r>
              <a:rPr dirty="0" sz="1450" spc="-20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largest</a:t>
            </a:r>
            <a:r>
              <a:rPr dirty="0" sz="1450" spc="20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single-site</a:t>
            </a:r>
            <a:r>
              <a:rPr dirty="0" sz="1450" spc="-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3D</a:t>
            </a:r>
            <a:r>
              <a:rPr dirty="0" sz="1450" spc="20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printing</a:t>
            </a:r>
            <a:r>
              <a:rPr dirty="0" sz="1450" spc="30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facilities</a:t>
            </a:r>
            <a:r>
              <a:rPr dirty="0" sz="1450" spc="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serving</a:t>
            </a:r>
            <a:r>
              <a:rPr dirty="0" sz="1450" spc="3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the</a:t>
            </a:r>
            <a:r>
              <a:rPr dirty="0" sz="1450" spc="-4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African</a:t>
            </a:r>
            <a:r>
              <a:rPr dirty="0" sz="1450" spc="55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2C5F2C"/>
                </a:solidFill>
                <a:latin typeface="Arial"/>
                <a:cs typeface="Arial"/>
              </a:rPr>
              <a:t>industrial</a:t>
            </a:r>
            <a:r>
              <a:rPr dirty="0" sz="1450" spc="20" b="1">
                <a:solidFill>
                  <a:srgbClr val="2C5F2C"/>
                </a:solidFill>
                <a:latin typeface="Arial"/>
                <a:cs typeface="Arial"/>
              </a:rPr>
              <a:t> </a:t>
            </a:r>
            <a:r>
              <a:rPr dirty="0" sz="1450" spc="-10" b="1">
                <a:solidFill>
                  <a:srgbClr val="2C5F2C"/>
                </a:solidFill>
                <a:latin typeface="Arial"/>
                <a:cs typeface="Arial"/>
              </a:rPr>
              <a:t>context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8046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dirty="0"/>
              <a:t>Continental</a:t>
            </a:r>
            <a:r>
              <a:rPr dirty="0" spc="-130"/>
              <a:t> </a:t>
            </a:r>
            <a:r>
              <a:rPr dirty="0"/>
              <a:t>Expansion</a:t>
            </a:r>
            <a:r>
              <a:rPr dirty="0" spc="-135"/>
              <a:t> </a:t>
            </a:r>
            <a:r>
              <a:rPr dirty="0" spc="-10"/>
              <a:t>Strategy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9300" y="1607565"/>
            <a:ext cx="4872990" cy="8058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225583"/>
                </a:solidFill>
                <a:latin typeface="Arial"/>
                <a:cs typeface="Arial"/>
              </a:rPr>
              <a:t>Leveraging</a:t>
            </a:r>
            <a:r>
              <a:rPr dirty="0" sz="2000" spc="-11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225583"/>
                </a:solidFill>
                <a:latin typeface="Arial"/>
                <a:cs typeface="Arial"/>
              </a:rPr>
              <a:t>AfCFTA</a:t>
            </a:r>
            <a:r>
              <a:rPr dirty="0" sz="2000" spc="-100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25583"/>
                </a:solidFill>
                <a:latin typeface="Arial"/>
                <a:cs typeface="Arial"/>
              </a:rPr>
              <a:t>for</a:t>
            </a:r>
            <a:r>
              <a:rPr dirty="0" sz="2000" spc="-3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25583"/>
                </a:solidFill>
                <a:latin typeface="Arial"/>
                <a:cs typeface="Arial"/>
              </a:rPr>
              <a:t>Regional</a:t>
            </a:r>
            <a:r>
              <a:rPr dirty="0" sz="2000" spc="-3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25583"/>
                </a:solidFill>
                <a:latin typeface="Arial"/>
                <a:cs typeface="Arial"/>
              </a:rPr>
              <a:t>Growth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1800" b="1">
                <a:latin typeface="Arial"/>
                <a:cs typeface="Arial"/>
              </a:rPr>
              <a:t>Priority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Markets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West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Africa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(2026-2028)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70851" y="2597835"/>
            <a:ext cx="10048875" cy="3576954"/>
          </a:xfrm>
          <a:prstGeom prst="rect">
            <a:avLst/>
          </a:prstGeom>
          <a:solidFill>
            <a:srgbClr val="FFFFFF"/>
          </a:solidFill>
          <a:ln w="25400">
            <a:solidFill>
              <a:srgbClr val="225583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marL="295910" marR="5648325">
              <a:lnSpc>
                <a:spcPts val="3610"/>
              </a:lnSpc>
              <a:spcBef>
                <a:spcPts val="390"/>
              </a:spcBef>
            </a:pPr>
            <a:r>
              <a:rPr dirty="0" sz="1600">
                <a:latin typeface="Arial MT"/>
                <a:cs typeface="Arial MT"/>
              </a:rPr>
              <a:t>ECOWAS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integration,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strong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oil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&amp;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gas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activity Focus: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600">
              <a:latin typeface="Arial MT"/>
              <a:cs typeface="Arial MT"/>
            </a:endParaRPr>
          </a:p>
          <a:p>
            <a:pPr marL="582295" indent="-286385">
              <a:lnSpc>
                <a:spcPct val="100000"/>
              </a:lnSpc>
              <a:buChar char="•"/>
              <a:tabLst>
                <a:tab pos="582295" algn="l"/>
              </a:tabLst>
            </a:pPr>
            <a:r>
              <a:rPr dirty="0" sz="1600">
                <a:latin typeface="Arial MT"/>
                <a:cs typeface="Arial MT"/>
              </a:rPr>
              <a:t>Ghana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–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Oil&amp;Gas,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Maritime,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Infrastructure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&amp;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renewables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focus</a:t>
            </a:r>
            <a:endParaRPr sz="1600">
              <a:latin typeface="Arial MT"/>
              <a:cs typeface="Arial MT"/>
            </a:endParaRPr>
          </a:p>
          <a:p>
            <a:pPr marL="582295" indent="-286385">
              <a:lnSpc>
                <a:spcPct val="100000"/>
              </a:lnSpc>
              <a:spcBef>
                <a:spcPts val="960"/>
              </a:spcBef>
              <a:buChar char="•"/>
              <a:tabLst>
                <a:tab pos="582295" algn="l"/>
              </a:tabLst>
            </a:pPr>
            <a:r>
              <a:rPr dirty="0" sz="1600">
                <a:latin typeface="Arial MT"/>
                <a:cs typeface="Arial MT"/>
              </a:rPr>
              <a:t>Ivory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Coast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–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Mining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&amp;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energy</a:t>
            </a:r>
            <a:r>
              <a:rPr dirty="0" sz="1600" spc="-10">
                <a:latin typeface="Arial MT"/>
                <a:cs typeface="Arial MT"/>
              </a:rPr>
              <a:t> integration</a:t>
            </a:r>
            <a:endParaRPr sz="1600">
              <a:latin typeface="Arial MT"/>
              <a:cs typeface="Arial MT"/>
            </a:endParaRPr>
          </a:p>
          <a:p>
            <a:pPr marL="582295" indent="-286385">
              <a:lnSpc>
                <a:spcPct val="100000"/>
              </a:lnSpc>
              <a:spcBef>
                <a:spcPts val="960"/>
              </a:spcBef>
              <a:buChar char="•"/>
              <a:tabLst>
                <a:tab pos="582295" algn="l"/>
              </a:tabLst>
            </a:pPr>
            <a:r>
              <a:rPr dirty="0" sz="1600">
                <a:latin typeface="Arial MT"/>
                <a:cs typeface="Arial MT"/>
              </a:rPr>
              <a:t>Senegal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–</a:t>
            </a:r>
            <a:r>
              <a:rPr dirty="0" sz="1600" spc="3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Agricultural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Industrialization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60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</a:pPr>
            <a:r>
              <a:rPr dirty="0" sz="1600">
                <a:latin typeface="Arial MT"/>
                <a:cs typeface="Arial MT"/>
              </a:rPr>
              <a:t>Regional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Hubs: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Establish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satellite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facilities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2-</a:t>
            </a:r>
            <a:r>
              <a:rPr dirty="0" sz="1600">
                <a:latin typeface="Arial MT"/>
                <a:cs typeface="Arial MT"/>
              </a:rPr>
              <a:t>3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strategic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locations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600">
              <a:latin typeface="Arial MT"/>
              <a:cs typeface="Arial MT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dirty="0" baseline="3472" sz="2400" b="1">
                <a:solidFill>
                  <a:srgbClr val="225583"/>
                </a:solidFill>
                <a:latin typeface="Arial"/>
                <a:cs typeface="Arial"/>
              </a:rPr>
              <a:t>Expansion</a:t>
            </a:r>
            <a:r>
              <a:rPr dirty="0" baseline="3472" sz="2400" spc="-1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baseline="3472" sz="2400" b="1">
                <a:solidFill>
                  <a:srgbClr val="225583"/>
                </a:solidFill>
                <a:latin typeface="Arial"/>
                <a:cs typeface="Arial"/>
              </a:rPr>
              <a:t>Enablers:</a:t>
            </a:r>
            <a:r>
              <a:rPr dirty="0" baseline="3472" sz="2400" spc="555" b="1">
                <a:solidFill>
                  <a:srgbClr val="225583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2C5F2C"/>
                </a:solidFill>
                <a:latin typeface="Arial MT"/>
                <a:cs typeface="Arial MT"/>
              </a:rPr>
              <a:t>AfCFTA</a:t>
            </a:r>
            <a:r>
              <a:rPr dirty="0" sz="1450" spc="-80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tariff</a:t>
            </a:r>
            <a:r>
              <a:rPr dirty="0" sz="1450" spc="5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benefits</a:t>
            </a:r>
            <a:r>
              <a:rPr dirty="0" sz="1450" spc="-10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| Local</a:t>
            </a:r>
            <a:r>
              <a:rPr dirty="0" sz="1450" spc="-10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partnerships</a:t>
            </a:r>
            <a:r>
              <a:rPr dirty="0" sz="1450" spc="-15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|</a:t>
            </a:r>
            <a:r>
              <a:rPr dirty="0" sz="1450" spc="-30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 spc="-20">
                <a:solidFill>
                  <a:srgbClr val="2C5F2C"/>
                </a:solidFill>
                <a:latin typeface="Arial MT"/>
                <a:cs typeface="Arial MT"/>
              </a:rPr>
              <a:t>Technology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transfer</a:t>
            </a:r>
            <a:r>
              <a:rPr dirty="0" sz="1450" spc="-5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|</a:t>
            </a:r>
            <a:r>
              <a:rPr dirty="0" sz="1450" spc="-15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>
                <a:solidFill>
                  <a:srgbClr val="2C5F2C"/>
                </a:solidFill>
                <a:latin typeface="Arial MT"/>
                <a:cs typeface="Arial MT"/>
              </a:rPr>
              <a:t>Regional</a:t>
            </a:r>
            <a:r>
              <a:rPr dirty="0" sz="1450" spc="-15">
                <a:solidFill>
                  <a:srgbClr val="2C5F2C"/>
                </a:solidFill>
                <a:latin typeface="Arial MT"/>
                <a:cs typeface="Arial MT"/>
              </a:rPr>
              <a:t> </a:t>
            </a:r>
            <a:r>
              <a:rPr dirty="0" sz="1450" spc="-10">
                <a:solidFill>
                  <a:srgbClr val="2C5F2C"/>
                </a:solidFill>
                <a:latin typeface="Arial MT"/>
                <a:cs typeface="Arial MT"/>
              </a:rPr>
              <a:t>financing</a:t>
            </a:r>
            <a:endParaRPr sz="14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66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Conclusion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98093" y="1758441"/>
            <a:ext cx="704088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Industrial</a:t>
            </a:r>
            <a:r>
              <a:rPr dirty="0" sz="1800" spc="8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3D</a:t>
            </a:r>
            <a:r>
              <a:rPr dirty="0" sz="1800" spc="8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Manufacturing</a:t>
            </a:r>
            <a:r>
              <a:rPr dirty="0" sz="1800" spc="9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is</a:t>
            </a:r>
            <a:r>
              <a:rPr dirty="0" sz="1800" spc="9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not</a:t>
            </a:r>
            <a:r>
              <a:rPr dirty="0" sz="1800" spc="9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just</a:t>
            </a:r>
            <a:r>
              <a:rPr dirty="0" sz="1800" spc="9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about</a:t>
            </a:r>
            <a:r>
              <a:rPr dirty="0" sz="1800" spc="9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printing</a:t>
            </a:r>
            <a:r>
              <a:rPr dirty="0" sz="1800" spc="7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parts;</a:t>
            </a:r>
            <a:r>
              <a:rPr dirty="0" sz="1800" spc="9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it's</a:t>
            </a:r>
            <a:r>
              <a:rPr dirty="0" sz="1800" spc="8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44536A"/>
                </a:solidFill>
                <a:latin typeface="Arial"/>
                <a:cs typeface="Arial"/>
              </a:rPr>
              <a:t>about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supply</a:t>
            </a:r>
            <a:r>
              <a:rPr dirty="0" sz="1800" spc="120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chain</a:t>
            </a:r>
            <a:r>
              <a:rPr dirty="0" sz="1800" spc="114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resilience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.</a:t>
            </a:r>
            <a:r>
              <a:rPr dirty="0" sz="1800" spc="12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Every</a:t>
            </a:r>
            <a:r>
              <a:rPr dirty="0" sz="1800" spc="12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technical</a:t>
            </a:r>
            <a:r>
              <a:rPr dirty="0" sz="1800" spc="114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capability</a:t>
            </a:r>
            <a:r>
              <a:rPr dirty="0" sz="1800" spc="12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discussed,</a:t>
            </a:r>
            <a:r>
              <a:rPr dirty="0" sz="1800" spc="13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44536A"/>
                </a:solidFill>
                <a:latin typeface="Arial"/>
                <a:cs typeface="Arial"/>
              </a:rPr>
              <a:t>from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SLM</a:t>
            </a:r>
            <a:r>
              <a:rPr dirty="0" sz="1800" spc="39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tolerance</a:t>
            </a:r>
            <a:r>
              <a:rPr dirty="0" sz="1800" spc="40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800" spc="39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API</a:t>
            </a:r>
            <a:r>
              <a:rPr dirty="0" sz="1800" spc="40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20S</a:t>
            </a:r>
            <a:r>
              <a:rPr dirty="0" sz="1800" spc="40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certification,</a:t>
            </a:r>
            <a:r>
              <a:rPr dirty="0" sz="1800" spc="40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exists</a:t>
            </a:r>
            <a:r>
              <a:rPr dirty="0" sz="1800" spc="409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800" spc="40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solve</a:t>
            </a:r>
            <a:r>
              <a:rPr dirty="0" sz="1800" spc="38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a</a:t>
            </a:r>
            <a:r>
              <a:rPr dirty="0" sz="1800" spc="39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4536A"/>
                </a:solidFill>
                <a:latin typeface="Arial"/>
                <a:cs typeface="Arial"/>
              </a:rPr>
              <a:t>supply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chain</a:t>
            </a:r>
            <a:r>
              <a:rPr dirty="0" sz="1800" spc="-20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failure</a:t>
            </a:r>
            <a:r>
              <a:rPr dirty="0" sz="1800" spc="-2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4536A"/>
                </a:solidFill>
                <a:latin typeface="Arial"/>
                <a:cs typeface="Arial"/>
              </a:rPr>
              <a:t>mode</a:t>
            </a:r>
            <a:r>
              <a:rPr dirty="0" sz="1800" spc="-10" i="1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</a:pP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West</a:t>
            </a:r>
            <a:r>
              <a:rPr dirty="0" sz="1800" spc="6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Africa's</a:t>
            </a:r>
            <a:r>
              <a:rPr dirty="0" sz="1800" spc="5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path</a:t>
            </a:r>
            <a:r>
              <a:rPr dirty="0" sz="1800" spc="6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to</a:t>
            </a:r>
            <a:r>
              <a:rPr dirty="0" sz="1800" spc="5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industrial</a:t>
            </a:r>
            <a:r>
              <a:rPr dirty="0" sz="1800" spc="60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sovereignty</a:t>
            </a:r>
            <a:r>
              <a:rPr dirty="0" sz="1800" spc="6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runs</a:t>
            </a:r>
            <a:r>
              <a:rPr dirty="0" sz="1800" spc="5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through</a:t>
            </a:r>
            <a:r>
              <a:rPr dirty="0" sz="1800" spc="5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the</a:t>
            </a:r>
            <a:r>
              <a:rPr dirty="0" sz="1800" spc="60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 i="1">
                <a:solidFill>
                  <a:srgbClr val="44536A"/>
                </a:solidFill>
                <a:latin typeface="Arial"/>
                <a:cs typeface="Arial"/>
              </a:rPr>
              <a:t>fusion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of</a:t>
            </a:r>
            <a:r>
              <a:rPr dirty="0" sz="1800" spc="-3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advanced</a:t>
            </a:r>
            <a:r>
              <a:rPr dirty="0" sz="1800" spc="-3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manufacturing</a:t>
            </a:r>
            <a:r>
              <a:rPr dirty="0" sz="1800" spc="-3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44536A"/>
                </a:solidFill>
                <a:latin typeface="Arial"/>
                <a:cs typeface="Arial"/>
              </a:rPr>
              <a:t>and</a:t>
            </a:r>
            <a:r>
              <a:rPr dirty="0" sz="1800" spc="-25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intelligent</a:t>
            </a:r>
            <a:r>
              <a:rPr dirty="0" sz="1800" spc="-50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supply</a:t>
            </a:r>
            <a:r>
              <a:rPr dirty="0" sz="1800" spc="-50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44536A"/>
                </a:solidFill>
                <a:latin typeface="Arial"/>
                <a:cs typeface="Arial"/>
              </a:rPr>
              <a:t>chain</a:t>
            </a:r>
            <a:r>
              <a:rPr dirty="0" sz="1800" spc="-35" b="1" i="1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dirty="0" sz="1800" spc="-10" b="1" i="1">
                <a:solidFill>
                  <a:srgbClr val="44536A"/>
                </a:solidFill>
                <a:latin typeface="Arial"/>
                <a:cs typeface="Arial"/>
              </a:rPr>
              <a:t>design</a:t>
            </a:r>
            <a:r>
              <a:rPr dirty="0" sz="1800" spc="-10" i="1">
                <a:solidFill>
                  <a:srgbClr val="44536A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613" y="4045953"/>
            <a:ext cx="3845941" cy="227139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8736" y="1731060"/>
            <a:ext cx="4093082" cy="4103497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75"/>
              <a:t> </a:t>
            </a:r>
            <a:r>
              <a:rPr dirty="0"/>
              <a:t>West</a:t>
            </a:r>
            <a:r>
              <a:rPr dirty="0" spc="-180"/>
              <a:t> </a:t>
            </a:r>
            <a:r>
              <a:rPr dirty="0"/>
              <a:t>African</a:t>
            </a:r>
            <a:r>
              <a:rPr dirty="0" spc="-80"/>
              <a:t> </a:t>
            </a:r>
            <a:r>
              <a:rPr dirty="0" spc="-10"/>
              <a:t>Landscape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03732" y="1347241"/>
            <a:ext cx="2485390" cy="1099820"/>
            <a:chOff x="903732" y="1347241"/>
            <a:chExt cx="2485390" cy="10998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32" y="1379245"/>
              <a:ext cx="2484882" cy="10675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4420" y="1347241"/>
              <a:ext cx="2143506" cy="103858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047127" y="1469288"/>
            <a:ext cx="2259330" cy="8413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1F5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Arial"/>
                <a:cs typeface="Arial"/>
              </a:rPr>
              <a:t>477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million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dirty="0" sz="1000" b="1">
                <a:latin typeface="Arial"/>
                <a:cs typeface="Arial"/>
              </a:rPr>
              <a:t>Total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Population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329940" y="1370063"/>
            <a:ext cx="2485390" cy="1076960"/>
            <a:chOff x="3329940" y="1370063"/>
            <a:chExt cx="2485390" cy="107696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9940" y="1379245"/>
              <a:ext cx="2484882" cy="10675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5180" y="1370063"/>
              <a:ext cx="2452878" cy="92431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473196" y="1469288"/>
            <a:ext cx="2259330" cy="8413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1F5F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139700">
              <a:lnSpc>
                <a:spcPct val="100000"/>
              </a:lnSpc>
              <a:spcBef>
                <a:spcPts val="310"/>
              </a:spcBef>
            </a:pPr>
            <a:r>
              <a:rPr dirty="0" sz="1800" b="1">
                <a:latin typeface="Arial"/>
                <a:cs typeface="Arial"/>
              </a:rPr>
              <a:t>5.5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million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AF50"/>
                </a:solidFill>
                <a:latin typeface="Arial"/>
                <a:cs typeface="Arial"/>
              </a:rPr>
              <a:t>(1.16%)</a:t>
            </a:r>
            <a:endParaRPr sz="1800">
              <a:latin typeface="Arial"/>
              <a:cs typeface="Arial"/>
            </a:endParaRPr>
          </a:p>
          <a:p>
            <a:pPr marL="328295">
              <a:lnSpc>
                <a:spcPct val="100000"/>
              </a:lnSpc>
              <a:spcBef>
                <a:spcPts val="1225"/>
              </a:spcBef>
            </a:pPr>
            <a:r>
              <a:rPr dirty="0" sz="1000" b="1">
                <a:latin typeface="Arial"/>
                <a:cs typeface="Arial"/>
              </a:rPr>
              <a:t>Annual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Population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Growth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756147" y="1347241"/>
            <a:ext cx="2485390" cy="1099820"/>
            <a:chOff x="5756147" y="1347241"/>
            <a:chExt cx="2485390" cy="109982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6147" y="1379245"/>
              <a:ext cx="2484881" cy="106753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4163" y="1347241"/>
              <a:ext cx="2228849" cy="103858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899403" y="1469288"/>
            <a:ext cx="2259330" cy="8413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1F5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298450">
              <a:lnSpc>
                <a:spcPct val="100000"/>
              </a:lnSpc>
              <a:spcBef>
                <a:spcPts val="300"/>
              </a:spcBef>
            </a:pPr>
            <a:r>
              <a:rPr dirty="0" sz="2400" b="1">
                <a:latin typeface="Arial"/>
                <a:cs typeface="Arial"/>
              </a:rPr>
              <a:t>$693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billion</a:t>
            </a:r>
            <a:endParaRPr sz="2400">
              <a:latin typeface="Arial"/>
              <a:cs typeface="Arial"/>
            </a:endParaRPr>
          </a:p>
          <a:p>
            <a:pPr marL="295275">
              <a:lnSpc>
                <a:spcPct val="100000"/>
              </a:lnSpc>
              <a:spcBef>
                <a:spcPts val="1235"/>
              </a:spcBef>
            </a:pPr>
            <a:r>
              <a:rPr dirty="0" sz="1000" b="1">
                <a:latin typeface="Arial"/>
                <a:cs typeface="Arial"/>
              </a:rPr>
              <a:t>Total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Combined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GDP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(2025)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372225" y="5622442"/>
            <a:ext cx="4641215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800" i="1">
                <a:latin typeface="Arial"/>
                <a:cs typeface="Arial"/>
              </a:rPr>
              <a:t>World</a:t>
            </a:r>
            <a:r>
              <a:rPr dirty="0" sz="800" spc="-4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Population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Review,</a:t>
            </a:r>
            <a:r>
              <a:rPr dirty="0" sz="800" spc="-45" i="1">
                <a:latin typeface="Arial"/>
                <a:cs typeface="Arial"/>
              </a:rPr>
              <a:t> </a:t>
            </a:r>
            <a:r>
              <a:rPr dirty="0" sz="800" spc="-20" i="1">
                <a:latin typeface="Arial"/>
                <a:cs typeface="Arial"/>
              </a:rPr>
              <a:t>2026</a:t>
            </a:r>
            <a:endParaRPr sz="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dirty="0" sz="800" i="1">
                <a:latin typeface="Arial"/>
                <a:cs typeface="Arial"/>
              </a:rPr>
              <a:t>PwC: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2026</a:t>
            </a:r>
            <a:r>
              <a:rPr dirty="0" sz="800" spc="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West</a:t>
            </a:r>
            <a:r>
              <a:rPr dirty="0" sz="800" spc="-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Africa</a:t>
            </a:r>
            <a:r>
              <a:rPr dirty="0" sz="800" spc="-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Economic</a:t>
            </a:r>
            <a:r>
              <a:rPr dirty="0" sz="800" spc="-10" i="1">
                <a:latin typeface="Arial"/>
                <a:cs typeface="Arial"/>
              </a:rPr>
              <a:t> Outlook</a:t>
            </a:r>
            <a:endParaRPr sz="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4785" algn="l"/>
              </a:tabLst>
            </a:pPr>
            <a:r>
              <a:rPr dirty="0" sz="800" i="1">
                <a:latin typeface="Arial"/>
                <a:cs typeface="Arial"/>
              </a:rPr>
              <a:t>IIAG</a:t>
            </a:r>
            <a:r>
              <a:rPr dirty="0" sz="800" spc="-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Data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Portal:</a:t>
            </a:r>
            <a:r>
              <a:rPr dirty="0" sz="800" spc="-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Economic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of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West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African</a:t>
            </a:r>
            <a:r>
              <a:rPr dirty="0" sz="800" spc="-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States</a:t>
            </a:r>
            <a:r>
              <a:rPr dirty="0" sz="800" spc="-2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(ECOWAS)</a:t>
            </a:r>
            <a:endParaRPr sz="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dirty="0" sz="800" i="1">
                <a:latin typeface="Arial"/>
                <a:cs typeface="Arial"/>
              </a:rPr>
              <a:t>West</a:t>
            </a:r>
            <a:r>
              <a:rPr dirty="0" sz="800" spc="-3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African</a:t>
            </a:r>
            <a:r>
              <a:rPr dirty="0" sz="800" spc="-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Health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Organisation</a:t>
            </a:r>
            <a:endParaRPr sz="8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Font typeface="Arial MT"/>
              <a:buChar char="•"/>
              <a:tabLst>
                <a:tab pos="184785" algn="l"/>
              </a:tabLst>
            </a:pPr>
            <a:r>
              <a:rPr dirty="0" sz="800" i="1">
                <a:latin typeface="Arial"/>
                <a:cs typeface="Arial"/>
              </a:rPr>
              <a:t>ABANEME,</a:t>
            </a:r>
            <a:r>
              <a:rPr dirty="0" sz="800" spc="-4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A.O.,</a:t>
            </a:r>
            <a:r>
              <a:rPr dirty="0" sz="800" spc="-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MGBACHI,</a:t>
            </a:r>
            <a:r>
              <a:rPr dirty="0" sz="800" spc="-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P.U.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and</a:t>
            </a:r>
            <a:r>
              <a:rPr dirty="0" sz="800" spc="-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Chioma,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E.,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2024. Challenges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of</a:t>
            </a:r>
            <a:r>
              <a:rPr dirty="0" sz="800" spc="-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Economic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Community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spc="-25" i="1">
                <a:latin typeface="Arial"/>
                <a:cs typeface="Arial"/>
              </a:rPr>
              <a:t>of</a:t>
            </a:r>
            <a:r>
              <a:rPr dirty="0" sz="800" i="1">
                <a:latin typeface="Arial"/>
                <a:cs typeface="Arial"/>
              </a:rPr>
              <a:t> West</a:t>
            </a:r>
            <a:r>
              <a:rPr dirty="0" sz="800" spc="-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African</a:t>
            </a:r>
            <a:r>
              <a:rPr dirty="0" sz="800" spc="-3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States</a:t>
            </a:r>
            <a:r>
              <a:rPr dirty="0" sz="800" spc="-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(ECOWAS)</a:t>
            </a:r>
            <a:r>
              <a:rPr dirty="0" sz="800" spc="-5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on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promotion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of</a:t>
            </a:r>
            <a:r>
              <a:rPr dirty="0" sz="800" spc="-2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democracy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and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good governance in</a:t>
            </a:r>
            <a:r>
              <a:rPr dirty="0" sz="800" spc="-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West</a:t>
            </a:r>
            <a:r>
              <a:rPr dirty="0" sz="800" spc="-5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African Sub-</a:t>
            </a:r>
            <a:r>
              <a:rPr dirty="0" sz="800" i="1">
                <a:latin typeface="Arial"/>
                <a:cs typeface="Arial"/>
              </a:rPr>
              <a:t>region.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Alvan</a:t>
            </a:r>
            <a:r>
              <a:rPr dirty="0" sz="800" spc="-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Journal</a:t>
            </a:r>
            <a:r>
              <a:rPr dirty="0" sz="800" spc="1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of</a:t>
            </a:r>
            <a:r>
              <a:rPr dirty="0" sz="800" spc="5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Social</a:t>
            </a:r>
            <a:r>
              <a:rPr dirty="0" sz="800" spc="-1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Sciences,(AJSS),</a:t>
            </a:r>
            <a:r>
              <a:rPr dirty="0" sz="800" spc="-40" i="1">
                <a:latin typeface="Arial"/>
                <a:cs typeface="Arial"/>
              </a:rPr>
              <a:t> </a:t>
            </a:r>
            <a:r>
              <a:rPr dirty="0" sz="800" i="1">
                <a:latin typeface="Arial"/>
                <a:cs typeface="Arial"/>
              </a:rPr>
              <a:t>1(1),</a:t>
            </a:r>
            <a:r>
              <a:rPr dirty="0" sz="800" spc="20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pp.1-</a:t>
            </a:r>
            <a:r>
              <a:rPr dirty="0" sz="800" spc="-25" i="1">
                <a:latin typeface="Arial"/>
                <a:cs typeface="Arial"/>
              </a:rPr>
              <a:t>16.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182356" y="1347241"/>
            <a:ext cx="2485390" cy="1099820"/>
            <a:chOff x="8182356" y="1347241"/>
            <a:chExt cx="2485390" cy="1099820"/>
          </a:xfrm>
        </p:grpSpPr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2356" y="1379245"/>
              <a:ext cx="2484881" cy="106753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6112" y="1347241"/>
              <a:ext cx="1817370" cy="103858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325484" y="1469288"/>
            <a:ext cx="2259330" cy="8413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1F5F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300"/>
              </a:spcBef>
            </a:pPr>
            <a:r>
              <a:rPr dirty="0" sz="2400" spc="-20" b="1">
                <a:solidFill>
                  <a:srgbClr val="00AF50"/>
                </a:solidFill>
                <a:latin typeface="Arial"/>
                <a:cs typeface="Arial"/>
              </a:rPr>
              <a:t>4.3%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35"/>
              </a:spcBef>
            </a:pPr>
            <a:r>
              <a:rPr dirty="0" sz="1000" b="1">
                <a:latin typeface="Arial"/>
                <a:cs typeface="Arial"/>
              </a:rPr>
              <a:t>GDP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Growth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Rate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(2025)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03732" y="2362212"/>
            <a:ext cx="4911090" cy="1363345"/>
            <a:chOff x="903732" y="2362212"/>
            <a:chExt cx="4911090" cy="1363345"/>
          </a:xfrm>
        </p:grpSpPr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3732" y="2372868"/>
              <a:ext cx="4911090" cy="135254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1096" y="2362212"/>
              <a:ext cx="2893313" cy="680453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1047127" y="2462301"/>
            <a:ext cx="4685030" cy="1126490"/>
          </a:xfrm>
          <a:prstGeom prst="rect">
            <a:avLst/>
          </a:prstGeom>
          <a:solidFill>
            <a:srgbClr val="FFFFFF"/>
          </a:solidFill>
          <a:ln w="25400">
            <a:solidFill>
              <a:srgbClr val="001F5F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315"/>
              </a:spcBef>
            </a:pPr>
            <a:r>
              <a:rPr dirty="0" sz="1800" b="1">
                <a:latin typeface="Arial"/>
                <a:cs typeface="Arial"/>
              </a:rPr>
              <a:t>Key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Economic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Drivers</a:t>
            </a:r>
            <a:endParaRPr sz="1800">
              <a:latin typeface="Arial"/>
              <a:cs typeface="Arial"/>
            </a:endParaRPr>
          </a:p>
          <a:p>
            <a:pPr marL="635635" indent="-286385">
              <a:lnSpc>
                <a:spcPct val="100000"/>
              </a:lnSpc>
              <a:spcBef>
                <a:spcPts val="775"/>
              </a:spcBef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New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gas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production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from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Senegal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Niger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Rising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Oil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&amp;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Gas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outputs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Continued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domestic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demand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Expanding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infrastructure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energy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projects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903732" y="2310638"/>
            <a:ext cx="10608310" cy="3136265"/>
            <a:chOff x="903732" y="2310638"/>
            <a:chExt cx="10608310" cy="3136265"/>
          </a:xfrm>
        </p:grpSpPr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2596" y="2310638"/>
              <a:ext cx="5219192" cy="313613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3732" y="3651504"/>
              <a:ext cx="4911090" cy="1358646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11552" y="3640848"/>
              <a:ext cx="1693926" cy="680453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047127" y="3740327"/>
            <a:ext cx="4685030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15"/>
              </a:spcBef>
            </a:pPr>
            <a:r>
              <a:rPr dirty="0" sz="1800" spc="-10" b="1">
                <a:latin typeface="Arial"/>
                <a:cs typeface="Arial"/>
              </a:rPr>
              <a:t>Challenges</a:t>
            </a:r>
            <a:endParaRPr sz="1800">
              <a:latin typeface="Arial"/>
              <a:cs typeface="Arial"/>
            </a:endParaRPr>
          </a:p>
          <a:p>
            <a:pPr marL="635635" indent="-286385">
              <a:lnSpc>
                <a:spcPct val="100000"/>
              </a:lnSpc>
              <a:spcBef>
                <a:spcPts val="780"/>
              </a:spcBef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Poor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infrastructure</a:t>
            </a:r>
            <a:r>
              <a:rPr dirty="0" sz="1000" spc="-6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(power,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transportation)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Regulatory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misalignment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hindering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trade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(Trade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Barriers)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High</a:t>
            </a:r>
            <a:r>
              <a:rPr dirty="0" sz="1000" spc="-10">
                <a:latin typeface="Arial MT"/>
                <a:cs typeface="Arial MT"/>
              </a:rPr>
              <a:t> dependence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on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raw</a:t>
            </a:r>
            <a:r>
              <a:rPr dirty="0" sz="1000" spc="-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materials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export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Weak</a:t>
            </a:r>
            <a:r>
              <a:rPr dirty="0" sz="1000" spc="-6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development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finance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institution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03732" y="4925567"/>
            <a:ext cx="4911090" cy="1369695"/>
            <a:chOff x="903732" y="4925567"/>
            <a:chExt cx="4911090" cy="1369695"/>
          </a:xfrm>
        </p:grpSpPr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3732" y="4936261"/>
              <a:ext cx="4911090" cy="1358646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69820" y="4925567"/>
              <a:ext cx="1975866" cy="680453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1047127" y="5024970"/>
            <a:ext cx="4685030" cy="1133475"/>
          </a:xfrm>
          <a:prstGeom prst="rect">
            <a:avLst/>
          </a:prstGeom>
          <a:solidFill>
            <a:srgbClr val="FFFFFF"/>
          </a:solidFill>
          <a:ln w="25400">
            <a:solidFill>
              <a:srgbClr val="00AF5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dirty="0" sz="1800" spc="-10" b="1">
                <a:latin typeface="Arial"/>
                <a:cs typeface="Arial"/>
              </a:rPr>
              <a:t>Opportunities</a:t>
            </a:r>
            <a:endParaRPr sz="1800">
              <a:latin typeface="Arial"/>
              <a:cs typeface="Arial"/>
            </a:endParaRPr>
          </a:p>
          <a:p>
            <a:pPr marL="635635" marR="480059" indent="-287020">
              <a:lnSpc>
                <a:spcPct val="100000"/>
              </a:lnSpc>
              <a:spcBef>
                <a:spcPts val="500"/>
              </a:spcBef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Development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the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AfCFTA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and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ECOWAS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Trade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Liberalization Scheme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Rising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volume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of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local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manufacturers</a:t>
            </a:r>
            <a:endParaRPr sz="1000">
              <a:latin typeface="Arial MT"/>
              <a:cs typeface="Arial MT"/>
            </a:endParaRPr>
          </a:p>
          <a:p>
            <a:pPr marL="635635" indent="-286385">
              <a:lnSpc>
                <a:spcPct val="100000"/>
              </a:lnSpc>
              <a:buChar char="•"/>
              <a:tabLst>
                <a:tab pos="635635" algn="l"/>
              </a:tabLst>
            </a:pPr>
            <a:r>
              <a:rPr dirty="0" sz="1000">
                <a:latin typeface="Arial MT"/>
                <a:cs typeface="Arial MT"/>
              </a:rPr>
              <a:t>Increasing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global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demand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for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critical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minerals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vs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WA’s</a:t>
            </a:r>
            <a:r>
              <a:rPr dirty="0" sz="1000" spc="-5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mineral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wealth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Supply</a:t>
            </a:r>
            <a:r>
              <a:rPr dirty="0" spc="-65"/>
              <a:t> </a:t>
            </a:r>
            <a:r>
              <a:rPr dirty="0"/>
              <a:t>Chain</a:t>
            </a:r>
            <a:r>
              <a:rPr dirty="0" spc="-70"/>
              <a:t> </a:t>
            </a:r>
            <a:r>
              <a:rPr dirty="0"/>
              <a:t>Pain</a:t>
            </a:r>
            <a:r>
              <a:rPr dirty="0" spc="-70"/>
              <a:t> </a:t>
            </a:r>
            <a:r>
              <a:rPr dirty="0"/>
              <a:t>Points</a:t>
            </a:r>
            <a:r>
              <a:rPr dirty="0" spc="-65"/>
              <a:t> </a:t>
            </a:r>
            <a:r>
              <a:rPr dirty="0"/>
              <a:t>in</a:t>
            </a:r>
            <a:r>
              <a:rPr dirty="0" spc="-80"/>
              <a:t> </a:t>
            </a:r>
            <a:r>
              <a:rPr dirty="0"/>
              <a:t>West</a:t>
            </a:r>
            <a:r>
              <a:rPr dirty="0" spc="-175"/>
              <a:t> </a:t>
            </a:r>
            <a:r>
              <a:rPr dirty="0" spc="-10"/>
              <a:t>Africa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68680" y="1488947"/>
            <a:ext cx="3370579" cy="2308225"/>
            <a:chOff x="868680" y="1488947"/>
            <a:chExt cx="3370579" cy="23082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680" y="1488947"/>
              <a:ext cx="3370326" cy="230809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08303" y="1958593"/>
              <a:ext cx="3150870" cy="1705610"/>
            </a:xfrm>
            <a:custGeom>
              <a:avLst/>
              <a:gdLst/>
              <a:ahLst/>
              <a:cxnLst/>
              <a:rect l="l" t="t" r="r" b="b"/>
              <a:pathLst>
                <a:path w="3150870" h="1705610">
                  <a:moveTo>
                    <a:pt x="0" y="1705482"/>
                  </a:moveTo>
                  <a:lnTo>
                    <a:pt x="3150743" y="1705482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1705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08303" y="1574545"/>
              <a:ext cx="3150870" cy="2089785"/>
            </a:xfrm>
            <a:custGeom>
              <a:avLst/>
              <a:gdLst/>
              <a:ahLst/>
              <a:cxnLst/>
              <a:rect l="l" t="t" r="r" b="b"/>
              <a:pathLst>
                <a:path w="3150870" h="2089785">
                  <a:moveTo>
                    <a:pt x="0" y="2089530"/>
                  </a:moveTo>
                  <a:lnTo>
                    <a:pt x="3150743" y="2089530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2089530"/>
                  </a:lnTo>
                  <a:close/>
                </a:path>
              </a:pathLst>
            </a:custGeom>
            <a:ln w="1905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08303" y="1574545"/>
              <a:ext cx="3150870" cy="384175"/>
            </a:xfrm>
            <a:custGeom>
              <a:avLst/>
              <a:gdLst/>
              <a:ahLst/>
              <a:cxnLst/>
              <a:rect l="l" t="t" r="r" b="b"/>
              <a:pathLst>
                <a:path w="3150870" h="384175">
                  <a:moveTo>
                    <a:pt x="0" y="384048"/>
                  </a:moveTo>
                  <a:lnTo>
                    <a:pt x="3150743" y="38404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08303" y="1574546"/>
            <a:ext cx="3150870" cy="384175"/>
          </a:xfrm>
          <a:prstGeom prst="rect">
            <a:avLst/>
          </a:prstGeom>
          <a:solidFill>
            <a:srgbClr val="8A1A1A"/>
          </a:solidFill>
        </p:spPr>
        <p:txBody>
          <a:bodyPr wrap="square" lIns="0" tIns="109220" rIns="0" bIns="0" rtlCol="0" vert="horz">
            <a:spAutoFit/>
          </a:bodyPr>
          <a:lstStyle/>
          <a:p>
            <a:pPr marL="215900">
              <a:lnSpc>
                <a:spcPct val="100000"/>
              </a:lnSpc>
              <a:spcBef>
                <a:spcPts val="8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Import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Dependency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Forex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7828" y="2007488"/>
            <a:ext cx="3131820" cy="15487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2265" marR="371475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High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percentage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industrial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parts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imported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from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EU,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Asia,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North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America</a:t>
            </a:r>
            <a:endParaRPr sz="1100">
              <a:latin typeface="Arial MT"/>
              <a:cs typeface="Arial MT"/>
            </a:endParaRPr>
          </a:p>
          <a:p>
            <a:pPr marL="328930" marR="285750">
              <a:lnSpc>
                <a:spcPct val="100000"/>
              </a:lnSpc>
              <a:spcBef>
                <a:spcPts val="35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Currency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devaluation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adds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25–40%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cost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volatility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year-on-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year</a:t>
            </a:r>
            <a:endParaRPr sz="1100">
              <a:latin typeface="Arial MT"/>
              <a:cs typeface="Arial MT"/>
            </a:endParaRPr>
          </a:p>
          <a:p>
            <a:pPr marL="328930" marR="219075">
              <a:lnSpc>
                <a:spcPct val="100000"/>
              </a:lnSpc>
              <a:spcBef>
                <a:spcPts val="675"/>
              </a:spcBef>
            </a:pP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Single-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source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OEM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lock-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In: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no</a:t>
            </a:r>
            <a:r>
              <a:rPr dirty="0" sz="1100" spc="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alternative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suppliers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in-region</a:t>
            </a:r>
            <a:endParaRPr sz="1100">
              <a:latin typeface="Arial MT"/>
              <a:cs typeface="Arial MT"/>
            </a:endParaRPr>
          </a:p>
          <a:p>
            <a:pPr marL="328930" marR="338455">
              <a:lnSpc>
                <a:spcPct val="100000"/>
              </a:lnSpc>
              <a:spcBef>
                <a:spcPts val="39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Port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congestion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(Lagos,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Tema):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avg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21-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day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clearance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delays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121270" y="1488947"/>
            <a:ext cx="6490970" cy="2308225"/>
            <a:chOff x="1121270" y="1488947"/>
            <a:chExt cx="6490970" cy="230822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70" y="2067305"/>
              <a:ext cx="94983" cy="949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70" y="2446781"/>
              <a:ext cx="94983" cy="949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70" y="2844800"/>
              <a:ext cx="94983" cy="9499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70" y="3235324"/>
              <a:ext cx="94983" cy="9499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292" y="1488947"/>
              <a:ext cx="3370325" cy="230809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381753" y="1958593"/>
              <a:ext cx="3150870" cy="1705610"/>
            </a:xfrm>
            <a:custGeom>
              <a:avLst/>
              <a:gdLst/>
              <a:ahLst/>
              <a:cxnLst/>
              <a:rect l="l" t="t" r="r" b="b"/>
              <a:pathLst>
                <a:path w="3150870" h="1705610">
                  <a:moveTo>
                    <a:pt x="0" y="1705482"/>
                  </a:moveTo>
                  <a:lnTo>
                    <a:pt x="3150743" y="1705482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1705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381753" y="1574545"/>
              <a:ext cx="3150870" cy="2089785"/>
            </a:xfrm>
            <a:custGeom>
              <a:avLst/>
              <a:gdLst/>
              <a:ahLst/>
              <a:cxnLst/>
              <a:rect l="l" t="t" r="r" b="b"/>
              <a:pathLst>
                <a:path w="3150870" h="2089785">
                  <a:moveTo>
                    <a:pt x="0" y="2089530"/>
                  </a:moveTo>
                  <a:lnTo>
                    <a:pt x="3150743" y="2089530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2089530"/>
                  </a:lnTo>
                  <a:close/>
                </a:path>
              </a:pathLst>
            </a:custGeom>
            <a:ln w="1905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381753" y="1574545"/>
              <a:ext cx="3150870" cy="384175"/>
            </a:xfrm>
            <a:custGeom>
              <a:avLst/>
              <a:gdLst/>
              <a:ahLst/>
              <a:cxnLst/>
              <a:rect l="l" t="t" r="r" b="b"/>
              <a:pathLst>
                <a:path w="3150870" h="384175">
                  <a:moveTo>
                    <a:pt x="0" y="384048"/>
                  </a:moveTo>
                  <a:lnTo>
                    <a:pt x="3150743" y="38404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381753" y="1574546"/>
            <a:ext cx="3150870" cy="384175"/>
          </a:xfrm>
          <a:prstGeom prst="rect">
            <a:avLst/>
          </a:prstGeom>
          <a:solidFill>
            <a:srgbClr val="8A1A1A"/>
          </a:solidFill>
        </p:spPr>
        <p:txBody>
          <a:bodyPr wrap="square" lIns="0" tIns="109220" rIns="0" bIns="0" rtlCol="0" vert="horz">
            <a:spAutoFit/>
          </a:bodyPr>
          <a:lstStyle/>
          <a:p>
            <a:pPr marL="216535">
              <a:lnSpc>
                <a:spcPct val="100000"/>
              </a:lnSpc>
              <a:spcBef>
                <a:spcPts val="8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Lead Time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Downtime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Crisis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91278" y="2022475"/>
            <a:ext cx="3131820" cy="15335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29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Critical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spare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lead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time: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8–16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weeks</a:t>
            </a:r>
            <a:endParaRPr sz="11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100">
              <a:latin typeface="Arial MT"/>
              <a:cs typeface="Arial MT"/>
            </a:endParaRPr>
          </a:p>
          <a:p>
            <a:pPr marL="32893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Unplanned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downtime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cost: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$150K–</a:t>
            </a:r>
            <a:endParaRPr sz="1100">
              <a:latin typeface="Arial MT"/>
              <a:cs typeface="Arial MT"/>
            </a:endParaRPr>
          </a:p>
          <a:p>
            <a:pPr marL="328930">
              <a:lnSpc>
                <a:spcPct val="100000"/>
              </a:lnSpc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$500K/day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(upstream</a:t>
            </a:r>
            <a:r>
              <a:rPr dirty="0" sz="1100" spc="-7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O&amp;G)</a:t>
            </a:r>
            <a:endParaRPr sz="1100">
              <a:latin typeface="Arial MT"/>
              <a:cs typeface="Arial MT"/>
            </a:endParaRPr>
          </a:p>
          <a:p>
            <a:pPr marL="328930" marR="366395">
              <a:lnSpc>
                <a:spcPct val="100000"/>
              </a:lnSpc>
              <a:spcBef>
                <a:spcPts val="67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Safety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stock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requirement: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6–12</a:t>
            </a:r>
            <a:r>
              <a:rPr dirty="0" sz="11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months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inventory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holding</a:t>
            </a:r>
            <a:endParaRPr sz="1100">
              <a:latin typeface="Arial MT"/>
              <a:cs typeface="Arial MT"/>
            </a:endParaRPr>
          </a:p>
          <a:p>
            <a:pPr marL="328930" marR="440690">
              <a:lnSpc>
                <a:spcPct val="100000"/>
              </a:lnSpc>
              <a:spcBef>
                <a:spcPts val="400"/>
              </a:spcBef>
            </a:pP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Obsolescence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risk: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discontinued</a:t>
            </a:r>
            <a:r>
              <a:rPr dirty="0" sz="1100" spc="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parts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force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entire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system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redesign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494657" y="1488947"/>
            <a:ext cx="6491605" cy="2308225"/>
            <a:chOff x="4494657" y="1488947"/>
            <a:chExt cx="6491605" cy="2308225"/>
          </a:xfrm>
        </p:grpSpPr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657" y="2067305"/>
              <a:ext cx="94995" cy="9499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657" y="2446781"/>
              <a:ext cx="94995" cy="9499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657" y="2844800"/>
              <a:ext cx="94995" cy="9499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657" y="3235324"/>
              <a:ext cx="94995" cy="94996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5427" y="1488947"/>
              <a:ext cx="3370326" cy="230809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755254" y="1958593"/>
              <a:ext cx="3150870" cy="1705610"/>
            </a:xfrm>
            <a:custGeom>
              <a:avLst/>
              <a:gdLst/>
              <a:ahLst/>
              <a:cxnLst/>
              <a:rect l="l" t="t" r="r" b="b"/>
              <a:pathLst>
                <a:path w="3150870" h="1705610">
                  <a:moveTo>
                    <a:pt x="0" y="1705482"/>
                  </a:moveTo>
                  <a:lnTo>
                    <a:pt x="3150743" y="1705482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1705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755254" y="1574545"/>
              <a:ext cx="3150870" cy="2089785"/>
            </a:xfrm>
            <a:custGeom>
              <a:avLst/>
              <a:gdLst/>
              <a:ahLst/>
              <a:cxnLst/>
              <a:rect l="l" t="t" r="r" b="b"/>
              <a:pathLst>
                <a:path w="3150870" h="2089785">
                  <a:moveTo>
                    <a:pt x="0" y="2089530"/>
                  </a:moveTo>
                  <a:lnTo>
                    <a:pt x="3150743" y="2089530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2089530"/>
                  </a:lnTo>
                  <a:close/>
                </a:path>
              </a:pathLst>
            </a:custGeom>
            <a:ln w="1905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755254" y="1574545"/>
              <a:ext cx="3150870" cy="384175"/>
            </a:xfrm>
            <a:custGeom>
              <a:avLst/>
              <a:gdLst/>
              <a:ahLst/>
              <a:cxnLst/>
              <a:rect l="l" t="t" r="r" b="b"/>
              <a:pathLst>
                <a:path w="3150870" h="384175">
                  <a:moveTo>
                    <a:pt x="0" y="384048"/>
                  </a:moveTo>
                  <a:lnTo>
                    <a:pt x="3150743" y="38404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7755255" y="1574546"/>
            <a:ext cx="3150870" cy="384175"/>
          </a:xfrm>
          <a:prstGeom prst="rect">
            <a:avLst/>
          </a:prstGeom>
          <a:solidFill>
            <a:srgbClr val="8A1A1A"/>
          </a:solidFill>
        </p:spPr>
        <p:txBody>
          <a:bodyPr wrap="square" lIns="0" tIns="109220" rIns="0" bIns="0" rtlCol="0" vert="horz">
            <a:spAutoFit/>
          </a:bodyPr>
          <a:lstStyle/>
          <a:p>
            <a:pPr marL="217170">
              <a:lnSpc>
                <a:spcPct val="100000"/>
              </a:lnSpc>
              <a:spcBef>
                <a:spcPts val="8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Manufacturing</a:t>
            </a:r>
            <a:r>
              <a:rPr dirty="0" sz="11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Capability</a:t>
            </a: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Gap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764780" y="1935607"/>
            <a:ext cx="3131820" cy="16205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43535" marR="479425">
              <a:lnSpc>
                <a:spcPct val="101800"/>
              </a:lnSpc>
              <a:spcBef>
                <a:spcPts val="8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Limited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precision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machining: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Calibri"/>
                <a:cs typeface="Calibri"/>
              </a:rPr>
              <a:t>±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0.5mm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tolerance</a:t>
            </a:r>
            <a:r>
              <a:rPr dirty="0" sz="1100" spc="-7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ceiling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regionally</a:t>
            </a:r>
            <a:endParaRPr sz="1100">
              <a:latin typeface="Arial MT"/>
              <a:cs typeface="Arial MT"/>
            </a:endParaRPr>
          </a:p>
          <a:p>
            <a:pPr marL="329565" marR="342265">
              <a:lnSpc>
                <a:spcPct val="100000"/>
              </a:lnSpc>
              <a:spcBef>
                <a:spcPts val="90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Lack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high-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temp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alloy casting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facilities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(Inconel,</a:t>
            </a:r>
            <a:r>
              <a:rPr dirty="0" sz="11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Ti-6Al-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4V)</a:t>
            </a:r>
            <a:endParaRPr sz="1100">
              <a:latin typeface="Arial MT"/>
              <a:cs typeface="Arial MT"/>
            </a:endParaRPr>
          </a:p>
          <a:p>
            <a:pPr marL="329565" marR="294005">
              <a:lnSpc>
                <a:spcPct val="100000"/>
              </a:lnSpc>
              <a:spcBef>
                <a:spcPts val="675"/>
              </a:spcBef>
            </a:pP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Welding/fabrication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only</a:t>
            </a:r>
            <a:r>
              <a:rPr dirty="0" sz="1100" spc="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—</a:t>
            </a:r>
            <a:r>
              <a:rPr dirty="0" sz="1100" spc="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no</a:t>
            </a:r>
            <a:r>
              <a:rPr dirty="0" sz="1100" spc="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advanced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joining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(e.g.,</a:t>
            </a:r>
            <a:r>
              <a:rPr dirty="0" sz="1100" spc="-7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HIP,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diffusion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bonding)</a:t>
            </a:r>
            <a:endParaRPr sz="1100">
              <a:latin typeface="Arial MT"/>
              <a:cs typeface="Arial MT"/>
            </a:endParaRPr>
          </a:p>
          <a:p>
            <a:pPr marL="329565" marR="571500">
              <a:lnSpc>
                <a:spcPct val="100000"/>
              </a:lnSpc>
              <a:spcBef>
                <a:spcPts val="39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Limited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local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production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capacity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for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legacy or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discontinued</a:t>
            </a:r>
            <a:r>
              <a:rPr dirty="0" sz="1100" spc="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components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868680" y="2067305"/>
            <a:ext cx="7094855" cy="4078604"/>
            <a:chOff x="868680" y="2067305"/>
            <a:chExt cx="7094855" cy="4078604"/>
          </a:xfrm>
        </p:grpSpPr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8158" y="2067305"/>
              <a:ext cx="94996" cy="9499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8158" y="2446781"/>
              <a:ext cx="94996" cy="9499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8158" y="2844800"/>
              <a:ext cx="94996" cy="9499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8158" y="3235325"/>
              <a:ext cx="94996" cy="9499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8680" y="3837444"/>
              <a:ext cx="3370326" cy="2308098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008303" y="4307332"/>
              <a:ext cx="3150870" cy="1705610"/>
            </a:xfrm>
            <a:custGeom>
              <a:avLst/>
              <a:gdLst/>
              <a:ahLst/>
              <a:cxnLst/>
              <a:rect l="l" t="t" r="r" b="b"/>
              <a:pathLst>
                <a:path w="3150870" h="1705610">
                  <a:moveTo>
                    <a:pt x="0" y="1705508"/>
                  </a:moveTo>
                  <a:lnTo>
                    <a:pt x="3150743" y="170550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1705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08303" y="3923309"/>
              <a:ext cx="3150870" cy="2089785"/>
            </a:xfrm>
            <a:custGeom>
              <a:avLst/>
              <a:gdLst/>
              <a:ahLst/>
              <a:cxnLst/>
              <a:rect l="l" t="t" r="r" b="b"/>
              <a:pathLst>
                <a:path w="3150870" h="2089785">
                  <a:moveTo>
                    <a:pt x="0" y="2089530"/>
                  </a:moveTo>
                  <a:lnTo>
                    <a:pt x="3150743" y="2089530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2089530"/>
                  </a:lnTo>
                  <a:close/>
                </a:path>
              </a:pathLst>
            </a:custGeom>
            <a:ln w="1905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08303" y="3923283"/>
              <a:ext cx="3150870" cy="384175"/>
            </a:xfrm>
            <a:custGeom>
              <a:avLst/>
              <a:gdLst/>
              <a:ahLst/>
              <a:cxnLst/>
              <a:rect l="l" t="t" r="r" b="b"/>
              <a:pathLst>
                <a:path w="3150870" h="384175">
                  <a:moveTo>
                    <a:pt x="0" y="384048"/>
                  </a:moveTo>
                  <a:lnTo>
                    <a:pt x="3150743" y="38404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1008303" y="3923284"/>
            <a:ext cx="3150870" cy="384175"/>
          </a:xfrm>
          <a:prstGeom prst="rect">
            <a:avLst/>
          </a:prstGeom>
          <a:solidFill>
            <a:srgbClr val="8A1A1A"/>
          </a:solidFill>
        </p:spPr>
        <p:txBody>
          <a:bodyPr wrap="square" lIns="0" tIns="109220" rIns="0" bIns="0" rtlCol="0" vert="horz">
            <a:spAutoFit/>
          </a:bodyPr>
          <a:lstStyle/>
          <a:p>
            <a:pPr marL="215900">
              <a:lnSpc>
                <a:spcPct val="100000"/>
              </a:lnSpc>
              <a:spcBef>
                <a:spcPts val="8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Certification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Bottleneck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17828" y="4356608"/>
            <a:ext cx="313182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265" marR="28257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No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regional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NDT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labs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for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RT/UT/CT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with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API/ASME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accreditation</a:t>
            </a:r>
            <a:endParaRPr sz="1100">
              <a:latin typeface="Arial MT"/>
              <a:cs typeface="Arial MT"/>
            </a:endParaRPr>
          </a:p>
          <a:p>
            <a:pPr marL="328930" marR="751840">
              <a:lnSpc>
                <a:spcPct val="100000"/>
              </a:lnSpc>
              <a:spcBef>
                <a:spcPts val="36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Material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traceability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non-existent: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untraceable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supply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chains</a:t>
            </a:r>
            <a:endParaRPr sz="1100">
              <a:latin typeface="Arial MT"/>
              <a:cs typeface="Arial MT"/>
            </a:endParaRPr>
          </a:p>
          <a:p>
            <a:pPr marL="328930" marR="573405">
              <a:lnSpc>
                <a:spcPct val="100000"/>
              </a:lnSpc>
              <a:spcBef>
                <a:spcPts val="670"/>
              </a:spcBef>
            </a:pP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Third-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party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inspection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requires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fly-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in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experts: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$50K–$100K/event</a:t>
            </a:r>
            <a:endParaRPr sz="1100">
              <a:latin typeface="Arial MT"/>
              <a:cs typeface="Arial MT"/>
            </a:endParaRPr>
          </a:p>
          <a:p>
            <a:pPr marL="328930" marR="657225">
              <a:lnSpc>
                <a:spcPct val="100000"/>
              </a:lnSpc>
              <a:spcBef>
                <a:spcPts val="40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Process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qualification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infrastructure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absent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(heat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treat,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HIP,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shot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peen)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1121270" y="3837444"/>
            <a:ext cx="6490970" cy="2308225"/>
            <a:chOff x="1121270" y="3837444"/>
            <a:chExt cx="6490970" cy="2308225"/>
          </a:xfrm>
        </p:grpSpPr>
        <p:pic>
          <p:nvPicPr>
            <p:cNvPr id="44" name="object 4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70" y="4416044"/>
              <a:ext cx="94983" cy="9499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270" y="4795520"/>
              <a:ext cx="94983" cy="9499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1270" y="5193538"/>
              <a:ext cx="94983" cy="94996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1270" y="5584101"/>
              <a:ext cx="94983" cy="9499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1292" y="3837444"/>
              <a:ext cx="3370325" cy="230809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381753" y="4307332"/>
              <a:ext cx="3150870" cy="1705610"/>
            </a:xfrm>
            <a:custGeom>
              <a:avLst/>
              <a:gdLst/>
              <a:ahLst/>
              <a:cxnLst/>
              <a:rect l="l" t="t" r="r" b="b"/>
              <a:pathLst>
                <a:path w="3150870" h="1705610">
                  <a:moveTo>
                    <a:pt x="0" y="1705508"/>
                  </a:moveTo>
                  <a:lnTo>
                    <a:pt x="3150743" y="170550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1705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381753" y="3923309"/>
              <a:ext cx="3150870" cy="2089785"/>
            </a:xfrm>
            <a:custGeom>
              <a:avLst/>
              <a:gdLst/>
              <a:ahLst/>
              <a:cxnLst/>
              <a:rect l="l" t="t" r="r" b="b"/>
              <a:pathLst>
                <a:path w="3150870" h="2089785">
                  <a:moveTo>
                    <a:pt x="0" y="2089530"/>
                  </a:moveTo>
                  <a:lnTo>
                    <a:pt x="3150743" y="2089530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2089530"/>
                  </a:lnTo>
                  <a:close/>
                </a:path>
              </a:pathLst>
            </a:custGeom>
            <a:ln w="1905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381753" y="3923284"/>
              <a:ext cx="3150870" cy="384175"/>
            </a:xfrm>
            <a:custGeom>
              <a:avLst/>
              <a:gdLst/>
              <a:ahLst/>
              <a:cxnLst/>
              <a:rect l="l" t="t" r="r" b="b"/>
              <a:pathLst>
                <a:path w="3150870" h="384175">
                  <a:moveTo>
                    <a:pt x="0" y="384048"/>
                  </a:moveTo>
                  <a:lnTo>
                    <a:pt x="3150743" y="38404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4381753" y="3923284"/>
            <a:ext cx="3150870" cy="384175"/>
          </a:xfrm>
          <a:prstGeom prst="rect">
            <a:avLst/>
          </a:prstGeom>
          <a:solidFill>
            <a:srgbClr val="8A1A1A"/>
          </a:solidFill>
        </p:spPr>
        <p:txBody>
          <a:bodyPr wrap="square" lIns="0" tIns="109220" rIns="0" bIns="0" rtlCol="0" vert="horz">
            <a:spAutoFit/>
          </a:bodyPr>
          <a:lstStyle/>
          <a:p>
            <a:pPr marL="216535">
              <a:lnSpc>
                <a:spcPct val="100000"/>
              </a:lnSpc>
              <a:spcBef>
                <a:spcPts val="8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dirty="0" sz="11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FF"/>
                </a:solidFill>
                <a:latin typeface="Arial"/>
                <a:cs typeface="Arial"/>
              </a:rPr>
              <a:t>Deficit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391278" y="4356608"/>
            <a:ext cx="3131820" cy="152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marR="45402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Workforce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trained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in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traditional/subtractive</a:t>
            </a:r>
            <a:r>
              <a:rPr dirty="0" sz="1100" spc="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technology</a:t>
            </a:r>
            <a:r>
              <a:rPr dirty="0" sz="1100" spc="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only</a:t>
            </a:r>
            <a:endParaRPr sz="1100">
              <a:latin typeface="Arial MT"/>
              <a:cs typeface="Arial MT"/>
            </a:endParaRPr>
          </a:p>
          <a:p>
            <a:pPr marL="328930" marR="353060">
              <a:lnSpc>
                <a:spcPct val="100000"/>
              </a:lnSpc>
              <a:spcBef>
                <a:spcPts val="36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No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regional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metrology</a:t>
            </a:r>
            <a:r>
              <a:rPr dirty="0" sz="1100" spc="-7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capability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(CMM,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CT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scanning,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GD&amp;T)</a:t>
            </a:r>
            <a:endParaRPr sz="1100">
              <a:latin typeface="Arial MT"/>
              <a:cs typeface="Arial MT"/>
            </a:endParaRPr>
          </a:p>
          <a:p>
            <a:pPr marL="328930" marR="708025">
              <a:lnSpc>
                <a:spcPct val="100000"/>
              </a:lnSpc>
              <a:spcBef>
                <a:spcPts val="51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R&amp;D</a:t>
            </a:r>
            <a:r>
              <a:rPr dirty="0" sz="1100" spc="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fragmentation: universities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disconnected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from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industry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needs</a:t>
            </a:r>
            <a:endParaRPr sz="1100">
              <a:latin typeface="Arial MT"/>
              <a:cs typeface="Arial MT"/>
            </a:endParaRPr>
          </a:p>
          <a:p>
            <a:pPr marL="328930" marR="353695">
              <a:lnSpc>
                <a:spcPct val="100000"/>
              </a:lnSpc>
              <a:spcBef>
                <a:spcPts val="39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Brain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Drain: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trained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engineers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emigrate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due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to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lack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local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 opportunity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4494657" y="3837444"/>
            <a:ext cx="6491605" cy="2308225"/>
            <a:chOff x="4494657" y="3837444"/>
            <a:chExt cx="6491605" cy="2308225"/>
          </a:xfrm>
        </p:grpSpPr>
        <p:pic>
          <p:nvPicPr>
            <p:cNvPr id="55" name="object 5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657" y="4416044"/>
              <a:ext cx="94995" cy="9499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4657" y="4795520"/>
              <a:ext cx="94995" cy="9499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4657" y="5193538"/>
              <a:ext cx="94995" cy="94996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4657" y="5584101"/>
              <a:ext cx="94995" cy="9499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427" y="3837444"/>
              <a:ext cx="3370326" cy="2308098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755254" y="4307332"/>
              <a:ext cx="3150870" cy="1705610"/>
            </a:xfrm>
            <a:custGeom>
              <a:avLst/>
              <a:gdLst/>
              <a:ahLst/>
              <a:cxnLst/>
              <a:rect l="l" t="t" r="r" b="b"/>
              <a:pathLst>
                <a:path w="3150870" h="1705610">
                  <a:moveTo>
                    <a:pt x="0" y="1705508"/>
                  </a:moveTo>
                  <a:lnTo>
                    <a:pt x="3150743" y="170550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1705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755254" y="3923309"/>
              <a:ext cx="3150870" cy="2089785"/>
            </a:xfrm>
            <a:custGeom>
              <a:avLst/>
              <a:gdLst/>
              <a:ahLst/>
              <a:cxnLst/>
              <a:rect l="l" t="t" r="r" b="b"/>
              <a:pathLst>
                <a:path w="3150870" h="2089785">
                  <a:moveTo>
                    <a:pt x="0" y="2089530"/>
                  </a:moveTo>
                  <a:lnTo>
                    <a:pt x="3150743" y="2089530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2089530"/>
                  </a:lnTo>
                  <a:close/>
                </a:path>
              </a:pathLst>
            </a:custGeom>
            <a:ln w="1905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755254" y="3923284"/>
              <a:ext cx="3150870" cy="384175"/>
            </a:xfrm>
            <a:custGeom>
              <a:avLst/>
              <a:gdLst/>
              <a:ahLst/>
              <a:cxnLst/>
              <a:rect l="l" t="t" r="r" b="b"/>
              <a:pathLst>
                <a:path w="3150870" h="384175">
                  <a:moveTo>
                    <a:pt x="0" y="384048"/>
                  </a:moveTo>
                  <a:lnTo>
                    <a:pt x="3150743" y="384048"/>
                  </a:lnTo>
                  <a:lnTo>
                    <a:pt x="3150743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12700">
              <a:solidFill>
                <a:srgbClr val="8A1A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7755255" y="3923284"/>
            <a:ext cx="3150870" cy="384175"/>
          </a:xfrm>
          <a:prstGeom prst="rect">
            <a:avLst/>
          </a:prstGeom>
          <a:solidFill>
            <a:srgbClr val="8A1A1A"/>
          </a:solidFill>
        </p:spPr>
        <p:txBody>
          <a:bodyPr wrap="square" lIns="0" tIns="109220" rIns="0" bIns="0" rtlCol="0" vert="horz">
            <a:spAutoFit/>
          </a:bodyPr>
          <a:lstStyle/>
          <a:p>
            <a:pPr marL="217170">
              <a:lnSpc>
                <a:spcPct val="100000"/>
              </a:lnSpc>
              <a:spcBef>
                <a:spcPts val="860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Extensive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Inventory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7764780" y="4356608"/>
            <a:ext cx="3131820" cy="1529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3535" marR="236854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Increased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inventory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carrying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costs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due</a:t>
            </a:r>
            <a:r>
              <a:rPr dirty="0" sz="1100" spc="-3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to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hold</a:t>
            </a:r>
            <a:r>
              <a:rPr dirty="0" sz="1100" spc="-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large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safety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stock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levels</a:t>
            </a:r>
            <a:endParaRPr sz="1100">
              <a:latin typeface="Arial MT"/>
              <a:cs typeface="Arial MT"/>
            </a:endParaRPr>
          </a:p>
          <a:p>
            <a:pPr marL="329565" marR="255270">
              <a:lnSpc>
                <a:spcPct val="100000"/>
              </a:lnSpc>
              <a:spcBef>
                <a:spcPts val="365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Overstock</a:t>
            </a:r>
            <a:r>
              <a:rPr dirty="0" sz="1100" spc="-6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of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critical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components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to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avoid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operational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shutdowns</a:t>
            </a:r>
            <a:endParaRPr sz="1100">
              <a:latin typeface="Arial MT"/>
              <a:cs typeface="Arial MT"/>
            </a:endParaRPr>
          </a:p>
          <a:p>
            <a:pPr marL="329565" marR="107950">
              <a:lnSpc>
                <a:spcPct val="100000"/>
              </a:lnSpc>
              <a:spcBef>
                <a:spcPts val="32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Oversized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local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inventories</a:t>
            </a:r>
            <a:r>
              <a:rPr dirty="0" sz="1100" spc="-1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due</a:t>
            </a:r>
            <a:r>
              <a:rPr dirty="0" sz="1100" spc="-3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to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lack</a:t>
            </a:r>
            <a:r>
              <a:rPr dirty="0" sz="1100" spc="-2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2C2C2C"/>
                </a:solidFill>
                <a:latin typeface="Arial MT"/>
                <a:cs typeface="Arial MT"/>
              </a:rPr>
              <a:t>of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responsive</a:t>
            </a:r>
            <a:r>
              <a:rPr dirty="0" sz="1100" spc="-5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regional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manufacturing</a:t>
            </a:r>
            <a:r>
              <a:rPr dirty="0" sz="1100" spc="-7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capacity</a:t>
            </a:r>
            <a:endParaRPr sz="1100">
              <a:latin typeface="Arial MT"/>
              <a:cs typeface="Arial MT"/>
            </a:endParaRPr>
          </a:p>
          <a:p>
            <a:pPr marL="329565" marR="215265">
              <a:lnSpc>
                <a:spcPct val="100000"/>
              </a:lnSpc>
              <a:spcBef>
                <a:spcPts val="590"/>
              </a:spcBef>
            </a:pP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Bulk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purchasing,</a:t>
            </a:r>
            <a:r>
              <a:rPr dirty="0" sz="1100" spc="-6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increasing</a:t>
            </a:r>
            <a:r>
              <a:rPr dirty="0" sz="1100" spc="-4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warehousing,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and</a:t>
            </a:r>
            <a:r>
              <a:rPr dirty="0" sz="1100" spc="-55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>
                <a:solidFill>
                  <a:srgbClr val="2C2C2C"/>
                </a:solidFill>
                <a:latin typeface="Arial MT"/>
                <a:cs typeface="Arial MT"/>
              </a:rPr>
              <a:t>obsolescence</a:t>
            </a:r>
            <a:r>
              <a:rPr dirty="0" sz="1100" spc="-40">
                <a:solidFill>
                  <a:srgbClr val="2C2C2C"/>
                </a:solidFill>
                <a:latin typeface="Arial MT"/>
                <a:cs typeface="Arial MT"/>
              </a:rPr>
              <a:t> </a:t>
            </a:r>
            <a:r>
              <a:rPr dirty="0" sz="1100" spc="-10">
                <a:solidFill>
                  <a:srgbClr val="2C2C2C"/>
                </a:solidFill>
                <a:latin typeface="Arial MT"/>
                <a:cs typeface="Arial MT"/>
              </a:rPr>
              <a:t>costs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7868157" y="4416044"/>
            <a:ext cx="95250" cy="1263650"/>
            <a:chOff x="7868157" y="4416044"/>
            <a:chExt cx="95250" cy="1263650"/>
          </a:xfrm>
        </p:grpSpPr>
        <p:pic>
          <p:nvPicPr>
            <p:cNvPr id="66" name="object 6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8157" y="4416044"/>
              <a:ext cx="94996" cy="94995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8157" y="4795520"/>
              <a:ext cx="94996" cy="94996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8157" y="5193538"/>
              <a:ext cx="94996" cy="94996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68157" y="5584101"/>
              <a:ext cx="94996" cy="94996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Opportunity</a:t>
            </a:r>
            <a:r>
              <a:rPr dirty="0" spc="-140"/>
              <a:t> </a:t>
            </a:r>
            <a:r>
              <a:rPr dirty="0" spc="-20"/>
              <a:t>Gaps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3313" y="1519554"/>
            <a:ext cx="3612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5" b="1" i="1">
                <a:latin typeface="Trebuchet MS"/>
                <a:cs typeface="Trebuchet MS"/>
              </a:rPr>
              <a:t>What</a:t>
            </a:r>
            <a:r>
              <a:rPr dirty="0" sz="1800" spc="-170" b="1" i="1">
                <a:latin typeface="Trebuchet MS"/>
                <a:cs typeface="Trebuchet MS"/>
              </a:rPr>
              <a:t> </a:t>
            </a:r>
            <a:r>
              <a:rPr dirty="0" sz="1800" spc="-10" b="1" i="1">
                <a:latin typeface="Trebuchet MS"/>
                <a:cs typeface="Trebuchet MS"/>
              </a:rPr>
              <a:t>is</a:t>
            </a:r>
            <a:r>
              <a:rPr dirty="0" sz="1800" spc="-160" b="1" i="1">
                <a:latin typeface="Trebuchet MS"/>
                <a:cs typeface="Trebuchet MS"/>
              </a:rPr>
              <a:t> </a:t>
            </a:r>
            <a:r>
              <a:rPr dirty="0" sz="1800" spc="-55" b="1" i="1">
                <a:latin typeface="Trebuchet MS"/>
                <a:cs typeface="Trebuchet MS"/>
              </a:rPr>
              <a:t>the</a:t>
            </a:r>
            <a:r>
              <a:rPr dirty="0" sz="1800" spc="-145" b="1" i="1">
                <a:latin typeface="Trebuchet MS"/>
                <a:cs typeface="Trebuchet MS"/>
              </a:rPr>
              <a:t> </a:t>
            </a:r>
            <a:r>
              <a:rPr dirty="0" sz="1800" spc="-35" b="1" i="1">
                <a:latin typeface="Trebuchet MS"/>
                <a:cs typeface="Trebuchet MS"/>
              </a:rPr>
              <a:t>untapped</a:t>
            </a:r>
            <a:r>
              <a:rPr dirty="0" sz="1800" spc="-150" b="1" i="1">
                <a:latin typeface="Trebuchet MS"/>
                <a:cs typeface="Trebuchet MS"/>
              </a:rPr>
              <a:t> </a:t>
            </a:r>
            <a:r>
              <a:rPr dirty="0" sz="1800" spc="-25" b="1" i="1">
                <a:latin typeface="Trebuchet MS"/>
                <a:cs typeface="Trebuchet MS"/>
              </a:rPr>
              <a:t>opportunity?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41019" y="2260104"/>
            <a:ext cx="3333115" cy="1031875"/>
            <a:chOff x="541019" y="2260104"/>
            <a:chExt cx="3333115" cy="10318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644" y="2429979"/>
              <a:ext cx="714552" cy="6769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2260104"/>
              <a:ext cx="3332988" cy="103173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03453" y="2284094"/>
              <a:ext cx="3213100" cy="912494"/>
            </a:xfrm>
            <a:custGeom>
              <a:avLst/>
              <a:gdLst/>
              <a:ahLst/>
              <a:cxnLst/>
              <a:rect l="l" t="t" r="r" b="b"/>
              <a:pathLst>
                <a:path w="3213100" h="912494">
                  <a:moveTo>
                    <a:pt x="0" y="152018"/>
                  </a:moveTo>
                  <a:lnTo>
                    <a:pt x="7748" y="103973"/>
                  </a:lnTo>
                  <a:lnTo>
                    <a:pt x="29325" y="62243"/>
                  </a:lnTo>
                  <a:lnTo>
                    <a:pt x="62226" y="29333"/>
                  </a:lnTo>
                  <a:lnTo>
                    <a:pt x="103950" y="7751"/>
                  </a:lnTo>
                  <a:lnTo>
                    <a:pt x="151993" y="0"/>
                  </a:lnTo>
                  <a:lnTo>
                    <a:pt x="3060750" y="0"/>
                  </a:lnTo>
                  <a:lnTo>
                    <a:pt x="3108783" y="7751"/>
                  </a:lnTo>
                  <a:lnTo>
                    <a:pt x="3150481" y="29333"/>
                  </a:lnTo>
                  <a:lnTo>
                    <a:pt x="3183353" y="62243"/>
                  </a:lnTo>
                  <a:lnTo>
                    <a:pt x="3204904" y="103973"/>
                  </a:lnTo>
                  <a:lnTo>
                    <a:pt x="3212642" y="152018"/>
                  </a:lnTo>
                  <a:lnTo>
                    <a:pt x="3212642" y="759967"/>
                  </a:lnTo>
                  <a:lnTo>
                    <a:pt x="3204904" y="808013"/>
                  </a:lnTo>
                  <a:lnTo>
                    <a:pt x="3183353" y="849743"/>
                  </a:lnTo>
                  <a:lnTo>
                    <a:pt x="3150481" y="882653"/>
                  </a:lnTo>
                  <a:lnTo>
                    <a:pt x="3108783" y="904235"/>
                  </a:lnTo>
                  <a:lnTo>
                    <a:pt x="3060750" y="911987"/>
                  </a:lnTo>
                  <a:lnTo>
                    <a:pt x="151993" y="911987"/>
                  </a:lnTo>
                  <a:lnTo>
                    <a:pt x="103950" y="904235"/>
                  </a:lnTo>
                  <a:lnTo>
                    <a:pt x="62226" y="882653"/>
                  </a:lnTo>
                  <a:lnTo>
                    <a:pt x="29325" y="849743"/>
                  </a:lnTo>
                  <a:lnTo>
                    <a:pt x="7748" y="808013"/>
                  </a:lnTo>
                  <a:lnTo>
                    <a:pt x="0" y="759967"/>
                  </a:lnTo>
                  <a:lnTo>
                    <a:pt x="0" y="152018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808226" y="2535682"/>
            <a:ext cx="17926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High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recurring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demand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for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MRO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spare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parts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883152" y="2257018"/>
            <a:ext cx="3331845" cy="1033780"/>
            <a:chOff x="3883152" y="2257018"/>
            <a:chExt cx="3331845" cy="103378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3152" y="2257018"/>
              <a:ext cx="3331463" cy="103329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946525" y="2281682"/>
              <a:ext cx="3209290" cy="912494"/>
            </a:xfrm>
            <a:custGeom>
              <a:avLst/>
              <a:gdLst/>
              <a:ahLst/>
              <a:cxnLst/>
              <a:rect l="l" t="t" r="r" b="b"/>
              <a:pathLst>
                <a:path w="3209290" h="912494">
                  <a:moveTo>
                    <a:pt x="0" y="152018"/>
                  </a:moveTo>
                  <a:lnTo>
                    <a:pt x="7737" y="103973"/>
                  </a:lnTo>
                  <a:lnTo>
                    <a:pt x="29289" y="62243"/>
                  </a:lnTo>
                  <a:lnTo>
                    <a:pt x="62160" y="29333"/>
                  </a:lnTo>
                  <a:lnTo>
                    <a:pt x="103859" y="7751"/>
                  </a:lnTo>
                  <a:lnTo>
                    <a:pt x="151891" y="0"/>
                  </a:lnTo>
                  <a:lnTo>
                    <a:pt x="3057398" y="0"/>
                  </a:lnTo>
                  <a:lnTo>
                    <a:pt x="3105381" y="7751"/>
                  </a:lnTo>
                  <a:lnTo>
                    <a:pt x="3147074" y="29333"/>
                  </a:lnTo>
                  <a:lnTo>
                    <a:pt x="3179964" y="62243"/>
                  </a:lnTo>
                  <a:lnTo>
                    <a:pt x="3201539" y="103973"/>
                  </a:lnTo>
                  <a:lnTo>
                    <a:pt x="3209290" y="152018"/>
                  </a:lnTo>
                  <a:lnTo>
                    <a:pt x="3209290" y="759967"/>
                  </a:lnTo>
                  <a:lnTo>
                    <a:pt x="3201539" y="808013"/>
                  </a:lnTo>
                  <a:lnTo>
                    <a:pt x="3179964" y="849743"/>
                  </a:lnTo>
                  <a:lnTo>
                    <a:pt x="3147074" y="882653"/>
                  </a:lnTo>
                  <a:lnTo>
                    <a:pt x="3105381" y="904235"/>
                  </a:lnTo>
                  <a:lnTo>
                    <a:pt x="3057398" y="911987"/>
                  </a:lnTo>
                  <a:lnTo>
                    <a:pt x="151891" y="911987"/>
                  </a:lnTo>
                  <a:lnTo>
                    <a:pt x="103859" y="904235"/>
                  </a:lnTo>
                  <a:lnTo>
                    <a:pt x="62160" y="882653"/>
                  </a:lnTo>
                  <a:lnTo>
                    <a:pt x="29289" y="849743"/>
                  </a:lnTo>
                  <a:lnTo>
                    <a:pt x="7737" y="808013"/>
                  </a:lnTo>
                  <a:lnTo>
                    <a:pt x="0" y="759967"/>
                  </a:lnTo>
                  <a:lnTo>
                    <a:pt x="0" y="152018"/>
                  </a:lnTo>
                  <a:close/>
                </a:path>
              </a:pathLst>
            </a:custGeom>
            <a:ln w="19050">
              <a:solidFill>
                <a:srgbClr val="D76D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151882" y="2532964"/>
            <a:ext cx="183515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Predictable</a:t>
            </a:r>
            <a:r>
              <a:rPr dirty="0" sz="1200" spc="-7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failure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patterns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latin typeface="Arial MT"/>
                <a:cs typeface="Arial MT"/>
              </a:rPr>
              <a:t>of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legacy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equipment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9339" y="2416327"/>
            <a:ext cx="714070" cy="650468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2382011" y="3409162"/>
            <a:ext cx="3329940" cy="1033780"/>
            <a:chOff x="2382011" y="3409162"/>
            <a:chExt cx="3329940" cy="103378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3677" y="3585552"/>
              <a:ext cx="621690" cy="6150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2011" y="3409162"/>
              <a:ext cx="3329940" cy="103329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445003" y="3433571"/>
              <a:ext cx="3209290" cy="911860"/>
            </a:xfrm>
            <a:custGeom>
              <a:avLst/>
              <a:gdLst/>
              <a:ahLst/>
              <a:cxnLst/>
              <a:rect l="l" t="t" r="r" b="b"/>
              <a:pathLst>
                <a:path w="3209290" h="911860">
                  <a:moveTo>
                    <a:pt x="0" y="151891"/>
                  </a:moveTo>
                  <a:lnTo>
                    <a:pt x="7751" y="103859"/>
                  </a:lnTo>
                  <a:lnTo>
                    <a:pt x="29333" y="62160"/>
                  </a:lnTo>
                  <a:lnTo>
                    <a:pt x="62243" y="29289"/>
                  </a:lnTo>
                  <a:lnTo>
                    <a:pt x="103973" y="7737"/>
                  </a:lnTo>
                  <a:lnTo>
                    <a:pt x="152019" y="0"/>
                  </a:lnTo>
                  <a:lnTo>
                    <a:pt x="3057397" y="0"/>
                  </a:lnTo>
                  <a:lnTo>
                    <a:pt x="3105430" y="7737"/>
                  </a:lnTo>
                  <a:lnTo>
                    <a:pt x="3147129" y="29289"/>
                  </a:lnTo>
                  <a:lnTo>
                    <a:pt x="3180000" y="62160"/>
                  </a:lnTo>
                  <a:lnTo>
                    <a:pt x="3201552" y="103859"/>
                  </a:lnTo>
                  <a:lnTo>
                    <a:pt x="3209290" y="151891"/>
                  </a:lnTo>
                  <a:lnTo>
                    <a:pt x="3209290" y="759967"/>
                  </a:lnTo>
                  <a:lnTo>
                    <a:pt x="3201552" y="807951"/>
                  </a:lnTo>
                  <a:lnTo>
                    <a:pt x="3180000" y="849644"/>
                  </a:lnTo>
                  <a:lnTo>
                    <a:pt x="3147129" y="882534"/>
                  </a:lnTo>
                  <a:lnTo>
                    <a:pt x="3105430" y="904109"/>
                  </a:lnTo>
                  <a:lnTo>
                    <a:pt x="3057397" y="911859"/>
                  </a:lnTo>
                  <a:lnTo>
                    <a:pt x="152019" y="911859"/>
                  </a:lnTo>
                  <a:lnTo>
                    <a:pt x="103973" y="904109"/>
                  </a:lnTo>
                  <a:lnTo>
                    <a:pt x="62243" y="882534"/>
                  </a:lnTo>
                  <a:lnTo>
                    <a:pt x="29333" y="849644"/>
                  </a:lnTo>
                  <a:lnTo>
                    <a:pt x="7751" y="807951"/>
                  </a:lnTo>
                  <a:lnTo>
                    <a:pt x="0" y="759967"/>
                  </a:lnTo>
                  <a:lnTo>
                    <a:pt x="0" y="151891"/>
                  </a:lnTo>
                  <a:close/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3369055" y="3657092"/>
            <a:ext cx="1692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Large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import</a:t>
            </a:r>
            <a:r>
              <a:rPr dirty="0" sz="1200" spc="-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substitution potential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883152" y="4558284"/>
            <a:ext cx="3331845" cy="1033780"/>
            <a:chOff x="3883152" y="4558284"/>
            <a:chExt cx="3331845" cy="1033780"/>
          </a:xfrm>
        </p:grpSpPr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5745" y="4817719"/>
              <a:ext cx="571220" cy="56517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3152" y="4558284"/>
              <a:ext cx="3331463" cy="1033297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946525" y="4582922"/>
              <a:ext cx="3209290" cy="912494"/>
            </a:xfrm>
            <a:custGeom>
              <a:avLst/>
              <a:gdLst/>
              <a:ahLst/>
              <a:cxnLst/>
              <a:rect l="l" t="t" r="r" b="b"/>
              <a:pathLst>
                <a:path w="3209290" h="912495">
                  <a:moveTo>
                    <a:pt x="0" y="152019"/>
                  </a:moveTo>
                  <a:lnTo>
                    <a:pt x="7737" y="103973"/>
                  </a:lnTo>
                  <a:lnTo>
                    <a:pt x="29289" y="62243"/>
                  </a:lnTo>
                  <a:lnTo>
                    <a:pt x="62160" y="29333"/>
                  </a:lnTo>
                  <a:lnTo>
                    <a:pt x="103859" y="7751"/>
                  </a:lnTo>
                  <a:lnTo>
                    <a:pt x="151891" y="0"/>
                  </a:lnTo>
                  <a:lnTo>
                    <a:pt x="3057398" y="0"/>
                  </a:lnTo>
                  <a:lnTo>
                    <a:pt x="3105381" y="7751"/>
                  </a:lnTo>
                  <a:lnTo>
                    <a:pt x="3147074" y="29333"/>
                  </a:lnTo>
                  <a:lnTo>
                    <a:pt x="3179964" y="62243"/>
                  </a:lnTo>
                  <a:lnTo>
                    <a:pt x="3201539" y="103973"/>
                  </a:lnTo>
                  <a:lnTo>
                    <a:pt x="3209290" y="152019"/>
                  </a:lnTo>
                  <a:lnTo>
                    <a:pt x="3209290" y="759967"/>
                  </a:lnTo>
                  <a:lnTo>
                    <a:pt x="3201539" y="808013"/>
                  </a:lnTo>
                  <a:lnTo>
                    <a:pt x="3179964" y="849743"/>
                  </a:lnTo>
                  <a:lnTo>
                    <a:pt x="3147074" y="882653"/>
                  </a:lnTo>
                  <a:lnTo>
                    <a:pt x="3105381" y="904235"/>
                  </a:lnTo>
                  <a:lnTo>
                    <a:pt x="3057398" y="911986"/>
                  </a:lnTo>
                  <a:lnTo>
                    <a:pt x="151891" y="911986"/>
                  </a:lnTo>
                  <a:lnTo>
                    <a:pt x="103859" y="904235"/>
                  </a:lnTo>
                  <a:lnTo>
                    <a:pt x="62160" y="882653"/>
                  </a:lnTo>
                  <a:lnTo>
                    <a:pt x="29289" y="849743"/>
                  </a:lnTo>
                  <a:lnTo>
                    <a:pt x="7737" y="808013"/>
                  </a:lnTo>
                  <a:lnTo>
                    <a:pt x="0" y="759967"/>
                  </a:lnTo>
                  <a:lnTo>
                    <a:pt x="0" y="152019"/>
                  </a:lnTo>
                  <a:close/>
                </a:path>
              </a:pathLst>
            </a:custGeom>
            <a:ln w="19050">
              <a:solidFill>
                <a:srgbClr val="46D35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811395" y="4868036"/>
            <a:ext cx="17487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Arial MT"/>
                <a:cs typeface="Arial MT"/>
              </a:rPr>
              <a:t>AfCFTA</a:t>
            </a:r>
            <a:r>
              <a:rPr dirty="0" sz="1200" spc="-7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enabling</a:t>
            </a:r>
            <a:r>
              <a:rPr dirty="0" sz="1200" spc="-10">
                <a:latin typeface="Arial MT"/>
                <a:cs typeface="Arial MT"/>
              </a:rPr>
              <a:t> regional </a:t>
            </a:r>
            <a:r>
              <a:rPr dirty="0" sz="1200">
                <a:latin typeface="Arial MT"/>
                <a:cs typeface="Arial MT"/>
              </a:rPr>
              <a:t>trade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integration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44068" y="4558284"/>
            <a:ext cx="3329940" cy="1033780"/>
            <a:chOff x="544068" y="4558284"/>
            <a:chExt cx="3329940" cy="1033780"/>
          </a:xfrm>
        </p:grpSpPr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068" y="4558284"/>
              <a:ext cx="3329939" cy="1033297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06767" y="4582922"/>
              <a:ext cx="3209925" cy="912494"/>
            </a:xfrm>
            <a:custGeom>
              <a:avLst/>
              <a:gdLst/>
              <a:ahLst/>
              <a:cxnLst/>
              <a:rect l="l" t="t" r="r" b="b"/>
              <a:pathLst>
                <a:path w="3209925" h="912495">
                  <a:moveTo>
                    <a:pt x="0" y="152019"/>
                  </a:moveTo>
                  <a:lnTo>
                    <a:pt x="7748" y="103973"/>
                  </a:lnTo>
                  <a:lnTo>
                    <a:pt x="29325" y="62243"/>
                  </a:lnTo>
                  <a:lnTo>
                    <a:pt x="62226" y="29333"/>
                  </a:lnTo>
                  <a:lnTo>
                    <a:pt x="103950" y="7751"/>
                  </a:lnTo>
                  <a:lnTo>
                    <a:pt x="151993" y="0"/>
                  </a:lnTo>
                  <a:lnTo>
                    <a:pt x="3057436" y="0"/>
                  </a:lnTo>
                  <a:lnTo>
                    <a:pt x="3105468" y="7751"/>
                  </a:lnTo>
                  <a:lnTo>
                    <a:pt x="3147167" y="29333"/>
                  </a:lnTo>
                  <a:lnTo>
                    <a:pt x="3180038" y="62243"/>
                  </a:lnTo>
                  <a:lnTo>
                    <a:pt x="3201590" y="103973"/>
                  </a:lnTo>
                  <a:lnTo>
                    <a:pt x="3209328" y="152019"/>
                  </a:lnTo>
                  <a:lnTo>
                    <a:pt x="3209328" y="759967"/>
                  </a:lnTo>
                  <a:lnTo>
                    <a:pt x="3201590" y="808013"/>
                  </a:lnTo>
                  <a:lnTo>
                    <a:pt x="3180038" y="849743"/>
                  </a:lnTo>
                  <a:lnTo>
                    <a:pt x="3147167" y="882653"/>
                  </a:lnTo>
                  <a:lnTo>
                    <a:pt x="3105468" y="904235"/>
                  </a:lnTo>
                  <a:lnTo>
                    <a:pt x="3057436" y="911986"/>
                  </a:lnTo>
                  <a:lnTo>
                    <a:pt x="151993" y="911986"/>
                  </a:lnTo>
                  <a:lnTo>
                    <a:pt x="103950" y="904235"/>
                  </a:lnTo>
                  <a:lnTo>
                    <a:pt x="62226" y="882653"/>
                  </a:lnTo>
                  <a:lnTo>
                    <a:pt x="29325" y="849743"/>
                  </a:lnTo>
                  <a:lnTo>
                    <a:pt x="7748" y="808013"/>
                  </a:lnTo>
                  <a:lnTo>
                    <a:pt x="0" y="759967"/>
                  </a:lnTo>
                  <a:lnTo>
                    <a:pt x="0" y="152019"/>
                  </a:lnTo>
                  <a:close/>
                </a:path>
              </a:pathLst>
            </a:custGeom>
            <a:ln w="19050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731391" y="4806822"/>
            <a:ext cx="19685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 MT"/>
                <a:cs typeface="Arial MT"/>
              </a:rPr>
              <a:t>Growing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offshore</a:t>
            </a:r>
            <a:r>
              <a:rPr dirty="0" sz="1200" spc="-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oil,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marine, </a:t>
            </a:r>
            <a:r>
              <a:rPr dirty="0" sz="1200">
                <a:latin typeface="Arial MT"/>
                <a:cs typeface="Arial MT"/>
              </a:rPr>
              <a:t>defence,</a:t>
            </a:r>
            <a:r>
              <a:rPr dirty="0" sz="1200" spc="-5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and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other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sectorial needs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9739" y="4642637"/>
            <a:ext cx="819848" cy="792454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04734" y="1504314"/>
            <a:ext cx="4590796" cy="4510024"/>
          </a:xfrm>
          <a:prstGeom prst="rect">
            <a:avLst/>
          </a:prstGeom>
        </p:spPr>
      </p:pic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Smart</a:t>
            </a:r>
            <a:r>
              <a:rPr dirty="0" spc="-105"/>
              <a:t> </a:t>
            </a:r>
            <a:r>
              <a:rPr dirty="0"/>
              <a:t>Manufacturing:</a:t>
            </a:r>
            <a:r>
              <a:rPr dirty="0" spc="-75"/>
              <a:t> </a:t>
            </a:r>
            <a:r>
              <a:rPr dirty="0"/>
              <a:t>Industrial</a:t>
            </a:r>
            <a:r>
              <a:rPr dirty="0" spc="-105"/>
              <a:t> </a:t>
            </a:r>
            <a:r>
              <a:rPr dirty="0"/>
              <a:t>3D</a:t>
            </a:r>
            <a:r>
              <a:rPr dirty="0" spc="-120"/>
              <a:t> </a:t>
            </a:r>
            <a:r>
              <a:rPr dirty="0" spc="-10"/>
              <a:t>Manufacturing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4580" y="2600553"/>
            <a:ext cx="6291326" cy="353707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28446" y="3230206"/>
            <a:ext cx="4749800" cy="73914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 marR="561975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Arial MT"/>
                <a:cs typeface="Arial MT"/>
              </a:rPr>
              <a:t>uses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b="1">
                <a:latin typeface="Arial"/>
                <a:cs typeface="Arial"/>
              </a:rPr>
              <a:t>heat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cause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atom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diffusion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across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particle </a:t>
            </a:r>
            <a:r>
              <a:rPr dirty="0" sz="1400">
                <a:latin typeface="Arial MT"/>
                <a:cs typeface="Arial MT"/>
              </a:rPr>
              <a:t>boundaries,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fusing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them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together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without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turning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the </a:t>
            </a:r>
            <a:r>
              <a:rPr dirty="0" sz="1400">
                <a:latin typeface="Arial MT"/>
                <a:cs typeface="Arial MT"/>
              </a:rPr>
              <a:t>material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into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liquid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728446" y="4244378"/>
            <a:ext cx="4749800" cy="954405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1440" marR="16002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Arial MT"/>
                <a:cs typeface="Arial MT"/>
              </a:rPr>
              <a:t>Melting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additive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manufacturing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(AM)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phase </a:t>
            </a:r>
            <a:r>
              <a:rPr dirty="0" sz="1400">
                <a:latin typeface="Arial MT"/>
                <a:cs typeface="Arial MT"/>
              </a:rPr>
              <a:t>transition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process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where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solid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material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(powder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or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wire) </a:t>
            </a:r>
            <a:r>
              <a:rPr dirty="0" sz="1400">
                <a:latin typeface="Arial MT"/>
                <a:cs typeface="Arial MT"/>
              </a:rPr>
              <a:t>is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heated,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often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via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laser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or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electron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beam,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its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liquid </a:t>
            </a:r>
            <a:r>
              <a:rPr dirty="0" sz="1400">
                <a:latin typeface="Arial MT"/>
                <a:cs typeface="Arial MT"/>
              </a:rPr>
              <a:t>state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create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3D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objects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66978" y="4000322"/>
            <a:ext cx="60071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001F5F"/>
                </a:solidFill>
                <a:latin typeface="Arial MT"/>
                <a:cs typeface="Arial MT"/>
              </a:rPr>
              <a:t>Melting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8545" y="5517210"/>
            <a:ext cx="4777740" cy="739140"/>
          </a:xfrm>
          <a:prstGeom prst="rect">
            <a:avLst/>
          </a:prstGeom>
          <a:ln w="19050">
            <a:solidFill>
              <a:srgbClr val="001F5F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1440" marR="19177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premier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vat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photopolymerization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3D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printing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technology </a:t>
            </a:r>
            <a:r>
              <a:rPr dirty="0" sz="1400">
                <a:latin typeface="Arial MT"/>
                <a:cs typeface="Arial MT"/>
              </a:rPr>
              <a:t>that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uses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UV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laser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selectively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cure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liquid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resin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into </a:t>
            </a:r>
            <a:r>
              <a:rPr dirty="0" sz="1400">
                <a:latin typeface="Arial MT"/>
                <a:cs typeface="Arial MT"/>
              </a:rPr>
              <a:t>hardened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plastic,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layer-by-layer.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7717" y="5271261"/>
            <a:ext cx="14192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001F5F"/>
                </a:solidFill>
                <a:latin typeface="Arial MT"/>
                <a:cs typeface="Arial MT"/>
              </a:rPr>
              <a:t>Stereolithography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8456" y="1419605"/>
            <a:ext cx="10099675" cy="181038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What</a:t>
            </a:r>
            <a:r>
              <a:rPr dirty="0" sz="18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Industrial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3D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Manufacturing?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1800" i="1">
                <a:latin typeface="Arial"/>
                <a:cs typeface="Arial"/>
              </a:rPr>
              <a:t>“a</a:t>
            </a:r>
            <a:r>
              <a:rPr dirty="0" sz="1800" spc="-35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computer-</a:t>
            </a:r>
            <a:r>
              <a:rPr dirty="0" sz="1800" b="1" i="1">
                <a:latin typeface="Arial"/>
                <a:cs typeface="Arial"/>
              </a:rPr>
              <a:t>controlled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process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that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creates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physical,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three-</a:t>
            </a:r>
            <a:r>
              <a:rPr dirty="0" sz="1800" b="1" i="1">
                <a:latin typeface="Arial"/>
                <a:cs typeface="Arial"/>
              </a:rPr>
              <a:t>dimensional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objects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by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depositing </a:t>
            </a:r>
            <a:r>
              <a:rPr dirty="0" sz="1800" b="1" i="1">
                <a:latin typeface="Arial"/>
                <a:cs typeface="Arial"/>
              </a:rPr>
              <a:t>materials</a:t>
            </a:r>
            <a:r>
              <a:rPr dirty="0" sz="1800" i="1">
                <a:latin typeface="Arial"/>
                <a:cs typeface="Arial"/>
              </a:rPr>
              <a:t>,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such</a:t>
            </a:r>
            <a:r>
              <a:rPr dirty="0" sz="1800" spc="-3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as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plastics,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metals,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or</a:t>
            </a:r>
            <a:r>
              <a:rPr dirty="0" sz="1800" spc="-2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ceramics,</a:t>
            </a:r>
            <a:r>
              <a:rPr dirty="0" sz="1800" spc="5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layer-by-</a:t>
            </a:r>
            <a:r>
              <a:rPr dirty="0" sz="1800" b="1" i="1">
                <a:latin typeface="Arial"/>
                <a:cs typeface="Arial"/>
              </a:rPr>
              <a:t>layer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based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on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a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digital</a:t>
            </a:r>
            <a:r>
              <a:rPr dirty="0" sz="1800" spc="-4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3D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model</a:t>
            </a:r>
            <a:r>
              <a:rPr dirty="0" sz="1800" spc="-10" i="1">
                <a:latin typeface="Arial"/>
                <a:cs typeface="Arial"/>
              </a:rPr>
              <a:t>.”</a:t>
            </a:r>
            <a:endParaRPr sz="180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  <a:spcBef>
                <a:spcPts val="885"/>
              </a:spcBef>
            </a:pP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Types</a:t>
            </a:r>
            <a:r>
              <a:rPr dirty="0" sz="18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dirty="0" sz="18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3D</a:t>
            </a:r>
            <a:r>
              <a:rPr dirty="0" sz="18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Manufacturing</a:t>
            </a:r>
            <a:r>
              <a:rPr dirty="0" sz="18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Processes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400" spc="-10">
                <a:solidFill>
                  <a:srgbClr val="001F5F"/>
                </a:solidFill>
                <a:latin typeface="Arial MT"/>
                <a:cs typeface="Arial MT"/>
              </a:rPr>
              <a:t>Sintering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Smart</a:t>
            </a:r>
            <a:r>
              <a:rPr dirty="0" spc="-105"/>
              <a:t> </a:t>
            </a:r>
            <a:r>
              <a:rPr dirty="0"/>
              <a:t>Manufacturing:</a:t>
            </a:r>
            <a:r>
              <a:rPr dirty="0" spc="-75"/>
              <a:t> </a:t>
            </a:r>
            <a:r>
              <a:rPr dirty="0"/>
              <a:t>Industrial</a:t>
            </a:r>
            <a:r>
              <a:rPr dirty="0" spc="-105"/>
              <a:t> </a:t>
            </a:r>
            <a:r>
              <a:rPr dirty="0"/>
              <a:t>3D</a:t>
            </a:r>
            <a:r>
              <a:rPr dirty="0" spc="-120"/>
              <a:t> </a:t>
            </a:r>
            <a:r>
              <a:rPr dirty="0" spc="-10"/>
              <a:t>Manufacturing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4639" y="1501787"/>
            <a:ext cx="11503025" cy="4739640"/>
            <a:chOff x="344639" y="1501787"/>
            <a:chExt cx="11503025" cy="4739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213" y="2079116"/>
              <a:ext cx="1703324" cy="228853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5450" y="4261459"/>
              <a:ext cx="3738626" cy="165125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9083" y="1726691"/>
              <a:ext cx="4188713" cy="246214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0222" y="1747011"/>
              <a:ext cx="2271268" cy="23282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407659" y="3801033"/>
              <a:ext cx="163830" cy="157480"/>
            </a:xfrm>
            <a:custGeom>
              <a:avLst/>
              <a:gdLst/>
              <a:ahLst/>
              <a:cxnLst/>
              <a:rect l="l" t="t" r="r" b="b"/>
              <a:pathLst>
                <a:path w="163829" h="157479">
                  <a:moveTo>
                    <a:pt x="163791" y="0"/>
                  </a:moveTo>
                  <a:lnTo>
                    <a:pt x="0" y="0"/>
                  </a:lnTo>
                  <a:lnTo>
                    <a:pt x="0" y="157302"/>
                  </a:lnTo>
                  <a:lnTo>
                    <a:pt x="163791" y="157302"/>
                  </a:lnTo>
                  <a:lnTo>
                    <a:pt x="1637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407659" y="3801033"/>
              <a:ext cx="163830" cy="157480"/>
            </a:xfrm>
            <a:custGeom>
              <a:avLst/>
              <a:gdLst/>
              <a:ahLst/>
              <a:cxnLst/>
              <a:rect l="l" t="t" r="r" b="b"/>
              <a:pathLst>
                <a:path w="163829" h="157479">
                  <a:moveTo>
                    <a:pt x="0" y="157302"/>
                  </a:moveTo>
                  <a:lnTo>
                    <a:pt x="163791" y="157302"/>
                  </a:lnTo>
                  <a:lnTo>
                    <a:pt x="163791" y="0"/>
                  </a:lnTo>
                  <a:lnTo>
                    <a:pt x="0" y="0"/>
                  </a:lnTo>
                  <a:lnTo>
                    <a:pt x="0" y="15730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75274" y="4007802"/>
              <a:ext cx="2400935" cy="197510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54164" y="1511312"/>
              <a:ext cx="11483975" cy="4720590"/>
            </a:xfrm>
            <a:custGeom>
              <a:avLst/>
              <a:gdLst/>
              <a:ahLst/>
              <a:cxnLst/>
              <a:rect l="l" t="t" r="r" b="b"/>
              <a:pathLst>
                <a:path w="11483975" h="4720590">
                  <a:moveTo>
                    <a:pt x="0" y="4720209"/>
                  </a:moveTo>
                  <a:lnTo>
                    <a:pt x="11483594" y="4720209"/>
                  </a:lnTo>
                  <a:lnTo>
                    <a:pt x="11483594" y="0"/>
                  </a:lnTo>
                  <a:lnTo>
                    <a:pt x="0" y="0"/>
                  </a:lnTo>
                  <a:lnTo>
                    <a:pt x="0" y="4720209"/>
                  </a:lnTo>
                  <a:close/>
                </a:path>
              </a:pathLst>
            </a:custGeom>
            <a:ln w="1905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61213" y="1595183"/>
            <a:ext cx="1804035" cy="40068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90805" marR="139065">
              <a:lnSpc>
                <a:spcPct val="100000"/>
              </a:lnSpc>
              <a:spcBef>
                <a:spcPts val="285"/>
              </a:spcBef>
            </a:pPr>
            <a:r>
              <a:rPr dirty="0" sz="1000" spc="-10" b="1">
                <a:latin typeface="Trebuchet MS"/>
                <a:cs typeface="Trebuchet MS"/>
              </a:rPr>
              <a:t>Fused</a:t>
            </a:r>
            <a:r>
              <a:rPr dirty="0" sz="1000" spc="-45" b="1">
                <a:latin typeface="Trebuchet MS"/>
                <a:cs typeface="Trebuchet MS"/>
              </a:rPr>
              <a:t> </a:t>
            </a:r>
            <a:r>
              <a:rPr dirty="0" sz="1000" spc="-30" b="1">
                <a:latin typeface="Trebuchet MS"/>
                <a:cs typeface="Trebuchet MS"/>
              </a:rPr>
              <a:t>Filament</a:t>
            </a:r>
            <a:r>
              <a:rPr dirty="0" sz="1000" spc="-6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Fabrication </a:t>
            </a:r>
            <a:r>
              <a:rPr dirty="0" sz="1000" spc="-30" b="1">
                <a:latin typeface="Trebuchet MS"/>
                <a:cs typeface="Trebuchet MS"/>
              </a:rPr>
              <a:t>(Material</a:t>
            </a:r>
            <a:r>
              <a:rPr dirty="0" sz="1000" spc="-1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Extrusion)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5110607" y="2642552"/>
            <a:ext cx="1819275" cy="40068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2075" marR="198755">
              <a:lnSpc>
                <a:spcPct val="100000"/>
              </a:lnSpc>
              <a:spcBef>
                <a:spcPts val="290"/>
              </a:spcBef>
            </a:pPr>
            <a:r>
              <a:rPr dirty="0" sz="1000" spc="-10" b="1">
                <a:latin typeface="Trebuchet MS"/>
                <a:cs typeface="Trebuchet MS"/>
              </a:rPr>
              <a:t>Fused</a:t>
            </a:r>
            <a:r>
              <a:rPr dirty="0" sz="1000" spc="-5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Granule</a:t>
            </a:r>
            <a:r>
              <a:rPr dirty="0" sz="1000" spc="-5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Fabrication </a:t>
            </a:r>
            <a:r>
              <a:rPr dirty="0" sz="1000" spc="-30" b="1">
                <a:latin typeface="Trebuchet MS"/>
                <a:cs typeface="Trebuchet MS"/>
              </a:rPr>
              <a:t>(Material</a:t>
            </a:r>
            <a:r>
              <a:rPr dirty="0" sz="1000" spc="-1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Extrusion)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276208" y="5610631"/>
            <a:ext cx="2146300" cy="40068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2710" marR="198120">
              <a:lnSpc>
                <a:spcPct val="100000"/>
              </a:lnSpc>
              <a:spcBef>
                <a:spcPts val="290"/>
              </a:spcBef>
            </a:pPr>
            <a:r>
              <a:rPr dirty="0" sz="1000" spc="-35" b="1">
                <a:latin typeface="Trebuchet MS"/>
                <a:cs typeface="Trebuchet MS"/>
              </a:rPr>
              <a:t>Wire</a:t>
            </a:r>
            <a:r>
              <a:rPr dirty="0" sz="1000" spc="-50" b="1">
                <a:latin typeface="Trebuchet MS"/>
                <a:cs typeface="Trebuchet MS"/>
              </a:rPr>
              <a:t> </a:t>
            </a:r>
            <a:r>
              <a:rPr dirty="0" sz="1000" spc="-25" b="1">
                <a:latin typeface="Trebuchet MS"/>
                <a:cs typeface="Trebuchet MS"/>
              </a:rPr>
              <a:t>Arc </a:t>
            </a:r>
            <a:r>
              <a:rPr dirty="0" sz="1000" spc="-35" b="1">
                <a:latin typeface="Trebuchet MS"/>
                <a:cs typeface="Trebuchet MS"/>
              </a:rPr>
              <a:t>Additive</a:t>
            </a:r>
            <a:r>
              <a:rPr dirty="0" sz="1000" spc="-5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Manufacturing </a:t>
            </a:r>
            <a:r>
              <a:rPr dirty="0" sz="1000" spc="-35" b="1">
                <a:latin typeface="Trebuchet MS"/>
                <a:cs typeface="Trebuchet MS"/>
              </a:rPr>
              <a:t>(Direct</a:t>
            </a:r>
            <a:r>
              <a:rPr dirty="0" sz="1000" spc="-25" b="1">
                <a:latin typeface="Trebuchet MS"/>
                <a:cs typeface="Trebuchet MS"/>
              </a:rPr>
              <a:t> </a:t>
            </a:r>
            <a:r>
              <a:rPr dirty="0" sz="1000" spc="-40" b="1">
                <a:latin typeface="Trebuchet MS"/>
                <a:cs typeface="Trebuchet MS"/>
              </a:rPr>
              <a:t>Energy</a:t>
            </a:r>
            <a:r>
              <a:rPr dirty="0" sz="1000" spc="-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Deposition)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95536" y="4099242"/>
            <a:ext cx="1819275" cy="40068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2710" marR="393700">
              <a:lnSpc>
                <a:spcPct val="100000"/>
              </a:lnSpc>
              <a:spcBef>
                <a:spcPts val="290"/>
              </a:spcBef>
            </a:pPr>
            <a:r>
              <a:rPr dirty="0" sz="1000" spc="-20" b="1">
                <a:latin typeface="Trebuchet MS"/>
                <a:cs typeface="Trebuchet MS"/>
              </a:rPr>
              <a:t>Selective</a:t>
            </a:r>
            <a:r>
              <a:rPr dirty="0" sz="1000" spc="-6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Laser </a:t>
            </a:r>
            <a:r>
              <a:rPr dirty="0" sz="1000" spc="-10" b="1">
                <a:latin typeface="Trebuchet MS"/>
                <a:cs typeface="Trebuchet MS"/>
              </a:rPr>
              <a:t>Melting </a:t>
            </a:r>
            <a:r>
              <a:rPr dirty="0" sz="1000" spc="-35" b="1">
                <a:latin typeface="Trebuchet MS"/>
                <a:cs typeface="Trebuchet MS"/>
              </a:rPr>
              <a:t>(Powder</a:t>
            </a:r>
            <a:r>
              <a:rPr dirty="0" sz="1000" spc="-5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Bed</a:t>
            </a:r>
            <a:r>
              <a:rPr dirty="0" sz="1000" spc="-45" b="1">
                <a:latin typeface="Trebuchet MS"/>
                <a:cs typeface="Trebuchet MS"/>
              </a:rPr>
              <a:t> </a:t>
            </a:r>
            <a:r>
              <a:rPr dirty="0" sz="1000" spc="-10" b="1">
                <a:latin typeface="Trebuchet MS"/>
                <a:cs typeface="Trebuchet MS"/>
              </a:rPr>
              <a:t>Fusion)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784223" y="5790768"/>
            <a:ext cx="2891155" cy="400685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dirty="0" sz="1000" b="1">
                <a:latin typeface="Trebuchet MS"/>
                <a:cs typeface="Trebuchet MS"/>
              </a:rPr>
              <a:t>Cold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Spray</a:t>
            </a:r>
            <a:r>
              <a:rPr dirty="0" sz="1000" spc="-5" b="1">
                <a:latin typeface="Trebuchet MS"/>
                <a:cs typeface="Trebuchet MS"/>
              </a:rPr>
              <a:t> </a:t>
            </a:r>
            <a:r>
              <a:rPr dirty="0" sz="1000" spc="-40" b="1">
                <a:latin typeface="Trebuchet MS"/>
                <a:cs typeface="Trebuchet MS"/>
              </a:rPr>
              <a:t>Additive</a:t>
            </a:r>
            <a:r>
              <a:rPr dirty="0" sz="1000" spc="-25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Manufacturing</a:t>
            </a:r>
            <a:r>
              <a:rPr dirty="0" sz="1000" spc="20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(Solid</a:t>
            </a:r>
            <a:r>
              <a:rPr dirty="0" sz="1000" spc="-25" b="1">
                <a:latin typeface="Trebuchet MS"/>
                <a:cs typeface="Trebuchet MS"/>
              </a:rPr>
              <a:t> </a:t>
            </a:r>
            <a:r>
              <a:rPr dirty="0" sz="1000" spc="-20" b="1">
                <a:latin typeface="Trebuchet MS"/>
                <a:cs typeface="Trebuchet MS"/>
              </a:rPr>
              <a:t>State</a:t>
            </a:r>
            <a:endParaRPr sz="10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000" spc="-35" b="1">
                <a:latin typeface="Trebuchet MS"/>
                <a:cs typeface="Trebuchet MS"/>
              </a:rPr>
              <a:t>Additive </a:t>
            </a:r>
            <a:r>
              <a:rPr dirty="0" sz="1000" spc="-10" b="1">
                <a:latin typeface="Trebuchet MS"/>
                <a:cs typeface="Trebuchet MS"/>
              </a:rPr>
              <a:t>Manufacturing)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</a:t>
            </a:r>
            <a:r>
              <a:rPr dirty="0" spc="-90"/>
              <a:t> </a:t>
            </a:r>
            <a:r>
              <a:rPr dirty="0"/>
              <a:t>3D</a:t>
            </a:r>
            <a:r>
              <a:rPr dirty="0" spc="-100"/>
              <a:t> </a:t>
            </a:r>
            <a:r>
              <a:rPr dirty="0"/>
              <a:t>Manufacturing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90"/>
              <a:t> </a:t>
            </a:r>
            <a:r>
              <a:rPr dirty="0" spc="-10"/>
              <a:t>Materials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02602" y="1499869"/>
          <a:ext cx="10863580" cy="4644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8565"/>
                <a:gridCol w="2218055"/>
                <a:gridCol w="7350759"/>
              </a:tblGrid>
              <a:tr h="273685"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Metallic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Materials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0E9ED4"/>
                      </a:solidFill>
                      <a:prstDash val="solid"/>
                    </a:lnT>
                    <a:lnB w="12700">
                      <a:solidFill>
                        <a:srgbClr val="0E9ED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Materials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Materials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Applications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4">
                    <a:lnT w="12700">
                      <a:solidFill>
                        <a:srgbClr val="0E9ED4"/>
                      </a:solidFill>
                      <a:prstDash val="solid"/>
                    </a:lnT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10" b="1" i="1">
                          <a:latin typeface="Arial"/>
                          <a:cs typeface="Arial"/>
                        </a:rPr>
                        <a:t>Standard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PLA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Polylactic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Acid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Non-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functional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prototypes;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Tooling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jigs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(low-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stress);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Cable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clips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(non-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critical);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Interior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design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mock-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ups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ABS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Acrylonitrile</a:t>
                      </a:r>
                      <a:r>
                        <a:rPr dirty="0" sz="10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Butadiene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Styrene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Air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vent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grilles; Overhead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bin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Seat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back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(non-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structural);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Storage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containers;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Control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panel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bezels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PETG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2990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Polyethylene</a:t>
                      </a:r>
                      <a:r>
                        <a:rPr dirty="0" sz="10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Terephthalate Glycol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33020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Chemical-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containers;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Transparent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gauge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guards;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Transparent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cockpit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(prototypes);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Protective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shields (equipment)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Nylon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(PA)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Polyamide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(PA6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/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PA12)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Wear-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bushings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(low-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load)•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Tool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holders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clips•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handle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grips;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Ducting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air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management•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Interior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brackets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</a:tr>
              <a:tr h="3962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TPU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Thermoplastic</a:t>
                      </a:r>
                      <a:r>
                        <a:rPr dirty="0" sz="10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Polyurethane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6451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Protective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hose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sleeves;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Gaskets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seals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(low-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pressure);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cable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protection;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Anti-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slip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surfaces;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ducting connectors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ASA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Acrylonitrile</a:t>
                      </a:r>
                      <a:r>
                        <a:rPr dirty="0" sz="10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Styrene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Acrylate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Outdoor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equipment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UV-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enclosures;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Exterior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antenna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UV-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PP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Polypropylene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Chemical-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containers;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hinge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Flexible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hinge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applications;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Corrosion-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brackets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 b="1" i="1">
                          <a:latin typeface="Arial"/>
                          <a:cs typeface="Arial"/>
                        </a:rPr>
                        <a:t>High-Performance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956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PEEK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Polyether-ether-ketone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917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Performs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reliably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HP/HT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downhole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environments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subsea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seats,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cable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insulation,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bearing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components.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Meets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NACE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MR0175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suitability criteria.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PEKK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Polyether-ketone-ketone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Suited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structural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subsea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brackets,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injection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manifold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components,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ROV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tooling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</a:tr>
              <a:tr h="3956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PPSU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Polyphenylsulfone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1460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Preferred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components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exposed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steam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cleaning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cycles,</a:t>
                      </a:r>
                      <a:r>
                        <a:rPr dirty="0" sz="10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high-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pressure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injection,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produced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streams.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Used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bodies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fluid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handling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parts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ULTEM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(PEI)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Polyetherimide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Used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topside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electrical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enclosures,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junction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boxes,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cable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systems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Zone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1/2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hazardous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areas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</a:tr>
              <a:tr h="2533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PVDF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Polyvinylidene</a:t>
                      </a:r>
                      <a:r>
                        <a:rPr dirty="0" sz="10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fluoride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0E9ED4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Widely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used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for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injection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tubing,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pipe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liners,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seats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sour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service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(H2S)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and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chlorinated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water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systems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B w="12700">
                      <a:solidFill>
                        <a:srgbClr val="0E9ED4"/>
                      </a:solidFill>
                      <a:prstDash val="solid"/>
                    </a:lnB>
                    <a:solidFill>
                      <a:srgbClr val="0E9ED4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088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</a:t>
            </a:r>
            <a:r>
              <a:rPr dirty="0" spc="-90"/>
              <a:t> </a:t>
            </a:r>
            <a:r>
              <a:rPr dirty="0"/>
              <a:t>3D</a:t>
            </a:r>
            <a:r>
              <a:rPr dirty="0" spc="-100"/>
              <a:t> </a:t>
            </a:r>
            <a:r>
              <a:rPr dirty="0"/>
              <a:t>Manufacturing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90"/>
              <a:t> </a:t>
            </a:r>
            <a:r>
              <a:rPr dirty="0" spc="-10"/>
              <a:t>Materials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 spc="-20"/>
              <a:t>INNOVATING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/>
              <a:t>RESILIENCE,</a:t>
            </a:r>
            <a:r>
              <a:rPr dirty="0" spc="-25"/>
              <a:t> </a:t>
            </a:r>
            <a:r>
              <a:rPr dirty="0" b="1">
                <a:latin typeface="Arial"/>
                <a:cs typeface="Arial"/>
              </a:rPr>
              <a:t>POWERING</a:t>
            </a:r>
            <a:r>
              <a:rPr dirty="0" spc="-30" b="1">
                <a:latin typeface="Arial"/>
                <a:cs typeface="Arial"/>
              </a:rPr>
              <a:t> </a:t>
            </a:r>
            <a:r>
              <a:rPr dirty="0" spc="-10" b="1">
                <a:latin typeface="Arial"/>
                <a:cs typeface="Arial"/>
              </a:rPr>
              <a:t>PROGRESS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17791" y="1604136"/>
          <a:ext cx="11033125" cy="4596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510"/>
                <a:gridCol w="2256154"/>
                <a:gridCol w="7413625"/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Metallic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Materials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T w="12700">
                      <a:solidFill>
                        <a:srgbClr val="E97031"/>
                      </a:solidFill>
                      <a:prstDash val="solid"/>
                    </a:lnT>
                    <a:lnB w="12700">
                      <a:solidFill>
                        <a:srgbClr val="E9703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3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Materials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E97031"/>
                      </a:solidFill>
                      <a:prstDash val="solid"/>
                    </a:lnT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Specific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Materials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E97031"/>
                      </a:solidFill>
                      <a:prstDash val="solid"/>
                    </a:lnT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 b="1">
                          <a:latin typeface="Arial"/>
                          <a:cs typeface="Arial"/>
                        </a:rPr>
                        <a:t>Applications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E97031"/>
                      </a:solidFill>
                      <a:prstDash val="solid"/>
                    </a:lnT>
                    <a:solidFill>
                      <a:srgbClr val="E97031">
                        <a:alpha val="19999"/>
                      </a:srgb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SS316L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Stainless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Steel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316L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70180" marR="1428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bodies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(HP/HT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service);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Subsea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manifold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parts;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Pump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impellers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casings;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Pipeline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flanges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fittings,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Engine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mount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brackets;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APU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Landing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gear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parts;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Vehicle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suspension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brackets;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Weapon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mount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interfaces;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Missile body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sections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Al-6061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Aluminium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Alloy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6061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199390" indent="3492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Offshore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platform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walkways;</a:t>
                      </a:r>
                      <a:r>
                        <a:rPr dirty="0" sz="10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Cable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trays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supports;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pressure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piping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supports;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Lightweight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tool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fixtures;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Seat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structures;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Interior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brackets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mounts;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Lightweight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deck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fittings;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UAV/drone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airframes;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Portable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equipment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Vehicle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body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E97031">
                        <a:alpha val="19999"/>
                      </a:srgbClr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AlSi10Mg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Aluminium-Silicon-Magnesium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70180" marR="25590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dissipation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Topside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equipment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brackets;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Air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intake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manifolds;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exchangers;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Avionics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Handheld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device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chassis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Ti-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Gr5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Titanium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Ti-6Al-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4V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7848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HP/HT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(sour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gas);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Subsea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connector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Drilling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tool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Turbine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blades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(gas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compression);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Turbine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blades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discs;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Engine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casings;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Compressor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Landing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gear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parts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25">
                          <a:latin typeface="Arial MT"/>
                          <a:cs typeface="Arial MT"/>
                        </a:rPr>
                        <a:t>Cu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Pure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Copper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(C101/C110)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170180" marR="3905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Thermal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plates;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Induction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heating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coils;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RF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waveguides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(offshore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comms);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Propulsion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motor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windings;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Sonar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transducer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Directed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energy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weapon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heat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sinks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</a:tr>
              <a:tr h="395605">
                <a:tc>
                  <a:txBody>
                    <a:bodyPr/>
                    <a:lstStyle/>
                    <a:p>
                      <a:pPr marL="91440" marR="21653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Nickel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Aluminium Bronze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NAB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(C95800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equiv.)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419734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Subsea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pump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impellers•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stems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seats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(seawater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service);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Amphibious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aircraft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parts;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Corrosion-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fasteners;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Torpedo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casings;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Underwater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vehicle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propulsion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>
                    <a:solidFill>
                      <a:srgbClr val="E97031">
                        <a:alpha val="19999"/>
                      </a:srgbClr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17-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PH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Steel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224154" marR="16256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17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Ni-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4Cr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Precipitation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Hardened Steel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marL="170180" marR="33591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Torpedo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casings;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Underwater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vehicle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propulsion;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Actuator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Engine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mount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hardware;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Rudder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stocks;</a:t>
                      </a:r>
                      <a:r>
                        <a:rPr dirty="0" sz="100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High-strength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fasteners;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Small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arms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barrels</a:t>
                      </a:r>
                      <a:r>
                        <a:rPr dirty="0" sz="10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receivers;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Weapon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trigger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mechanisms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2545"/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Inconel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Inconel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625,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718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2622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Exhaust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systems;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Chemical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injection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systems;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Flare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tips;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Turbine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engine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components;</a:t>
                      </a:r>
                      <a:r>
                        <a:rPr dirty="0" sz="1000" spc="-6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Combustion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chambers;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Jet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engine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hot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sections;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Missile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propulsion</a:t>
                      </a:r>
                      <a:r>
                        <a:rPr dirty="0" sz="1000" spc="-5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components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18Ni300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Maraging</a:t>
                      </a:r>
                      <a:r>
                        <a:rPr dirty="0" sz="1000" spc="-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Steel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marL="170180" marR="137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Drilling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bit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bodies;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Downhole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tool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housings;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Submarine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pressure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hull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penetrations;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Gun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barrels;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Missile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casings;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Armor-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piercing projectiles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/>
                </a:tc>
              </a:tr>
              <a:tr h="253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CoCr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10">
                          <a:latin typeface="Arial MT"/>
                          <a:cs typeface="Arial MT"/>
                        </a:rPr>
                        <a:t>Cobalt-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Chrome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Alloys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Pump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wear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rings;</a:t>
                      </a:r>
                      <a:r>
                        <a:rPr dirty="0" sz="10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Erosion-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resistant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nozzles; Pump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bushings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&amp;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seals•</a:t>
                      </a:r>
                      <a:r>
                        <a:rPr dirty="0" sz="10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Propeller</a:t>
                      </a:r>
                      <a:r>
                        <a:rPr dirty="0" sz="10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shaft</a:t>
                      </a:r>
                      <a:r>
                        <a:rPr dirty="0" sz="10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bearings;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solidFill>
                      <a:srgbClr val="E97031">
                        <a:alpha val="19999"/>
                      </a:srgbClr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 spc="-20">
                          <a:latin typeface="Arial MT"/>
                          <a:cs typeface="Arial MT"/>
                        </a:rPr>
                        <a:t>HEAs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B w="12700">
                      <a:solidFill>
                        <a:srgbClr val="E97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High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Entropy</a:t>
                      </a:r>
                      <a:r>
                        <a:rPr dirty="0" sz="10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Alloys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B w="12700">
                      <a:solidFill>
                        <a:srgbClr val="E970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000">
                          <a:latin typeface="Arial MT"/>
                          <a:cs typeface="Arial MT"/>
                        </a:rPr>
                        <a:t>Extreme</a:t>
                      </a:r>
                      <a:r>
                        <a:rPr dirty="0" sz="10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environment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valve</a:t>
                      </a:r>
                      <a:r>
                        <a:rPr dirty="0" sz="10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internals;</a:t>
                      </a:r>
                      <a:r>
                        <a:rPr dirty="0" sz="10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Erosion/corrosion-resistant coatings; Space-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based</a:t>
                      </a:r>
                      <a:r>
                        <a:rPr dirty="0" sz="10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>
                          <a:latin typeface="Arial MT"/>
                          <a:cs typeface="Arial MT"/>
                        </a:rPr>
                        <a:t>defense</a:t>
                      </a:r>
                      <a:r>
                        <a:rPr dirty="0" sz="10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000" spc="-10">
                          <a:latin typeface="Arial MT"/>
                          <a:cs typeface="Arial MT"/>
                        </a:rPr>
                        <a:t>systems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B="0" marT="43180">
                    <a:lnB w="12700">
                      <a:solidFill>
                        <a:srgbClr val="E9703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Igbonoba</dc:creator>
  <dcterms:created xsi:type="dcterms:W3CDTF">2026-03-02T16:26:04Z</dcterms:created>
  <dcterms:modified xsi:type="dcterms:W3CDTF">2026-03-02T16:26:04Z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2026-03-02T00:00:00Z</vt:filetime>
  </property>
  <property fmtid="{D5CDD505-2E9C-101B-9397-08002B2CF9AE}" pid="5" name="Producer">
    <vt:lpwstr>Microsoft® PowerPoint® for Microsoft 365</vt:lpwstr>
  </property>
</Properties>
</file>