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622" r:id="rId2"/>
    <p:sldId id="2625" r:id="rId3"/>
    <p:sldId id="266" r:id="rId4"/>
    <p:sldId id="2608" r:id="rId5"/>
    <p:sldId id="2621" r:id="rId6"/>
    <p:sldId id="2610" r:id="rId7"/>
    <p:sldId id="2605" r:id="rId8"/>
    <p:sldId id="2628" r:id="rId9"/>
    <p:sldId id="256" r:id="rId10"/>
    <p:sldId id="2627" r:id="rId11"/>
    <p:sldId id="258" r:id="rId12"/>
    <p:sldId id="257" r:id="rId13"/>
    <p:sldId id="2631" r:id="rId14"/>
    <p:sldId id="260" r:id="rId15"/>
    <p:sldId id="2629" r:id="rId16"/>
    <p:sldId id="2632" r:id="rId17"/>
    <p:sldId id="262" r:id="rId18"/>
    <p:sldId id="263" r:id="rId19"/>
    <p:sldId id="2618" r:id="rId20"/>
    <p:sldId id="2619" r:id="rId21"/>
  </p:sldIdLst>
  <p:sldSz cx="14630400" cy="8229600"/>
  <p:notesSz cx="8229600" cy="14630400"/>
  <p:embeddedFontLst>
    <p:embeddedFont>
      <p:font typeface="Crimson Pro Semi Bold" panose="020B0604020202020204" charset="0"/>
      <p:regular r:id="rId23"/>
    </p:embeddedFont>
    <p:embeddedFont>
      <p:font typeface="DM Sans" pitchFamily="2" charset="0"/>
      <p:regular r:id="rId24"/>
      <p:bold r:id="rId25"/>
      <p:italic r:id="rId26"/>
      <p:boldItalic r:id="rId27"/>
    </p:embeddedFont>
    <p:embeddedFont>
      <p:font typeface="Garet" panose="020B0604020202020204" charset="0"/>
      <p:regular r:id="rId28"/>
    </p:embeddedFont>
    <p:embeddedFont>
      <p:font typeface="Garet Bold" panose="020B0604020202020204" charset="0"/>
      <p:regular r:id="rId29"/>
    </p:embeddedFont>
    <p:embeddedFont>
      <p:font typeface="Heebo" pitchFamily="2" charset="-79"/>
      <p:regular r:id="rId30"/>
      <p:bold r:id="rId31"/>
    </p:embeddedFont>
    <p:embeddedFont>
      <p:font typeface="Libre Baskerville" panose="02000000000000000000" pitchFamily="2" charset="0"/>
      <p:regular r:id="rId32"/>
      <p:bold r:id="rId33"/>
      <p:italic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Raleway" pitchFamily="2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93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90778-7ECB-2D85-8A97-06A7BD40C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467BB-6D61-9F15-2914-766CF1C11A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EA0E18-0A70-CB1A-5DA1-D4DB016AC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4AA43-1291-196F-41B4-189A94268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23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F08C2-DA40-03AD-9DAD-0265EB03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5FEF0B-08A7-662F-073B-82192F8FC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3EE759-E04E-B5B6-1F3A-465F3B02C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ACDF9-53BA-354C-4B80-9A548D0BA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A814B-82E6-3375-9AD2-C0B4F989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A44C76-6502-04E1-452B-D8A5C0E10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395FB6-C770-5D9D-9307-1FC19EBEC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5D419-903C-CD1A-1B59-65DBCF7CFB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26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74EBE-FE2B-5E8A-9C67-3DE59747F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3B8D4-6275-2A0A-BE7C-7F91C28208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C5823-41C7-B22C-A67C-C7EA409778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Introduction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Definition of Additive Manufacturing (AM), Importance in Aerospace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Current Global Trends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Adoption Rates in Aerospace, Technological Advancements, Key Players, and Regions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Applications in Aerospace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Prototyping, Tooling, End-Use Parts, Quality Assurance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Benefits of Additive Manufacturing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Cost Reduction, Weight Savings, Design Flexibility,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Challenges and Limitations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Material Constraints, Regulatory Hurdles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Future Opportunities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Innovations in Materials, Integration with Other Technologies, Expansion into New Markets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Case Studies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Successful Implementations, - Lessons Learned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Conclusion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Summary of Key Points, Future Outlook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Q&amp;A Session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0DD65-79F0-EAA3-C29C-D35104C5E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09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462D8-3A56-D7E8-9C02-26166D8BC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99CEF-78D6-F883-CCCF-E3BBBCB0FF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268952-6C05-8ED3-D4AB-C3824FFFA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4797C-E3B5-140F-A9EF-FB1A6AEBA3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8B09-66B7-B4CC-E9BF-2327912C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F9349-34CF-35B7-5C8B-5B8EA802E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9421B-2704-1B64-6F2E-FE4CBD7C5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Introduction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Definition of Additive Manufacturing (AM), Importance in Aerospace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Current Global Trends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Adoption Rates in Aerospace, Technological Advancements, Key Players, and Regions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Applications in Aerospace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Prototyping, Tooling, End-Use Parts, Quality Assurance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Benefits of Additive Manufacturing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Cost Reduction, Weight Savings, Design Flexibility,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Challenges and Limitations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Material Constraints, Regulatory Hurdles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Future Opportunities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Innovations in Materials, Integration with Other Technologies, Expansion into New Markets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Case Studies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Successful Implementations, - Lessons Learned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Conclusion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Summary of Key Points, Future Outlook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Q&amp;A Session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AC65-E5AD-F6CF-B641-3AAAFDCC6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89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DB8F-01BF-47AD-2B06-B596A3A0F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70A74A-0045-FC27-2225-A441C5A05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D13CA-86DE-2452-42B8-0EBAFE963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68726-653C-DDA7-922A-66A10CEE58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4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8B09-66B7-B4CC-E9BF-2327912C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F9349-34CF-35B7-5C8B-5B8EA802E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9421B-2704-1B64-6F2E-FE4CBD7C5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Introduction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Definition of Additive Manufacturing (AM), Importance in Aerospace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Current Global Trends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Adoption Rates in Aerospace, Technological Advancements, Key Players, and Regions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Applications in Aerospace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Prototyping, Tooling, End-Use Parts, Quality Assurance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Benefits of Additive Manufacturing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Cost Reduction, Weight Savings, Design Flexibility,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Challenges and Limitations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Material Constraints, Regulatory Hurdles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Future Opportunities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Innovations in Materials, Integration with Other Technologies, Expansion into New Markets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Case Studies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Successful Implementations, - Lessons Learned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Conclusion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Summary of Key Points, Future Outlook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Q&amp;A Session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AC65-E5AD-F6CF-B641-3AAAFDCC6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88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04B9-2018-6E63-3323-6E180D20E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29E4E-F976-0411-BA6F-4259895FC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37EA4D-54D9-4536-182F-5BB3D7D33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Introduction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Definition of Additive Manufacturing (AM), Importance in Aerospace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Current Global Trends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Adoption Rates in Aerospace, Technological Advancements, Key Players, and Regions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Applications in Aerospace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Prototyping, Tooling, End-Use Parts, Quality Assurance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Benefits of Additive Manufacturing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Cost Reduction, Weight Savings, Design Flexibility,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Challenges and Limitations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Material Constraints, Regulatory Hurdles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Future Opportunities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Innovations in Materials, Integration with Other Technologies, Expansion into New Markets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Case Studies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Successful Implementations, - Lessons Learned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Conclusion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Summary of Key Points, Future Outlook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Q&amp;A Session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FB4A9-AD96-1C0B-A434-BD9B262D6A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5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A8B09-66B7-B4CC-E9BF-2327912CF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1F9349-34CF-35B7-5C8B-5B8EA802E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B9421B-2704-1B64-6F2E-FE4CBD7C5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Introduction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Definition of Additive Manufacturing (AM), Importance in Aerospace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Current Global Trends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Adoption Rates in Aerospace, Technological Advancements, Key Players, and Regions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Applications in Aerospace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Prototyping, Tooling, End-Use Parts, Quality Assurance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Benefits of Additive Manufacturing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Cost Reduction, Weight Savings, Design Flexibility, 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Challenges and Limitations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Material Constraints, Regulatory Hurdles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Future Opportunities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Innovations in Materials, Integration with Other Technologies, Expansion into New Markets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Case Studies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Successful Implementations, - Lessons Learned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Conclusion - </a:t>
            </a:r>
            <a:r>
              <a:rPr lang="en-US" b="0" i="0" dirty="0">
                <a:solidFill>
                  <a:srgbClr val="3F546A"/>
                </a:solidFill>
                <a:effectLst/>
                <a:latin typeface="inter"/>
              </a:rPr>
              <a:t>Summary of Key Points, Future Outlook</a:t>
            </a:r>
          </a:p>
          <a:p>
            <a:pPr algn="l">
              <a:buFont typeface="+mj-lt"/>
              <a:buAutoNum type="arabicPeriod"/>
            </a:pPr>
            <a:r>
              <a:rPr lang="en-US" b="1" i="0" dirty="0">
                <a:solidFill>
                  <a:srgbClr val="3F546A"/>
                </a:solidFill>
                <a:effectLst/>
                <a:latin typeface="inter"/>
              </a:rPr>
              <a:t>Q&amp;A Session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AC65-E5AD-F6CF-B641-3AAAFDCC62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6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olu@abacoll.com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hyperlink" Target="http://www.abacoll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uB8pUq9Vb6s?feature=oembed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HXvIMRklWiM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40D84-53FC-487A-A189-A0BF0DA1C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853AF164-0F1E-3049-0659-9934814540DA}"/>
              </a:ext>
            </a:extLst>
          </p:cNvPr>
          <p:cNvSpPr/>
          <p:nvPr/>
        </p:nvSpPr>
        <p:spPr>
          <a:xfrm>
            <a:off x="6199323" y="1607127"/>
            <a:ext cx="7741530" cy="1976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spcBef>
                <a:spcPts val="600"/>
              </a:spcBef>
              <a:buNone/>
            </a:pPr>
            <a:r>
              <a:rPr lang="en-US" sz="35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Leveraging West Africa Minerals for Additive Manufacturing – The Nigeria Case Study</a:t>
            </a: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B35D1F97-9099-7FC5-EBF8-C787F1DDF32A}"/>
              </a:ext>
            </a:extLst>
          </p:cNvPr>
          <p:cNvSpPr/>
          <p:nvPr/>
        </p:nvSpPr>
        <p:spPr>
          <a:xfrm>
            <a:off x="6280190" y="583846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>
            <a:extLst>
              <a:ext uri="{FF2B5EF4-FFF2-40B4-BE49-F238E27FC236}">
                <a16:creationId xmlns:a16="http://schemas.microsoft.com/office/drawing/2014/main" id="{200D8F74-95AA-3EBE-43AD-A5D40934FE43}"/>
              </a:ext>
            </a:extLst>
          </p:cNvPr>
          <p:cNvSpPr/>
          <p:nvPr/>
        </p:nvSpPr>
        <p:spPr>
          <a:xfrm>
            <a:off x="6199322" y="4453467"/>
            <a:ext cx="8126278" cy="3299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dirty="0">
                <a:latin typeface="DM Sans" pitchFamily="2" charset="0"/>
                <a:ea typeface="DM Sans Bold" pitchFamily="34" charset="-122"/>
                <a:cs typeface="DM Sans Bold" pitchFamily="34" charset="-120"/>
              </a:rPr>
              <a:t>Presented by </a:t>
            </a:r>
          </a:p>
          <a:p>
            <a:pPr marL="0" indent="0" algn="l">
              <a:lnSpc>
                <a:spcPts val="3100"/>
              </a:lnSpc>
              <a:buNone/>
            </a:pPr>
            <a:endParaRPr lang="en-US" sz="2400" dirty="0">
              <a:latin typeface="DM Sans" pitchFamily="2" charset="0"/>
              <a:ea typeface="DM Sans Bold" pitchFamily="34" charset="-122"/>
              <a:cs typeface="DM Sans Bold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en-US" sz="2350" b="1" dirty="0">
                <a:latin typeface="DM Sans" pitchFamily="2" charset="0"/>
                <a:ea typeface="DM Sans Bold" pitchFamily="34" charset="-122"/>
                <a:cs typeface="DM Sans Bold" pitchFamily="34" charset="-120"/>
              </a:rPr>
              <a:t>Dr. Olusanmi A. Adeniran, Ph.D., PMP, CQA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2000" dirty="0">
                <a:latin typeface="DM Sans" pitchFamily="2" charset="0"/>
                <a:ea typeface="DM Sans Bold" pitchFamily="34" charset="-122"/>
                <a:cs typeface="DM Sans Bold" pitchFamily="34" charset="-120"/>
              </a:rPr>
              <a:t>President | Abacoll Solutions LLC, Dallas, Texas, USA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dirty="0">
                <a:latin typeface="DM Sans" pitchFamily="2" charset="0"/>
              </a:rPr>
              <a:t>March 3, 2026</a:t>
            </a:r>
          </a:p>
          <a:p>
            <a:pPr marL="0" indent="0" algn="l">
              <a:lnSpc>
                <a:spcPts val="3100"/>
              </a:lnSpc>
              <a:buNone/>
            </a:pPr>
            <a:endParaRPr lang="en-US" i="1" dirty="0">
              <a:latin typeface="DM Sans" pitchFamily="2" charset="0"/>
            </a:endParaRPr>
          </a:p>
          <a:p>
            <a:endParaRPr lang="en-US" sz="800" dirty="0"/>
          </a:p>
          <a:p>
            <a:endParaRPr lang="en-US" sz="800" dirty="0"/>
          </a:p>
          <a:p>
            <a:pPr>
              <a:lnSpc>
                <a:spcPct val="120000"/>
              </a:lnSpc>
            </a:pPr>
            <a:r>
              <a:rPr lang="en-US" sz="1900" dirty="0"/>
              <a:t>West Africa Industrialization, Manufacturing and Trade Summit &amp; Exhibition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1A3EE-1B14-A07E-CF42-2E545C0F21C1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96E11A-D6DB-CA23-E472-0C0F6C21F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1807711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43ABFAC2-960C-BFDB-003A-CB3DCAF24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" y="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17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3EF67-059C-36FC-9BBB-F09561AFA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19AC96C8-6DF8-18EC-AE61-2112D568676B}"/>
              </a:ext>
            </a:extLst>
          </p:cNvPr>
          <p:cNvSpPr/>
          <p:nvPr/>
        </p:nvSpPr>
        <p:spPr>
          <a:xfrm>
            <a:off x="793790" y="1295400"/>
            <a:ext cx="5700143" cy="6138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Roboto" pitchFamily="34" charset="0"/>
                <a:ea typeface="Roboto" pitchFamily="34" charset="-122"/>
                <a:cs typeface="Roboto" pitchFamily="34" charset="-120"/>
              </a:rPr>
              <a:t>Possesses at least 44 commercially viable mineral types:</a:t>
            </a:r>
          </a:p>
          <a:p>
            <a:pPr marL="7429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Roboto" pitchFamily="34" charset="0"/>
                <a:ea typeface="Roboto" pitchFamily="34" charset="-122"/>
                <a:cs typeface="Roboto" pitchFamily="34" charset="-120"/>
              </a:rPr>
              <a:t>Lithium, titanium, iron ore, columbite-tantalite, and rare earth elements. </a:t>
            </a:r>
          </a:p>
          <a:p>
            <a:pPr marL="7429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Roboto" pitchFamily="34" charset="0"/>
                <a:ea typeface="Roboto" pitchFamily="34" charset="-122"/>
                <a:cs typeface="Roboto" pitchFamily="34" charset="-120"/>
              </a:rPr>
              <a:t>Extensive mineral resources spanning 923,768 km²</a:t>
            </a:r>
            <a:endParaRPr lang="en-US" sz="1550" dirty="0"/>
          </a:p>
          <a:p>
            <a:pPr marL="7429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155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Roboto" pitchFamily="34" charset="0"/>
                <a:ea typeface="Roboto" pitchFamily="34" charset="-122"/>
                <a:cs typeface="Roboto" pitchFamily="34" charset="-120"/>
              </a:rPr>
              <a:t>Unprecedented opportunities to establish indigenous additive manufacturing (AM) capabilities in sub-Saharan Africa.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155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Roboto" pitchFamily="34" charset="0"/>
                <a:ea typeface="Roboto" pitchFamily="34" charset="-122"/>
                <a:cs typeface="Roboto" pitchFamily="34" charset="-120"/>
              </a:rPr>
              <a:t>Growing at a 21.2% CAGR. For Nigeria, Africa's largest economy with 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155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Roboto" pitchFamily="34" charset="0"/>
                <a:ea typeface="Roboto" pitchFamily="34" charset="-122"/>
                <a:cs typeface="Roboto" pitchFamily="34" charset="-120"/>
              </a:rPr>
              <a:t>Strategic exploitation can establish a robust foundation for the domestic 3D printing industry</a:t>
            </a:r>
          </a:p>
          <a:p>
            <a:pPr marL="742950" lvl="1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155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50" dirty="0">
                <a:latin typeface="Roboto" pitchFamily="34" charset="0"/>
                <a:ea typeface="Roboto" pitchFamily="34" charset="-122"/>
                <a:cs typeface="Roboto" pitchFamily="34" charset="-120"/>
              </a:rPr>
              <a:t>By addressing value chain gaps via strategic partnerships, Nigeria can position itself as a regional advanced manufacturing hub, driving industrial diversification and reducing import dependency.</a:t>
            </a:r>
            <a:endParaRPr lang="en-US" sz="1550" dirty="0"/>
          </a:p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EF25D051-DF54-C6FA-FC1D-FCC4A5C6310D}"/>
              </a:ext>
            </a:extLst>
          </p:cNvPr>
          <p:cNvSpPr/>
          <p:nvPr/>
        </p:nvSpPr>
        <p:spPr>
          <a:xfrm>
            <a:off x="793790" y="6687145"/>
            <a:ext cx="317540" cy="317540"/>
          </a:xfrm>
          <a:prstGeom prst="roundRect">
            <a:avLst>
              <a:gd name="adj" fmla="val 28793492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61D532-C8E5-5D31-7DA0-BFD218D1CD95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7E6C0D-541E-EA94-B762-7029362D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163" y="1063097"/>
            <a:ext cx="8061990" cy="6319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78F70E-6A41-D499-99FA-7F8E68D8CBEB}"/>
              </a:ext>
            </a:extLst>
          </p:cNvPr>
          <p:cNvSpPr txBox="1"/>
          <p:nvPr/>
        </p:nvSpPr>
        <p:spPr>
          <a:xfrm>
            <a:off x="6188766" y="7395825"/>
            <a:ext cx="8441634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1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Mineral map of Nigeria [Vision 2020 National Technical Group on minerals and metals development (Agency, 2020, 2022)]</a:t>
            </a: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1D5F5E49-78F7-4D56-D210-7081B91C5B0C}"/>
              </a:ext>
            </a:extLst>
          </p:cNvPr>
          <p:cNvSpPr/>
          <p:nvPr/>
        </p:nvSpPr>
        <p:spPr>
          <a:xfrm>
            <a:off x="816885" y="401996"/>
            <a:ext cx="5863315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The Nigerian Opportunity</a:t>
            </a:r>
            <a:endParaRPr lang="en-US" sz="3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8C944-6004-8303-6C58-C3976740C2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968944-CF86-C924-BB2E-24F18C68F37F}"/>
              </a:ext>
            </a:extLst>
          </p:cNvPr>
          <p:cNvSpPr txBox="1"/>
          <p:nvPr/>
        </p:nvSpPr>
        <p:spPr>
          <a:xfrm>
            <a:off x="7202988" y="7668682"/>
            <a:ext cx="58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35859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81576"/>
            <a:ext cx="98726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Mining Sector's Current Underperformance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931009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0.6%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1090613" y="48339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GDP Contribution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89" y="5263199"/>
            <a:ext cx="3208367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Nigeria's mining sector contributes only 0.6% to GDP despite hosting 44+ commercially viable minerals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4116467" y="3931009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7.3%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4413290" y="48339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South Africa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4116467" y="5263199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GDP contribution from mining sector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439144" y="3931009"/>
            <a:ext cx="3074670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4.8%</a:t>
            </a:r>
            <a:endParaRPr lang="en-US" sz="5150" dirty="0"/>
          </a:p>
        </p:txBody>
      </p:sp>
      <p:sp>
        <p:nvSpPr>
          <p:cNvPr id="11" name="Text 8"/>
          <p:cNvSpPr/>
          <p:nvPr/>
        </p:nvSpPr>
        <p:spPr>
          <a:xfrm>
            <a:off x="7735967" y="48339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Ghana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7439144" y="5263199"/>
            <a:ext cx="307467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GDP contribution with gold dominance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10761821" y="3931009"/>
            <a:ext cx="30747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25%</a:t>
            </a:r>
            <a:endParaRPr lang="en-US" sz="5150" dirty="0"/>
          </a:p>
        </p:txBody>
      </p:sp>
      <p:sp>
        <p:nvSpPr>
          <p:cNvPr id="14" name="Text 11"/>
          <p:cNvSpPr/>
          <p:nvPr/>
        </p:nvSpPr>
        <p:spPr>
          <a:xfrm>
            <a:off x="11058763" y="483397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Botswana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10761821" y="5263199"/>
            <a:ext cx="307478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GDP contribution from diamonds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793790" y="6641425"/>
            <a:ext cx="13281974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Systemic constraints including policy fragmentation with minimal or overlapping mandates between federal/state authorities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Informal dominance with 85% of mineral extraction occurring illegally or through artisanal mining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Infrastructure deficit where only 12% of mining sites have grid power</a:t>
            </a:r>
            <a:endParaRPr lang="en-US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2C43C-1FC3-469E-5E27-D90FCC1E92D7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87CD63-FD7F-9612-93BC-B9FA8D4F2B14}"/>
              </a:ext>
            </a:extLst>
          </p:cNvPr>
          <p:cNvSpPr txBox="1"/>
          <p:nvPr/>
        </p:nvSpPr>
        <p:spPr>
          <a:xfrm>
            <a:off x="7202987" y="7668682"/>
            <a:ext cx="63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6" y="1696172"/>
            <a:ext cx="3138368" cy="313836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963" y="1696172"/>
            <a:ext cx="3138488" cy="3138488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830" y="1696172"/>
            <a:ext cx="3138488" cy="3138488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6697" y="1696172"/>
            <a:ext cx="3138488" cy="3138488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67596" y="5102088"/>
            <a:ext cx="13095208" cy="29419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Nigeria's geological framework encompasses diverse mineral occurrences essential for AM feedstock production.</a:t>
            </a:r>
          </a:p>
          <a:p>
            <a:pPr marL="285750" indent="-285750" algn="l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Nigerian Ministry of Solid Minerals Development catalogues extensive deposits of iron ore (3.0 billion tons), tin (10,000 tons annually), and columbite-tantalite.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resources align closely with AM feedstock requirements, particularly for aerospace, automotive, and defense applications.</a:t>
            </a:r>
          </a:p>
          <a:p>
            <a:pPr marL="285750" indent="-285750">
              <a:lnSpc>
                <a:spcPts val="27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There are also significant occurrences of rare earth elements, positioning it uniquely in the global supply chain for advanced manufacturing materials.</a:t>
            </a:r>
          </a:p>
          <a:p>
            <a:pPr marL="0" indent="0" algn="l">
              <a:lnSpc>
                <a:spcPts val="2750"/>
              </a:lnSpc>
              <a:buNone/>
            </a:pP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767596" y="6522132"/>
            <a:ext cx="13095208" cy="10526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endParaRPr lang="en-US" sz="1700" dirty="0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14A82E8D-3291-9808-401F-957873AD0017}"/>
              </a:ext>
            </a:extLst>
          </p:cNvPr>
          <p:cNvSpPr/>
          <p:nvPr/>
        </p:nvSpPr>
        <p:spPr>
          <a:xfrm>
            <a:off x="496610" y="439460"/>
            <a:ext cx="6800969" cy="387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Nigeria's Mineral Endowments</a:t>
            </a:r>
            <a:endParaRPr lang="en-US" sz="3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F20005-BACC-E75B-6E5E-1BFD79DBCFE0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1A062-CB1E-1174-5AF0-77A113C28CFC}"/>
              </a:ext>
            </a:extLst>
          </p:cNvPr>
          <p:cNvSpPr txBox="1"/>
          <p:nvPr/>
        </p:nvSpPr>
        <p:spPr>
          <a:xfrm>
            <a:off x="7202988" y="7668682"/>
            <a:ext cx="58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D79A2E-AEA6-EE06-8BBE-A7C679DF08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29615" y="1441766"/>
            <a:ext cx="468987" cy="468987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" y="1480759"/>
            <a:ext cx="312658" cy="39088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07081" y="1513323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Iron Ore Deposits</a:t>
            </a:r>
            <a:endParaRPr lang="en-US" sz="2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407081" y="1964093"/>
            <a:ext cx="3034665" cy="2334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Itakpe, Agbaja, and Lokoja deposits contain high-grade magnetite and hematite suitable for producing 316L stainless steel powders, representing 78% of current global AM steel consumption.</a:t>
            </a:r>
          </a:p>
        </p:txBody>
      </p:sp>
      <p:sp>
        <p:nvSpPr>
          <p:cNvPr id="8" name="Shape 4"/>
          <p:cNvSpPr/>
          <p:nvPr/>
        </p:nvSpPr>
        <p:spPr>
          <a:xfrm>
            <a:off x="4702254" y="1441766"/>
            <a:ext cx="468987" cy="468987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359" y="1480759"/>
            <a:ext cx="312658" cy="39088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79720" y="1513323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Tin Resources</a:t>
            </a:r>
            <a:endParaRPr lang="en-US" sz="2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379720" y="1964093"/>
            <a:ext cx="3034665" cy="2000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Jos Plateau tin deposits, with 99.5% purity levels, provide excellent feedstock for bronze and tin-based alloy powders used in specialized AM applications.</a:t>
            </a:r>
          </a:p>
        </p:txBody>
      </p:sp>
      <p:sp>
        <p:nvSpPr>
          <p:cNvPr id="12" name="Shape 7"/>
          <p:cNvSpPr/>
          <p:nvPr/>
        </p:nvSpPr>
        <p:spPr>
          <a:xfrm>
            <a:off x="729615" y="4715509"/>
            <a:ext cx="468987" cy="468987"/>
          </a:xfrm>
          <a:prstGeom prst="roundRect">
            <a:avLst>
              <a:gd name="adj" fmla="val 6668"/>
            </a:avLst>
          </a:prstGeom>
          <a:solidFill>
            <a:srgbClr val="E0E0EC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20" y="4754502"/>
            <a:ext cx="312658" cy="39088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07081" y="4787065"/>
            <a:ext cx="2606040" cy="3257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Columbite-Tantalite</a:t>
            </a:r>
            <a:endParaRPr lang="en-US" sz="205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1407081" y="5237836"/>
            <a:ext cx="7007304" cy="100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Nigeria's dominance in columbite-tantalite production positions the nation uniquely for producing niobium and tantalum powders essential for high-temperature aerospace applications.</a:t>
            </a:r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06CA3C84-3459-B899-DE64-222BE045F403}"/>
              </a:ext>
            </a:extLst>
          </p:cNvPr>
          <p:cNvSpPr/>
          <p:nvPr/>
        </p:nvSpPr>
        <p:spPr>
          <a:xfrm>
            <a:off x="496610" y="439460"/>
            <a:ext cx="6800969" cy="387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Mineral-to-Feedstock Alignment</a:t>
            </a:r>
          </a:p>
        </p:txBody>
      </p:sp>
      <p:sp>
        <p:nvSpPr>
          <p:cNvPr id="17" name="Text 7">
            <a:extLst>
              <a:ext uri="{FF2B5EF4-FFF2-40B4-BE49-F238E27FC236}">
                <a16:creationId xmlns:a16="http://schemas.microsoft.com/office/drawing/2014/main" id="{2A4413A2-9BC1-F8C9-CF6B-F35A8AF2B6ED}"/>
              </a:ext>
            </a:extLst>
          </p:cNvPr>
          <p:cNvSpPr/>
          <p:nvPr/>
        </p:nvSpPr>
        <p:spPr>
          <a:xfrm>
            <a:off x="954157" y="6748842"/>
            <a:ext cx="7898296" cy="894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350" dirty="0">
                <a:latin typeface="Roboto" pitchFamily="34" charset="0"/>
                <a:ea typeface="Roboto" pitchFamily="34" charset="-122"/>
                <a:cs typeface="Roboto" pitchFamily="34" charset="-120"/>
              </a:rPr>
              <a:t>Additional resources include titanium in Cross River and Nasarawa (for Ti-6Al-4V powders used in</a:t>
            </a:r>
          </a:p>
          <a:p>
            <a:pPr marL="0" indent="0" algn="l">
              <a:lnSpc>
                <a:spcPts val="1550"/>
              </a:lnSpc>
              <a:buNone/>
            </a:pPr>
            <a:r>
              <a:rPr lang="en-US" sz="1350" dirty="0">
                <a:latin typeface="Roboto" pitchFamily="34" charset="0"/>
                <a:ea typeface="Roboto" pitchFamily="34" charset="-122"/>
                <a:cs typeface="Roboto" pitchFamily="34" charset="-120"/>
              </a:rPr>
              <a:t>Biomedical And aerospace applications) and rare earth elements in Bauchi and Oyo (for magnetic</a:t>
            </a:r>
          </a:p>
          <a:p>
            <a:pPr marL="0" indent="0" algn="l">
              <a:lnSpc>
                <a:spcPts val="1550"/>
              </a:lnSpc>
              <a:buNone/>
            </a:pPr>
            <a:r>
              <a:rPr lang="en-US" sz="1350" dirty="0">
                <a:latin typeface="Roboto" pitchFamily="34" charset="0"/>
                <a:ea typeface="Roboto" pitchFamily="34" charset="-122"/>
                <a:cs typeface="Roboto" pitchFamily="34" charset="-120"/>
              </a:rPr>
              <a:t>powders used in electronics and motors). See Appendix A for Top 20 Mineral Ores and their importance</a:t>
            </a:r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28D40B-5DFC-A5B1-CF4C-32F32CD16531}"/>
              </a:ext>
            </a:extLst>
          </p:cNvPr>
          <p:cNvSpPr txBox="1"/>
          <p:nvPr/>
        </p:nvSpPr>
        <p:spPr>
          <a:xfrm>
            <a:off x="7202988" y="7668682"/>
            <a:ext cx="58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0EA30ED-1319-FC8B-7ECD-CA3D163B1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1982630" y="2819155"/>
            <a:ext cx="2258474" cy="291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Middle Belt Corridor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30926" y="3270759"/>
            <a:ext cx="3341408" cy="597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Encompasses tin, columbite, and tantalite deposits</a:t>
            </a: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745" y="1074651"/>
            <a:ext cx="4120205" cy="412020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753" y="3183785"/>
            <a:ext cx="279293" cy="34911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2908" y="1674131"/>
            <a:ext cx="3141365" cy="291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Northern Crystalline Complex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2908" y="2125736"/>
            <a:ext cx="3431747" cy="298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Iron ore and rare earth concentrations</a:t>
            </a: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745" y="1074651"/>
            <a:ext cx="4120205" cy="412020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460" y="1786706"/>
            <a:ext cx="279293" cy="3491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2908" y="3972038"/>
            <a:ext cx="3431747" cy="583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Southwestern Basement Complex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2908" y="4749993"/>
            <a:ext cx="3431747" cy="298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Diverse metallic mineral occurrences</a:t>
            </a: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745" y="1074651"/>
            <a:ext cx="4120205" cy="412020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6167" y="4089226"/>
            <a:ext cx="279293" cy="34911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30926" y="5655006"/>
            <a:ext cx="13263370" cy="1719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Strategic clustering in three primary zones across Nigeria. </a:t>
            </a:r>
          </a:p>
          <a:p>
            <a:pPr marL="285750" indent="-28575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geographic distribution creates natural hubs for developing specialized processing facilities tailored to specific mineral types. </a:t>
            </a:r>
          </a:p>
          <a:p>
            <a:pPr marL="285750" indent="-285750">
              <a:lnSpc>
                <a:spcPts val="26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strategic location of the mineral clusters provide opportunities for creating integrated mining and processing centers that can efficiently convert raw materials into AM feedstock with minimal transportation costs.</a:t>
            </a:r>
          </a:p>
          <a:p>
            <a:pPr marL="0" indent="0" algn="l">
              <a:lnSpc>
                <a:spcPts val="2600"/>
              </a:lnSpc>
              <a:buNone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 0">
            <a:extLst>
              <a:ext uri="{FF2B5EF4-FFF2-40B4-BE49-F238E27FC236}">
                <a16:creationId xmlns:a16="http://schemas.microsoft.com/office/drawing/2014/main" id="{6C332AF2-6D17-35D7-E603-A56ED9BA8DBD}"/>
              </a:ext>
            </a:extLst>
          </p:cNvPr>
          <p:cNvSpPr/>
          <p:nvPr/>
        </p:nvSpPr>
        <p:spPr>
          <a:xfrm>
            <a:off x="496610" y="439460"/>
            <a:ext cx="6800969" cy="387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900">
                <a:latin typeface="Raleway" pitchFamily="34" charset="0"/>
                <a:ea typeface="Raleway" pitchFamily="34" charset="-122"/>
                <a:cs typeface="Raleway" pitchFamily="34" charset="-120"/>
              </a:rPr>
              <a:t>Geographic Distribution Analysis</a:t>
            </a:r>
            <a:endParaRPr lang="en-US" sz="39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5DF36D-8464-EDB0-6A20-92633CF880B7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4CD858-7DEA-F43D-0AE0-0A2BF97420C9}"/>
              </a:ext>
            </a:extLst>
          </p:cNvPr>
          <p:cNvSpPr txBox="1"/>
          <p:nvPr/>
        </p:nvSpPr>
        <p:spPr>
          <a:xfrm>
            <a:off x="7202987" y="7668682"/>
            <a:ext cx="63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5CDD342-CEAC-698F-93AA-F27BF4945F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052" y="1379843"/>
            <a:ext cx="1738156" cy="1178004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49" y="1935150"/>
            <a:ext cx="287536" cy="3593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08640" y="1584273"/>
            <a:ext cx="2868930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Specialized Applications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5308640" y="2026352"/>
            <a:ext cx="3060978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Aerospace, automotive, defense</a:t>
            </a:r>
          </a:p>
        </p:txBody>
      </p:sp>
      <p:sp>
        <p:nvSpPr>
          <p:cNvPr id="7" name="Shape 3"/>
          <p:cNvSpPr/>
          <p:nvPr/>
        </p:nvSpPr>
        <p:spPr>
          <a:xfrm>
            <a:off x="5155287" y="2573801"/>
            <a:ext cx="8708350" cy="11430"/>
          </a:xfrm>
          <a:prstGeom prst="roundRect">
            <a:avLst>
              <a:gd name="adj" fmla="val 268354"/>
            </a:avLst>
          </a:prstGeom>
          <a:solidFill>
            <a:srgbClr val="C6C6D2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148" y="2608925"/>
            <a:ext cx="3591340" cy="1178004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7049" y="3031954"/>
            <a:ext cx="287536" cy="35933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397585" y="2813355"/>
            <a:ext cx="2556034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Material Properties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397585" y="3255434"/>
            <a:ext cx="3369350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Chemical composition, morphology</a:t>
            </a:r>
          </a:p>
        </p:txBody>
      </p:sp>
      <p:sp>
        <p:nvSpPr>
          <p:cNvPr id="12" name="Shape 6"/>
          <p:cNvSpPr/>
          <p:nvPr/>
        </p:nvSpPr>
        <p:spPr>
          <a:xfrm>
            <a:off x="6244233" y="3802883"/>
            <a:ext cx="7619405" cy="11430"/>
          </a:xfrm>
          <a:prstGeom prst="roundRect">
            <a:avLst>
              <a:gd name="adj" fmla="val 268354"/>
            </a:avLst>
          </a:prstGeom>
          <a:solidFill>
            <a:srgbClr val="C6C6D2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0748" y="3838007"/>
            <a:ext cx="5420139" cy="1178004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7049" y="4222756"/>
            <a:ext cx="287536" cy="35933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486531" y="4042437"/>
            <a:ext cx="2770227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Particle Characteristics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486531" y="4484516"/>
            <a:ext cx="3647718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Spherical particles, 15-45 micrometers</a:t>
            </a:r>
          </a:p>
        </p:txBody>
      </p:sp>
      <p:sp>
        <p:nvSpPr>
          <p:cNvPr id="17" name="Text 9"/>
          <p:cNvSpPr/>
          <p:nvPr/>
        </p:nvSpPr>
        <p:spPr>
          <a:xfrm>
            <a:off x="748665" y="5412902"/>
            <a:ext cx="13199031" cy="1870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Contemporary AM technologies for metallic components primarily utilize powder metallurgy principles. </a:t>
            </a:r>
          </a:p>
          <a:p>
            <a:pPr marL="742950" lvl="1" indent="-285750">
              <a:lnSpc>
                <a:spcPts val="255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processes require specific particle size distributions, chemical compositions, and morphological characteristics for optimal print quality </a:t>
            </a:r>
          </a:p>
          <a:p>
            <a:pPr marL="285750" indent="-28575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Titanium alloys, aluminum alloys, stainless steels, and nickel-based superalloys dominate industrial applications. </a:t>
            </a:r>
          </a:p>
          <a:p>
            <a:pPr marL="742950" lvl="1" indent="-28575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powder specifications typically demand spherical particles ranging from 15-45 micrometers, which Nigeria's mineral resources can be processed to meet.</a:t>
            </a:r>
          </a:p>
          <a:p>
            <a:pPr marL="285750" indent="-285750" algn="l">
              <a:lnSpc>
                <a:spcPts val="255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l">
              <a:lnSpc>
                <a:spcPts val="255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 0">
            <a:extLst>
              <a:ext uri="{FF2B5EF4-FFF2-40B4-BE49-F238E27FC236}">
                <a16:creationId xmlns:a16="http://schemas.microsoft.com/office/drawing/2014/main" id="{B4FFBC2B-8CE3-B812-A73A-E505888A5CF4}"/>
              </a:ext>
            </a:extLst>
          </p:cNvPr>
          <p:cNvSpPr/>
          <p:nvPr/>
        </p:nvSpPr>
        <p:spPr>
          <a:xfrm>
            <a:off x="496610" y="439460"/>
            <a:ext cx="6800969" cy="387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AM Feedstock Requirements</a:t>
            </a:r>
          </a:p>
          <a:p>
            <a:pPr marL="0" indent="0" algn="l">
              <a:lnSpc>
                <a:spcPts val="3050"/>
              </a:lnSpc>
              <a:buNone/>
            </a:pPr>
            <a:endParaRPr lang="en-US" sz="3900" dirty="0">
              <a:latin typeface="Raleway" pitchFamily="34" charset="0"/>
              <a:ea typeface="Raleway" pitchFamily="34" charset="-122"/>
              <a:cs typeface="Raleway" pitchFamily="34" charset="-12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68B48A-2B0B-70BB-ABA1-53638FE33362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D1A21A-5AFB-3B95-BD00-D6794B7AFCFC}"/>
              </a:ext>
            </a:extLst>
          </p:cNvPr>
          <p:cNvSpPr txBox="1"/>
          <p:nvPr/>
        </p:nvSpPr>
        <p:spPr>
          <a:xfrm>
            <a:off x="7202987" y="7668682"/>
            <a:ext cx="63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DDFFDB-7DBB-CFD2-15C6-2C750D05EE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55844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/>
          <p:cNvSpPr/>
          <p:nvPr/>
        </p:nvSpPr>
        <p:spPr>
          <a:xfrm>
            <a:off x="793790" y="1767245"/>
            <a:ext cx="6079690" cy="3484364"/>
          </a:xfrm>
          <a:prstGeom prst="roundRect">
            <a:avLst>
              <a:gd name="adj" fmla="val 976"/>
            </a:avLst>
          </a:prstGeom>
          <a:solidFill>
            <a:srgbClr val="E0E0EC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20604" y="19940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Resource Security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20604" y="2484477"/>
            <a:ext cx="532716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Domestic mineral control eliminates supply chain vulnerabilities inherent in imported feedstock materials, providing strategic autonomy for critical manufacturing capabilities.</a:t>
            </a:r>
          </a:p>
        </p:txBody>
      </p:sp>
      <p:sp>
        <p:nvSpPr>
          <p:cNvPr id="7" name="Shape 4"/>
          <p:cNvSpPr/>
          <p:nvPr/>
        </p:nvSpPr>
        <p:spPr>
          <a:xfrm>
            <a:off x="7756921" y="1767245"/>
            <a:ext cx="5852875" cy="3484364"/>
          </a:xfrm>
          <a:prstGeom prst="roundRect">
            <a:avLst>
              <a:gd name="adj" fmla="val 976"/>
            </a:avLst>
          </a:prstGeom>
          <a:solidFill>
            <a:srgbClr val="E0E0EC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7983735" y="1994059"/>
            <a:ext cx="45279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Cost Competitiveness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7983735" y="2484477"/>
            <a:ext cx="5128420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Direct access to raw materials significantly reduces feedstock costs, traditionally representing 25-40% of AM production expenses according to Wohlers Associates (2023).</a:t>
            </a:r>
          </a:p>
        </p:txBody>
      </p:sp>
      <p:sp>
        <p:nvSpPr>
          <p:cNvPr id="10" name="Shape 7"/>
          <p:cNvSpPr/>
          <p:nvPr/>
        </p:nvSpPr>
        <p:spPr>
          <a:xfrm>
            <a:off x="793790" y="5478423"/>
            <a:ext cx="12816006" cy="2032754"/>
          </a:xfrm>
          <a:prstGeom prst="roundRect">
            <a:avLst>
              <a:gd name="adj" fmla="val 1674"/>
            </a:avLst>
          </a:prstGeom>
          <a:solidFill>
            <a:srgbClr val="E0E0EC"/>
          </a:solidFill>
          <a:ln/>
        </p:spPr>
        <p:txBody>
          <a:bodyPr/>
          <a:lstStyle/>
          <a:p>
            <a:endParaRPr lang="en-US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20604" y="5705237"/>
            <a:ext cx="39108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Value-Addition Opportunities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20604" y="6195655"/>
            <a:ext cx="1204663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Integrated mineral processing and powder production facilities can capture entire value chains, maximizing economic returns from natural resource exploitation.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CF57A7-3C5F-F6F6-0A8D-DED4E3AFA613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5CCB9D-E45C-7EE5-8E49-75BCB52DDB9E}"/>
              </a:ext>
            </a:extLst>
          </p:cNvPr>
          <p:cNvSpPr txBox="1"/>
          <p:nvPr/>
        </p:nvSpPr>
        <p:spPr>
          <a:xfrm>
            <a:off x="7202987" y="7668682"/>
            <a:ext cx="63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019627FE-8771-23E1-365C-A4038C496340}"/>
              </a:ext>
            </a:extLst>
          </p:cNvPr>
          <p:cNvSpPr/>
          <p:nvPr/>
        </p:nvSpPr>
        <p:spPr>
          <a:xfrm>
            <a:off x="496610" y="439460"/>
            <a:ext cx="6800969" cy="387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Strategic Advantages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E172F0-733C-00A6-C53D-B3878CF10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88" y="1401775"/>
            <a:ext cx="786051" cy="155793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71982" y="1492678"/>
            <a:ext cx="2546033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Development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571982" y="1898861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Establishing powder production facilities proximate to mineral extraction sites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1571982" y="2244619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Processing plants near mining operations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571982" y="2551086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Transportation networks for efficient distribution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88" y="3092228"/>
            <a:ext cx="786051" cy="155793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71982" y="3183131"/>
            <a:ext cx="2430185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Quality Assurance Systems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1571982" y="3589314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Implementing international standards for AM feedstock certification compliant with ASTM F3049-14 and ISO/ASTM 52900 </a:t>
            </a:r>
          </a:p>
          <a:p>
            <a:pPr marL="0" indent="0" algn="l">
              <a:lnSpc>
                <a:spcPts val="1950"/>
              </a:lnSpc>
              <a:buNone/>
            </a:pP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1571982" y="3935071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Testing laboratories for powder validation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1571982" y="4241538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Certification processes aligned with global standards</a:t>
            </a:r>
            <a:endParaRPr lang="en-US" sz="16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88" y="4782681"/>
            <a:ext cx="786051" cy="1557933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71982" y="4873583"/>
            <a:ext cx="1965246" cy="2456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Technology Transfer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xt 10"/>
          <p:cNvSpPr/>
          <p:nvPr/>
        </p:nvSpPr>
        <p:spPr>
          <a:xfrm>
            <a:off x="1571982" y="5279767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Partnering with established AM equipment manufacturers for knowledge acquisition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1571982" y="5625524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Joint ventures with international partners</a:t>
            </a:r>
            <a:endParaRPr lang="en-US" sz="1600" dirty="0"/>
          </a:p>
        </p:txBody>
      </p:sp>
      <p:sp>
        <p:nvSpPr>
          <p:cNvPr id="18" name="Text 12"/>
          <p:cNvSpPr/>
          <p:nvPr/>
        </p:nvSpPr>
        <p:spPr>
          <a:xfrm>
            <a:off x="1571982" y="5931991"/>
            <a:ext cx="12508230" cy="2514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600" dirty="0">
                <a:latin typeface="Open Sans" pitchFamily="34" charset="0"/>
                <a:ea typeface="Open Sans" pitchFamily="34" charset="-122"/>
                <a:cs typeface="Open Sans" pitchFamily="34" charset="-120"/>
              </a:rPr>
              <a:t>Training programs for local workforce</a:t>
            </a:r>
            <a:endParaRPr lang="en-US" sz="16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3A83CE-9787-A756-D1FF-8B43BCB3AA57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D1B9E6-FC37-8CCE-C80C-96D3A75AC74A}"/>
              </a:ext>
            </a:extLst>
          </p:cNvPr>
          <p:cNvSpPr txBox="1"/>
          <p:nvPr/>
        </p:nvSpPr>
        <p:spPr>
          <a:xfrm>
            <a:off x="7202987" y="7668682"/>
            <a:ext cx="63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</a:t>
            </a:r>
          </a:p>
        </p:txBody>
      </p:sp>
      <p:sp>
        <p:nvSpPr>
          <p:cNvPr id="21" name="Text 0">
            <a:extLst>
              <a:ext uri="{FF2B5EF4-FFF2-40B4-BE49-F238E27FC236}">
                <a16:creationId xmlns:a16="http://schemas.microsoft.com/office/drawing/2014/main" id="{6ED31C6F-089C-F655-52DC-8E49B789E472}"/>
              </a:ext>
            </a:extLst>
          </p:cNvPr>
          <p:cNvSpPr/>
          <p:nvPr/>
        </p:nvSpPr>
        <p:spPr>
          <a:xfrm>
            <a:off x="496610" y="439460"/>
            <a:ext cx="6800969" cy="387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Implementation Framework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037C80-60E6-CBF3-97C6-F53A721EF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8643"/>
            <a:ext cx="966823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Implementation Roadmap and Conclusion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69" y="1585555"/>
            <a:ext cx="45719" cy="4491157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6519505" y="1797368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7091958" y="158555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166372" y="162276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805595" y="1653778"/>
            <a:ext cx="251733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Foundation (Years 1-3)</a:t>
            </a:r>
            <a:endParaRPr lang="en-US" sz="1950" b="1" dirty="0"/>
          </a:p>
        </p:txBody>
      </p:sp>
      <p:sp>
        <p:nvSpPr>
          <p:cNvPr id="8" name="Text 6"/>
          <p:cNvSpPr/>
          <p:nvPr/>
        </p:nvSpPr>
        <p:spPr>
          <a:xfrm>
            <a:off x="793789" y="2082998"/>
            <a:ext cx="57257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Verify solid minerals available to support local industrialization.</a:t>
            </a:r>
          </a:p>
          <a:p>
            <a:pPr marL="0" indent="0" algn="just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Establish pilot processing and testing labs to validate mineral-to-powder conversion processes and quality standards.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515582" y="2987993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7091958" y="277618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7166372" y="281338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284440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Expansion (Years 3-5)</a:t>
            </a:r>
            <a:endParaRPr lang="en-US" sz="1950" b="1" dirty="0"/>
          </a:p>
        </p:txBody>
      </p:sp>
      <p:sp>
        <p:nvSpPr>
          <p:cNvPr id="13" name="Text 11"/>
          <p:cNvSpPr/>
          <p:nvPr/>
        </p:nvSpPr>
        <p:spPr>
          <a:xfrm>
            <a:off x="8307467" y="3273623"/>
            <a:ext cx="55291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Build powder production lines and quality control units to scale up operations and meet international certification requirements.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6519505" y="4014311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Shape 13"/>
          <p:cNvSpPr/>
          <p:nvPr/>
        </p:nvSpPr>
        <p:spPr>
          <a:xfrm>
            <a:off x="7091958" y="3802499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14"/>
          <p:cNvSpPr/>
          <p:nvPr/>
        </p:nvSpPr>
        <p:spPr>
          <a:xfrm>
            <a:off x="7166372" y="3839706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3840123" y="3870722"/>
            <a:ext cx="248281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Integration (Years 5-7)</a:t>
            </a:r>
            <a:endParaRPr lang="en-US" sz="1950" b="1" dirty="0"/>
          </a:p>
        </p:txBody>
      </p:sp>
      <p:sp>
        <p:nvSpPr>
          <p:cNvPr id="18" name="Text 16"/>
          <p:cNvSpPr/>
          <p:nvPr/>
        </p:nvSpPr>
        <p:spPr>
          <a:xfrm>
            <a:off x="793790" y="4299942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Link extraction, atomization, and AM printing value chains to create a complete ecosystem from mine to finished product.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515582" y="5040749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7091958" y="482893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7166372" y="486614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4897160"/>
            <a:ext cx="25757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Innovation (Years 8-10)</a:t>
            </a:r>
            <a:endParaRPr lang="en-US" sz="1950" b="1" dirty="0"/>
          </a:p>
        </p:txBody>
      </p:sp>
      <p:sp>
        <p:nvSpPr>
          <p:cNvPr id="23" name="Text 21"/>
          <p:cNvSpPr/>
          <p:nvPr/>
        </p:nvSpPr>
        <p:spPr>
          <a:xfrm>
            <a:off x="8307467" y="5326380"/>
            <a:ext cx="552914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latin typeface="Roboto" pitchFamily="34" charset="0"/>
                <a:ea typeface="Roboto" pitchFamily="34" charset="-122"/>
                <a:cs typeface="Roboto" pitchFamily="34" charset="-120"/>
              </a:rPr>
              <a:t>Develop proprietary AM materials tailored to West Africa ores, creating unique value propositions in global markets.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783971" y="6556356"/>
            <a:ext cx="1336011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West Africa's vast, underutilized mineral wealth aligns strongly with the global demand for AM feedstock materials. </a:t>
            </a:r>
          </a:p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500" b="1" dirty="0">
                <a:latin typeface="Roboto" pitchFamily="34" charset="0"/>
                <a:ea typeface="Roboto" pitchFamily="34" charset="-122"/>
                <a:cs typeface="Roboto" pitchFamily="34" charset="-120"/>
              </a:rPr>
              <a:t>With strategic investments in beneficiation infrastructure, powder production, quality certification, and international partnerships, Nigeria and other West Africa nations can lead sub-Saharan Africa into a new era of industrial competitiveness.</a:t>
            </a:r>
          </a:p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AA034D5-BABE-B855-0FA2-C188AF2AD0BA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4ED9BC-73D6-FA35-7112-FB020E171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61656C-18CC-453E-EE95-257A2988DFAC}"/>
              </a:ext>
            </a:extLst>
          </p:cNvPr>
          <p:cNvSpPr txBox="1"/>
          <p:nvPr/>
        </p:nvSpPr>
        <p:spPr>
          <a:xfrm>
            <a:off x="7202987" y="7668682"/>
            <a:ext cx="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BC8E7-F1A6-EB33-D0A3-2B6C5D305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8CC80D98-42BE-5D9F-DB15-5D5436783023}"/>
              </a:ext>
            </a:extLst>
          </p:cNvPr>
          <p:cNvSpPr/>
          <p:nvPr/>
        </p:nvSpPr>
        <p:spPr>
          <a:xfrm>
            <a:off x="743545" y="584240"/>
            <a:ext cx="6960632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Questions</a:t>
            </a:r>
            <a:endParaRPr lang="en-US" sz="415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FF661D-FF83-BB64-CC7C-FAED5CBF17BF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650E8-57D6-5135-88DC-2269ACE0E402}"/>
              </a:ext>
            </a:extLst>
          </p:cNvPr>
          <p:cNvSpPr txBox="1"/>
          <p:nvPr/>
        </p:nvSpPr>
        <p:spPr>
          <a:xfrm>
            <a:off x="13743709" y="7666182"/>
            <a:ext cx="54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70D54519-4B53-36AA-E317-154752B7BFF3}"/>
              </a:ext>
            </a:extLst>
          </p:cNvPr>
          <p:cNvSpPr/>
          <p:nvPr/>
        </p:nvSpPr>
        <p:spPr>
          <a:xfrm>
            <a:off x="3572179" y="1605494"/>
            <a:ext cx="7153532" cy="5727501"/>
          </a:xfrm>
          <a:custGeom>
            <a:avLst/>
            <a:gdLst/>
            <a:ahLst/>
            <a:cxnLst/>
            <a:rect l="l" t="t" r="r" b="b"/>
            <a:pathLst>
              <a:path w="7153532" h="5727501">
                <a:moveTo>
                  <a:pt x="0" y="0"/>
                </a:moveTo>
                <a:lnTo>
                  <a:pt x="7153532" y="0"/>
                </a:lnTo>
                <a:lnTo>
                  <a:pt x="7153532" y="5727502"/>
                </a:lnTo>
                <a:lnTo>
                  <a:pt x="0" y="57275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0EF4D-4100-08CC-5199-30446485AB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672141-B7F8-E8B7-6634-A6849F54F0B9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D6C62-2A15-9C3A-3E8A-E76656F3822C}"/>
              </a:ext>
            </a:extLst>
          </p:cNvPr>
          <p:cNvSpPr txBox="1"/>
          <p:nvPr/>
        </p:nvSpPr>
        <p:spPr>
          <a:xfrm>
            <a:off x="7202987" y="7668682"/>
            <a:ext cx="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88059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ABD9C-7140-50C6-6BD2-3492DE1C0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ADB2DB-A772-2BD5-8E6E-A07F7D85B6D6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24045-4959-2E64-444C-3D6C9380B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6AC2FC6F-F29D-3EEE-9768-68A69661816C}"/>
              </a:ext>
            </a:extLst>
          </p:cNvPr>
          <p:cNvSpPr/>
          <p:nvPr/>
        </p:nvSpPr>
        <p:spPr>
          <a:xfrm>
            <a:off x="816885" y="401996"/>
            <a:ext cx="5550047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Crimson Pro Semi Bold"/>
                <a:ea typeface="Raleway" pitchFamily="34" charset="-122"/>
                <a:cs typeface="Raleway" pitchFamily="34" charset="-120"/>
              </a:rPr>
              <a:t>About Abacoll</a:t>
            </a:r>
            <a:endParaRPr lang="en-US" sz="3900" dirty="0">
              <a:latin typeface="Crimson Pro Semi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9BE521-E88A-F699-4AD4-2872F2D68F18}"/>
              </a:ext>
            </a:extLst>
          </p:cNvPr>
          <p:cNvSpPr txBox="1"/>
          <p:nvPr/>
        </p:nvSpPr>
        <p:spPr>
          <a:xfrm>
            <a:off x="7202988" y="7668682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" name="TextBox 20">
            <a:extLst>
              <a:ext uri="{FF2B5EF4-FFF2-40B4-BE49-F238E27FC236}">
                <a16:creationId xmlns:a16="http://schemas.microsoft.com/office/drawing/2014/main" id="{74FC6F0E-8FD4-3232-C167-D7997E098A5E}"/>
              </a:ext>
            </a:extLst>
          </p:cNvPr>
          <p:cNvSpPr txBox="1"/>
          <p:nvPr/>
        </p:nvSpPr>
        <p:spPr>
          <a:xfrm>
            <a:off x="2714669" y="1363380"/>
            <a:ext cx="140837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dirty="0">
                <a:latin typeface="Garet"/>
                <a:ea typeface="Garet"/>
                <a:cs typeface="Garet"/>
                <a:sym typeface="Garet"/>
              </a:rPr>
              <a:t>Dr. Olu Adeniran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Ph.D., PMP, CQA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President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C5DB3384-E62A-9C42-6D6E-C4BE5B4C4540}"/>
              </a:ext>
            </a:extLst>
          </p:cNvPr>
          <p:cNvSpPr txBox="1"/>
          <p:nvPr/>
        </p:nvSpPr>
        <p:spPr>
          <a:xfrm>
            <a:off x="2714669" y="5811009"/>
            <a:ext cx="187385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dirty="0">
                <a:latin typeface="Garet"/>
                <a:ea typeface="Garet"/>
                <a:cs typeface="Garet"/>
                <a:sym typeface="Garet"/>
              </a:rPr>
              <a:t>Dr. Davidson </a:t>
            </a:r>
            <a:r>
              <a:rPr lang="en-US" sz="1400" b="1" dirty="0" err="1">
                <a:latin typeface="Garet"/>
                <a:ea typeface="Garet"/>
                <a:cs typeface="Garet"/>
                <a:sym typeface="Garet"/>
              </a:rPr>
              <a:t>Akwada</a:t>
            </a:r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 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Ph.D., PMP, CSSBB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Director, QEHS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38F19A67-02E2-9291-2382-718E61A08971}"/>
              </a:ext>
            </a:extLst>
          </p:cNvPr>
          <p:cNvSpPr txBox="1"/>
          <p:nvPr/>
        </p:nvSpPr>
        <p:spPr>
          <a:xfrm>
            <a:off x="2714669" y="3645179"/>
            <a:ext cx="1701214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b="1" dirty="0">
                <a:latin typeface="Garet"/>
                <a:ea typeface="Garet"/>
                <a:cs typeface="Garet"/>
                <a:sym typeface="Garet"/>
              </a:rPr>
              <a:t>Dr. Zhiru Shi 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Ph.D., PMP, PSM1</a:t>
            </a:r>
          </a:p>
          <a:p>
            <a:pPr algn="l"/>
            <a:r>
              <a:rPr lang="en-US" sz="1400" dirty="0">
                <a:latin typeface="Garet"/>
                <a:ea typeface="Garet"/>
                <a:cs typeface="Garet"/>
                <a:sym typeface="Garet"/>
              </a:rPr>
              <a:t>Director, Engineering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28E8F2-269F-E99D-6B8C-20184B16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759" b="7973"/>
          <a:stretch>
            <a:fillRect/>
          </a:stretch>
        </p:blipFill>
        <p:spPr>
          <a:xfrm>
            <a:off x="745344" y="3564776"/>
            <a:ext cx="1808285" cy="1729117"/>
          </a:xfrm>
          <a:prstGeom prst="rect">
            <a:avLst/>
          </a:prstGeom>
        </p:spPr>
      </p:pic>
      <p:pic>
        <p:nvPicPr>
          <p:cNvPr id="14" name="Picture 1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CA8CFDF-4678-800E-3251-5634AC522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4" y="5714622"/>
            <a:ext cx="1808285" cy="1853906"/>
          </a:xfrm>
          <a:prstGeom prst="rect">
            <a:avLst/>
          </a:prstGeom>
        </p:spPr>
      </p:pic>
      <p:pic>
        <p:nvPicPr>
          <p:cNvPr id="15" name="Picture 1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85A2EC0A-D7EA-D6FA-B79C-26845156B0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0" y="1332731"/>
            <a:ext cx="1799659" cy="18265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5876A8-C5FB-CF2B-5EBC-B3201630606E}"/>
              </a:ext>
            </a:extLst>
          </p:cNvPr>
          <p:cNvSpPr txBox="1"/>
          <p:nvPr/>
        </p:nvSpPr>
        <p:spPr>
          <a:xfrm>
            <a:off x="8374566" y="1245173"/>
            <a:ext cx="5523621" cy="6544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400" b="1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Engineering and management consulting company</a:t>
            </a:r>
          </a:p>
          <a:p>
            <a:pPr marL="1104900" lvl="2" indent="-3238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Garet Bold"/>
                <a:ea typeface="Garet Bold"/>
                <a:cs typeface="Garet Bold"/>
                <a:sym typeface="Garet Bold"/>
              </a:rPr>
              <a:t>Located in Dallas, TX</a:t>
            </a:r>
          </a:p>
          <a:p>
            <a:pPr marL="1104900" lvl="2" indent="-323850">
              <a:lnSpc>
                <a:spcPct val="114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latin typeface="Garet Bold" panose="020B0604020202020204" charset="0"/>
                <a:ea typeface="Garet Bold"/>
                <a:cs typeface="Garet Bold" panose="020B0604020202020204" charset="0"/>
                <a:sym typeface="Garet Bold"/>
              </a:rPr>
              <a:t>Established in 2018</a:t>
            </a:r>
          </a:p>
          <a:p>
            <a:pPr marL="0" marR="0">
              <a:lnSpc>
                <a:spcPct val="114000"/>
              </a:lnSpc>
              <a:spcAft>
                <a:spcPts val="800"/>
              </a:spcAft>
              <a:buNone/>
            </a:pPr>
            <a:endParaRPr lang="en-US" sz="1400" dirty="0">
              <a:effectLst/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342900" marR="0" lvl="0" indent="-342900">
              <a:lnSpc>
                <a:spcPct val="114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Our Business </a:t>
            </a:r>
            <a:endParaRPr lang="en-US" sz="1400" b="1" dirty="0"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800100" lvl="1" indent="-342900">
              <a:lnSpc>
                <a:spcPct val="114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b="1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Advanced Materials &amp; Manufacturing Solutions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Alternate Materials &amp; Manufacturing Development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Product Lifecycle Management</a:t>
            </a:r>
          </a:p>
          <a:p>
            <a:pPr marL="114300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Material Quality Advisory</a:t>
            </a:r>
          </a:p>
          <a:p>
            <a:pPr marL="914400" marR="0">
              <a:lnSpc>
                <a:spcPct val="114000"/>
              </a:lnSpc>
              <a:buNone/>
            </a:pPr>
            <a:r>
              <a:rPr lang="en-US" sz="1400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 </a:t>
            </a: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Sustainable Energy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Renewables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Clean Energie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Energetic Minerals</a:t>
            </a: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endParaRPr lang="en-US" sz="1400" dirty="0"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Asset Integrity Solutions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Advanced NDT Inspection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Mechanical Integrity Inspection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Advanced solutions for pipeline assessment</a:t>
            </a: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endParaRPr lang="en-US" sz="1400" dirty="0">
              <a:effectLst/>
              <a:latin typeface="Garet Bold" panose="020B0604020202020204" charset="0"/>
              <a:ea typeface="Calibri" panose="020F0502020204030204" pitchFamily="34" charset="0"/>
              <a:cs typeface="Garet Bold" panose="020B0604020202020204" charset="0"/>
            </a:endParaRPr>
          </a:p>
          <a:p>
            <a:pPr marL="742950" marR="0" lvl="1" indent="-285750">
              <a:lnSpc>
                <a:spcPct val="114000"/>
              </a:lnSpc>
              <a:buFont typeface="Courier New" panose="02070309020205020404" pitchFamily="49" charset="0"/>
              <a:buChar char="o"/>
            </a:pPr>
            <a:r>
              <a:rPr lang="en-US" sz="1400" b="1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General Consulting, Engineering, and Analysis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Engineering, Procurement, &amp; Construction (EPC)</a:t>
            </a:r>
          </a:p>
          <a:p>
            <a:pPr marL="114300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Materials Performance &amp; Protection</a:t>
            </a:r>
          </a:p>
          <a:p>
            <a:pPr marL="1143000" marR="0" lvl="2" indent="-228600">
              <a:lnSpc>
                <a:spcPct val="114000"/>
              </a:lnSpc>
              <a:buFont typeface="Wingdings" panose="05000000000000000000" pitchFamily="2" charset="2"/>
              <a:buChar char=""/>
            </a:pPr>
            <a:r>
              <a:rPr lang="en-US" sz="1400" dirty="0">
                <a:effectLst/>
                <a:latin typeface="Garet Bold" panose="020B0604020202020204" charset="0"/>
                <a:ea typeface="Calibri" panose="020F0502020204030204" pitchFamily="34" charset="0"/>
                <a:cs typeface="Garet Bold" panose="020B0604020202020204" charset="0"/>
              </a:rPr>
              <a:t>Training &amp; Technical Development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E10AA0-F3AB-6DD2-7625-2AADE8AFC3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37" y="1595246"/>
            <a:ext cx="1504799" cy="150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9CF7D8-4C7A-AD9D-05D0-A744C6E780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50" y="1686545"/>
            <a:ext cx="13430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C8774E3-1B8D-E9C6-7F96-F0D00365C9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861" y="3564776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272E5-1E2D-B693-01B0-989B966602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86" y="5633829"/>
            <a:ext cx="13430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4841-4DA0-AA70-1C49-7CD7CBFE41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902" y="3567610"/>
            <a:ext cx="1425916" cy="142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CB806F-E9E6-FE6C-79B7-1FBAA5BE22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10" y="5812012"/>
            <a:ext cx="1476250" cy="843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707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B348A-A132-7D27-1AAA-84F5E72C6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62C7CBB-4FC4-FEEE-D138-CFD287228BE9}"/>
              </a:ext>
            </a:extLst>
          </p:cNvPr>
          <p:cNvSpPr/>
          <p:nvPr/>
        </p:nvSpPr>
        <p:spPr>
          <a:xfrm>
            <a:off x="743545" y="584240"/>
            <a:ext cx="6960632" cy="663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Contact</a:t>
            </a:r>
            <a:endParaRPr lang="en-US" sz="415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8A7689E4-DA1C-E548-8BC1-451A84001F1D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779228" y="1709531"/>
            <a:ext cx="13057984" cy="5847976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1800" dirty="0">
              <a:latin typeface="DM Sans" pitchFamily="2" charset="0"/>
            </a:endParaRPr>
          </a:p>
          <a:p>
            <a:pPr marL="0" lvl="1" indent="0" algn="ctr">
              <a:buNone/>
            </a:pPr>
            <a:r>
              <a:rPr lang="en-US" sz="2200" b="1" dirty="0">
                <a:latin typeface="DM Sans" pitchFamily="2" charset="0"/>
              </a:rPr>
              <a:t>Dr. Olusanmi Adeniran, Ph.D., PMP, CQA</a:t>
            </a: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</a:rPr>
              <a:t>President, Abacoll Solutions LLC</a:t>
            </a: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</a:rPr>
              <a:t>Dallas, TX, United States</a:t>
            </a: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  <a:hlinkClick r:id="rId3"/>
              </a:rPr>
              <a:t>olu@abacoll.com</a:t>
            </a:r>
            <a:r>
              <a:rPr lang="en-US" sz="2200" dirty="0">
                <a:latin typeface="DM Sans" pitchFamily="2" charset="0"/>
              </a:rPr>
              <a:t> | </a:t>
            </a:r>
            <a:r>
              <a:rPr lang="en-US" sz="2200" dirty="0">
                <a:latin typeface="DM Sans" pitchFamily="2" charset="0"/>
                <a:hlinkClick r:id="rId4"/>
              </a:rPr>
              <a:t>www.Abacoll.com</a:t>
            </a:r>
            <a:endParaRPr lang="en-US" sz="2200" dirty="0">
              <a:latin typeface="DM Sans" pitchFamily="2" charset="0"/>
            </a:endParaRPr>
          </a:p>
          <a:p>
            <a:pPr marL="0" lvl="1" indent="0" algn="ctr">
              <a:buNone/>
            </a:pPr>
            <a:r>
              <a:rPr lang="en-US" sz="2200" dirty="0">
                <a:latin typeface="DM Sans" pitchFamily="2" charset="0"/>
              </a:rPr>
              <a:t>+1(682)561-4015</a:t>
            </a:r>
          </a:p>
          <a:p>
            <a:pPr marL="0" lvl="1" indent="0" algn="ctr">
              <a:buNone/>
            </a:pPr>
            <a:endParaRPr lang="en-US" sz="2200" dirty="0">
              <a:latin typeface="DM Sans" pitchFamily="2" charset="0"/>
            </a:endParaRPr>
          </a:p>
          <a:p>
            <a:pPr marL="0" lvl="1" indent="0" algn="ctr">
              <a:buNone/>
            </a:pPr>
            <a:endParaRPr lang="en-US" sz="2200" dirty="0">
              <a:latin typeface="DM Sans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373FD4-3F09-6E77-86F0-59A1CC09CDBB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48A76-59A4-9AD4-2E58-3EF3B9BCF30A}"/>
              </a:ext>
            </a:extLst>
          </p:cNvPr>
          <p:cNvSpPr txBox="1"/>
          <p:nvPr/>
        </p:nvSpPr>
        <p:spPr>
          <a:xfrm>
            <a:off x="13743709" y="7666182"/>
            <a:ext cx="544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51BC4-DC2B-8306-522F-7997FD0ABE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07A398-8E81-8335-04BF-8FECB2E46BC9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0B9EE-2639-FD6C-D03C-D3F7A5A71E88}"/>
              </a:ext>
            </a:extLst>
          </p:cNvPr>
          <p:cNvSpPr txBox="1"/>
          <p:nvPr/>
        </p:nvSpPr>
        <p:spPr>
          <a:xfrm>
            <a:off x="7202987" y="7668682"/>
            <a:ext cx="47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8800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4BEA-CA4C-157F-3FAC-AD76710B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>
            <a:extLst>
              <a:ext uri="{FF2B5EF4-FFF2-40B4-BE49-F238E27FC236}">
                <a16:creationId xmlns:a16="http://schemas.microsoft.com/office/drawing/2014/main" id="{C38A1A67-AA72-499D-EB92-BA19384F7BA4}"/>
              </a:ext>
            </a:extLst>
          </p:cNvPr>
          <p:cNvSpPr/>
          <p:nvPr/>
        </p:nvSpPr>
        <p:spPr>
          <a:xfrm>
            <a:off x="966866" y="1727200"/>
            <a:ext cx="4752777" cy="5371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i="0" dirty="0">
                <a:effectLst/>
                <a:latin typeface="inter"/>
              </a:rPr>
              <a:t> Manufacturing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inter"/>
              </a:rPr>
              <a:t> </a:t>
            </a:r>
            <a:r>
              <a:rPr lang="en-US" sz="2400" i="0" dirty="0">
                <a:effectLst/>
                <a:latin typeface="inter"/>
              </a:rPr>
              <a:t>A</a:t>
            </a:r>
            <a:r>
              <a:rPr lang="en-US" sz="2400" dirty="0">
                <a:latin typeface="inter"/>
              </a:rPr>
              <a:t>dditive </a:t>
            </a:r>
            <a:r>
              <a:rPr lang="en-US" sz="2400" i="0" dirty="0">
                <a:effectLst/>
                <a:latin typeface="inter"/>
              </a:rPr>
              <a:t>Manufacturing 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inter"/>
              </a:rPr>
              <a:t> The AM Opportunities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inter"/>
              </a:rPr>
              <a:t> The West Africa Minerals Challenges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i="0" dirty="0">
                <a:effectLst/>
                <a:latin typeface="inter"/>
              </a:rPr>
              <a:t> The AM Road Map f</a:t>
            </a:r>
            <a:r>
              <a:rPr lang="en-US" sz="2400" dirty="0">
                <a:latin typeface="inter"/>
              </a:rPr>
              <a:t>or West Africa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en-US" sz="2400" i="0" dirty="0">
                <a:effectLst/>
                <a:latin typeface="inter"/>
              </a:rPr>
              <a:t> 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15B78C-6B1C-8F68-1EFE-EBD4E323F4EC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64CF4-93E3-4012-F7C2-8A22DDA59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CF1556A4-E711-E5AB-33D2-2083129DB1EA}"/>
              </a:ext>
            </a:extLst>
          </p:cNvPr>
          <p:cNvSpPr/>
          <p:nvPr/>
        </p:nvSpPr>
        <p:spPr>
          <a:xfrm>
            <a:off x="816885" y="401996"/>
            <a:ext cx="5550047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Agenda</a:t>
            </a:r>
            <a:endParaRPr lang="en-US" sz="3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2A14E9-8BE2-C9AA-6D28-E7305F14D841}"/>
              </a:ext>
            </a:extLst>
          </p:cNvPr>
          <p:cNvSpPr txBox="1"/>
          <p:nvPr/>
        </p:nvSpPr>
        <p:spPr>
          <a:xfrm>
            <a:off x="7202988" y="7668682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7896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CA521-8275-82E3-ED83-DBD4080AD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6">
            <a:extLst>
              <a:ext uri="{FF2B5EF4-FFF2-40B4-BE49-F238E27FC236}">
                <a16:creationId xmlns:a16="http://schemas.microsoft.com/office/drawing/2014/main" id="{949986AA-3C9F-77BB-B11F-B598E542CD6B}"/>
              </a:ext>
            </a:extLst>
          </p:cNvPr>
          <p:cNvSpPr/>
          <p:nvPr/>
        </p:nvSpPr>
        <p:spPr>
          <a:xfrm>
            <a:off x="317329" y="7814258"/>
            <a:ext cx="3249961" cy="5297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dirty="0">
              <a:solidFill>
                <a:srgbClr val="454240"/>
              </a:solidFill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423B7D-4267-2CBD-0E23-C6656159E5A1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4373E-5616-AB38-214E-20BA87644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E72CB046-00D7-01D1-B474-8E960CE9A14E}"/>
              </a:ext>
            </a:extLst>
          </p:cNvPr>
          <p:cNvSpPr/>
          <p:nvPr/>
        </p:nvSpPr>
        <p:spPr>
          <a:xfrm>
            <a:off x="816885" y="401996"/>
            <a:ext cx="11149337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900" dirty="0">
                <a:latin typeface="Raleway" pitchFamily="34" charset="0"/>
              </a:rPr>
              <a:t>Manufacturing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3D08C9-C136-F7AE-832D-EBB6878E1715}"/>
              </a:ext>
            </a:extLst>
          </p:cNvPr>
          <p:cNvSpPr txBox="1"/>
          <p:nvPr/>
        </p:nvSpPr>
        <p:spPr>
          <a:xfrm>
            <a:off x="7312172" y="7668682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400AB87A-A2FD-6DF3-AC70-3D99A5890DC8}"/>
              </a:ext>
            </a:extLst>
          </p:cNvPr>
          <p:cNvSpPr/>
          <p:nvPr/>
        </p:nvSpPr>
        <p:spPr>
          <a:xfrm>
            <a:off x="793790" y="1295401"/>
            <a:ext cx="13171303" cy="349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l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itchFamily="34" charset="0"/>
                <a:ea typeface="Roboto" pitchFamily="34" charset="-122"/>
                <a:cs typeface="Roboto" pitchFamily="34" charset="-120"/>
              </a:rPr>
              <a:t>Process of transforming raw materials, components, or parts into finished goods</a:t>
            </a:r>
            <a:endParaRPr lang="en-US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69197CAE-E6AF-F30E-0688-A5BCA4A8C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099" y="2128771"/>
            <a:ext cx="270391" cy="270391"/>
          </a:xfrm>
          <a:prstGeom prst="rect">
            <a:avLst/>
          </a:prstGeom>
        </p:spPr>
      </p:pic>
      <p:sp>
        <p:nvSpPr>
          <p:cNvPr id="4" name="Shape 4">
            <a:extLst>
              <a:ext uri="{FF2B5EF4-FFF2-40B4-BE49-F238E27FC236}">
                <a16:creationId xmlns:a16="http://schemas.microsoft.com/office/drawing/2014/main" id="{E54601E8-13C3-D684-C51F-3735AD1E84A3}"/>
              </a:ext>
            </a:extLst>
          </p:cNvPr>
          <p:cNvSpPr/>
          <p:nvPr/>
        </p:nvSpPr>
        <p:spPr>
          <a:xfrm>
            <a:off x="861101" y="2429764"/>
            <a:ext cx="2324266" cy="85484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A51A09CD-6390-269E-5E1D-67F17C75E6C7}"/>
              </a:ext>
            </a:extLst>
          </p:cNvPr>
          <p:cNvSpPr/>
          <p:nvPr/>
        </p:nvSpPr>
        <p:spPr>
          <a:xfrm>
            <a:off x="861100" y="2596330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Heavy Industry</a:t>
            </a:r>
            <a:endParaRPr lang="en-US" sz="1600" b="1" dirty="0"/>
          </a:p>
        </p:txBody>
      </p:sp>
      <p:sp>
        <p:nvSpPr>
          <p:cNvPr id="10" name="Text 6">
            <a:extLst>
              <a:ext uri="{FF2B5EF4-FFF2-40B4-BE49-F238E27FC236}">
                <a16:creationId xmlns:a16="http://schemas.microsoft.com/office/drawing/2014/main" id="{F20A897D-7002-5404-7497-4D3DAC1E761A}"/>
              </a:ext>
            </a:extLst>
          </p:cNvPr>
          <p:cNvSpPr/>
          <p:nvPr/>
        </p:nvSpPr>
        <p:spPr>
          <a:xfrm>
            <a:off x="861100" y="2982807"/>
            <a:ext cx="3141066" cy="472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Automotive, mining, cement</a:t>
            </a:r>
            <a:endParaRPr lang="en-US" sz="1400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6C888984-4D28-3A3D-223A-BB6B97CEEE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1099" y="3621815"/>
            <a:ext cx="270391" cy="270391"/>
          </a:xfrm>
          <a:prstGeom prst="rect">
            <a:avLst/>
          </a:prstGeom>
        </p:spPr>
      </p:pic>
      <p:sp>
        <p:nvSpPr>
          <p:cNvPr id="12" name="Shape 7">
            <a:extLst>
              <a:ext uri="{FF2B5EF4-FFF2-40B4-BE49-F238E27FC236}">
                <a16:creationId xmlns:a16="http://schemas.microsoft.com/office/drawing/2014/main" id="{86D3A5DF-DAA4-186D-613B-C56A8281EF2E}"/>
              </a:ext>
            </a:extLst>
          </p:cNvPr>
          <p:cNvSpPr/>
          <p:nvPr/>
        </p:nvSpPr>
        <p:spPr>
          <a:xfrm>
            <a:off x="861101" y="3922807"/>
            <a:ext cx="2324266" cy="85484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F12900A4-1CC2-7346-9A9A-F1C3DD245256}"/>
              </a:ext>
            </a:extLst>
          </p:cNvPr>
          <p:cNvSpPr/>
          <p:nvPr/>
        </p:nvSpPr>
        <p:spPr>
          <a:xfrm>
            <a:off x="861100" y="4089374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Light Manufacturing</a:t>
            </a:r>
            <a:endParaRPr lang="en-US" sz="1600" b="1" dirty="0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20AA90C3-814D-3DD9-876B-900BAF7040C9}"/>
              </a:ext>
            </a:extLst>
          </p:cNvPr>
          <p:cNvSpPr/>
          <p:nvPr/>
        </p:nvSpPr>
        <p:spPr>
          <a:xfrm>
            <a:off x="1106762" y="4475851"/>
            <a:ext cx="6204704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Textiles, electronics</a:t>
            </a:r>
            <a:endParaRPr lang="en-US" sz="1400" dirty="0"/>
          </a:p>
        </p:txBody>
      </p:sp>
      <p:pic>
        <p:nvPicPr>
          <p:cNvPr id="22" name="Image 2" descr="preencoded.png">
            <a:extLst>
              <a:ext uri="{FF2B5EF4-FFF2-40B4-BE49-F238E27FC236}">
                <a16:creationId xmlns:a16="http://schemas.microsoft.com/office/drawing/2014/main" id="{7E8C22BE-DD5D-5FAE-74B6-565CA003EB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1099" y="4878639"/>
            <a:ext cx="270391" cy="270391"/>
          </a:xfrm>
          <a:prstGeom prst="rect">
            <a:avLst/>
          </a:prstGeom>
        </p:spPr>
      </p:pic>
      <p:sp>
        <p:nvSpPr>
          <p:cNvPr id="23" name="Shape 10">
            <a:extLst>
              <a:ext uri="{FF2B5EF4-FFF2-40B4-BE49-F238E27FC236}">
                <a16:creationId xmlns:a16="http://schemas.microsoft.com/office/drawing/2014/main" id="{60ED37D8-3C89-0C61-FBA1-1076EADF2913}"/>
              </a:ext>
            </a:extLst>
          </p:cNvPr>
          <p:cNvSpPr/>
          <p:nvPr/>
        </p:nvSpPr>
        <p:spPr>
          <a:xfrm>
            <a:off x="861101" y="5179631"/>
            <a:ext cx="2324266" cy="85484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26" name="Text 11">
            <a:extLst>
              <a:ext uri="{FF2B5EF4-FFF2-40B4-BE49-F238E27FC236}">
                <a16:creationId xmlns:a16="http://schemas.microsoft.com/office/drawing/2014/main" id="{27C6F31E-3DC5-1F54-E27D-F76615246DEF}"/>
              </a:ext>
            </a:extLst>
          </p:cNvPr>
          <p:cNvSpPr/>
          <p:nvPr/>
        </p:nvSpPr>
        <p:spPr>
          <a:xfrm>
            <a:off x="861100" y="5346198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Agro-Processing</a:t>
            </a:r>
            <a:endParaRPr lang="en-US" sz="1600" b="1" dirty="0"/>
          </a:p>
        </p:txBody>
      </p:sp>
      <p:sp>
        <p:nvSpPr>
          <p:cNvPr id="27" name="Text 12">
            <a:extLst>
              <a:ext uri="{FF2B5EF4-FFF2-40B4-BE49-F238E27FC236}">
                <a16:creationId xmlns:a16="http://schemas.microsoft.com/office/drawing/2014/main" id="{7BD76452-80C6-9ACE-F452-7A9F0AC87CE9}"/>
              </a:ext>
            </a:extLst>
          </p:cNvPr>
          <p:cNvSpPr/>
          <p:nvPr/>
        </p:nvSpPr>
        <p:spPr>
          <a:xfrm>
            <a:off x="1106762" y="5732675"/>
            <a:ext cx="6204704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Food, beverages, packaging</a:t>
            </a:r>
            <a:endParaRPr lang="en-US" sz="1400" dirty="0"/>
          </a:p>
        </p:txBody>
      </p:sp>
      <p:pic>
        <p:nvPicPr>
          <p:cNvPr id="28" name="Image 3" descr="preencoded.png">
            <a:extLst>
              <a:ext uri="{FF2B5EF4-FFF2-40B4-BE49-F238E27FC236}">
                <a16:creationId xmlns:a16="http://schemas.microsoft.com/office/drawing/2014/main" id="{F64F5AB1-5EBE-71DF-1AC3-0A9F53E2B4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1099" y="6135463"/>
            <a:ext cx="270391" cy="270391"/>
          </a:xfrm>
          <a:prstGeom prst="rect">
            <a:avLst/>
          </a:prstGeom>
        </p:spPr>
      </p:pic>
      <p:sp>
        <p:nvSpPr>
          <p:cNvPr id="29" name="Shape 13">
            <a:extLst>
              <a:ext uri="{FF2B5EF4-FFF2-40B4-BE49-F238E27FC236}">
                <a16:creationId xmlns:a16="http://schemas.microsoft.com/office/drawing/2014/main" id="{BDEA3C15-726A-2ED0-8864-B5625F73173E}"/>
              </a:ext>
            </a:extLst>
          </p:cNvPr>
          <p:cNvSpPr/>
          <p:nvPr/>
        </p:nvSpPr>
        <p:spPr>
          <a:xfrm>
            <a:off x="861101" y="6436455"/>
            <a:ext cx="2324266" cy="85484"/>
          </a:xfrm>
          <a:prstGeom prst="rect">
            <a:avLst/>
          </a:prstGeom>
          <a:solidFill>
            <a:srgbClr val="2150FE"/>
          </a:solidFill>
          <a:ln/>
        </p:spPr>
        <p:txBody>
          <a:bodyPr/>
          <a:lstStyle/>
          <a:p>
            <a:endParaRPr lang="en-US" sz="1350"/>
          </a:p>
        </p:txBody>
      </p:sp>
      <p:sp>
        <p:nvSpPr>
          <p:cNvPr id="30" name="Text 14">
            <a:extLst>
              <a:ext uri="{FF2B5EF4-FFF2-40B4-BE49-F238E27FC236}">
                <a16:creationId xmlns:a16="http://schemas.microsoft.com/office/drawing/2014/main" id="{03A4A898-DD44-E562-F07C-42A172B87467}"/>
              </a:ext>
            </a:extLst>
          </p:cNvPr>
          <p:cNvSpPr/>
          <p:nvPr/>
        </p:nvSpPr>
        <p:spPr>
          <a:xfrm>
            <a:off x="861100" y="6603021"/>
            <a:ext cx="2029778" cy="2537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600" b="1" dirty="0">
                <a:latin typeface="Crimson Pro Semi Bold" pitchFamily="34" charset="0"/>
                <a:ea typeface="Crimson Pro Semi Bold" pitchFamily="34" charset="-122"/>
                <a:cs typeface="Crimson Pro Semi Bold" pitchFamily="34" charset="-120"/>
              </a:rPr>
              <a:t>Pharmaceuticals</a:t>
            </a:r>
            <a:endParaRPr lang="en-US" sz="1600" b="1" dirty="0"/>
          </a:p>
        </p:txBody>
      </p:sp>
      <p:sp>
        <p:nvSpPr>
          <p:cNvPr id="31" name="Text 15">
            <a:extLst>
              <a:ext uri="{FF2B5EF4-FFF2-40B4-BE49-F238E27FC236}">
                <a16:creationId xmlns:a16="http://schemas.microsoft.com/office/drawing/2014/main" id="{8BB0DDC4-45BC-2712-C9FB-EC8750CE1302}"/>
              </a:ext>
            </a:extLst>
          </p:cNvPr>
          <p:cNvSpPr/>
          <p:nvPr/>
        </p:nvSpPr>
        <p:spPr>
          <a:xfrm>
            <a:off x="1106762" y="6989498"/>
            <a:ext cx="6204704" cy="236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latin typeface="Heebo" pitchFamily="34" charset="0"/>
                <a:ea typeface="Heebo" pitchFamily="34" charset="-122"/>
                <a:cs typeface="Heebo" pitchFamily="34" charset="-120"/>
              </a:rPr>
              <a:t>Medicinal manufacturing</a:t>
            </a:r>
            <a:endParaRPr lang="en-US" sz="1400" dirty="0"/>
          </a:p>
        </p:txBody>
      </p:sp>
      <p:sp>
        <p:nvSpPr>
          <p:cNvPr id="32" name="Shape 1">
            <a:extLst>
              <a:ext uri="{FF2B5EF4-FFF2-40B4-BE49-F238E27FC236}">
                <a16:creationId xmlns:a16="http://schemas.microsoft.com/office/drawing/2014/main" id="{35598BC0-F97A-8859-E436-C9AFA73B779F}"/>
              </a:ext>
            </a:extLst>
          </p:cNvPr>
          <p:cNvSpPr/>
          <p:nvPr/>
        </p:nvSpPr>
        <p:spPr>
          <a:xfrm>
            <a:off x="4245245" y="2143575"/>
            <a:ext cx="2324265" cy="5396914"/>
          </a:xfrm>
          <a:prstGeom prst="roundRect">
            <a:avLst>
              <a:gd name="adj" fmla="val 304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 sz="1650"/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84666C99-B12F-B0F8-EBEC-F4D431D5B896}"/>
              </a:ext>
            </a:extLst>
          </p:cNvPr>
          <p:cNvSpPr/>
          <p:nvPr/>
        </p:nvSpPr>
        <p:spPr>
          <a:xfrm>
            <a:off x="4539732" y="2160507"/>
            <a:ext cx="1929307" cy="484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  <a:spcAft>
                <a:spcPts val="600"/>
              </a:spcAft>
            </a:pPr>
            <a:r>
              <a:rPr lang="en-US" b="1" i="1" dirty="0">
                <a:latin typeface="DM Sans" pitchFamily="2" charset="0"/>
                <a:ea typeface="ＭＳ Ｐゴシック" charset="0"/>
                <a:cs typeface="Times New Roman"/>
              </a:rPr>
              <a:t>Traditional</a:t>
            </a:r>
          </a:p>
          <a:p>
            <a:pPr>
              <a:lnSpc>
                <a:spcPts val="2850"/>
              </a:lnSpc>
            </a:pPr>
            <a:r>
              <a:rPr lang="en-US" sz="1500" b="1" dirty="0">
                <a:latin typeface="DM Sans" pitchFamily="2" charset="0"/>
                <a:ea typeface="ＭＳ Ｐゴシック" charset="0"/>
                <a:cs typeface="Times New Roman"/>
              </a:rPr>
              <a:t>Machining</a:t>
            </a:r>
            <a:r>
              <a:rPr lang="en-US" sz="1500" dirty="0">
                <a:latin typeface="DM Sans" pitchFamily="2" charset="0"/>
                <a:ea typeface="ＭＳ Ｐゴシック" charset="0"/>
                <a:cs typeface="Times New Roman"/>
              </a:rPr>
              <a:t> 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2" charset="0"/>
                <a:ea typeface="ＭＳ Ｐゴシック" charset="0"/>
                <a:cs typeface="Times New Roman"/>
              </a:rPr>
              <a:t>- Milling, drilling, etc.</a:t>
            </a:r>
          </a:p>
          <a:p>
            <a:pPr>
              <a:lnSpc>
                <a:spcPts val="2850"/>
              </a:lnSpc>
            </a:pPr>
            <a:endParaRPr lang="en-US" sz="1500" dirty="0">
              <a:latin typeface="DM Sans" pitchFamily="2" charset="0"/>
              <a:ea typeface="ＭＳ Ｐゴシック" charset="0"/>
              <a:cs typeface="Times New Roman"/>
            </a:endParaRPr>
          </a:p>
          <a:p>
            <a:pPr>
              <a:lnSpc>
                <a:spcPts val="2850"/>
              </a:lnSpc>
            </a:pPr>
            <a:r>
              <a:rPr lang="en-US" sz="1500" b="1" dirty="0">
                <a:latin typeface="DM Sans" pitchFamily="2" charset="0"/>
                <a:ea typeface="ＭＳ Ｐゴシック" charset="0"/>
                <a:cs typeface="Times New Roman"/>
              </a:rPr>
              <a:t>Forming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2" charset="0"/>
                <a:ea typeface="ＭＳ Ｐゴシック" charset="0"/>
                <a:cs typeface="Times New Roman"/>
              </a:rPr>
              <a:t>-  Sheet metal stamping </a:t>
            </a:r>
          </a:p>
          <a:p>
            <a:pPr marL="285750" indent="-285750">
              <a:lnSpc>
                <a:spcPts val="2850"/>
              </a:lnSpc>
              <a:buFontTx/>
              <a:buChar char="-"/>
            </a:pPr>
            <a:endParaRPr lang="en-US" sz="1500" dirty="0">
              <a:latin typeface="DM Sans" pitchFamily="2" charset="0"/>
              <a:ea typeface="ＭＳ Ｐゴシック" charset="0"/>
              <a:cs typeface="Times New Roman"/>
            </a:endParaRPr>
          </a:p>
          <a:p>
            <a:pPr>
              <a:lnSpc>
                <a:spcPts val="2850"/>
              </a:lnSpc>
            </a:pPr>
            <a:r>
              <a:rPr lang="en-US" sz="1500" b="1" dirty="0">
                <a:latin typeface="DM Sans" pitchFamily="2" charset="0"/>
                <a:ea typeface="ＭＳ Ｐゴシック" charset="0"/>
                <a:cs typeface="Times New Roman"/>
              </a:rPr>
              <a:t>Casting</a:t>
            </a:r>
            <a:r>
              <a:rPr lang="en-US" sz="1500" dirty="0">
                <a:latin typeface="DM Sans" pitchFamily="2" charset="0"/>
                <a:ea typeface="ＭＳ Ｐゴシック" charset="0"/>
                <a:cs typeface="Times New Roman"/>
              </a:rPr>
              <a:t> 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2" charset="0"/>
                <a:ea typeface="ＭＳ Ｐゴシック" charset="0"/>
                <a:cs typeface="Times New Roman"/>
              </a:rPr>
              <a:t>– Investment 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2" charset="0"/>
                <a:ea typeface="ＭＳ Ｐゴシック" charset="0"/>
                <a:cs typeface="Times New Roman"/>
              </a:rPr>
              <a:t>casting, sand casting </a:t>
            </a:r>
          </a:p>
          <a:p>
            <a:pPr>
              <a:lnSpc>
                <a:spcPts val="2850"/>
              </a:lnSpc>
            </a:pPr>
            <a:endParaRPr lang="en-US" sz="1500" dirty="0">
              <a:latin typeface="DM Sans" pitchFamily="2" charset="0"/>
              <a:ea typeface="ＭＳ Ｐゴシック" charset="0"/>
              <a:cs typeface="Times New Roman"/>
            </a:endParaRPr>
          </a:p>
          <a:p>
            <a:pPr>
              <a:lnSpc>
                <a:spcPts val="2850"/>
              </a:lnSpc>
            </a:pPr>
            <a:r>
              <a:rPr lang="en-US" sz="1500" b="1" dirty="0">
                <a:latin typeface="DM Sans" pitchFamily="2" charset="0"/>
                <a:ea typeface="ＭＳ Ｐゴシック" charset="0"/>
                <a:cs typeface="Times New Roman"/>
              </a:rPr>
              <a:t>Forging</a:t>
            </a:r>
            <a:endParaRPr lang="en-US" sz="1500" b="1" dirty="0"/>
          </a:p>
        </p:txBody>
      </p:sp>
      <p:sp>
        <p:nvSpPr>
          <p:cNvPr id="34" name="Text 3">
            <a:extLst>
              <a:ext uri="{FF2B5EF4-FFF2-40B4-BE49-F238E27FC236}">
                <a16:creationId xmlns:a16="http://schemas.microsoft.com/office/drawing/2014/main" id="{22689A2C-82A6-65ED-73F4-D99467B03D3B}"/>
              </a:ext>
            </a:extLst>
          </p:cNvPr>
          <p:cNvSpPr/>
          <p:nvPr/>
        </p:nvSpPr>
        <p:spPr>
          <a:xfrm>
            <a:off x="6812589" y="3479521"/>
            <a:ext cx="2172385" cy="3377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2" charset="0"/>
                <a:ea typeface="ＭＳ Ｐゴシック" charset="0"/>
                <a:cs typeface="Times New Roman"/>
              </a:rPr>
              <a:t>Material removal processes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2" charset="0"/>
                <a:ea typeface="ＭＳ Ｐゴシック" charset="0"/>
                <a:cs typeface="Times New Roman"/>
              </a:rPr>
              <a:t>Tooling costs for new designs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2" charset="0"/>
                <a:ea typeface="ＭＳ Ｐゴシック" charset="0"/>
                <a:cs typeface="Times New Roman"/>
              </a:rPr>
              <a:t>Design constraints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2" charset="0"/>
                <a:ea typeface="ＭＳ Ｐゴシック" charset="0"/>
                <a:cs typeface="Times New Roman"/>
              </a:rPr>
              <a:t>Established supply chains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2" charset="0"/>
                <a:ea typeface="ＭＳ Ｐゴシック" charset="0"/>
                <a:cs typeface="Times New Roman"/>
              </a:rPr>
              <a:t>Lower per-unit costs at scale</a:t>
            </a:r>
            <a:endParaRPr lang="en-US" sz="1450" b="1" dirty="0"/>
          </a:p>
        </p:txBody>
      </p:sp>
      <p:sp>
        <p:nvSpPr>
          <p:cNvPr id="35" name="Shape 1">
            <a:extLst>
              <a:ext uri="{FF2B5EF4-FFF2-40B4-BE49-F238E27FC236}">
                <a16:creationId xmlns:a16="http://schemas.microsoft.com/office/drawing/2014/main" id="{B9419347-5055-87F4-FB88-8BAE6D90B285}"/>
              </a:ext>
            </a:extLst>
          </p:cNvPr>
          <p:cNvSpPr/>
          <p:nvPr/>
        </p:nvSpPr>
        <p:spPr>
          <a:xfrm>
            <a:off x="6469039" y="2970611"/>
            <a:ext cx="2515935" cy="3963587"/>
          </a:xfrm>
          <a:prstGeom prst="roundRect">
            <a:avLst>
              <a:gd name="adj" fmla="val 3046"/>
            </a:avLst>
          </a:prstGeom>
          <a:noFill/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 sz="1650" dirty="0"/>
          </a:p>
        </p:txBody>
      </p:sp>
      <p:sp>
        <p:nvSpPr>
          <p:cNvPr id="36" name="Shape 1">
            <a:extLst>
              <a:ext uri="{FF2B5EF4-FFF2-40B4-BE49-F238E27FC236}">
                <a16:creationId xmlns:a16="http://schemas.microsoft.com/office/drawing/2014/main" id="{44606501-2C16-5E8F-65D6-40509D47073A}"/>
              </a:ext>
            </a:extLst>
          </p:cNvPr>
          <p:cNvSpPr/>
          <p:nvPr/>
        </p:nvSpPr>
        <p:spPr>
          <a:xfrm>
            <a:off x="9276512" y="2128772"/>
            <a:ext cx="2504178" cy="5411716"/>
          </a:xfrm>
          <a:prstGeom prst="roundRect">
            <a:avLst>
              <a:gd name="adj" fmla="val 3046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r>
              <a:rPr lang="en-US" sz="1650" dirty="0"/>
              <a:t> </a:t>
            </a:r>
          </a:p>
        </p:txBody>
      </p:sp>
      <p:sp>
        <p:nvSpPr>
          <p:cNvPr id="37" name="Text 3">
            <a:extLst>
              <a:ext uri="{FF2B5EF4-FFF2-40B4-BE49-F238E27FC236}">
                <a16:creationId xmlns:a16="http://schemas.microsoft.com/office/drawing/2014/main" id="{E6C7478B-ABCD-46AD-6E71-737A7BC764F7}"/>
              </a:ext>
            </a:extLst>
          </p:cNvPr>
          <p:cNvSpPr/>
          <p:nvPr/>
        </p:nvSpPr>
        <p:spPr>
          <a:xfrm>
            <a:off x="9552846" y="2133208"/>
            <a:ext cx="2197763" cy="568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  <a:spcAft>
                <a:spcPts val="600"/>
              </a:spcAft>
            </a:pPr>
            <a:r>
              <a:rPr lang="en-US" b="1" i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Advanced</a:t>
            </a:r>
          </a:p>
          <a:p>
            <a:pPr>
              <a:lnSpc>
                <a:spcPts val="2850"/>
              </a:lnSpc>
            </a:pPr>
            <a:r>
              <a:rPr lang="en-US" sz="1500" b="1" dirty="0">
                <a:highlight>
                  <a:srgbClr val="FFFF00"/>
                </a:highlight>
                <a:latin typeface="DM Sans" pitchFamily="34" charset="0"/>
                <a:ea typeface="DM Sans" pitchFamily="34" charset="-122"/>
                <a:cs typeface="DM Sans" pitchFamily="34" charset="-120"/>
              </a:rPr>
              <a:t>Additive Manufacturing 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2" charset="0"/>
                <a:ea typeface="Libre Baskerville" pitchFamily="34" charset="-122"/>
                <a:cs typeface="Libre Baskerville" pitchFamily="34" charset="-120"/>
              </a:rPr>
              <a:t>-    Selective Laser Melting</a:t>
            </a:r>
          </a:p>
          <a:p>
            <a:pPr>
              <a:lnSpc>
                <a:spcPts val="2850"/>
              </a:lnSpc>
            </a:pPr>
            <a:endParaRPr lang="en-US" sz="1500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Joining Technologies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- Specialized welding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- Adhesive bonding</a:t>
            </a:r>
          </a:p>
          <a:p>
            <a:pPr>
              <a:lnSpc>
                <a:spcPts val="2850"/>
              </a:lnSpc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- Mechanical fasteners</a:t>
            </a:r>
            <a:endParaRPr lang="en-US" sz="1500" dirty="0"/>
          </a:p>
          <a:p>
            <a:pPr>
              <a:lnSpc>
                <a:spcPts val="2850"/>
              </a:lnSpc>
            </a:pPr>
            <a:endParaRPr lang="en-US" sz="1500" b="1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500" b="1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Composite fabrication</a:t>
            </a:r>
          </a:p>
          <a:p>
            <a:pPr marL="285750" indent="-285750">
              <a:lnSpc>
                <a:spcPts val="2850"/>
              </a:lnSpc>
              <a:buFontTx/>
              <a:buChar char="-"/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Autoclave curing</a:t>
            </a:r>
          </a:p>
          <a:p>
            <a:pPr marL="285750" indent="-285750">
              <a:lnSpc>
                <a:spcPts val="2850"/>
              </a:lnSpc>
              <a:buFontTx/>
              <a:buChar char="-"/>
            </a:pPr>
            <a:r>
              <a:rPr lang="en-US" sz="15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Resin Transfer Molding (RTF)</a:t>
            </a:r>
          </a:p>
          <a:p>
            <a:pPr>
              <a:lnSpc>
                <a:spcPts val="2850"/>
              </a:lnSpc>
            </a:pPr>
            <a:endParaRPr lang="en-US" sz="1550" dirty="0">
              <a:latin typeface="DM Sans" pitchFamily="34" charset="0"/>
              <a:ea typeface="DM Sans" pitchFamily="34" charset="-122"/>
              <a:cs typeface="DM Sans" pitchFamily="34" charset="-120"/>
            </a:endParaRPr>
          </a:p>
        </p:txBody>
      </p:sp>
      <p:sp>
        <p:nvSpPr>
          <p:cNvPr id="38" name="Text 3">
            <a:extLst>
              <a:ext uri="{FF2B5EF4-FFF2-40B4-BE49-F238E27FC236}">
                <a16:creationId xmlns:a16="http://schemas.microsoft.com/office/drawing/2014/main" id="{0D636828-12F9-845F-0FF1-65639EDA9FB9}"/>
              </a:ext>
            </a:extLst>
          </p:cNvPr>
          <p:cNvSpPr/>
          <p:nvPr/>
        </p:nvSpPr>
        <p:spPr>
          <a:xfrm>
            <a:off x="11966222" y="3479521"/>
            <a:ext cx="2008162" cy="33772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Material addition processes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No tooling required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Design freedom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Developing supply chains</a:t>
            </a:r>
          </a:p>
          <a:p>
            <a:pPr marL="285750" indent="-285750">
              <a:lnSpc>
                <a:spcPts val="2850"/>
              </a:lnSpc>
              <a:buFont typeface="Wingdings" panose="05000000000000000000" pitchFamily="2" charset="2"/>
              <a:buChar char="§"/>
            </a:pPr>
            <a:r>
              <a:rPr lang="en-US" sz="145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Higher material utilization</a:t>
            </a:r>
          </a:p>
        </p:txBody>
      </p:sp>
      <p:sp>
        <p:nvSpPr>
          <p:cNvPr id="39" name="Shape 1">
            <a:extLst>
              <a:ext uri="{FF2B5EF4-FFF2-40B4-BE49-F238E27FC236}">
                <a16:creationId xmlns:a16="http://schemas.microsoft.com/office/drawing/2014/main" id="{DB1AE679-FF38-E917-49FF-6EA7DBFF90FB}"/>
              </a:ext>
            </a:extLst>
          </p:cNvPr>
          <p:cNvSpPr/>
          <p:nvPr/>
        </p:nvSpPr>
        <p:spPr>
          <a:xfrm>
            <a:off x="11684349" y="2970610"/>
            <a:ext cx="2504178" cy="3963588"/>
          </a:xfrm>
          <a:prstGeom prst="roundRect">
            <a:avLst>
              <a:gd name="adj" fmla="val 3046"/>
            </a:avLst>
          </a:prstGeom>
          <a:noFill/>
          <a:ln w="7620">
            <a:solidFill>
              <a:srgbClr val="DDD3BA"/>
            </a:solidFill>
            <a:prstDash val="solid"/>
          </a:ln>
        </p:spPr>
        <p:txBody>
          <a:bodyPr/>
          <a:lstStyle/>
          <a:p>
            <a:endParaRPr lang="en-US" sz="1550"/>
          </a:p>
        </p:txBody>
      </p:sp>
    </p:spTree>
    <p:extLst>
      <p:ext uri="{BB962C8B-B14F-4D97-AF65-F5344CB8AC3E}">
        <p14:creationId xmlns:p14="http://schemas.microsoft.com/office/powerpoint/2010/main" val="288952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4BEA-CA4C-157F-3FAC-AD76710B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15B78C-6B1C-8F68-1EFE-EBD4E323F4EC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64CF4-93E3-4012-F7C2-8A22DDA59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nline Media 9" title="Additive Manufacturing Process of an Aerospace Part">
            <a:hlinkClick r:id="" action="ppaction://media"/>
            <a:extLst>
              <a:ext uri="{FF2B5EF4-FFF2-40B4-BE49-F238E27FC236}">
                <a16:creationId xmlns:a16="http://schemas.microsoft.com/office/drawing/2014/main" id="{96ED7930-F294-812C-8BFB-3BDBB8C5BF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37168" y="1674543"/>
            <a:ext cx="2152661" cy="3296725"/>
          </a:xfrm>
          <a:prstGeom prst="rect">
            <a:avLst/>
          </a:prstGeom>
          <a:ln w="25400">
            <a:solidFill>
              <a:srgbClr val="DDD3BA"/>
            </a:solidFill>
          </a:ln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CF1556A4-E711-E5AB-33D2-2083129DB1EA}"/>
              </a:ext>
            </a:extLst>
          </p:cNvPr>
          <p:cNvSpPr/>
          <p:nvPr/>
        </p:nvSpPr>
        <p:spPr>
          <a:xfrm>
            <a:off x="816885" y="401996"/>
            <a:ext cx="5550047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AM at Work</a:t>
            </a:r>
            <a:endParaRPr lang="en-US" sz="3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56014-3382-05A2-41BB-D2AD70B4B6F6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pic>
        <p:nvPicPr>
          <p:cNvPr id="6" name="Picture 5" descr="A grey object with a circular design&#10;&#10;AI-generated content may be incorrect.">
            <a:extLst>
              <a:ext uri="{FF2B5EF4-FFF2-40B4-BE49-F238E27FC236}">
                <a16:creationId xmlns:a16="http://schemas.microsoft.com/office/drawing/2014/main" id="{265DDFAC-BE6D-7E19-567B-CA5456150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8851" y="1824699"/>
            <a:ext cx="2411514" cy="23802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41183-0675-B0AB-03E0-A971DD2CAB1A}"/>
              </a:ext>
            </a:extLst>
          </p:cNvPr>
          <p:cNvSpPr txBox="1"/>
          <p:nvPr/>
        </p:nvSpPr>
        <p:spPr>
          <a:xfrm>
            <a:off x="10287811" y="4533499"/>
            <a:ext cx="3958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https://metalworkingnews.info/mintek-adds-a-laser-powder</a:t>
            </a:r>
          </a:p>
          <a:p>
            <a:r>
              <a:rPr lang="en-US" sz="1200" dirty="0"/>
              <a:t>-bed-fusion-3d-printer-to-array-of-cutting-edge-technology/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5939A0-7A66-3BD8-0E59-72C0A56CE381}"/>
              </a:ext>
            </a:extLst>
          </p:cNvPr>
          <p:cNvSpPr txBox="1"/>
          <p:nvPr/>
        </p:nvSpPr>
        <p:spPr>
          <a:xfrm>
            <a:off x="11096993" y="4249279"/>
            <a:ext cx="2009996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 dirty="0"/>
              <a:t>[3] Stainless steel impeller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1944654-56D9-7A7C-7DEF-0847F2DE46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359" t="26210" r="4782" b="6458"/>
          <a:stretch>
            <a:fillRect/>
          </a:stretch>
        </p:blipFill>
        <p:spPr>
          <a:xfrm>
            <a:off x="5024026" y="1674543"/>
            <a:ext cx="4357924" cy="25048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10A5BF-1C59-E48E-8CB6-3D22C8C525F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036"/>
          <a:stretch>
            <a:fillRect/>
          </a:stretch>
        </p:blipFill>
        <p:spPr>
          <a:xfrm>
            <a:off x="5430880" y="4739783"/>
            <a:ext cx="3705328" cy="25890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91FF06-33DF-4A58-9410-6D077EE05378}"/>
              </a:ext>
            </a:extLst>
          </p:cNvPr>
          <p:cNvSpPr txBox="1"/>
          <p:nvPr/>
        </p:nvSpPr>
        <p:spPr>
          <a:xfrm>
            <a:off x="5202945" y="4204938"/>
            <a:ext cx="4534629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 dirty="0"/>
              <a:t>[1] Nigeria Foundries implemented 2025 [Source: LinkedIn]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D3551-887D-6422-6246-95792C6AA85D}"/>
              </a:ext>
            </a:extLst>
          </p:cNvPr>
          <p:cNvSpPr txBox="1"/>
          <p:nvPr/>
        </p:nvSpPr>
        <p:spPr>
          <a:xfrm>
            <a:off x="5202945" y="7328854"/>
            <a:ext cx="4534629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 dirty="0"/>
              <a:t>[2] NNPC commissioned 2025 [Source: LinkedIn]</a:t>
            </a:r>
          </a:p>
        </p:txBody>
      </p:sp>
      <p:sp>
        <p:nvSpPr>
          <p:cNvPr id="24" name="Text 3">
            <a:extLst>
              <a:ext uri="{FF2B5EF4-FFF2-40B4-BE49-F238E27FC236}">
                <a16:creationId xmlns:a16="http://schemas.microsoft.com/office/drawing/2014/main" id="{64AB9D59-480C-A6AE-F9AE-DA390474A34D}"/>
              </a:ext>
            </a:extLst>
          </p:cNvPr>
          <p:cNvSpPr/>
          <p:nvPr/>
        </p:nvSpPr>
        <p:spPr>
          <a:xfrm>
            <a:off x="1136073" y="5362282"/>
            <a:ext cx="2915269" cy="2218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prstClr val="black"/>
                </a:solidFill>
                <a:latin typeface="DM Sans" pitchFamily="2" charset="0"/>
                <a:ea typeface="ＭＳ Ｐゴシック" charset="0"/>
                <a:cs typeface="Times New Roman"/>
              </a:rPr>
              <a:t>Layer-by-Layer Construction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prstClr val="black"/>
                </a:solidFill>
                <a:latin typeface="DM Sans" pitchFamily="2" charset="0"/>
                <a:ea typeface="ＭＳ Ｐゴシック" charset="0"/>
                <a:cs typeface="Times New Roman"/>
              </a:rPr>
              <a:t>Digital Design Focus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prstClr val="black"/>
                </a:solidFill>
                <a:latin typeface="DM Sans" pitchFamily="2" charset="0"/>
                <a:ea typeface="ＭＳ Ｐゴシック" charset="0"/>
                <a:cs typeface="Times New Roman"/>
              </a:rPr>
              <a:t>Complex Geometries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prstClr val="black"/>
                </a:solidFill>
                <a:latin typeface="DM Sans" pitchFamily="2" charset="0"/>
                <a:ea typeface="ＭＳ Ｐゴシック" charset="0"/>
                <a:cs typeface="Times New Roman"/>
              </a:rPr>
              <a:t>Mass Customization</a:t>
            </a:r>
          </a:p>
          <a:p>
            <a:pPr marL="285750" indent="-285750">
              <a:lnSpc>
                <a:spcPts val="2850"/>
              </a:lnSpc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prstClr val="black"/>
                </a:solidFill>
                <a:latin typeface="DM Sans" pitchFamily="2" charset="0"/>
                <a:ea typeface="ＭＳ Ｐゴシック" charset="0"/>
                <a:cs typeface="Times New Roman"/>
              </a:rPr>
              <a:t>Supply chain resilience</a:t>
            </a:r>
          </a:p>
          <a:p>
            <a:pPr marL="285750" indent="-285750">
              <a:lnSpc>
                <a:spcPts val="28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i="1" dirty="0">
              <a:solidFill>
                <a:prstClr val="black"/>
              </a:solidFill>
              <a:latin typeface="DM Sans" pitchFamily="2" charset="0"/>
              <a:ea typeface="ＭＳ Ｐゴシック" charset="0"/>
              <a:cs typeface="Times New Roman"/>
            </a:endParaRPr>
          </a:p>
          <a:p>
            <a:pPr marL="285750" indent="-285750">
              <a:lnSpc>
                <a:spcPts val="28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i="1" dirty="0">
              <a:solidFill>
                <a:prstClr val="black"/>
              </a:solidFill>
              <a:latin typeface="DM Sans" pitchFamily="2" charset="0"/>
              <a:ea typeface="ＭＳ Ｐゴシック" charset="0"/>
              <a:cs typeface="Times New Roman"/>
            </a:endParaRPr>
          </a:p>
          <a:p>
            <a:pPr marL="285750" indent="-285750">
              <a:lnSpc>
                <a:spcPts val="28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i="1" dirty="0">
              <a:solidFill>
                <a:prstClr val="black"/>
              </a:solidFill>
              <a:latin typeface="DM Sans" pitchFamily="2" charset="0"/>
              <a:ea typeface="ＭＳ Ｐゴシック" charset="0"/>
              <a:cs typeface="Times New Roman"/>
            </a:endParaRPr>
          </a:p>
          <a:p>
            <a:pPr marL="285750" indent="-285750">
              <a:lnSpc>
                <a:spcPts val="28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i="1" dirty="0">
              <a:solidFill>
                <a:prstClr val="black"/>
              </a:solidFill>
              <a:latin typeface="DM Sans" pitchFamily="2" charset="0"/>
              <a:ea typeface="ＭＳ Ｐゴシック" charset="0"/>
              <a:cs typeface="Times New Roman"/>
            </a:endParaRPr>
          </a:p>
          <a:p>
            <a:pPr marL="285750" indent="-285750">
              <a:lnSpc>
                <a:spcPts val="285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i="1" dirty="0">
              <a:solidFill>
                <a:prstClr val="black"/>
              </a:solidFill>
              <a:latin typeface="DM Sans" pitchFamily="2" charset="0"/>
              <a:ea typeface="ＭＳ Ｐゴシック" charset="0"/>
              <a:cs typeface="Times New Roman"/>
            </a:endParaRPr>
          </a:p>
          <a:p>
            <a:pPr>
              <a:lnSpc>
                <a:spcPts val="2850"/>
              </a:lnSpc>
            </a:pPr>
            <a:r>
              <a:rPr lang="en-US" sz="1500" dirty="0">
                <a:solidFill>
                  <a:prstClr val="black"/>
                </a:solidFill>
                <a:latin typeface="DM Sans" pitchFamily="2" charset="0"/>
                <a:ea typeface="ＭＳ Ｐゴシック" charset="0"/>
                <a:cs typeface="Times New Roman"/>
              </a:rPr>
              <a:t>.</a:t>
            </a:r>
          </a:p>
          <a:p>
            <a:pPr>
              <a:lnSpc>
                <a:spcPts val="2850"/>
              </a:lnSpc>
            </a:pPr>
            <a:endParaRPr lang="en-US" sz="1500" dirty="0">
              <a:solidFill>
                <a:prstClr val="black"/>
              </a:solidFill>
              <a:latin typeface="DM Sans" pitchFamily="2" charset="0"/>
              <a:ea typeface="ＭＳ Ｐゴシック" charset="0"/>
              <a:cs typeface="Times New Roman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39498AD-025C-7F83-0E4B-707E65FFB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6819" y="5323725"/>
            <a:ext cx="2403546" cy="180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4229" y="1534001"/>
            <a:ext cx="1039773" cy="153078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65827" y="1741884"/>
            <a:ext cx="2833687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Drilling Components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565827" y="219134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Customized drill bits with integrated sensors. Operational life extension beyond 35% in harsh environments.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229" y="3064788"/>
            <a:ext cx="1039773" cy="153078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65827" y="3272671"/>
            <a:ext cx="3396139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Valves &amp; Control Systems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7565827" y="3722132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Complex internal geometries for improved flow dynamics. Pressure drop reduction beyond 22%.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4229" y="4595574"/>
            <a:ext cx="1039773" cy="153078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65827" y="4803458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Pipeline Solutions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565827" y="5252918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On-site printing of repair components. Downtime reduction from weeks to days.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4229" y="6126361"/>
            <a:ext cx="1039773" cy="153078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565827" y="6334244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Subsea Equipment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7565827" y="6783705"/>
            <a:ext cx="6336744" cy="665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latin typeface="DM Sans" pitchFamily="34" charset="0"/>
                <a:ea typeface="DM Sans" pitchFamily="34" charset="-122"/>
                <a:cs typeface="DM Sans" pitchFamily="34" charset="-120"/>
              </a:rPr>
              <a:t>Corrosion-resistant complex components. Performance improvement while reducing costs.</a:t>
            </a:r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2F4CF2-2289-5AD9-E3ED-BEC453C1ED66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189E4C-2569-9951-4AE2-830216B6EA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39854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 0">
            <a:extLst>
              <a:ext uri="{FF2B5EF4-FFF2-40B4-BE49-F238E27FC236}">
                <a16:creationId xmlns:a16="http://schemas.microsoft.com/office/drawing/2014/main" id="{F87BA30D-A329-E55D-C5DF-03455C479862}"/>
              </a:ext>
            </a:extLst>
          </p:cNvPr>
          <p:cNvSpPr/>
          <p:nvPr/>
        </p:nvSpPr>
        <p:spPr>
          <a:xfrm>
            <a:off x="5919472" y="401996"/>
            <a:ext cx="6746355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Oil &amp; Gas Opportunities</a:t>
            </a:r>
            <a:endParaRPr lang="en-US" sz="39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836F97-F81D-0F85-C2CF-BFC6820FEE58}"/>
              </a:ext>
            </a:extLst>
          </p:cNvPr>
          <p:cNvSpPr txBox="1"/>
          <p:nvPr/>
        </p:nvSpPr>
        <p:spPr>
          <a:xfrm>
            <a:off x="7202988" y="7668682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554C7-7168-0FCF-C7A2-D4EA2D8E5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EB6B67DA-8BAB-1A75-ED19-BC2B688AFF61}"/>
              </a:ext>
            </a:extLst>
          </p:cNvPr>
          <p:cNvSpPr/>
          <p:nvPr/>
        </p:nvSpPr>
        <p:spPr>
          <a:xfrm>
            <a:off x="3658775" y="136348"/>
            <a:ext cx="7065407" cy="647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050"/>
              </a:lnSpc>
              <a:buNone/>
            </a:pPr>
            <a:endParaRPr lang="en-US" sz="4050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6295B9DB-B123-E0FA-2F84-1B731EE5B8E7}"/>
              </a:ext>
            </a:extLst>
          </p:cNvPr>
          <p:cNvSpPr/>
          <p:nvPr/>
        </p:nvSpPr>
        <p:spPr>
          <a:xfrm>
            <a:off x="812522" y="6472135"/>
            <a:ext cx="13225767" cy="647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just"/>
            <a:endParaRPr lang="en-US" b="1" i="0" dirty="0">
              <a:effectLst/>
              <a:latin typeface="inter"/>
            </a:endParaRPr>
          </a:p>
          <a:p>
            <a:pPr algn="just"/>
            <a:r>
              <a:rPr lang="en-US" b="1" i="0" dirty="0">
                <a:effectLst/>
                <a:latin typeface="inter"/>
              </a:rPr>
              <a:t>Steel (50-70%)		Plastics and Composites (10-20%)		Aluminum (5-15%)</a:t>
            </a:r>
            <a:r>
              <a:rPr lang="en-US" b="1" dirty="0">
                <a:latin typeface="inter"/>
              </a:rPr>
              <a:t>		</a:t>
            </a:r>
            <a:r>
              <a:rPr lang="en-US" b="1" i="0" dirty="0">
                <a:effectLst/>
                <a:latin typeface="inter"/>
              </a:rPr>
              <a:t>Other Materials (5-10%)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1027E-5282-25F2-9349-A1410C7D5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22" y="1669542"/>
            <a:ext cx="5692505" cy="47106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96A5328-3CF2-0254-DFDD-AB8196D3C5AC}"/>
              </a:ext>
            </a:extLst>
          </p:cNvPr>
          <p:cNvGrpSpPr/>
          <p:nvPr/>
        </p:nvGrpSpPr>
        <p:grpSpPr>
          <a:xfrm>
            <a:off x="7371382" y="1642768"/>
            <a:ext cx="6185770" cy="4649241"/>
            <a:chOff x="7474812" y="1702011"/>
            <a:chExt cx="6185770" cy="46492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75201C4-8B4E-7CB0-4B46-C10718720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74812" y="1702011"/>
              <a:ext cx="6185770" cy="4649241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53FB12-9F52-D897-E9D5-9D88B5279569}"/>
                </a:ext>
              </a:extLst>
            </p:cNvPr>
            <p:cNvSpPr/>
            <p:nvPr/>
          </p:nvSpPr>
          <p:spPr>
            <a:xfrm>
              <a:off x="7656945" y="5837382"/>
              <a:ext cx="2576946" cy="3971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81EF50E-A586-3987-6AA9-F5C67E4E080D}"/>
              </a:ext>
            </a:extLst>
          </p:cNvPr>
          <p:cNvSpPr/>
          <p:nvPr/>
        </p:nvSpPr>
        <p:spPr>
          <a:xfrm>
            <a:off x="12736945" y="7730836"/>
            <a:ext cx="1844576" cy="424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73B95615-E2B7-6348-7047-CB9238BB2104}"/>
              </a:ext>
            </a:extLst>
          </p:cNvPr>
          <p:cNvSpPr/>
          <p:nvPr/>
        </p:nvSpPr>
        <p:spPr>
          <a:xfrm>
            <a:off x="737235" y="579596"/>
            <a:ext cx="6262211" cy="658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endParaRPr lang="en-US" sz="4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11EA52-B5E6-D701-8809-59155EB73095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F55497-A08B-EDD6-8EEA-27970D658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6">
            <a:extLst>
              <a:ext uri="{FF2B5EF4-FFF2-40B4-BE49-F238E27FC236}">
                <a16:creationId xmlns:a16="http://schemas.microsoft.com/office/drawing/2014/main" id="{B06285C0-15DC-317B-BBB1-AF5E8D780CDD}"/>
              </a:ext>
            </a:extLst>
          </p:cNvPr>
          <p:cNvSpPr/>
          <p:nvPr/>
        </p:nvSpPr>
        <p:spPr>
          <a:xfrm>
            <a:off x="812521" y="7341096"/>
            <a:ext cx="13398153" cy="424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400" dirty="0">
                <a:latin typeface="Roboto" pitchFamily="34" charset="0"/>
                <a:ea typeface="Roboto" pitchFamily="34" charset="-122"/>
                <a:cs typeface="Roboto" pitchFamily="34" charset="-120"/>
              </a:rPr>
              <a:t>Abundant iron ore (for 316L stainless steel), tin (for bronze alloys), and columbite-tantalite (for Nb, Ta alloys) can be explored for industrial revolution in West Africa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05F75-239D-F51F-CBB3-B917C235E50F}"/>
              </a:ext>
            </a:extLst>
          </p:cNvPr>
          <p:cNvSpPr txBox="1"/>
          <p:nvPr/>
        </p:nvSpPr>
        <p:spPr>
          <a:xfrm>
            <a:off x="7202988" y="7668682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5" name="Text 0">
            <a:extLst>
              <a:ext uri="{FF2B5EF4-FFF2-40B4-BE49-F238E27FC236}">
                <a16:creationId xmlns:a16="http://schemas.microsoft.com/office/drawing/2014/main" id="{C2432C5E-C41F-B03F-56EB-763F868FC1AE}"/>
              </a:ext>
            </a:extLst>
          </p:cNvPr>
          <p:cNvSpPr/>
          <p:nvPr/>
        </p:nvSpPr>
        <p:spPr>
          <a:xfrm>
            <a:off x="816885" y="401996"/>
            <a:ext cx="6746355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Automotive Opportunities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08625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D4BEA-CA4C-157F-3FAC-AD76710B9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15B78C-6B1C-8F68-1EFE-EBD4E323F4EC}"/>
              </a:ext>
            </a:extLst>
          </p:cNvPr>
          <p:cNvSpPr/>
          <p:nvPr/>
        </p:nvSpPr>
        <p:spPr>
          <a:xfrm>
            <a:off x="12773891" y="7656945"/>
            <a:ext cx="1791854" cy="57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D64CF4-93E3-4012-F7C2-8A22DDA59E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 0">
            <a:extLst>
              <a:ext uri="{FF2B5EF4-FFF2-40B4-BE49-F238E27FC236}">
                <a16:creationId xmlns:a16="http://schemas.microsoft.com/office/drawing/2014/main" id="{CF1556A4-E711-E5AB-33D2-2083129DB1EA}"/>
              </a:ext>
            </a:extLst>
          </p:cNvPr>
          <p:cNvSpPr/>
          <p:nvPr/>
        </p:nvSpPr>
        <p:spPr>
          <a:xfrm>
            <a:off x="816885" y="401996"/>
            <a:ext cx="5550047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Automotive Application</a:t>
            </a:r>
            <a:endParaRPr lang="en-US" sz="3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256014-3382-05A2-41BB-D2AD70B4B6F6}"/>
              </a:ext>
            </a:extLst>
          </p:cNvPr>
          <p:cNvSpPr txBox="1"/>
          <p:nvPr/>
        </p:nvSpPr>
        <p:spPr>
          <a:xfrm>
            <a:off x="7202988" y="7656945"/>
            <a:ext cx="36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D3551-887D-6422-6246-95792C6AA85D}"/>
              </a:ext>
            </a:extLst>
          </p:cNvPr>
          <p:cNvSpPr txBox="1"/>
          <p:nvPr/>
        </p:nvSpPr>
        <p:spPr>
          <a:xfrm>
            <a:off x="4883828" y="7057815"/>
            <a:ext cx="5358823" cy="28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50" dirty="0"/>
              <a:t>Shelby Cobra 3D Printed at the Oak Ridge, Tennessee, USA National Laboratory</a:t>
            </a:r>
          </a:p>
        </p:txBody>
      </p:sp>
      <p:pic>
        <p:nvPicPr>
          <p:cNvPr id="2" name="Online Media 12" title="3D Printed Shelby Cobra">
            <a:hlinkClick r:id="" action="ppaction://media"/>
            <a:extLst>
              <a:ext uri="{FF2B5EF4-FFF2-40B4-BE49-F238E27FC236}">
                <a16:creationId xmlns:a16="http://schemas.microsoft.com/office/drawing/2014/main" id="{48716E34-0E47-40E0-9C9D-021D30692A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12064" y="1724643"/>
            <a:ext cx="8981847" cy="507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"/>
          <p:cNvSpPr/>
          <p:nvPr/>
        </p:nvSpPr>
        <p:spPr>
          <a:xfrm>
            <a:off x="793790" y="6687145"/>
            <a:ext cx="317540" cy="317540"/>
          </a:xfrm>
          <a:prstGeom prst="roundRect">
            <a:avLst>
              <a:gd name="adj" fmla="val 28793492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3B19A-AD1E-7B1A-30B5-3C48A7BC8AE5}"/>
              </a:ext>
            </a:extLst>
          </p:cNvPr>
          <p:cNvSpPr/>
          <p:nvPr/>
        </p:nvSpPr>
        <p:spPr>
          <a:xfrm>
            <a:off x="12831580" y="7749915"/>
            <a:ext cx="1716374" cy="384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DD219-CE1A-3073-DF68-F0B7DF6C2DD1}"/>
              </a:ext>
            </a:extLst>
          </p:cNvPr>
          <p:cNvSpPr txBox="1"/>
          <p:nvPr/>
        </p:nvSpPr>
        <p:spPr>
          <a:xfrm>
            <a:off x="832942" y="7258501"/>
            <a:ext cx="1274008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/>
            <a:r>
              <a:rPr lang="en-US" sz="12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2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ocation of selected major metallic mineral deposits in West Africa. Gunn, A.G. &amp; Dorbor, J.K. &amp; </a:t>
            </a:r>
            <a:r>
              <a:rPr lang="en-US" sz="12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Mankelow</a:t>
            </a:r>
            <a:r>
              <a:rPr lang="en-US" sz="12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J.M. &amp; Lusty, Paul &amp; Deady, E.A. &amp; Shaw, Richard &amp; Goodenough, Kathryn. (2018). A Review of the Mineral Potential of Liberia. Ore Geology Reviews. 101. 10.1016/j.oregeorev.2018.07.021.  </a:t>
            </a:r>
          </a:p>
        </p:txBody>
      </p:sp>
      <p:sp>
        <p:nvSpPr>
          <p:cNvPr id="13" name="Text 0">
            <a:extLst>
              <a:ext uri="{FF2B5EF4-FFF2-40B4-BE49-F238E27FC236}">
                <a16:creationId xmlns:a16="http://schemas.microsoft.com/office/drawing/2014/main" id="{1AA53E4F-34EB-E61C-9481-36917785903F}"/>
              </a:ext>
            </a:extLst>
          </p:cNvPr>
          <p:cNvSpPr/>
          <p:nvPr/>
        </p:nvSpPr>
        <p:spPr>
          <a:xfrm>
            <a:off x="816885" y="401996"/>
            <a:ext cx="6941659" cy="661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latin typeface="Raleway" pitchFamily="34" charset="0"/>
                <a:ea typeface="Raleway" pitchFamily="34" charset="-122"/>
                <a:cs typeface="Raleway" pitchFamily="34" charset="-120"/>
              </a:rPr>
              <a:t>The West African Opportunity</a:t>
            </a:r>
            <a:endParaRPr lang="en-US" sz="3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681E8-38FD-D5A8-6214-FB15C0C07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4"/>
          <a:stretch/>
        </p:blipFill>
        <p:spPr bwMode="auto">
          <a:xfrm>
            <a:off x="12102986" y="369096"/>
            <a:ext cx="1862107" cy="665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5C002-B4AF-C5BB-2D00-F7EE311D65D0}"/>
              </a:ext>
            </a:extLst>
          </p:cNvPr>
          <p:cNvSpPr txBox="1"/>
          <p:nvPr/>
        </p:nvSpPr>
        <p:spPr>
          <a:xfrm>
            <a:off x="7202987" y="7668682"/>
            <a:ext cx="555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7" name="Picture 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387A97E-73EA-D35A-FA14-26299542A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85" y="1036894"/>
            <a:ext cx="7807013" cy="6302825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A11CF348-A206-3ADB-D0BD-5B8DC9288924}"/>
              </a:ext>
            </a:extLst>
          </p:cNvPr>
          <p:cNvSpPr/>
          <p:nvPr/>
        </p:nvSpPr>
        <p:spPr>
          <a:xfrm>
            <a:off x="9382539" y="5907701"/>
            <a:ext cx="4821093" cy="665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450" dirty="0">
                <a:latin typeface="Roboto" pitchFamily="34" charset="0"/>
                <a:ea typeface="Roboto" pitchFamily="34" charset="-122"/>
                <a:cs typeface="Roboto" pitchFamily="34" charset="-120"/>
              </a:rPr>
              <a:t>Global AM market, valued at $18.3 billion in 2023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450" dirty="0">
                <a:latin typeface="Roboto" pitchFamily="34" charset="0"/>
                <a:ea typeface="Roboto" pitchFamily="34" charset="-122"/>
                <a:cs typeface="Roboto" pitchFamily="34" charset="-120"/>
              </a:rPr>
              <a:t>Projected to reach $50.49 billion by 2029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en-US" sz="1450" dirty="0">
              <a:latin typeface="Roboto" pitchFamily="34" charset="0"/>
              <a:ea typeface="Roboto" pitchFamily="34" charset="-122"/>
              <a:cs typeface="Roboto" pitchFamily="34" charset="-12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57436E-2F1A-7682-E3F5-C8D29ACEF56A}"/>
              </a:ext>
            </a:extLst>
          </p:cNvPr>
          <p:cNvGrpSpPr/>
          <p:nvPr/>
        </p:nvGrpSpPr>
        <p:grpSpPr>
          <a:xfrm>
            <a:off x="9382539" y="1303919"/>
            <a:ext cx="3193223" cy="4376263"/>
            <a:chOff x="9967623" y="1760039"/>
            <a:chExt cx="4236065" cy="5753637"/>
          </a:xfrm>
        </p:grpSpPr>
        <p:sp>
          <p:nvSpPr>
            <p:cNvPr id="14" name="Shape 1">
              <a:extLst>
                <a:ext uri="{FF2B5EF4-FFF2-40B4-BE49-F238E27FC236}">
                  <a16:creationId xmlns:a16="http://schemas.microsoft.com/office/drawing/2014/main" id="{B1050C97-BE22-5811-7236-ABF86F8CAB83}"/>
                </a:ext>
              </a:extLst>
            </p:cNvPr>
            <p:cNvSpPr/>
            <p:nvPr/>
          </p:nvSpPr>
          <p:spPr>
            <a:xfrm>
              <a:off x="9967623" y="1760039"/>
              <a:ext cx="4112481" cy="5753637"/>
            </a:xfrm>
            <a:prstGeom prst="roundRect">
              <a:avLst>
                <a:gd name="adj" fmla="val 3046"/>
              </a:avLst>
            </a:prstGeom>
            <a:noFill/>
            <a:ln w="7620">
              <a:solidFill>
                <a:srgbClr val="DDD3BA"/>
              </a:solidFill>
              <a:prstDash val="soli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3">
              <a:extLst>
                <a:ext uri="{FF2B5EF4-FFF2-40B4-BE49-F238E27FC236}">
                  <a16:creationId xmlns:a16="http://schemas.microsoft.com/office/drawing/2014/main" id="{C98BDAA6-1B50-1AC0-779A-9A335D612D5B}"/>
                </a:ext>
              </a:extLst>
            </p:cNvPr>
            <p:cNvSpPr/>
            <p:nvPr/>
          </p:nvSpPr>
          <p:spPr>
            <a:xfrm>
              <a:off x="10188028" y="1979061"/>
              <a:ext cx="4015660" cy="526738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>
                <a:lnSpc>
                  <a:spcPts val="2500"/>
                </a:lnSpc>
              </a:pPr>
              <a:r>
                <a:rPr lang="en-US" sz="1700" b="1" dirty="0">
                  <a:latin typeface="DM Sans" pitchFamily="2" charset="0"/>
                  <a:ea typeface="ＭＳ Ｐゴシック" charset="0"/>
                  <a:cs typeface="Times New Roman"/>
                </a:rPr>
                <a:t>Metals &amp; Alloys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Nickel Based Superalloys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Stainless Steels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Steel Alloys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34" charset="0"/>
                  <a:ea typeface="DM Sans" pitchFamily="34" charset="-122"/>
                  <a:cs typeface="DM Sans" pitchFamily="34" charset="-120"/>
                </a:rPr>
                <a:t>Aluminum (Bauxite)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Aluminum Alloys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Titanium Alloys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Copper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Special Alloys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r>
                <a:rPr lang="en-US" sz="1500" dirty="0">
                  <a:latin typeface="DM Sans" pitchFamily="2" charset="0"/>
                  <a:ea typeface="ＭＳ Ｐゴシック" charset="0"/>
                  <a:cs typeface="Times New Roman"/>
                </a:rPr>
                <a:t>Rare Earth Metals</a:t>
              </a:r>
            </a:p>
            <a:p>
              <a:pPr marL="285750" indent="-285750">
                <a:lnSpc>
                  <a:spcPts val="2500"/>
                </a:lnSpc>
                <a:buFontTx/>
                <a:buChar char="-"/>
              </a:pPr>
              <a:endParaRPr lang="en-US" sz="1500" dirty="0">
                <a:latin typeface="DM Sans" pitchFamily="2" charset="0"/>
                <a:ea typeface="ＭＳ Ｐゴシック" charset="0"/>
                <a:cs typeface="Times New Roman"/>
              </a:endParaRPr>
            </a:p>
            <a:p>
              <a:pPr>
                <a:lnSpc>
                  <a:spcPts val="2500"/>
                </a:lnSpc>
              </a:pPr>
              <a:r>
                <a:rPr lang="en-US" sz="1500" b="1" dirty="0">
                  <a:latin typeface="DM Sans" pitchFamily="2" charset="0"/>
                  <a:ea typeface="ＭＳ Ｐゴシック" charset="0"/>
                  <a:cs typeface="Times New Roman"/>
                </a:rPr>
                <a:t>Polymers and Polymer Composites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7503</TotalTime>
  <Words>2159</Words>
  <Application>Microsoft Office PowerPoint</Application>
  <PresentationFormat>Custom</PresentationFormat>
  <Paragraphs>344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Open Sans</vt:lpstr>
      <vt:lpstr>Symbol</vt:lpstr>
      <vt:lpstr>Roboto</vt:lpstr>
      <vt:lpstr>Libre Baskerville</vt:lpstr>
      <vt:lpstr>Garet Bold</vt:lpstr>
      <vt:lpstr>Times New Roman</vt:lpstr>
      <vt:lpstr>DM Sans</vt:lpstr>
      <vt:lpstr>Arial</vt:lpstr>
      <vt:lpstr>Garet</vt:lpstr>
      <vt:lpstr>Wingdings</vt:lpstr>
      <vt:lpstr>Crimson Pro Semi Bold</vt:lpstr>
      <vt:lpstr>Heebo</vt:lpstr>
      <vt:lpstr>inter</vt:lpstr>
      <vt:lpstr>Raleway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Dr. Olu Adeniran - Abacoll</dc:creator>
  <cp:lastModifiedBy>Dr. Olu Adeniran - Abacoll</cp:lastModifiedBy>
  <cp:revision>11</cp:revision>
  <dcterms:created xsi:type="dcterms:W3CDTF">2025-06-23T11:56:39Z</dcterms:created>
  <dcterms:modified xsi:type="dcterms:W3CDTF">2026-03-03T06:34:44Z</dcterms:modified>
</cp:coreProperties>
</file>