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9" autoAdjust="0"/>
    <p:restoredTop sz="94660"/>
  </p:normalViewPr>
  <p:slideViewPr>
    <p:cSldViewPr snapToGrid="0">
      <p:cViewPr>
        <p:scale>
          <a:sx n="64" d="100"/>
          <a:sy n="64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3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2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0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4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9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6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13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6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0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7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1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F4F72-FE2B-498D-8155-FB3095F45EE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422A9-39CD-4C48-9973-B63473011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9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8FCF8-0307-CBB7-B2FA-70D288C6D92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681038"/>
            <a:ext cx="9144000" cy="2828925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D040BF-40AF-DA89-CBC4-D20AB8C60E4B}"/>
              </a:ext>
            </a:extLst>
          </p:cNvPr>
          <p:cNvSpPr txBox="1"/>
          <p:nvPr/>
        </p:nvSpPr>
        <p:spPr>
          <a:xfrm>
            <a:off x="864523" y="1396538"/>
            <a:ext cx="8275319" cy="33234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Relationship Between Procurement, Logistics and Supply Chain Management</a:t>
            </a:r>
            <a:endParaRPr lang="en-US" sz="4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i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(With Focus on West Africa)</a:t>
            </a:r>
            <a:endParaRPr lang="en-US" sz="4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935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D2B0A-ACC8-5D13-E57D-535BE446C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Comparison – Advanced Economies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40EC4C-913E-3277-FE60-92397928483F}"/>
              </a:ext>
            </a:extLst>
          </p:cNvPr>
          <p:cNvSpPr txBox="1"/>
          <p:nvPr/>
        </p:nvSpPr>
        <p:spPr>
          <a:xfrm>
            <a:off x="615141" y="1690688"/>
            <a:ext cx="8524701" cy="4376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Developed countries benefit from: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Modern transport infrastructure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Digitized supply chains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Efficient customs systems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Advanced risk management systems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Result:</a:t>
            </a:r>
            <a:b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Lower logistics costs and higher supply chain reliability.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245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58C8-3EFF-0AB0-07A7-A8223BA1E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Opportunities for Improvement in West Africa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3BA67E-CE13-45AC-6BA2-701758F51EDF}"/>
              </a:ext>
            </a:extLst>
          </p:cNvPr>
          <p:cNvSpPr txBox="1"/>
          <p:nvPr/>
        </p:nvSpPr>
        <p:spPr>
          <a:xfrm>
            <a:off x="448887" y="1812175"/>
            <a:ext cx="8861367" cy="3352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Infrastructure investment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Digital transformation in logistics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Regulatory reform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Workforce development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Regional trade integration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Strengthened risk management systems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205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2B31D-D07A-9B5E-8182-29B21AEF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u="sng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Key Regional Initiatives</a:t>
            </a:r>
            <a:endParaRPr lang="en-US" u="sng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0AC53-C44F-F312-6D70-C73F454E1ECE}"/>
              </a:ext>
            </a:extLst>
          </p:cNvPr>
          <p:cNvSpPr txBox="1"/>
          <p:nvPr/>
        </p:nvSpPr>
        <p:spPr>
          <a:xfrm>
            <a:off x="665018" y="1313411"/>
            <a:ext cx="8474825" cy="5448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African Continental Free Trade Area (</a:t>
            </a:r>
            <a:r>
              <a:rPr lang="en-US" sz="2400" b="1" kern="0" dirty="0" err="1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AfCFTA</a:t>
            </a: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Harmonizes trade regulations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Promotes intra-African trade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West African Economic and Monetary Union (UEMOA)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Regional economic integration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Trade facilitation policies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 World Bank Logistics Projects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Infrastructure financing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Trade facilitation support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38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7B036-C099-BC03-B1FE-6CC9D3721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Conclusion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38A309-B645-32B4-F647-43FFC5313B4F}"/>
              </a:ext>
            </a:extLst>
          </p:cNvPr>
          <p:cNvSpPr txBox="1"/>
          <p:nvPr/>
        </p:nvSpPr>
        <p:spPr>
          <a:xfrm>
            <a:off x="838200" y="1363287"/>
            <a:ext cx="8571807" cy="4042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Procurement, logistics, and SCM are strategically interconnected.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Logistics operates within the broader SCM framework.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West Africa faces structural challenges but holds significant growth potential.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Regional cooperation and modernization efforts are key to transformation.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Final Thought:</a:t>
            </a:r>
            <a:b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coordinated, technology-driven, and policy-supported approach is essential to unlocking supply chain efficiency in West Africa.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537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895D7C-F423-9920-9F4E-896DC3E06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650" y="881149"/>
            <a:ext cx="10406149" cy="1130531"/>
          </a:xfrm>
        </p:spPr>
        <p:txBody>
          <a:bodyPr>
            <a:normAutofit fontScale="90000"/>
          </a:bodyPr>
          <a:lstStyle/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EEECE1">
                    <a:lumMod val="9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br>
              <a:rPr kumimoji="0" lang="en-US" sz="1300" b="0" i="0" u="none" strike="noStrike" kern="100" cap="none" spc="0" normalizeH="0" baseline="0" noProof="0" dirty="0">
                <a:ln>
                  <a:noFill/>
                </a:ln>
                <a:solidFill>
                  <a:srgbClr val="EEECE1">
                    <a:lumMod val="9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kumimoji="0" lang="en-US" sz="1300" b="0" i="0" u="none" strike="noStrike" kern="100" cap="none" spc="0" normalizeH="0" baseline="0" noProof="0" dirty="0">
                <a:ln>
                  <a:noFill/>
                </a:ln>
                <a:solidFill>
                  <a:srgbClr val="EEECE1">
                    <a:lumMod val="9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C7F35-0895-2160-AF02-4B8FC0A138E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562100"/>
            <a:ext cx="9012238" cy="4206875"/>
          </a:xfrm>
        </p:spPr>
        <p:txBody>
          <a:bodyPr>
            <a:normAutofit fontScale="32500" lnSpcReduction="2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1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Understanding the Core Functions</a:t>
            </a:r>
            <a:endParaRPr lang="en-US" sz="5100" kern="100" dirty="0">
              <a:solidFill>
                <a:schemeClr val="tx2">
                  <a:lumMod val="90000"/>
                </a:schemeClr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51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Procurement</a:t>
            </a:r>
            <a:r>
              <a:rPr lang="en-US" sz="51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Acquisition of goods, services, and works from external suppliers with emphasis on cost efficiency and contract management.</a:t>
            </a:r>
            <a:endParaRPr lang="en-US" sz="5100" kern="100" dirty="0">
              <a:solidFill>
                <a:schemeClr val="tx2">
                  <a:lumMod val="90000"/>
                </a:schemeClr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51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Logistics</a:t>
            </a:r>
            <a:r>
              <a:rPr lang="en-US" sz="51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Management of transportation, warehousing, and distribution to ensure timely delivery.</a:t>
            </a:r>
            <a:endParaRPr lang="en-US" sz="5100" kern="100" dirty="0">
              <a:solidFill>
                <a:schemeClr val="tx2">
                  <a:lumMod val="90000"/>
                </a:schemeClr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51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Supply Chain Management (SCM)</a:t>
            </a:r>
            <a:r>
              <a:rPr lang="en-US" sz="51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End-to-end coordination of sourcing, production, and delivery to maximize efficiency and customer value.</a:t>
            </a:r>
            <a:endParaRPr lang="en-US" sz="5100" kern="100" dirty="0">
              <a:solidFill>
                <a:schemeClr val="tx2">
                  <a:lumMod val="90000"/>
                </a:schemeClr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1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Message:</a:t>
            </a:r>
            <a:br>
              <a:rPr lang="en-US" sz="51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1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three functions operate interdependently to ensure seamless flow of goods, information, and finances.</a:t>
            </a:r>
            <a:endParaRPr lang="en-US" sz="5100" kern="100" dirty="0">
              <a:solidFill>
                <a:schemeClr val="tx2">
                  <a:lumMod val="90000"/>
                </a:schemeClr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32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kern="100" dirty="0">
              <a:solidFill>
                <a:schemeClr val="tx2">
                  <a:lumMod val="90000"/>
                </a:schemeClr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10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330CA-F324-A7C2-D5C5-A864EC2F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Relationship Between Procurement, Logistics &amp; SCM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F0A0C1-DF3A-C330-649C-3A8DDE005DC5}"/>
              </a:ext>
            </a:extLst>
          </p:cNvPr>
          <p:cNvSpPr txBox="1"/>
          <p:nvPr/>
        </p:nvSpPr>
        <p:spPr>
          <a:xfrm>
            <a:off x="838200" y="2002508"/>
            <a:ext cx="9619211" cy="4171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Procurement selects and manages suppliers.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Logistics ensures physical movement and storage of goods.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SCM integrates procurement and logistics into a unified strategic system.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 simple flow diagram: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Procurement → Production → Logistics → Customer</a:t>
            </a:r>
            <a:b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(All under the umbrella of SCM)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730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DE897-7B63-2981-4B67-4E17A2D92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90000"/>
                  </a:schemeClr>
                </a:solidFill>
              </a:rPr>
              <a:t>Interconnection Between Logistics and SCM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242410-F878-521F-551E-80E454EE79A3}"/>
              </a:ext>
            </a:extLst>
          </p:cNvPr>
          <p:cNvSpPr txBox="1"/>
          <p:nvPr/>
        </p:nvSpPr>
        <p:spPr>
          <a:xfrm>
            <a:off x="838200" y="1700438"/>
            <a:ext cx="8301643" cy="4350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Logistics is a </a:t>
            </a: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subset of SCM</a:t>
            </a: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SCM covers planning, sourcing, production, and delivery.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Logistics executes the physical flow within the broader supply chain.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Impact of Efficient Logistics: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Reduced operational costs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Faster delivery times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Higher customer satisfaction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Competitive advantage</a:t>
            </a:r>
            <a:endParaRPr lang="en-US" sz="24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8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84E8-BBAC-72B5-9107-F2C09001C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Strategic Role of SCM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5652A1-6CD3-B64F-5297-0C55A2E68B89}"/>
              </a:ext>
            </a:extLst>
          </p:cNvPr>
          <p:cNvSpPr txBox="1"/>
          <p:nvPr/>
        </p:nvSpPr>
        <p:spPr>
          <a:xfrm>
            <a:off x="615142" y="2099395"/>
            <a:ext cx="8524701" cy="3813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SCM goes beyond transportation and storage by: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Setting sourcing strategies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Managing supplier relationships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Coordinating production planning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Aligning logistics with corporate strategy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Ultimate Objective:</a:t>
            </a:r>
            <a:b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Enhance profitability and strengthen competitiveness.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466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BEC00B-FB36-6E33-DACD-CA3D275356A0}"/>
              </a:ext>
            </a:extLst>
          </p:cNvPr>
          <p:cNvSpPr txBox="1"/>
          <p:nvPr/>
        </p:nvSpPr>
        <p:spPr>
          <a:xfrm>
            <a:off x="1629293" y="1230284"/>
            <a:ext cx="7414953" cy="1133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600" b="1" kern="180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Regional Focus</a:t>
            </a:r>
            <a:endParaRPr lang="en-US" sz="66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466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91F54-CD3A-9A4D-AE3E-F02CF058C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Logistics and SCM in West Africa</a:t>
            </a:r>
            <a:br>
              <a:rPr lang="en-US" sz="2800" kern="100" dirty="0">
                <a:solidFill>
                  <a:schemeClr val="tx2">
                    <a:lumMod val="90000"/>
                  </a:schemeClr>
                </a:solidFill>
                <a:effectLst/>
                <a:latin typeface="Aptos" panose="020B00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CD9984-ABDE-5AA3-E1B4-3E72D1A91107}"/>
              </a:ext>
            </a:extLst>
          </p:cNvPr>
          <p:cNvSpPr txBox="1"/>
          <p:nvPr/>
        </p:nvSpPr>
        <p:spPr>
          <a:xfrm>
            <a:off x="665018" y="1567036"/>
            <a:ext cx="8474825" cy="5968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West Africa faces structural and operational challenges compared to developed economies.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Key Constraints: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Infrastructure limitations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Regulatory inefficiencies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Limited digital adoption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Skills shortages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Security risks</a:t>
            </a: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sz="28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28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708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96BC-629D-DCB1-57ED-64C3837AF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Key Challenges in Detail</a:t>
            </a: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AE329C-B0C6-CC85-E9DB-2055D7FD8CD2}"/>
              </a:ext>
            </a:extLst>
          </p:cNvPr>
          <p:cNvSpPr txBox="1"/>
          <p:nvPr/>
        </p:nvSpPr>
        <p:spPr>
          <a:xfrm>
            <a:off x="714895" y="1704863"/>
            <a:ext cx="8944494" cy="5158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Infrastructure Deficits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Poor road networks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Inefficient ports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Limited rail connectivity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Regulatory Complexity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Bureaucratic customs procedures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Inconsistent trade policies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 Limited Technology Adoption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Manual processes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Low digital integration</a:t>
            </a:r>
            <a:endParaRPr lang="en-US" sz="20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998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50091C-C942-B7A1-AC7E-40618BFCED8A}"/>
              </a:ext>
            </a:extLst>
          </p:cNvPr>
          <p:cNvSpPr txBox="1"/>
          <p:nvPr/>
        </p:nvSpPr>
        <p:spPr>
          <a:xfrm>
            <a:off x="847897" y="1270670"/>
            <a:ext cx="8927869" cy="3745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4. Skills Gap</a:t>
            </a:r>
            <a:endParaRPr lang="en-US" sz="32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Shortage of trained SCM professionals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32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5. Security Risks</a:t>
            </a:r>
            <a:endParaRPr lang="en-US" sz="32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Theft and vandalism</a:t>
            </a:r>
            <a:endParaRPr lang="en-US" sz="32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kern="0" dirty="0">
                <a:solidFill>
                  <a:schemeClr val="tx2">
                    <a:lumMod val="9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Political instability</a:t>
            </a:r>
            <a:endParaRPr lang="en-US" sz="3200" kern="100" dirty="0">
              <a:solidFill>
                <a:schemeClr val="tx2">
                  <a:lumMod val="90000"/>
                </a:schemeClr>
              </a:solidFill>
              <a:effectLst/>
              <a:latin typeface="Aptos" panose="020B00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791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</TotalTime>
  <Words>505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Symbol</vt:lpstr>
      <vt:lpstr>Times New Roman</vt:lpstr>
      <vt:lpstr>Office 2013 - 2022 Theme</vt:lpstr>
      <vt:lpstr>  </vt:lpstr>
      <vt:lpstr>Introduction  </vt:lpstr>
      <vt:lpstr>The Relationship Between Procurement, Logistics &amp; SCM</vt:lpstr>
      <vt:lpstr>Interconnection Between Logistics and SCM</vt:lpstr>
      <vt:lpstr>Strategic Role of SCM</vt:lpstr>
      <vt:lpstr>PowerPoint Presentation</vt:lpstr>
      <vt:lpstr>Logistics and SCM in West Africa </vt:lpstr>
      <vt:lpstr>Key Challenges in Detail</vt:lpstr>
      <vt:lpstr>PowerPoint Presentation</vt:lpstr>
      <vt:lpstr>Comparison – Advanced Economies</vt:lpstr>
      <vt:lpstr>Opportunities for Improvement in West Africa</vt:lpstr>
      <vt:lpstr>Key Regional Initiatives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BUILDWELL</dc:creator>
  <cp:lastModifiedBy>BUILD WELL</cp:lastModifiedBy>
  <cp:revision>2</cp:revision>
  <dcterms:created xsi:type="dcterms:W3CDTF">2026-02-26T15:18:17Z</dcterms:created>
  <dcterms:modified xsi:type="dcterms:W3CDTF">2026-02-26T15:59:03Z</dcterms:modified>
</cp:coreProperties>
</file>