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24" r:id="rId3"/>
    <p:sldId id="276" r:id="rId4"/>
    <p:sldId id="257" r:id="rId5"/>
    <p:sldId id="2621" r:id="rId6"/>
    <p:sldId id="270" r:id="rId7"/>
    <p:sldId id="258" r:id="rId8"/>
    <p:sldId id="259" r:id="rId9"/>
    <p:sldId id="261" r:id="rId10"/>
    <p:sldId id="262" r:id="rId11"/>
    <p:sldId id="266" r:id="rId12"/>
    <p:sldId id="264" r:id="rId13"/>
    <p:sldId id="269" r:id="rId14"/>
    <p:sldId id="271" r:id="rId15"/>
    <p:sldId id="274" r:id="rId16"/>
    <p:sldId id="275" r:id="rId17"/>
    <p:sldId id="2622" r:id="rId18"/>
    <p:sldId id="2618" r:id="rId19"/>
    <p:sldId id="2619" r:id="rId20"/>
    <p:sldId id="2620" r:id="rId21"/>
  </p:sldIdLst>
  <p:sldSz cx="14630400" cy="8229600"/>
  <p:notesSz cx="8229600" cy="14630400"/>
  <p:embeddedFontLst>
    <p:embeddedFont>
      <p:font typeface="Crimson Pro Semi Bold" panose="020B0604020202020204" charset="0"/>
      <p:regular r:id="rId23"/>
    </p:embeddedFont>
    <p:embeddedFont>
      <p:font typeface="DM Sans" pitchFamily="2" charset="0"/>
      <p:regular r:id="rId24"/>
      <p:bold r:id="rId25"/>
      <p:italic r:id="rId26"/>
      <p:boldItalic r:id="rId27"/>
    </p:embeddedFont>
    <p:embeddedFont>
      <p:font typeface="Garet" panose="020B0604020202020204" charset="0"/>
      <p:regular r:id="rId28"/>
    </p:embeddedFont>
    <p:embeddedFont>
      <p:font typeface="Garet Bold" panose="020B0604020202020204" charset="0"/>
      <p:regular r:id="rId29"/>
    </p:embeddedFont>
    <p:embeddedFont>
      <p:font typeface="Heebo" pitchFamily="2" charset="-79"/>
      <p:regular r:id="rId30"/>
      <p:bold r:id="rId31"/>
    </p:embeddedFont>
    <p:embeddedFont>
      <p:font typeface="Libre Baskerville" panose="02000000000000000000" pitchFamily="2" charset="0"/>
      <p:regular r:id="rId32"/>
      <p:bold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94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C04D8-6D77-2A38-D880-170DB62C9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6902C-64DA-9A78-24FC-16206837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9CC1F-0646-FD00-AD95-506D4387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601CB-3BCA-10FC-A6B9-FAF56E286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1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A814B-82E6-3375-9AD2-C0B4F989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44C76-6502-04E1-452B-D8A5C0E10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95FB6-C770-5D9D-9307-1FC19EBEC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5D419-903C-CD1A-1B59-65DBCF7CF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6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62D8-3A56-D7E8-9C02-26166D8BC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99CEF-78D6-F883-CCCF-E3BBBCB0F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68952-6C05-8ED3-D4AB-C3824FFFA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4797C-E3B5-140F-A9EF-FB1A6AEBA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D0FD5-B6CA-1DAB-E845-6AE87A8CC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BAD25-366E-B32F-17B4-D3961C2D3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FDE5C-6591-E029-95BF-D6EBC472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8E2D5-1747-4C3D-0B32-5451F5774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1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D19DB-4EDA-7286-EEA5-6764A5D1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38C58-4D2C-CB02-D8D7-F51C28CB4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F4860-D697-343D-7DCE-F31C0F7F2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E2C88-7BD9-9153-8751-A1E7D0AC3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2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8B09-66B7-B4CC-E9BF-2327912C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F9349-34CF-35B7-5C8B-5B8EA802E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9421B-2704-1B64-6F2E-FE4CBD7C5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AC65-E5AD-F6CF-B641-3AAAFDCC6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9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9F4D7-027F-C337-C5FA-76198B52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94C06-6D2B-5315-F7AD-05E61C8D0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33CC1-E149-AC5D-6460-F52B9EDFB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64780-D604-488B-F59A-331FDD542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2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3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sv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lu@abacol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://www.abacoll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epub/10.1177/2753373524128535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4067"/>
            <a:ext cx="7758099" cy="2181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Energy Security for Industrialization – The Role of Renewables for Sustainable Manufacturing in West Africa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97199" y="347409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Powering West Africa's industrial transformation through clean, reliable energy solutions</a:t>
            </a:r>
            <a:endParaRPr lang="en-US" sz="15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B8E4C-4741-46E2-851F-47DC52F49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793790" y="315868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1B203DB9-758B-AAC4-BE64-4718F566A61A}"/>
              </a:ext>
            </a:extLst>
          </p:cNvPr>
          <p:cNvSpPr/>
          <p:nvPr/>
        </p:nvSpPr>
        <p:spPr>
          <a:xfrm>
            <a:off x="793790" y="4453467"/>
            <a:ext cx="8126278" cy="3299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Presented by 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sz="2400" dirty="0">
              <a:latin typeface="DM Sans" pitchFamily="2" charset="0"/>
              <a:ea typeface="DM Sans Bold" pitchFamily="34" charset="-122"/>
              <a:cs typeface="DM Sans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Dr. Olusanmi A. Adeniran, Ph.D., PMP, CQA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President | Abacoll Solutions LLC, Dallas, Texas, USA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dirty="0">
                <a:latin typeface="DM Sans" pitchFamily="2" charset="0"/>
              </a:rPr>
              <a:t>March 4, 2026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i="1" dirty="0">
              <a:latin typeface="DM Sans" pitchFamily="2" charset="0"/>
            </a:endParaRPr>
          </a:p>
          <a:p>
            <a:endParaRPr lang="en-US" sz="800" dirty="0"/>
          </a:p>
          <a:p>
            <a:endParaRPr lang="en-US" sz="800" dirty="0"/>
          </a:p>
          <a:p>
            <a:pPr>
              <a:lnSpc>
                <a:spcPct val="120000"/>
              </a:lnSpc>
            </a:pPr>
            <a:r>
              <a:rPr lang="en-US" dirty="0"/>
              <a:t>West Africa Industrialization, Manufacturing and Trade Summit &amp; Exhibition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1673"/>
            <a:ext cx="103611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2247306"/>
            <a:ext cx="6847912" cy="42509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84673" y="2117765"/>
            <a:ext cx="5304001" cy="44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1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Renewable Energy Competitive Advantage</a:t>
            </a:r>
            <a:endParaRPr lang="en-US" sz="2100" b="1" dirty="0"/>
          </a:p>
        </p:txBody>
      </p:sp>
      <p:sp>
        <p:nvSpPr>
          <p:cNvPr id="5" name="Text 2"/>
          <p:cNvSpPr/>
          <p:nvPr/>
        </p:nvSpPr>
        <p:spPr>
          <a:xfrm>
            <a:off x="8357021" y="2825645"/>
            <a:ext cx="4774368" cy="1795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The economics favor renewable energy adoption for West African industries</a:t>
            </a: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Solar and wind now cost 60-75% less than diesel generation, the backup source for unreliable grids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8357021" y="4407108"/>
            <a:ext cx="4774368" cy="2297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With system costs declining 15-20% annually and fossil fuel prices volatile, the business case strengthens continuously</a:t>
            </a: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Renewable investments today lock in decades of predictable, low-cost energy that enhances competitiveness in global markets</a:t>
            </a:r>
            <a:endParaRPr lang="en-US" sz="15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EC019-BBC1-2319-58ED-814C5DB4F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065F6-881D-21B9-2AD9-E278E0EA164B}"/>
              </a:ext>
            </a:extLst>
          </p:cNvPr>
          <p:cNvSpPr txBox="1"/>
          <p:nvPr/>
        </p:nvSpPr>
        <p:spPr>
          <a:xfrm>
            <a:off x="7202988" y="7656945"/>
            <a:ext cx="73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FAAAA0E5-FEB5-FD74-3120-8FCCE8043470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Economic Benefits of Industrial Renewable Energy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2">
            <a:extLst>
              <a:ext uri="{FF2B5EF4-FFF2-40B4-BE49-F238E27FC236}">
                <a16:creationId xmlns:a16="http://schemas.microsoft.com/office/drawing/2014/main" id="{470AE891-1D99-03D0-8D5E-B309A363D32D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Renewable Energy Systems Requirements</a:t>
            </a:r>
          </a:p>
        </p:txBody>
      </p:sp>
      <p:sp>
        <p:nvSpPr>
          <p:cNvPr id="6" name="Text 3"/>
          <p:cNvSpPr/>
          <p:nvPr/>
        </p:nvSpPr>
        <p:spPr>
          <a:xfrm>
            <a:off x="793789" y="1863832"/>
            <a:ext cx="13162054" cy="7211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Successful renewable energy integration requires coordinated action across multiple systemic dimensions. </a:t>
            </a:r>
          </a:p>
          <a:p>
            <a:pPr marL="285750" indent="-285750" algn="l">
              <a:lnSpc>
                <a:spcPts val="185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Africa's progress require strengthening institutional frameworks, improving technical capacity, and growing financial sector engagement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76232" y="2843037"/>
            <a:ext cx="2330236" cy="2396023"/>
          </a:xfrm>
          <a:prstGeom prst="roundRect">
            <a:avLst>
              <a:gd name="adj" fmla="val 10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Shape 5"/>
          <p:cNvSpPr/>
          <p:nvPr/>
        </p:nvSpPr>
        <p:spPr>
          <a:xfrm>
            <a:off x="1040538" y="3007344"/>
            <a:ext cx="456112" cy="449450"/>
          </a:xfrm>
          <a:prstGeom prst="roundRect">
            <a:avLst>
              <a:gd name="adj" fmla="val 1854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6150" y="3142955"/>
            <a:ext cx="217511" cy="2325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40538" y="3636469"/>
            <a:ext cx="1900781" cy="23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Regulatory Clarity</a:t>
            </a:r>
            <a:endParaRPr lang="en-US" sz="1700" b="1" dirty="0"/>
          </a:p>
        </p:txBody>
      </p:sp>
      <p:sp>
        <p:nvSpPr>
          <p:cNvPr id="11" name="Text 7"/>
          <p:cNvSpPr/>
          <p:nvPr/>
        </p:nvSpPr>
        <p:spPr>
          <a:xfrm>
            <a:off x="974361" y="3974965"/>
            <a:ext cx="2182083" cy="876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Transparent licensing, standardized contracts, and predictable grid interconnection processes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3463759" y="2843038"/>
            <a:ext cx="2330347" cy="2396022"/>
          </a:xfrm>
          <a:prstGeom prst="roundRect">
            <a:avLst>
              <a:gd name="adj" fmla="val 10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3" name="Shape 9"/>
          <p:cNvSpPr/>
          <p:nvPr/>
        </p:nvSpPr>
        <p:spPr>
          <a:xfrm>
            <a:off x="3628065" y="3007344"/>
            <a:ext cx="456112" cy="449450"/>
          </a:xfrm>
          <a:prstGeom prst="roundRect">
            <a:avLst>
              <a:gd name="adj" fmla="val 1854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3676" y="3142955"/>
            <a:ext cx="217511" cy="23250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628065" y="3636469"/>
            <a:ext cx="1900781" cy="23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Financial Infrastructure</a:t>
            </a:r>
            <a:endParaRPr lang="en-US" sz="1700" b="1" dirty="0"/>
          </a:p>
        </p:txBody>
      </p:sp>
      <p:sp>
        <p:nvSpPr>
          <p:cNvPr id="16" name="Text 11"/>
          <p:cNvSpPr/>
          <p:nvPr/>
        </p:nvSpPr>
        <p:spPr>
          <a:xfrm>
            <a:off x="3628066" y="3974965"/>
            <a:ext cx="2026346" cy="657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Local banks developing renewable energy expertise and green financing products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6021423" y="2843037"/>
            <a:ext cx="2330236" cy="2396021"/>
          </a:xfrm>
          <a:prstGeom prst="roundRect">
            <a:avLst>
              <a:gd name="adj" fmla="val 10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8" name="Shape 13"/>
          <p:cNvSpPr/>
          <p:nvPr/>
        </p:nvSpPr>
        <p:spPr>
          <a:xfrm>
            <a:off x="6185729" y="3007344"/>
            <a:ext cx="456112" cy="449450"/>
          </a:xfrm>
          <a:prstGeom prst="roundRect">
            <a:avLst>
              <a:gd name="adj" fmla="val 1854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1340" y="3142955"/>
            <a:ext cx="217511" cy="232507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185729" y="3636469"/>
            <a:ext cx="1900781" cy="23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Technical Capacity</a:t>
            </a:r>
            <a:endParaRPr lang="en-US" sz="1700" b="1" dirty="0"/>
          </a:p>
        </p:txBody>
      </p:sp>
      <p:sp>
        <p:nvSpPr>
          <p:cNvPr id="21" name="Text 15"/>
          <p:cNvSpPr/>
          <p:nvPr/>
        </p:nvSpPr>
        <p:spPr>
          <a:xfrm>
            <a:off x="6185729" y="3974965"/>
            <a:ext cx="2026236" cy="657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Growing pool of certified installers, engineers, and maintenance professionals</a:t>
            </a:r>
            <a:endParaRPr lang="en-US" sz="1400" dirty="0"/>
          </a:p>
        </p:txBody>
      </p:sp>
      <p:sp>
        <p:nvSpPr>
          <p:cNvPr id="22" name="Shape 16"/>
          <p:cNvSpPr/>
          <p:nvPr/>
        </p:nvSpPr>
        <p:spPr>
          <a:xfrm>
            <a:off x="898715" y="5371817"/>
            <a:ext cx="7452944" cy="1591113"/>
          </a:xfrm>
          <a:prstGeom prst="roundRect">
            <a:avLst>
              <a:gd name="adj" fmla="val 1605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3" name="Shape 17"/>
          <p:cNvSpPr/>
          <p:nvPr/>
        </p:nvSpPr>
        <p:spPr>
          <a:xfrm>
            <a:off x="1063021" y="5536125"/>
            <a:ext cx="456112" cy="449450"/>
          </a:xfrm>
          <a:prstGeom prst="roundRect">
            <a:avLst>
              <a:gd name="adj" fmla="val 18544383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8633" y="5671736"/>
            <a:ext cx="217511" cy="232507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063020" y="6165250"/>
            <a:ext cx="2093425" cy="23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Public-Private Partnership</a:t>
            </a:r>
            <a:endParaRPr lang="en-US" sz="1700" b="1" dirty="0"/>
          </a:p>
        </p:txBody>
      </p:sp>
      <p:sp>
        <p:nvSpPr>
          <p:cNvPr id="26" name="Text 19"/>
          <p:cNvSpPr/>
          <p:nvPr/>
        </p:nvSpPr>
        <p:spPr>
          <a:xfrm>
            <a:off x="1063021" y="6503745"/>
            <a:ext cx="6938613" cy="219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85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Collaborative models sharing investment risk and aligning stakeholder interests</a:t>
            </a:r>
            <a:endParaRPr lang="en-US" sz="1400" dirty="0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9EBF3A4E-7116-3FF0-1633-6D910EF6F8E3}"/>
              </a:ext>
            </a:extLst>
          </p:cNvPr>
          <p:cNvSpPr/>
          <p:nvPr/>
        </p:nvSpPr>
        <p:spPr>
          <a:xfrm>
            <a:off x="920472" y="525833"/>
            <a:ext cx="159258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SYSTEMIC FACTORS</a:t>
            </a:r>
            <a:endParaRPr lang="en-US" sz="1250" dirty="0"/>
          </a:p>
        </p:txBody>
      </p:sp>
      <p:sp>
        <p:nvSpPr>
          <p:cNvPr id="28" name="Shape 0">
            <a:extLst>
              <a:ext uri="{FF2B5EF4-FFF2-40B4-BE49-F238E27FC236}">
                <a16:creationId xmlns:a16="http://schemas.microsoft.com/office/drawing/2014/main" id="{21323050-C952-DD69-A118-A07280E4DFEF}"/>
              </a:ext>
            </a:extLst>
          </p:cNvPr>
          <p:cNvSpPr/>
          <p:nvPr/>
        </p:nvSpPr>
        <p:spPr>
          <a:xfrm>
            <a:off x="793790" y="458682"/>
            <a:ext cx="1845945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2150F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6691DE-3B25-BF06-2BFD-3F7087C11E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6A07548-8A8B-71A3-7EEF-F7D0A7E91BB5}"/>
              </a:ext>
            </a:extLst>
          </p:cNvPr>
          <p:cNvSpPr txBox="1"/>
          <p:nvPr/>
        </p:nvSpPr>
        <p:spPr>
          <a:xfrm>
            <a:off x="7202987" y="7656945"/>
            <a:ext cx="62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68323B-0632-9335-7D2E-DFFB731C62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1416" y="2453013"/>
            <a:ext cx="4318446" cy="4715641"/>
          </a:xfrm>
          <a:prstGeom prst="rect">
            <a:avLst/>
          </a:prstGeom>
        </p:spPr>
      </p:pic>
      <p:sp>
        <p:nvSpPr>
          <p:cNvPr id="34" name="Text 19">
            <a:extLst>
              <a:ext uri="{FF2B5EF4-FFF2-40B4-BE49-F238E27FC236}">
                <a16:creationId xmlns:a16="http://schemas.microsoft.com/office/drawing/2014/main" id="{EF8B2FD2-C2A8-4260-C984-38594F99D27A}"/>
              </a:ext>
            </a:extLst>
          </p:cNvPr>
          <p:cNvSpPr/>
          <p:nvPr/>
        </p:nvSpPr>
        <p:spPr>
          <a:xfrm>
            <a:off x="8518846" y="7325949"/>
            <a:ext cx="5823586" cy="557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Renewable Energy Systems Factors.</a:t>
            </a:r>
          </a:p>
          <a:p>
            <a:pPr marL="0" indent="0" algn="ctr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 Review the publication referenced in Appendix A for more details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90" y="4945977"/>
            <a:ext cx="408765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Investment Support Mechanisms</a:t>
            </a:r>
            <a:endParaRPr lang="en-US" sz="2300" b="1" dirty="0"/>
          </a:p>
        </p:txBody>
      </p:sp>
      <p:sp>
        <p:nvSpPr>
          <p:cNvPr id="4" name="Text 2"/>
          <p:cNvSpPr/>
          <p:nvPr/>
        </p:nvSpPr>
        <p:spPr>
          <a:xfrm>
            <a:off x="793790" y="5669511"/>
            <a:ext cx="6521410" cy="2038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African governments should establish comprehensive incentive packages that would significantly improve project financial viability</a:t>
            </a: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Mechanisms to address the primary barriers of high upfront costs and limited access to affordable capital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8375374" y="2581751"/>
            <a:ext cx="4890921" cy="3983831"/>
          </a:xfrm>
          <a:prstGeom prst="roundRect">
            <a:avLst>
              <a:gd name="adj" fmla="val 74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806140" y="2780109"/>
            <a:ext cx="18540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Key Financial Incentives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538314" y="3288625"/>
            <a:ext cx="4595373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Capital investment rebates of 20-30%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Import duty exemptions on equipment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Accelerated depreciation schedules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Tax credits for renewable generation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Concessional lending facilities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Carbon credit monetization support</a:t>
            </a:r>
            <a:endParaRPr lang="en-US" sz="15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AB3E5-44B7-4922-4179-FE29AEB6A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8FD13D-3D31-2807-E4CA-E9140F53270B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5C719A4E-EA1E-6FE7-2C96-870D194483FC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Policy Environment and Financial Incentives Accelerating Deployment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1DED0FB5-87FC-89C4-E14D-DEC5C6AA6BDB}"/>
              </a:ext>
            </a:extLst>
          </p:cNvPr>
          <p:cNvSpPr/>
          <p:nvPr/>
        </p:nvSpPr>
        <p:spPr>
          <a:xfrm>
            <a:off x="793790" y="2605863"/>
            <a:ext cx="6521410" cy="2038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African nations can benefit from progressive policy frameworks to actively encourage industrial renewable energy investment </a:t>
            </a: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These regulatory advances could help to create enabling conditions for private sector participation and reduce investment risk</a:t>
            </a: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See Appendix B for policy instruments in some of the leading renewable energy installed capacity countries</a:t>
            </a:r>
            <a:endParaRPr lang="en-US" sz="155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B28948B3-8D00-BD6F-45B6-CEB3E70F9D85}"/>
              </a:ext>
            </a:extLst>
          </p:cNvPr>
          <p:cNvSpPr/>
          <p:nvPr/>
        </p:nvSpPr>
        <p:spPr>
          <a:xfrm>
            <a:off x="800417" y="1931104"/>
            <a:ext cx="56931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Favorable Policy Environment Driving Adoption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83" y="1214408"/>
            <a:ext cx="10758904" cy="4841457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986433" y="446603"/>
            <a:ext cx="1512808" cy="282059"/>
          </a:xfrm>
          <a:prstGeom prst="roundRect">
            <a:avLst>
              <a:gd name="adj" fmla="val 6829"/>
            </a:avLst>
          </a:prstGeom>
          <a:solidFill>
            <a:srgbClr val="CCD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82635" y="494705"/>
            <a:ext cx="1320403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INNOVATION PIPELINE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986433" y="780574"/>
            <a:ext cx="5943481" cy="501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Future Technologies on the Horizon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3786506" y="1615743"/>
            <a:ext cx="2353485" cy="273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Near-term</a:t>
            </a:r>
            <a:endParaRPr lang="en-US" sz="1500" b="1" dirty="0"/>
          </a:p>
        </p:txBody>
      </p:sp>
      <p:sp>
        <p:nvSpPr>
          <p:cNvPr id="7" name="Text 4"/>
          <p:cNvSpPr/>
          <p:nvPr/>
        </p:nvSpPr>
        <p:spPr>
          <a:xfrm>
            <a:off x="3786506" y="2055406"/>
            <a:ext cx="2353485" cy="594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2024–2026: Advanced batteries and smart grids</a:t>
            </a:r>
            <a:endParaRPr lang="en-US" sz="13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2555" y="3265048"/>
            <a:ext cx="417032" cy="41703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03494" y="5115627"/>
            <a:ext cx="2366417" cy="273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Medium-term</a:t>
            </a:r>
            <a:endParaRPr lang="en-US" sz="1500" b="1" dirty="0"/>
          </a:p>
        </p:txBody>
      </p:sp>
      <p:sp>
        <p:nvSpPr>
          <p:cNvPr id="10" name="Text 6"/>
          <p:cNvSpPr/>
          <p:nvPr/>
        </p:nvSpPr>
        <p:spPr>
          <a:xfrm>
            <a:off x="6203494" y="5555289"/>
            <a:ext cx="2366417" cy="594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2027–2030: Green hydrogen and modular nuclear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8460338" y="1573146"/>
            <a:ext cx="2353485" cy="27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Long-term</a:t>
            </a:r>
            <a:endParaRPr lang="en-US" sz="1500" b="1" dirty="0"/>
          </a:p>
        </p:txBody>
      </p:sp>
      <p:sp>
        <p:nvSpPr>
          <p:cNvPr id="13" name="Text 8"/>
          <p:cNvSpPr/>
          <p:nvPr/>
        </p:nvSpPr>
        <p:spPr>
          <a:xfrm>
            <a:off x="8460338" y="2012809"/>
            <a:ext cx="2353485" cy="594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2031–2035: Fusion pilots and carbon-negative tech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1011467" y="6519087"/>
            <a:ext cx="12891909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50" dirty="0">
                <a:latin typeface="Heebo" pitchFamily="34" charset="0"/>
                <a:ea typeface="Heebo" pitchFamily="34" charset="-122"/>
                <a:cs typeface="Heebo" pitchFamily="34" charset="-120"/>
              </a:rPr>
              <a:t>The renewable energy technology landscape continues rapid evolution, with breakthrough innovations moving from laboratory to commercial deployment</a:t>
            </a:r>
          </a:p>
          <a:p>
            <a:pPr marL="285750" indent="-285750" algn="l">
              <a:lnSpc>
                <a:spcPts val="18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5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African industries positioning themselves as early adopters will capture competitive advantages in efficiency, cost, and market access.</a:t>
            </a:r>
            <a:endParaRPr lang="en-US" sz="14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7FB7C0-346C-6156-EE76-CD4C083D8D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0BBE29-F08A-89EF-E5A7-E029959F6E8D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l="1228" r="2596"/>
          <a:stretch>
            <a:fillRect/>
          </a:stretch>
        </p:blipFill>
        <p:spPr>
          <a:xfrm>
            <a:off x="-7494" y="0"/>
            <a:ext cx="527653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7592" y="550307"/>
            <a:ext cx="5954638" cy="1235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Overcoming Implementation Barriers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5887592" y="1954274"/>
            <a:ext cx="2648114" cy="5061347"/>
          </a:xfrm>
          <a:prstGeom prst="roundRect">
            <a:avLst>
              <a:gd name="adj" fmla="val 45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5864731" y="1954274"/>
            <a:ext cx="84699" cy="5061347"/>
          </a:xfrm>
          <a:prstGeom prst="roundRect">
            <a:avLst>
              <a:gd name="adj" fmla="val 32438"/>
            </a:avLst>
          </a:prstGeom>
          <a:solidFill>
            <a:srgbClr val="2150FE"/>
          </a:solidFill>
          <a:ln/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176676" y="2174778"/>
            <a:ext cx="2083338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400"/>
              </a:lnSpc>
            </a:pPr>
            <a:r>
              <a:rPr lang="en-US" sz="17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Upfront Capital Requirements</a:t>
            </a:r>
            <a:endParaRPr lang="en-US" sz="1750" b="1" dirty="0"/>
          </a:p>
        </p:txBody>
      </p:sp>
      <p:sp>
        <p:nvSpPr>
          <p:cNvPr id="7" name="Text 4"/>
          <p:cNvSpPr/>
          <p:nvPr/>
        </p:nvSpPr>
        <p:spPr>
          <a:xfrm>
            <a:off x="6176676" y="2910822"/>
            <a:ext cx="2083338" cy="442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450"/>
              </a:lnSpc>
              <a:buFont typeface="Wingdings" panose="05000000000000000000" pitchFamily="2" charset="2"/>
              <a:buChar char="Ø"/>
            </a:pPr>
            <a:r>
              <a:rPr lang="en-US" sz="1350" dirty="0">
                <a:latin typeface="Heebo" pitchFamily="34" charset="0"/>
                <a:ea typeface="Heebo" pitchFamily="34" charset="-122"/>
                <a:cs typeface="Heebo" pitchFamily="34" charset="-120"/>
              </a:rPr>
              <a:t>While operating costs are low, initial investments of $1-3 million per MW deter smaller manufacturers. Solutions include pay-as-you-go models, leasing arrangements, and blended finance structures that reduce or eliminate capital outlays.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8473868" y="1954274"/>
            <a:ext cx="2648246" cy="5061347"/>
          </a:xfrm>
          <a:prstGeom prst="roundRect">
            <a:avLst>
              <a:gd name="adj" fmla="val 45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8451007" y="1954274"/>
            <a:ext cx="84699" cy="5061347"/>
          </a:xfrm>
          <a:prstGeom prst="roundRect">
            <a:avLst>
              <a:gd name="adj" fmla="val 32438"/>
            </a:avLst>
          </a:prstGeom>
          <a:solidFill>
            <a:srgbClr val="2150FE"/>
          </a:solidFill>
          <a:ln/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8762952" y="2174778"/>
            <a:ext cx="208347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400"/>
              </a:lnSpc>
            </a:pPr>
            <a:r>
              <a:rPr lang="en-US" sz="17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Technical Knowledge Gaps</a:t>
            </a:r>
            <a:endParaRPr lang="en-US" sz="1750" b="1" dirty="0"/>
          </a:p>
        </p:txBody>
      </p:sp>
      <p:sp>
        <p:nvSpPr>
          <p:cNvPr id="11" name="Text 8"/>
          <p:cNvSpPr/>
          <p:nvPr/>
        </p:nvSpPr>
        <p:spPr>
          <a:xfrm>
            <a:off x="8762952" y="2910822"/>
            <a:ext cx="2083470" cy="442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450"/>
              </a:lnSpc>
              <a:buFont typeface="Wingdings" panose="05000000000000000000" pitchFamily="2" charset="2"/>
              <a:buChar char="Ø"/>
            </a:pPr>
            <a:r>
              <a:rPr lang="en-US" sz="1350" dirty="0">
                <a:latin typeface="Heebo" pitchFamily="34" charset="0"/>
                <a:ea typeface="Heebo" pitchFamily="34" charset="-122"/>
                <a:cs typeface="Heebo" pitchFamily="34" charset="-120"/>
              </a:rPr>
              <a:t>Many industrial decision-makers lack familiarity with renewable technologies, leading to risk-averse choices. Peer learning networks, demonstration projects, and technical assistance programs build confidence and competence.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11060263" y="1954274"/>
            <a:ext cx="2648246" cy="5061347"/>
          </a:xfrm>
          <a:prstGeom prst="roundRect">
            <a:avLst>
              <a:gd name="adj" fmla="val 45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11037402" y="1954274"/>
            <a:ext cx="84699" cy="5061347"/>
          </a:xfrm>
          <a:prstGeom prst="roundRect">
            <a:avLst>
              <a:gd name="adj" fmla="val 32438"/>
            </a:avLst>
          </a:prstGeom>
          <a:solidFill>
            <a:srgbClr val="2150FE"/>
          </a:solidFill>
          <a:ln/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1349346" y="2174778"/>
            <a:ext cx="2083470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400"/>
              </a:lnSpc>
            </a:pPr>
            <a:r>
              <a:rPr lang="en-US" sz="17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Grid Integration Complexity</a:t>
            </a:r>
            <a:endParaRPr lang="en-US" sz="1750" b="1" dirty="0"/>
          </a:p>
        </p:txBody>
      </p:sp>
      <p:sp>
        <p:nvSpPr>
          <p:cNvPr id="15" name="Text 12"/>
          <p:cNvSpPr/>
          <p:nvPr/>
        </p:nvSpPr>
        <p:spPr>
          <a:xfrm>
            <a:off x="11349346" y="2910822"/>
            <a:ext cx="2083470" cy="4104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450"/>
              </a:lnSpc>
              <a:buFont typeface="Wingdings" panose="05000000000000000000" pitchFamily="2" charset="2"/>
              <a:buChar char="Ø"/>
            </a:pPr>
            <a:r>
              <a:rPr lang="en-US" sz="1350" dirty="0">
                <a:latin typeface="Heebo" pitchFamily="34" charset="0"/>
                <a:ea typeface="Heebo" pitchFamily="34" charset="-122"/>
                <a:cs typeface="Heebo" pitchFamily="34" charset="-120"/>
              </a:rPr>
              <a:t>Interconnection processes remain bureaucratic in some jurisdictions, delaying projects by months. Standardized procedures, digital permitting platforms, and dedicated industrial liaison officers streamline approvals.</a:t>
            </a:r>
            <a:endParaRPr lang="en-US" sz="13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6EA6B4-DD77-51F7-91FA-8D538CE73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48FAF7-CFD1-9C60-57AD-E5D486FA58F8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0">
            <a:extLst>
              <a:ext uri="{FF2B5EF4-FFF2-40B4-BE49-F238E27FC236}">
                <a16:creationId xmlns:a16="http://schemas.microsoft.com/office/drawing/2014/main" id="{A51552F7-8792-D2D6-3B95-FA6A5EA38AA8}"/>
              </a:ext>
            </a:extLst>
          </p:cNvPr>
          <p:cNvSpPr/>
          <p:nvPr/>
        </p:nvSpPr>
        <p:spPr>
          <a:xfrm>
            <a:off x="793790" y="458682"/>
            <a:ext cx="2339154" cy="373142"/>
          </a:xfrm>
          <a:prstGeom prst="roundRect">
            <a:avLst>
              <a:gd name="adj" fmla="val 6383"/>
            </a:avLst>
          </a:prstGeom>
          <a:solidFill>
            <a:srgbClr val="CCD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48B0B56E-FBD9-D639-F875-44FC8C42E9CF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Strategic Priorities for Policymakers</a:t>
            </a:r>
          </a:p>
          <a:p>
            <a:endParaRPr lang="en-US" sz="3400" dirty="0">
              <a:solidFill>
                <a:srgbClr val="152D47"/>
              </a:solidFill>
              <a:latin typeface="Crimson Pro Semi Bold" pitchFamily="34" charset="0"/>
              <a:ea typeface="Crimson Pro Semi Bold" pitchFamily="34" charset="-122"/>
              <a:cs typeface="Crimson Pro Semi Bold" pitchFamily="34" charset="-120"/>
            </a:endParaRPr>
          </a:p>
          <a:p>
            <a:endParaRPr lang="en-US" sz="3400" dirty="0">
              <a:solidFill>
                <a:srgbClr val="152D47"/>
              </a:solidFill>
              <a:latin typeface="Crimson Pro Semi Bold" pitchFamily="34" charset="0"/>
              <a:ea typeface="Crimson Pro Semi Bold" pitchFamily="34" charset="-122"/>
              <a:cs typeface="Crimson Pro Semi Bold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418987"/>
            <a:ext cx="73752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82112"/>
            <a:ext cx="6422231" cy="1143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075783"/>
            <a:ext cx="31490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Strengthen Policy Frameworks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505003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Harmonize regulations</a:t>
            </a: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Guarantee grid access, and</a:t>
            </a:r>
          </a:p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Establish transparent interconnection standards with predictable timelines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1984456"/>
            <a:ext cx="6422231" cy="11430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12737" y="2778126"/>
            <a:ext cx="26506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Mobilize Blended Finance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612737" y="3207347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Structure catalytic public capital to de-risk private investment through guarantees, first-loss facilities, and concessional lending windows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854338"/>
            <a:ext cx="6422231" cy="114300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648009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Build Technical Capacity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6077229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Invest in vocational training, certification programs, and centers of excellence to develop local renewable energy workforce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4556682"/>
            <a:ext cx="6422231" cy="11430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612737" y="53503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Demonstrate Success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7612737" y="5779573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Support flagship projects across key sectors to build evidence base, generate peer learning, and attract private sector interest</a:t>
            </a:r>
            <a:endParaRPr lang="en-US" sz="1550" dirty="0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7D8B7C75-302F-82F9-FC96-D954EE19A46E}"/>
              </a:ext>
            </a:extLst>
          </p:cNvPr>
          <p:cNvSpPr/>
          <p:nvPr/>
        </p:nvSpPr>
        <p:spPr>
          <a:xfrm>
            <a:off x="869430" y="518213"/>
            <a:ext cx="120356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latin typeface="Heebo" pitchFamily="34" charset="0"/>
                <a:ea typeface="Heebo" pitchFamily="34" charset="-122"/>
                <a:cs typeface="Heebo" pitchFamily="34" charset="-120"/>
              </a:rPr>
              <a:t>IMPLEMENTATION ROADMAP</a:t>
            </a:r>
            <a:endParaRPr lang="en-US" sz="12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A6E43E-6195-4823-1070-4E8E043CC1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53ADDB-D8B5-C7D7-4FBA-DE72A2194184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90" y="1941226"/>
            <a:ext cx="13042821" cy="480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Renewables represents far more than an environmental imperative for West Africa—it is the foundation for competitive, sustainable industrialization</a:t>
            </a:r>
          </a:p>
          <a:p>
            <a:pPr marL="285750" indent="-285750" algn="l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The region's abundant solar, wind, and hydropower resources, combined with rapidly improving technologies and favorable economics, create unprecedented opportunities</a:t>
            </a:r>
          </a:p>
          <a:p>
            <a:pPr marL="285750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Success stories from Nigerian Breweries, Unilever Ghana, and others demonstrate technical feasibility and strong financial returns</a:t>
            </a:r>
          </a:p>
          <a:p>
            <a:pPr marL="285750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Progressive policy frameworks across Nigeria, Ghana, and Senegal provide enabling conditions, while innovative financing models address capital constraints</a:t>
            </a:r>
          </a:p>
          <a:p>
            <a:pPr marL="285750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The path forward requires coordinated action: </a:t>
            </a:r>
          </a:p>
          <a:p>
            <a:pPr marL="742950" lvl="1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Policymakers must maintain supportive regulatory environments</a:t>
            </a:r>
          </a:p>
          <a:p>
            <a:pPr marL="742950" lvl="1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Financial institutions to develop tailored products, and </a:t>
            </a:r>
          </a:p>
          <a:p>
            <a:pPr marL="742950" lvl="1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Industries should embrace renewable energy as strategic infrastructure</a:t>
            </a:r>
          </a:p>
          <a:p>
            <a:pPr marL="742950" lvl="1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Local engineers/ industry encouraged by government programs should encourage innovations renewable technologies</a:t>
            </a:r>
          </a:p>
          <a:p>
            <a:pPr marL="285750" lvl="1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Africa's industrial future will be powered by the sun, wind, and ingenuity of its people</a:t>
            </a:r>
            <a:endParaRPr lang="en-US" sz="1700" dirty="0"/>
          </a:p>
          <a:p>
            <a:pPr marL="285750" indent="-285750">
              <a:lnSpc>
                <a:spcPts val="2500"/>
              </a:lnSpc>
              <a:spcAft>
                <a:spcPts val="900"/>
              </a:spcAft>
              <a:buFont typeface="Wingdings" panose="05000000000000000000" pitchFamily="2" charset="2"/>
              <a:buChar char="Ø"/>
            </a:pPr>
            <a:endParaRPr lang="en-US" sz="170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65465121-DB73-2F93-6326-4DF27F7C5C9F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Conclusion: Renewable Energy as Industrial Catalyst</a:t>
            </a:r>
          </a:p>
          <a:p>
            <a:endParaRPr lang="en-US" sz="3400" dirty="0">
              <a:latin typeface="Crimson Pro Semi Bold" pitchFamily="34" charset="0"/>
              <a:ea typeface="Crimson Pro Semi Bold" pitchFamily="34" charset="-122"/>
              <a:cs typeface="Crimson Pro Semi Bold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BA9E1-A09F-A786-2667-8820D8F38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F4F44-5B6D-0D7F-D160-FE180D13C486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01998-3C69-D995-2FD4-0F6EEA74E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2">
            <a:extLst>
              <a:ext uri="{FF2B5EF4-FFF2-40B4-BE49-F238E27FC236}">
                <a16:creationId xmlns:a16="http://schemas.microsoft.com/office/drawing/2014/main" id="{98D155BA-98A8-95F6-2844-4095818D0B68}"/>
              </a:ext>
            </a:extLst>
          </p:cNvPr>
          <p:cNvSpPr/>
          <p:nvPr/>
        </p:nvSpPr>
        <p:spPr>
          <a:xfrm>
            <a:off x="558252" y="430577"/>
            <a:ext cx="3144707" cy="2689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Appendix A: </a:t>
            </a:r>
          </a:p>
          <a:p>
            <a:r>
              <a:rPr lang="en-US" sz="2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Policy instruments</a:t>
            </a:r>
          </a:p>
          <a:p>
            <a:r>
              <a:rPr lang="en-US" sz="2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in some of the </a:t>
            </a:r>
          </a:p>
          <a:p>
            <a:r>
              <a:rPr lang="en-US" sz="2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leading renewable </a:t>
            </a:r>
          </a:p>
          <a:p>
            <a:r>
              <a:rPr lang="en-US" sz="2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energy installed </a:t>
            </a:r>
          </a:p>
          <a:p>
            <a:r>
              <a:rPr lang="en-US" sz="26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capacity countries </a:t>
            </a:r>
          </a:p>
          <a:p>
            <a:endParaRPr lang="en-US" sz="2800" dirty="0">
              <a:solidFill>
                <a:srgbClr val="152D47"/>
              </a:solidFill>
              <a:latin typeface="Crimson Pro Semi Bold" pitchFamily="34" charset="0"/>
              <a:ea typeface="Crimson Pro Semi Bold" pitchFamily="34" charset="-122"/>
              <a:cs typeface="Crimson Pro Semi Bold" pitchFamily="34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717AF-BE60-1606-35D3-E8B1149B4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6483AB-0DF8-A60D-FE07-9B425D7CA4C8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5E6FB-08CF-F0B9-7154-AFD28ACFD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65" y="262327"/>
            <a:ext cx="7106142" cy="7394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C99DA-EF4A-1398-6D7E-2695236FC2DF}"/>
              </a:ext>
            </a:extLst>
          </p:cNvPr>
          <p:cNvSpPr txBox="1"/>
          <p:nvPr/>
        </p:nvSpPr>
        <p:spPr>
          <a:xfrm>
            <a:off x="519458" y="7614357"/>
            <a:ext cx="3222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Based on Statistica Review, 2021</a:t>
            </a:r>
          </a:p>
        </p:txBody>
      </p:sp>
    </p:spTree>
    <p:extLst>
      <p:ext uri="{BB962C8B-B14F-4D97-AF65-F5344CB8AC3E}">
        <p14:creationId xmlns:p14="http://schemas.microsoft.com/office/powerpoint/2010/main" val="3356280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C8E7-F1A6-EB33-D0A3-2B6C5D30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CC80D98-42BE-5D9F-DB15-5D5436783023}"/>
              </a:ext>
            </a:extLst>
          </p:cNvPr>
          <p:cNvSpPr/>
          <p:nvPr/>
        </p:nvSpPr>
        <p:spPr>
          <a:xfrm>
            <a:off x="743545" y="584240"/>
            <a:ext cx="6960632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Questions</a:t>
            </a:r>
            <a:endParaRPr lang="en-US" sz="41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FF661D-FF83-BB64-CC7C-FAED5CBF17BF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70D54519-4B53-36AA-E317-154752B7BFF3}"/>
              </a:ext>
            </a:extLst>
          </p:cNvPr>
          <p:cNvSpPr/>
          <p:nvPr/>
        </p:nvSpPr>
        <p:spPr>
          <a:xfrm>
            <a:off x="3572179" y="1605494"/>
            <a:ext cx="7153532" cy="5727501"/>
          </a:xfrm>
          <a:custGeom>
            <a:avLst/>
            <a:gdLst/>
            <a:ahLst/>
            <a:cxnLst/>
            <a:rect l="l" t="t" r="r" b="b"/>
            <a:pathLst>
              <a:path w="7153532" h="5727501">
                <a:moveTo>
                  <a:pt x="0" y="0"/>
                </a:moveTo>
                <a:lnTo>
                  <a:pt x="7153532" y="0"/>
                </a:lnTo>
                <a:lnTo>
                  <a:pt x="7153532" y="5727502"/>
                </a:lnTo>
                <a:lnTo>
                  <a:pt x="0" y="572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0EF4D-4100-08CC-5199-30446485A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28445B-A5BE-FF88-E61D-517DDE784CD9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805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348A-A132-7D27-1AAA-84F5E72C6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62C7CBB-4FC4-FEEE-D138-CFD287228BE9}"/>
              </a:ext>
            </a:extLst>
          </p:cNvPr>
          <p:cNvSpPr/>
          <p:nvPr/>
        </p:nvSpPr>
        <p:spPr>
          <a:xfrm>
            <a:off x="743545" y="584240"/>
            <a:ext cx="6960632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</a:t>
            </a:r>
            <a:endParaRPr lang="en-US" sz="415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A7689E4-DA1C-E548-8BC1-451A84001F1D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79228" y="1709531"/>
            <a:ext cx="13057984" cy="5847976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r>
              <a:rPr lang="en-US" sz="2200" b="1" dirty="0">
                <a:latin typeface="DM Sans" pitchFamily="2" charset="0"/>
              </a:rPr>
              <a:t>Dr. Olusanmi Adeniran, Ph.D., PMP, CQA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President, Abacoll Solutions LLC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Dallas, TX, United States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  <a:hlinkClick r:id="rId3"/>
              </a:rPr>
              <a:t>olu@abacoll.com</a:t>
            </a:r>
            <a:r>
              <a:rPr lang="en-US" sz="2200" dirty="0">
                <a:latin typeface="DM Sans" pitchFamily="2" charset="0"/>
              </a:rPr>
              <a:t> | </a:t>
            </a:r>
            <a:r>
              <a:rPr lang="en-US" sz="2200" dirty="0">
                <a:latin typeface="DM Sans" pitchFamily="2" charset="0"/>
                <a:hlinkClick r:id="rId4"/>
              </a:rPr>
              <a:t>www.Abacoll.com</a:t>
            </a:r>
            <a:endParaRPr lang="en-US" sz="2200" dirty="0">
              <a:latin typeface="DM Sans" pitchFamily="2" charset="0"/>
            </a:endParaRP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+1(682)561-4015</a:t>
            </a:r>
          </a:p>
          <a:p>
            <a:pPr marL="0" lvl="1" indent="0" algn="ctr">
              <a:buNone/>
            </a:pPr>
            <a:endParaRPr lang="en-US" sz="22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2200" dirty="0">
              <a:latin typeface="DM Sans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73FD4-3F09-6E77-86F0-59A1CC09CDBB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51BC4-DC2B-8306-522F-7997FD0AB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D481C-D310-085C-CD62-147B9715D6EE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8800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0927D-5824-3093-2356-4F1CB65F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C0405-1460-EA9A-5439-32A28826C86B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05A65D-ED91-4618-0D90-F55722E64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B5C8E4F9-CBE5-249F-E5DC-4480D6B845C2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Crimson Pro Semi Bold"/>
                <a:ea typeface="Raleway" pitchFamily="34" charset="-122"/>
                <a:cs typeface="Raleway" pitchFamily="34" charset="-120"/>
              </a:rPr>
              <a:t>About Abacoll</a:t>
            </a:r>
            <a:endParaRPr lang="en-US" sz="3900" dirty="0">
              <a:latin typeface="Crimson Pro Semi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4D00C8-B5FE-E65F-411E-7970811D2181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8FA196DD-9FAC-B5A3-1ABA-4ACA910B7F9C}"/>
              </a:ext>
            </a:extLst>
          </p:cNvPr>
          <p:cNvSpPr txBox="1"/>
          <p:nvPr/>
        </p:nvSpPr>
        <p:spPr>
          <a:xfrm>
            <a:off x="2714669" y="1363380"/>
            <a:ext cx="140837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Olu Adeniran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CQA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President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4BDB115A-0FDC-3855-512C-B873A98323EC}"/>
              </a:ext>
            </a:extLst>
          </p:cNvPr>
          <p:cNvSpPr txBox="1"/>
          <p:nvPr/>
        </p:nvSpPr>
        <p:spPr>
          <a:xfrm>
            <a:off x="2714669" y="5811009"/>
            <a:ext cx="187385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Davidson </a:t>
            </a:r>
            <a:r>
              <a:rPr lang="en-US" sz="1400" b="1" dirty="0" err="1">
                <a:latin typeface="Garet"/>
                <a:ea typeface="Garet"/>
                <a:cs typeface="Garet"/>
                <a:sym typeface="Garet"/>
              </a:rPr>
              <a:t>Akwada</a:t>
            </a:r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CSSBB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Director, QEHS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7F1C0B90-26D9-A508-360B-07D05FB42E07}"/>
              </a:ext>
            </a:extLst>
          </p:cNvPr>
          <p:cNvSpPr txBox="1"/>
          <p:nvPr/>
        </p:nvSpPr>
        <p:spPr>
          <a:xfrm>
            <a:off x="2714669" y="3645179"/>
            <a:ext cx="170121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Zhiru Shi 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PSM1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Director, Engineering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6342E-FFCB-0836-8522-0F5187E3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59" b="7973"/>
          <a:stretch>
            <a:fillRect/>
          </a:stretch>
        </p:blipFill>
        <p:spPr>
          <a:xfrm>
            <a:off x="745344" y="3564776"/>
            <a:ext cx="1808285" cy="1729117"/>
          </a:xfrm>
          <a:prstGeom prst="rect">
            <a:avLst/>
          </a:prstGeom>
        </p:spPr>
      </p:pic>
      <p:pic>
        <p:nvPicPr>
          <p:cNvPr id="14" name="Picture 1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2ADC1A1-0870-E1A7-728A-6070FB44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4" y="5714622"/>
            <a:ext cx="1808285" cy="1853906"/>
          </a:xfrm>
          <a:prstGeom prst="rect">
            <a:avLst/>
          </a:prstGeom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3885E33-52A1-953E-D86F-72A077D4D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0" y="1332731"/>
            <a:ext cx="1799659" cy="1826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061BDF-7B3E-BA89-A3B7-310801F2E654}"/>
              </a:ext>
            </a:extLst>
          </p:cNvPr>
          <p:cNvSpPr txBox="1"/>
          <p:nvPr/>
        </p:nvSpPr>
        <p:spPr>
          <a:xfrm>
            <a:off x="8374566" y="1245173"/>
            <a:ext cx="5523621" cy="629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Engineering and management consulting company</a:t>
            </a:r>
          </a:p>
          <a:p>
            <a:pPr marL="1104900" lvl="2" indent="-3238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Garet Bold"/>
                <a:ea typeface="Garet Bold"/>
                <a:cs typeface="Garet Bold"/>
                <a:sym typeface="Garet Bold"/>
              </a:rPr>
              <a:t>Located in Dallas, TX</a:t>
            </a:r>
          </a:p>
          <a:p>
            <a:pPr marL="1104900" lvl="2" indent="-3238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Garet Bold" panose="020B0604020202020204" charset="0"/>
                <a:ea typeface="Garet Bold"/>
                <a:cs typeface="Garet Bold" panose="020B0604020202020204" charset="0"/>
                <a:sym typeface="Garet Bold"/>
              </a:rPr>
              <a:t>Established in 2018</a:t>
            </a:r>
          </a:p>
          <a:p>
            <a:pPr marL="0" marR="0">
              <a:lnSpc>
                <a:spcPct val="114000"/>
              </a:lnSpc>
              <a:spcAft>
                <a:spcPts val="800"/>
              </a:spcAft>
              <a:buNone/>
            </a:pPr>
            <a:endParaRPr lang="en-US" sz="1400" dirty="0">
              <a:effectLst/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342900" marR="0" lvl="0" indent="-342900">
              <a:lnSpc>
                <a:spcPct val="114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Our Business </a:t>
            </a:r>
            <a:endParaRPr lang="en-US" sz="1400" b="1" dirty="0"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Sustainable Energy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Renewables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Clean Energie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Energetic Minerals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1400" dirty="0"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Asset Integrity Solutions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NDT Inspection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Mechanical Integrity Inspection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solutions for pipeline assessment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Materials &amp; Manufacturing Solutions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Alternate Materials &amp; Manufacturing Development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Product Lifecycle Management</a:t>
            </a:r>
          </a:p>
          <a:p>
            <a:pPr marL="114300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Material Quality Advisory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1400" b="1" dirty="0">
              <a:effectLst/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General Consulting, Engineering, and Analysis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Engineering, Procurement, &amp; Construction (EPC)</a:t>
            </a:r>
          </a:p>
          <a:p>
            <a:pPr marL="114300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Materials Performance &amp; Protection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Training &amp; Technical Development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5CE046-C3F1-32F9-C643-2B19B47DFF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37" y="1595246"/>
            <a:ext cx="1504799" cy="150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BACD9-56DC-6C56-C1D6-7577B14E92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50" y="1686545"/>
            <a:ext cx="13430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1BFF5-D0F2-29A5-9EE2-C2A403E5FB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61" y="3564776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E7E3D3-6D52-D589-565B-14D3D50293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86" y="5633829"/>
            <a:ext cx="13430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F8EDBF-B6E6-FDA8-5B7E-DE4EEAA4BF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02" y="3567610"/>
            <a:ext cx="1425916" cy="142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759A03-407D-BC1B-626F-2BE5A625CF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10" y="5812012"/>
            <a:ext cx="1476250" cy="84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574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3821E-1C3B-E2C6-C616-5FD5337CF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BC2C3CA-D946-52E5-9813-6DD6768E58AC}"/>
              </a:ext>
            </a:extLst>
          </p:cNvPr>
          <p:cNvSpPr/>
          <p:nvPr/>
        </p:nvSpPr>
        <p:spPr>
          <a:xfrm>
            <a:off x="743545" y="584240"/>
            <a:ext cx="6960632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References</a:t>
            </a:r>
            <a:endParaRPr lang="en-US" sz="415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2608341-96BD-79F7-3148-AF15B1BBAA97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79228" y="1709531"/>
            <a:ext cx="13057984" cy="5847976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latin typeface="DM Sans" pitchFamily="2" charset="0"/>
              </a:rPr>
              <a:t>Olusanmi Adeniran. Systemic factors in modern renewable energy development across national income categories </a:t>
            </a:r>
            <a:r>
              <a:rPr lang="en-US" sz="1800" dirty="0">
                <a:latin typeface="DM Sans" pitchFamily="2" charset="0"/>
                <a:hlinkClick r:id="rId3"/>
              </a:rPr>
              <a:t>https://journals.sagepub.com/doi/epub/10.1177/27533735241285352</a:t>
            </a:r>
            <a:endParaRPr lang="en-US" sz="1800" dirty="0">
              <a:latin typeface="DM Sans" pitchFamily="2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DM Sans" pitchFamily="2" charset="0"/>
              </a:rPr>
              <a:t>Leading countries in installed renewable energy capacity worldwide in 2023. Based on the Statistica Review (IRENA, 2023).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DM Sans" pitchFamily="2" charset="0"/>
              </a:rPr>
              <a:t>Policy instruments in some of the leading renewable energy installed capacity countries. Based on the Statistica Review (Statistica Review, 2021)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37AAC5-2198-4BDD-2EDC-F7C20AFE6291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73865-0196-F9D8-CAB8-578DD680A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F070C4-469C-C183-DA63-32F9CD06AC84}"/>
              </a:ext>
            </a:extLst>
          </p:cNvPr>
          <p:cNvSpPr txBox="1"/>
          <p:nvPr/>
        </p:nvSpPr>
        <p:spPr>
          <a:xfrm>
            <a:off x="7202987" y="7656945"/>
            <a:ext cx="5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639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4BEA-CA4C-157F-3FAC-AD76710B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C38A1A67-AA72-499D-EB92-BA19384F7BA4}"/>
              </a:ext>
            </a:extLst>
          </p:cNvPr>
          <p:cNvSpPr/>
          <p:nvPr/>
        </p:nvSpPr>
        <p:spPr>
          <a:xfrm>
            <a:off x="966866" y="1727200"/>
            <a:ext cx="10350708" cy="5371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West Africa's Industrial Energy Challenge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Opportunities for Medium and Small-Scale Manufacturing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Case Studies Across West Africa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Economic Benefits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Renewable Energy Systems Requirements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</a:t>
            </a:r>
            <a:r>
              <a:rPr lang="en-US" sz="2400" dirty="0">
                <a:latin typeface="inter"/>
                <a:ea typeface="Crimson Pro Semi Bold" pitchFamily="34" charset="-122"/>
                <a:cs typeface="Crimson Pro Semi Bold" pitchFamily="34" charset="-120"/>
              </a:rPr>
              <a:t>Overcoming Implementation Barriers</a:t>
            </a:r>
            <a:endParaRPr lang="en-US" sz="2400" dirty="0">
              <a:latin typeface="inter"/>
            </a:endParaRP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5B78C-6B1C-8F68-1EFE-EBD4E323F4EC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64CF4-93E3-4012-F7C2-8A22DDA59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CF1556A4-E711-E5AB-33D2-2083129DB1EA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Crimson Pro Semi Bold"/>
                <a:ea typeface="Raleway" pitchFamily="34" charset="-122"/>
                <a:cs typeface="Raleway" pitchFamily="34" charset="-120"/>
              </a:rPr>
              <a:t>Agenda</a:t>
            </a:r>
            <a:endParaRPr lang="en-US" sz="3900" dirty="0">
              <a:latin typeface="Crimson Pro Semi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A14E9-8BE2-C9AA-6D28-E7305F14D841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7896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36677" y="451009"/>
            <a:ext cx="808911" cy="279083"/>
          </a:xfrm>
          <a:prstGeom prst="roundRect">
            <a:avLst>
              <a:gd name="adj" fmla="val 6847"/>
            </a:avLst>
          </a:prstGeom>
          <a:solidFill>
            <a:srgbClr val="CCD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132165" y="498753"/>
            <a:ext cx="617934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OVERVIEW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036677" y="781169"/>
            <a:ext cx="6849666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West Africa's Industrial Energy Challenge</a:t>
            </a:r>
            <a:endParaRPr lang="en-US" sz="3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79" y="1614130"/>
            <a:ext cx="6530999" cy="48990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207115" y="1614130"/>
            <a:ext cx="5413209" cy="3262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Renewables presents a transformative pathway to reliable, affordable, and sustainable industrial power that can unlock the region's manufacturing potential</a:t>
            </a:r>
          </a:p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West Africa's industrialization ambitions face critical bottleneck, unreliable energy access</a:t>
            </a:r>
          </a:p>
          <a:p>
            <a:pPr marL="742950" lvl="1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Manufacturing facilities across the region lose over average of 56 production days annually due to power outages</a:t>
            </a:r>
          </a:p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Heebo" pitchFamily="34" charset="0"/>
              <a:ea typeface="Heebo" pitchFamily="34" charset="-122"/>
              <a:cs typeface="Heebo" pitchFamily="34" charset="-120"/>
            </a:endParaRPr>
          </a:p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Economic losses in productivity and competitiveness amounting to billions of dollars.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CC68F-8517-BCF5-3D5E-FD043916C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1C8D2-D518-9756-3A1D-95C24E3F8B0A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AAEE7-F1DD-1188-E2AA-737BA4F9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ADDAEF-9E0D-6E7C-DB5D-7D19278F4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70BA75-EDC6-5E40-1628-B46640F94B20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F453FACD-1395-FB93-FE45-9FD988B75B55}"/>
              </a:ext>
            </a:extLst>
          </p:cNvPr>
          <p:cNvSpPr/>
          <p:nvPr/>
        </p:nvSpPr>
        <p:spPr>
          <a:xfrm>
            <a:off x="793790" y="781169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Global Renewable Energy Leading Countries</a:t>
            </a:r>
            <a:endParaRPr lang="en-US" sz="3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076A40-21B5-5CA2-DA88-04EACA18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601" y="1920809"/>
            <a:ext cx="9245197" cy="4974666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6D37EA46-0375-2425-466F-A1A95C67C436}"/>
              </a:ext>
            </a:extLst>
          </p:cNvPr>
          <p:cNvSpPr/>
          <p:nvPr/>
        </p:nvSpPr>
        <p:spPr>
          <a:xfrm>
            <a:off x="11065565" y="1960566"/>
            <a:ext cx="3017694" cy="115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There is a direct relationship between renewable energy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67488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12495" y="2284589"/>
            <a:ext cx="6204704" cy="134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Different sectors require tailored renewable energy solutions</a:t>
            </a:r>
          </a:p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Solutions based on unique consumption patterns, process requirements, and operational constraints</a:t>
            </a:r>
          </a:p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Understanding sector-specific needs enables optimal system design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912495" y="4180084"/>
            <a:ext cx="6095407" cy="1954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Heebo" pitchFamily="34" charset="0"/>
                <a:ea typeface="Heebo" pitchFamily="34" charset="-122"/>
                <a:cs typeface="Heebo" pitchFamily="34" charset="-120"/>
              </a:rPr>
              <a:t>Energy-intensive</a:t>
            </a: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 industries like cement and steel benefit most from hybrid systems with substantial storage capacity</a:t>
            </a:r>
          </a:p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Heebo" pitchFamily="34" charset="0"/>
                <a:ea typeface="Heebo" pitchFamily="34" charset="-122"/>
                <a:cs typeface="Heebo" pitchFamily="34" charset="-120"/>
              </a:rPr>
              <a:t>Light manufacturing </a:t>
            </a: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sectors with daytime-heavy loads achieve excellent results with solar-only installations</a:t>
            </a:r>
          </a:p>
          <a:p>
            <a:pPr marL="285750" indent="-285750" algn="l">
              <a:lnSpc>
                <a:spcPts val="18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Heebo" pitchFamily="34" charset="0"/>
                <a:ea typeface="Heebo" pitchFamily="34" charset="-122"/>
                <a:cs typeface="Heebo" pitchFamily="34" charset="-120"/>
              </a:rPr>
              <a:t>Food processing </a:t>
            </a: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requires highly reliable systems due to spoilage risks from outages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0820" y="1814869"/>
            <a:ext cx="270391" cy="270391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520821" y="2155627"/>
            <a:ext cx="6204704" cy="2286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8" name="Text 5"/>
          <p:cNvSpPr/>
          <p:nvPr/>
        </p:nvSpPr>
        <p:spPr>
          <a:xfrm>
            <a:off x="7520821" y="2282428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Heavy Industry</a:t>
            </a:r>
            <a:endParaRPr lang="en-US" sz="1600" b="1" dirty="0"/>
          </a:p>
        </p:txBody>
      </p:sp>
      <p:sp>
        <p:nvSpPr>
          <p:cNvPr id="9" name="Text 6"/>
          <p:cNvSpPr/>
          <p:nvPr/>
        </p:nvSpPr>
        <p:spPr>
          <a:xfrm>
            <a:off x="7520821" y="2668905"/>
            <a:ext cx="6204704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Cement, steel, mining - require baseload power with large-scale wind and solar-plus-storage</a:t>
            </a:r>
            <a:endParaRPr lang="en-US" sz="14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0820" y="3307913"/>
            <a:ext cx="270391" cy="270391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520821" y="3648670"/>
            <a:ext cx="6204704" cy="2286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12" name="Text 8"/>
          <p:cNvSpPr/>
          <p:nvPr/>
        </p:nvSpPr>
        <p:spPr>
          <a:xfrm>
            <a:off x="7520821" y="3775472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Light Manufacturing</a:t>
            </a:r>
            <a:endParaRPr lang="en-US" sz="1600" b="1" dirty="0"/>
          </a:p>
        </p:txBody>
      </p:sp>
      <p:sp>
        <p:nvSpPr>
          <p:cNvPr id="13" name="Text 9"/>
          <p:cNvSpPr/>
          <p:nvPr/>
        </p:nvSpPr>
        <p:spPr>
          <a:xfrm>
            <a:off x="7520821" y="4161949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Textiles, electronics assembly - optimal for rooftop solar with grid backup</a:t>
            </a:r>
            <a:endParaRPr lang="en-US" sz="14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0820" y="4564737"/>
            <a:ext cx="270391" cy="270391"/>
          </a:xfrm>
          <a:prstGeom prst="rect">
            <a:avLst/>
          </a:prstGeom>
        </p:spPr>
      </p:pic>
      <p:sp>
        <p:nvSpPr>
          <p:cNvPr id="15" name="Shape 10"/>
          <p:cNvSpPr/>
          <p:nvPr/>
        </p:nvSpPr>
        <p:spPr>
          <a:xfrm>
            <a:off x="7520821" y="4905494"/>
            <a:ext cx="6204704" cy="2286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16" name="Text 11"/>
          <p:cNvSpPr/>
          <p:nvPr/>
        </p:nvSpPr>
        <p:spPr>
          <a:xfrm>
            <a:off x="7520821" y="5032296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Agro-Processing</a:t>
            </a:r>
            <a:endParaRPr lang="en-US" sz="1600" b="1" dirty="0"/>
          </a:p>
        </p:txBody>
      </p:sp>
      <p:sp>
        <p:nvSpPr>
          <p:cNvPr id="17" name="Text 12"/>
          <p:cNvSpPr/>
          <p:nvPr/>
        </p:nvSpPr>
        <p:spPr>
          <a:xfrm>
            <a:off x="7520821" y="5418773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Food, beverages, packaging - benefit from solar-diesel hybrids with reliability focus</a:t>
            </a:r>
            <a:endParaRPr lang="en-US" sz="140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0820" y="5821561"/>
            <a:ext cx="270391" cy="270391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7520821" y="6162318"/>
            <a:ext cx="6204704" cy="22860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20" name="Text 14"/>
          <p:cNvSpPr/>
          <p:nvPr/>
        </p:nvSpPr>
        <p:spPr>
          <a:xfrm>
            <a:off x="7520821" y="6289119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Pharmaceuticals</a:t>
            </a:r>
            <a:endParaRPr lang="en-US" sz="1600" b="1" dirty="0"/>
          </a:p>
        </p:txBody>
      </p:sp>
      <p:sp>
        <p:nvSpPr>
          <p:cNvPr id="21" name="Text 15"/>
          <p:cNvSpPr/>
          <p:nvPr/>
        </p:nvSpPr>
        <p:spPr>
          <a:xfrm>
            <a:off x="7520821" y="6675596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Require ultra-reliable systems with redundancy and premium power quality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ADD36E-1ECC-B61E-EF41-34054DFE61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54F481-E374-3F82-FDBE-0757CD97ED87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6AB20747-5E37-90FA-AED8-E4A87485A630}"/>
              </a:ext>
            </a:extLst>
          </p:cNvPr>
          <p:cNvSpPr/>
          <p:nvPr/>
        </p:nvSpPr>
        <p:spPr>
          <a:xfrm>
            <a:off x="793790" y="781169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Sectoral Applications Across Industries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68700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E2165D-2144-005C-A6F8-033743421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hape 1"/>
          <p:cNvSpPr/>
          <p:nvPr/>
        </p:nvSpPr>
        <p:spPr>
          <a:xfrm>
            <a:off x="1041125" y="1690923"/>
            <a:ext cx="3387955" cy="2731186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239483" y="2101882"/>
            <a:ext cx="2700953" cy="340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Energy Independence</a:t>
            </a:r>
            <a:endParaRPr lang="en-US" sz="1950" b="1" dirty="0"/>
          </a:p>
        </p:txBody>
      </p:sp>
      <p:sp>
        <p:nvSpPr>
          <p:cNvPr id="5" name="Text 3"/>
          <p:cNvSpPr/>
          <p:nvPr/>
        </p:nvSpPr>
        <p:spPr>
          <a:xfrm>
            <a:off x="1239482" y="2437401"/>
            <a:ext cx="2956051" cy="13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On-site generation reduces grid dependency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Eliminates costly outages that disrupt production schedules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4583764" y="1690923"/>
            <a:ext cx="3387955" cy="2731186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782123" y="2101882"/>
            <a:ext cx="2700953" cy="340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Cost Competitiveness</a:t>
            </a:r>
            <a:endParaRPr lang="en-US" sz="1950" b="1" dirty="0"/>
          </a:p>
        </p:txBody>
      </p:sp>
      <p:sp>
        <p:nvSpPr>
          <p:cNvPr id="8" name="Text 6"/>
          <p:cNvSpPr/>
          <p:nvPr/>
        </p:nvSpPr>
        <p:spPr>
          <a:xfrm>
            <a:off x="4782122" y="2437401"/>
            <a:ext cx="2956051" cy="13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Solar and wind now offer lower levelized costs than diesel generators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Predictable long-term pricing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1051667" y="4599013"/>
            <a:ext cx="3387955" cy="2731186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250024" y="5009972"/>
            <a:ext cx="2891499" cy="340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Sustainability Credentials</a:t>
            </a:r>
            <a:endParaRPr lang="en-US" sz="1950" b="1" dirty="0"/>
          </a:p>
        </p:txBody>
      </p:sp>
      <p:sp>
        <p:nvSpPr>
          <p:cNvPr id="11" name="Text 9"/>
          <p:cNvSpPr/>
          <p:nvPr/>
        </p:nvSpPr>
        <p:spPr>
          <a:xfrm>
            <a:off x="1250024" y="5345491"/>
            <a:ext cx="2956051" cy="13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Green energy access opens doors to international markets and climate-conscious supply chains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4594307" y="4599013"/>
            <a:ext cx="3387955" cy="2731186"/>
          </a:xfrm>
          <a:prstGeom prst="roundRect">
            <a:avLst>
              <a:gd name="adj" fmla="val 1420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792665" y="5009972"/>
            <a:ext cx="2700953" cy="340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Operational Reliability</a:t>
            </a:r>
            <a:endParaRPr lang="en-US" sz="1950" b="1" dirty="0"/>
          </a:p>
        </p:txBody>
      </p:sp>
      <p:sp>
        <p:nvSpPr>
          <p:cNvPr id="14" name="Text 12"/>
          <p:cNvSpPr/>
          <p:nvPr/>
        </p:nvSpPr>
        <p:spPr>
          <a:xfrm>
            <a:off x="4792664" y="5345491"/>
            <a:ext cx="2956051" cy="13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Modern renewable systems with battery storage provide 24/7 baseload power for continuous operations</a:t>
            </a:r>
            <a:endParaRPr lang="en-US" sz="1550" dirty="0"/>
          </a:p>
        </p:txBody>
      </p:sp>
      <p:sp>
        <p:nvSpPr>
          <p:cNvPr id="15" name="Shape 0">
            <a:extLst>
              <a:ext uri="{FF2B5EF4-FFF2-40B4-BE49-F238E27FC236}">
                <a16:creationId xmlns:a16="http://schemas.microsoft.com/office/drawing/2014/main" id="{E5D9557A-42EC-B260-916E-DECA1947F697}"/>
              </a:ext>
            </a:extLst>
          </p:cNvPr>
          <p:cNvSpPr/>
          <p:nvPr/>
        </p:nvSpPr>
        <p:spPr>
          <a:xfrm>
            <a:off x="804332" y="451009"/>
            <a:ext cx="1204350" cy="279083"/>
          </a:xfrm>
          <a:prstGeom prst="roundRect">
            <a:avLst>
              <a:gd name="adj" fmla="val 6847"/>
            </a:avLst>
          </a:prstGeom>
          <a:solidFill>
            <a:srgbClr val="CCD7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964B7A44-F496-B7FD-3502-29575D5932AF}"/>
              </a:ext>
            </a:extLst>
          </p:cNvPr>
          <p:cNvSpPr/>
          <p:nvPr/>
        </p:nvSpPr>
        <p:spPr>
          <a:xfrm>
            <a:off x="884420" y="498753"/>
            <a:ext cx="865679" cy="183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OPPORTUNITY</a:t>
            </a:r>
            <a:endParaRPr lang="en-US" sz="1000" dirty="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6055D8DF-CC09-F6A7-1CDA-8B883095DC95}"/>
              </a:ext>
            </a:extLst>
          </p:cNvPr>
          <p:cNvSpPr/>
          <p:nvPr/>
        </p:nvSpPr>
        <p:spPr>
          <a:xfrm>
            <a:off x="793790" y="781169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Opportunity for Medium and Small-Scale Manufacturing</a:t>
            </a:r>
            <a:endParaRPr lang="en-US" sz="3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20A4E-D269-FE88-4A1D-B528735CA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940" y="1449266"/>
            <a:ext cx="4377977" cy="64204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91EE13-BE8B-BF23-3C7B-4FA13B2291E0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B33D9CA-BE3B-84A6-B571-29861DB354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 t="15113"/>
          <a:stretch>
            <a:fillRect/>
          </a:stretch>
        </p:blipFill>
        <p:spPr>
          <a:xfrm>
            <a:off x="7982407" y="1618938"/>
            <a:ext cx="4711268" cy="5925176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793790" y="458682"/>
            <a:ext cx="1398270" cy="373142"/>
          </a:xfrm>
          <a:prstGeom prst="roundRect">
            <a:avLst>
              <a:gd name="adj" fmla="val 6383"/>
            </a:avLst>
          </a:prstGeom>
          <a:solidFill>
            <a:srgbClr val="CCD7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52" y="565838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518213"/>
            <a:ext cx="92213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CASE STUDY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805028" y="1863900"/>
            <a:ext cx="6581371" cy="1654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Represents one of West Africa's most successful industrial renewable energy deployments. 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Installed a 2.5 MW solar photovoltaic system in 2019, complemented by energy efficiency upgrades across its production lines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3558093"/>
            <a:ext cx="6581371" cy="1456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This installation generates approximately 3,400 MWh annually, meeting 30% of the facility's daytime energy requirements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Heebo" pitchFamily="34" charset="0"/>
                <a:ea typeface="Heebo" pitchFamily="34" charset="-122"/>
                <a:cs typeface="Heebo" pitchFamily="34" charset="-120"/>
              </a:rPr>
              <a:t>Solar array covers 10,000 square meters of rooftop space, transforming an underutilized asset into a productive power generation site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1196928" y="2511479"/>
            <a:ext cx="3343531" cy="2765059"/>
          </a:xfrm>
          <a:prstGeom prst="roundRect">
            <a:avLst>
              <a:gd name="adj" fmla="val 877"/>
            </a:avLst>
          </a:prstGeom>
          <a:solidFill>
            <a:srgbClr val="2150F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1395286" y="2709837"/>
            <a:ext cx="22846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Project Highlights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1395286" y="3218353"/>
            <a:ext cx="3032085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2.5 MW solar capacity installed</a:t>
            </a:r>
            <a:endParaRPr lang="en-US" sz="14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$3.2 million total investment</a:t>
            </a:r>
            <a:endParaRPr lang="en-US" sz="14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30% reduction in grid dependence</a:t>
            </a:r>
            <a:endParaRPr lang="en-US" sz="14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2,100 tons CO₂ avoided annually</a:t>
            </a:r>
            <a:endParaRPr lang="en-US" sz="14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3.8-year payback period</a:t>
            </a:r>
            <a:endParaRPr lang="en-US" sz="14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400" dirty="0">
                <a:solidFill>
                  <a:srgbClr val="FFFFFF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25-year operational lifespan</a:t>
            </a:r>
            <a:endParaRPr lang="en-US" sz="14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F54E9FEF-D678-2273-7D74-E339FC8B92DF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Nigerian Breweries Ibadan: A Renewable  Energy Pioneer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621B35-E44C-0FF4-DC11-4E4C9D647799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6A51C9C1-16C6-B9D5-818E-C0E589E84418}"/>
              </a:ext>
            </a:extLst>
          </p:cNvPr>
          <p:cNvSpPr/>
          <p:nvPr/>
        </p:nvSpPr>
        <p:spPr>
          <a:xfrm>
            <a:off x="816268" y="6886304"/>
            <a:ext cx="6558893" cy="653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Heebo" pitchFamily="34" charset="0"/>
                <a:ea typeface="Heebo" pitchFamily="34" charset="-122"/>
                <a:cs typeface="Heebo" pitchFamily="34" charset="-120"/>
              </a:rPr>
              <a:t>The success inspired Nigerian Breweries to replicate the model across five additional facilities, demonstrating scalable renewable integration</a:t>
            </a:r>
            <a:endParaRPr lang="en-US" sz="1500" dirty="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36DB6D0-850A-13D6-1D33-E5D9EEC52024}"/>
              </a:ext>
            </a:extLst>
          </p:cNvPr>
          <p:cNvSpPr/>
          <p:nvPr/>
        </p:nvSpPr>
        <p:spPr>
          <a:xfrm>
            <a:off x="674738" y="5380045"/>
            <a:ext cx="24749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Energy Cost Reduction</a:t>
            </a:r>
            <a:endParaRPr lang="en-US" sz="1650" b="1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6A118699-10AB-0F97-E28D-7B7C6B631934}"/>
              </a:ext>
            </a:extLst>
          </p:cNvPr>
          <p:cNvSpPr/>
          <p:nvPr/>
        </p:nvSpPr>
        <p:spPr>
          <a:xfrm>
            <a:off x="816267" y="5869223"/>
            <a:ext cx="219194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Annual savings of $680,000 in electricity expenses, improving product margins</a:t>
            </a:r>
            <a:endParaRPr lang="en-US" sz="1300" dirty="0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78615242-9C0B-1399-8D08-B3C2E0A8D629}"/>
              </a:ext>
            </a:extLst>
          </p:cNvPr>
          <p:cNvSpPr/>
          <p:nvPr/>
        </p:nvSpPr>
        <p:spPr>
          <a:xfrm>
            <a:off x="3049625" y="5380045"/>
            <a:ext cx="24751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System Uptime</a:t>
            </a:r>
            <a:endParaRPr lang="en-US" sz="1650" b="1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4EA842D1-11A0-8C74-1BBE-3DDC1AB23200}"/>
              </a:ext>
            </a:extLst>
          </p:cNvPr>
          <p:cNvSpPr/>
          <p:nvPr/>
        </p:nvSpPr>
        <p:spPr>
          <a:xfrm>
            <a:off x="3008208" y="5863391"/>
            <a:ext cx="238343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Minimal maintenance requirements with exceptional reliability performance</a:t>
            </a:r>
            <a:endParaRPr lang="en-US" sz="1300" dirty="0"/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09D59F86-C36E-C7AB-7EFE-5E81044354B1}"/>
              </a:ext>
            </a:extLst>
          </p:cNvPr>
          <p:cNvSpPr/>
          <p:nvPr/>
        </p:nvSpPr>
        <p:spPr>
          <a:xfrm>
            <a:off x="5203680" y="5380045"/>
            <a:ext cx="24749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Jobs Creation</a:t>
            </a:r>
            <a:endParaRPr lang="en-US" sz="1650" b="1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E6FB5D49-ED07-030E-8EB2-24B1B8FB5346}"/>
              </a:ext>
            </a:extLst>
          </p:cNvPr>
          <p:cNvSpPr/>
          <p:nvPr/>
        </p:nvSpPr>
        <p:spPr>
          <a:xfrm>
            <a:off x="5443835" y="5863392"/>
            <a:ext cx="19946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300" dirty="0">
                <a:latin typeface="Heebo" pitchFamily="34" charset="0"/>
                <a:ea typeface="Heebo" pitchFamily="34" charset="-122"/>
                <a:cs typeface="Heebo" pitchFamily="34" charset="-120"/>
              </a:rPr>
              <a:t>Direct and indirect employment during with ongoing operations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920472" y="525833"/>
            <a:ext cx="159258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REGIONAL EXAMPLES</a:t>
            </a:r>
            <a:endParaRPr lang="en-US" sz="1250" dirty="0"/>
          </a:p>
        </p:txBody>
      </p:sp>
      <p:sp>
        <p:nvSpPr>
          <p:cNvPr id="2" name="Shape 0"/>
          <p:cNvSpPr/>
          <p:nvPr/>
        </p:nvSpPr>
        <p:spPr>
          <a:xfrm>
            <a:off x="793790" y="458682"/>
            <a:ext cx="1845945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2150F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26265"/>
            <a:ext cx="3372150" cy="20840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5704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Unilever Ghana</a:t>
            </a:r>
            <a:endParaRPr lang="en-US" sz="1950" b="1" dirty="0"/>
          </a:p>
        </p:txBody>
      </p:sp>
      <p:sp>
        <p:nvSpPr>
          <p:cNvPr id="7" name="Text 4"/>
          <p:cNvSpPr/>
          <p:nvPr/>
        </p:nvSpPr>
        <p:spPr>
          <a:xfrm>
            <a:off x="793790" y="4999649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1.5 MW rooftop solar system powers soap and detergent manufacturing in Tema, achieving 40% renewable energy mix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126265"/>
            <a:ext cx="3372150" cy="20840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23986" y="4570429"/>
            <a:ext cx="25661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Dangote Cement Senegal</a:t>
            </a:r>
            <a:endParaRPr lang="en-US" sz="1950" b="1" dirty="0"/>
          </a:p>
        </p:txBody>
      </p:sp>
      <p:sp>
        <p:nvSpPr>
          <p:cNvPr id="10" name="Text 6"/>
          <p:cNvSpPr/>
          <p:nvPr/>
        </p:nvSpPr>
        <p:spPr>
          <a:xfrm>
            <a:off x="5223986" y="499964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3 MW solar-diesel hybrid reduces fuel consumption by 35% at Pout cement facility, saving $1.2M annually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126265"/>
            <a:ext cx="3372150" cy="208406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54302" y="45704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Côte d'Ivoire Textiles</a:t>
            </a:r>
            <a:endParaRPr lang="en-US" sz="1950" b="1" dirty="0"/>
          </a:p>
        </p:txBody>
      </p:sp>
      <p:sp>
        <p:nvSpPr>
          <p:cNvPr id="13" name="Text 8"/>
          <p:cNvSpPr/>
          <p:nvPr/>
        </p:nvSpPr>
        <p:spPr>
          <a:xfrm>
            <a:off x="9654302" y="499964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Heebo" pitchFamily="34" charset="0"/>
                <a:ea typeface="Heebo" pitchFamily="34" charset="-122"/>
                <a:cs typeface="Heebo" pitchFamily="34" charset="-120"/>
              </a:rPr>
              <a:t>First wind-powered textile plant uses 5 MW wind farm to manufacture export-quality fabrics sustainably</a:t>
            </a:r>
            <a:endParaRPr lang="en-US" sz="1600" dirty="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A778C4D9-E49B-D941-F443-B59A0A7FF61C}"/>
              </a:ext>
            </a:extLst>
          </p:cNvPr>
          <p:cNvSpPr/>
          <p:nvPr/>
        </p:nvSpPr>
        <p:spPr>
          <a:xfrm>
            <a:off x="793790" y="938564"/>
            <a:ext cx="13289469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400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Renewable Energy Success Stories Across West Africa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1AC6A1-541B-20CF-ED86-BD227FD49C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A9E917-89D1-0D35-980A-6FC03513A68A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1811</Words>
  <Application>Microsoft Office PowerPoint</Application>
  <PresentationFormat>Custom</PresentationFormat>
  <Paragraphs>274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Libre Baskerville</vt:lpstr>
      <vt:lpstr>DM Sans</vt:lpstr>
      <vt:lpstr>Courier New</vt:lpstr>
      <vt:lpstr>Crimson Pro Semi Bold</vt:lpstr>
      <vt:lpstr>Symbol</vt:lpstr>
      <vt:lpstr>Heebo</vt:lpstr>
      <vt:lpstr>Garet Bold</vt:lpstr>
      <vt:lpstr>Arial</vt:lpstr>
      <vt:lpstr>Wingdings</vt:lpstr>
      <vt:lpstr>Garet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Dr. Olu Adeniran - Abacoll</dc:creator>
  <cp:lastModifiedBy>Dr. Olu Adeniran - Abacoll</cp:lastModifiedBy>
  <cp:revision>15</cp:revision>
  <dcterms:created xsi:type="dcterms:W3CDTF">2026-01-31T00:39:43Z</dcterms:created>
  <dcterms:modified xsi:type="dcterms:W3CDTF">2026-03-02T15:21:33Z</dcterms:modified>
</cp:coreProperties>
</file>