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3"/>
  </p:notesMasterIdLst>
  <p:sldIdLst>
    <p:sldId id="256" r:id="rId5"/>
    <p:sldId id="3796" r:id="rId6"/>
    <p:sldId id="3810" r:id="rId7"/>
    <p:sldId id="3827" r:id="rId8"/>
    <p:sldId id="3812" r:id="rId9"/>
    <p:sldId id="3817" r:id="rId10"/>
    <p:sldId id="3826" r:id="rId11"/>
    <p:sldId id="3814" r:id="rId12"/>
    <p:sldId id="3825" r:id="rId13"/>
    <p:sldId id="3820" r:id="rId14"/>
    <p:sldId id="3821" r:id="rId15"/>
    <p:sldId id="3815" r:id="rId16"/>
    <p:sldId id="3822" r:id="rId17"/>
    <p:sldId id="3823" r:id="rId18"/>
    <p:sldId id="3816" r:id="rId19"/>
    <p:sldId id="3824" r:id="rId20"/>
    <p:sldId id="3803" r:id="rId21"/>
    <p:sldId id="277" r:id="rId22"/>
  </p:sldIdLst>
  <p:sldSz cx="12192000" cy="6858000"/>
  <p:notesSz cx="6884988" cy="10018713"/>
  <p:defaultTextStyle>
    <a:defPPr>
      <a:defRPr lang="en-US"/>
    </a:defPPr>
    <a:lvl1pPr marL="0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1pPr>
    <a:lvl2pPr marL="448651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2pPr>
    <a:lvl3pPr marL="897301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3pPr>
    <a:lvl4pPr marL="1345951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4pPr>
    <a:lvl5pPr marL="1794602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5pPr>
    <a:lvl6pPr marL="2243252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6pPr>
    <a:lvl7pPr marL="2691902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7pPr>
    <a:lvl8pPr marL="3140553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8pPr>
    <a:lvl9pPr marL="3589203" algn="l" defTabSz="897301" rtl="0" eaLnBrk="1" latinLnBrk="0" hangingPunct="1">
      <a:defRPr sz="17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7F0FF61-5FD4-6239-9D63-FB8EF3576DFA}" name="Mark Draisey" initials="" userId="S::Mark.Draisey@cips.org::0bece9b3-d98b-4465-8475-020d20581805" providerId="AD"/>
  <p188:author id="{A025F59E-47FC-3D67-5AA2-0A6128582B39}" name="Rebecca Farmer" initials="RF" userId="S::rebecca.farmer@cips.org::a8c6ad09-a53d-4919-8255-e67ce22d725d" providerId="AD"/>
  <p188:author id="{B3136ECC-01C4-0DEC-667F-DD59CEB8F9A6}" name="Kate Barratt" initials="KB" userId="S::kate.barratt@cips.org::089050b9-21b1-487e-81f6-03c2fee0cc22" providerId="AD"/>
  <p188:author id="{95DA05EC-C8B5-0A17-6E0A-0DBC99B34383}" name="Jodie Ashmore" initials="" userId="S::jodie.ashmore@cips.org::f9847903-8a87-43ce-87b5-c6693b83613d" providerId="AD"/>
  <p188:author id="{4DEFA2ED-E523-290C-7F68-84EFCD6651E7}" name="Mark Draisey" initials="MD" userId="S::mark.draisey@cips.org::0bece9b3-d98b-4465-8475-020d205818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2BD19"/>
    <a:srgbClr val="E80649"/>
    <a:srgbClr val="00A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5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184782608695651"/>
          <c:y val="0.17171296296296298"/>
          <c:w val="0.8331521739130433"/>
          <c:h val="0.61498432487605714"/>
        </c:manualLayout>
      </c:layout>
      <c:areaChart>
        <c:grouping val="stacked"/>
        <c:varyColors val="0"/>
        <c:ser>
          <c:idx val="0"/>
          <c:order val="0"/>
          <c:tx>
            <c:strRef>
              <c:f>Summary!$B$3</c:f>
              <c:strCache>
                <c:ptCount val="1"/>
                <c:pt idx="0">
                  <c:v>Investment in People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Summary!$C$2:$L$2</c:f>
              <c:strCache>
                <c:ptCount val="2"/>
                <c:pt idx="0">
                  <c:v>Average Score 2023 
(in 8 States)</c:v>
                </c:pt>
                <c:pt idx="1">
                  <c:v>Average Score 2025
(in 4 States)</c:v>
                </c:pt>
              </c:strCache>
            </c:strRef>
          </c:cat>
          <c:val>
            <c:numRef>
              <c:f>Summary!$C$3:$L$3</c:f>
              <c:numCache>
                <c:formatCode>0.0</c:formatCode>
                <c:ptCount val="2"/>
                <c:pt idx="0">
                  <c:v>2.625</c:v>
                </c:pt>
                <c:pt idx="1">
                  <c:v>3.75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E1-47A2-B8E8-5C26871A3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54800879"/>
        <c:axId val="1154799439"/>
      </c:areaChart>
      <c:barChart>
        <c:barDir val="col"/>
        <c:grouping val="clustered"/>
        <c:varyColors val="0"/>
        <c:ser>
          <c:idx val="1"/>
          <c:order val="1"/>
          <c:tx>
            <c:strRef>
              <c:f>Summary!$B$4</c:f>
              <c:strCache>
                <c:ptCount val="1"/>
                <c:pt idx="0">
                  <c:v>Personal Development and Performance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Summary!$C$2:$L$2</c:f>
              <c:strCache>
                <c:ptCount val="2"/>
                <c:pt idx="0">
                  <c:v>Average Score 2023 
(in 8 States)</c:v>
                </c:pt>
                <c:pt idx="1">
                  <c:v>Average Score 2025
(in 4 States)</c:v>
                </c:pt>
              </c:strCache>
            </c:strRef>
          </c:cat>
          <c:val>
            <c:numRef>
              <c:f>Summary!$C$4:$L$4</c:f>
              <c:numCache>
                <c:formatCode>0.0</c:formatCode>
                <c:ptCount val="2"/>
                <c:pt idx="0">
                  <c:v>1.6375</c:v>
                </c:pt>
                <c:pt idx="1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E1-47A2-B8E8-5C26871A3B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54800879"/>
        <c:axId val="1154799439"/>
      </c:barChart>
      <c:catAx>
        <c:axId val="1154800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NG"/>
          </a:p>
        </c:txPr>
        <c:crossAx val="1154799439"/>
        <c:crosses val="autoZero"/>
        <c:auto val="1"/>
        <c:lblAlgn val="ctr"/>
        <c:lblOffset val="100"/>
        <c:noMultiLvlLbl val="0"/>
      </c:catAx>
      <c:valAx>
        <c:axId val="1154799439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a-DK" b="1" dirty="0"/>
                  <a:t>Diagnostic Score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NG"/>
            </a:p>
          </c:tx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pPr>
            <a:endParaRPr lang="en-NG"/>
          </a:p>
        </c:txPr>
        <c:crossAx val="11548008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473073862234629"/>
          <c:y val="0.93603440059348642"/>
          <c:w val="0.73192186989466135"/>
          <c:h val="6.39655994065136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NG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NG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A135C-7FAF-474B-8CC0-295BCB894EC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E"/>
        </a:p>
      </dgm:t>
    </dgm:pt>
    <dgm:pt modelId="{10CC125F-D3FA-4B03-87D5-E670B56A7588}">
      <dgm:prSet phldrT="[Text]" phldr="0"/>
      <dgm:spPr/>
      <dgm:t>
        <a:bodyPr/>
        <a:lstStyle/>
        <a:p>
          <a:r>
            <a:rPr lang="en-US" dirty="0"/>
            <a:t>A</a:t>
          </a:r>
          <a:endParaRPr lang="en-AE" dirty="0"/>
        </a:p>
      </dgm:t>
    </dgm:pt>
    <dgm:pt modelId="{BBA72A39-6150-4782-BB36-59BED445E8CD}" type="parTrans" cxnId="{0174A661-5F11-480C-A6B6-D4E75C086E59}">
      <dgm:prSet/>
      <dgm:spPr/>
      <dgm:t>
        <a:bodyPr/>
        <a:lstStyle/>
        <a:p>
          <a:endParaRPr lang="en-AE"/>
        </a:p>
      </dgm:t>
    </dgm:pt>
    <dgm:pt modelId="{D9D5FFB2-195C-48DD-8B3A-C6E31B947313}" type="sibTrans" cxnId="{0174A661-5F11-480C-A6B6-D4E75C086E59}">
      <dgm:prSet/>
      <dgm:spPr/>
      <dgm:t>
        <a:bodyPr/>
        <a:lstStyle/>
        <a:p>
          <a:endParaRPr lang="en-AE"/>
        </a:p>
      </dgm:t>
    </dgm:pt>
    <dgm:pt modelId="{EAC450A7-E443-41AB-890B-E882C7713FFD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Assessment of current capability through skills gap analysis</a:t>
          </a:r>
          <a:endParaRPr lang="en-AE" dirty="0"/>
        </a:p>
      </dgm:t>
    </dgm:pt>
    <dgm:pt modelId="{71427DDB-B0D8-4FFD-8028-BDE6EA2959B1}" type="parTrans" cxnId="{E42FFAC5-5D53-4DD8-9EBE-495AD93836E1}">
      <dgm:prSet/>
      <dgm:spPr/>
      <dgm:t>
        <a:bodyPr/>
        <a:lstStyle/>
        <a:p>
          <a:endParaRPr lang="en-AE"/>
        </a:p>
      </dgm:t>
    </dgm:pt>
    <dgm:pt modelId="{EC90D918-D05F-4AA0-B270-DD8EB9FC76AF}" type="sibTrans" cxnId="{E42FFAC5-5D53-4DD8-9EBE-495AD93836E1}">
      <dgm:prSet/>
      <dgm:spPr/>
      <dgm:t>
        <a:bodyPr/>
        <a:lstStyle/>
        <a:p>
          <a:endParaRPr lang="en-AE"/>
        </a:p>
      </dgm:t>
    </dgm:pt>
    <dgm:pt modelId="{A4CFC22C-EB5C-4752-B2E5-127B01297660}">
      <dgm:prSet phldrT="[Text]" phldr="0"/>
      <dgm:spPr/>
      <dgm:t>
        <a:bodyPr/>
        <a:lstStyle/>
        <a:p>
          <a:r>
            <a:rPr lang="en-US" dirty="0"/>
            <a:t>B</a:t>
          </a:r>
          <a:endParaRPr lang="en-AE" dirty="0"/>
        </a:p>
      </dgm:t>
    </dgm:pt>
    <dgm:pt modelId="{C3D4A663-D0B8-4EED-B102-1B0C213082DB}" type="parTrans" cxnId="{5AE043AF-FB2A-45A7-80E9-8031E5AD7B9A}">
      <dgm:prSet/>
      <dgm:spPr/>
      <dgm:t>
        <a:bodyPr/>
        <a:lstStyle/>
        <a:p>
          <a:endParaRPr lang="en-AE"/>
        </a:p>
      </dgm:t>
    </dgm:pt>
    <dgm:pt modelId="{A89A3392-3BF3-40FC-B358-BFE235C3ADF3}" type="sibTrans" cxnId="{5AE043AF-FB2A-45A7-80E9-8031E5AD7B9A}">
      <dgm:prSet/>
      <dgm:spPr/>
      <dgm:t>
        <a:bodyPr/>
        <a:lstStyle/>
        <a:p>
          <a:endParaRPr lang="en-AE"/>
        </a:p>
      </dgm:t>
    </dgm:pt>
    <dgm:pt modelId="{4F2BD62B-FCCD-4FEC-B37E-798A78671621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Skills and roles definition for procurement professionals within procuring entities using agency specific organization and competency framework documents. Make budget for capacity development</a:t>
          </a:r>
          <a:endParaRPr lang="en-AE" dirty="0"/>
        </a:p>
      </dgm:t>
    </dgm:pt>
    <dgm:pt modelId="{F9380083-DFEC-49BA-ADDA-B53D23FF8426}" type="parTrans" cxnId="{7B06A97B-EA3B-4C7B-B8E2-392CC4E4CA05}">
      <dgm:prSet/>
      <dgm:spPr/>
      <dgm:t>
        <a:bodyPr/>
        <a:lstStyle/>
        <a:p>
          <a:endParaRPr lang="en-AE"/>
        </a:p>
      </dgm:t>
    </dgm:pt>
    <dgm:pt modelId="{9A5B1C05-0309-44EC-904B-70523FAA0EDE}" type="sibTrans" cxnId="{7B06A97B-EA3B-4C7B-B8E2-392CC4E4CA05}">
      <dgm:prSet/>
      <dgm:spPr/>
      <dgm:t>
        <a:bodyPr/>
        <a:lstStyle/>
        <a:p>
          <a:endParaRPr lang="en-AE"/>
        </a:p>
      </dgm:t>
    </dgm:pt>
    <dgm:pt modelId="{C5679562-F6A8-4AD1-8026-E3A65D9E59DC}">
      <dgm:prSet phldrT="[Text]" phldr="0"/>
      <dgm:spPr/>
      <dgm:t>
        <a:bodyPr/>
        <a:lstStyle/>
        <a:p>
          <a:r>
            <a:rPr lang="en-US" dirty="0"/>
            <a:t>c</a:t>
          </a:r>
          <a:endParaRPr lang="en-AE" dirty="0"/>
        </a:p>
      </dgm:t>
    </dgm:pt>
    <dgm:pt modelId="{81580A42-450E-4F54-BFC4-81086BCB762C}" type="parTrans" cxnId="{ACF38F11-8F09-48B1-BA64-CE7195A753FD}">
      <dgm:prSet/>
      <dgm:spPr/>
      <dgm:t>
        <a:bodyPr/>
        <a:lstStyle/>
        <a:p>
          <a:endParaRPr lang="en-AE"/>
        </a:p>
      </dgm:t>
    </dgm:pt>
    <dgm:pt modelId="{6EFDEEA7-FD8E-4895-B235-F21318B70A3B}" type="sibTrans" cxnId="{ACF38F11-8F09-48B1-BA64-CE7195A753FD}">
      <dgm:prSet/>
      <dgm:spPr/>
      <dgm:t>
        <a:bodyPr/>
        <a:lstStyle/>
        <a:p>
          <a:endParaRPr lang="en-AE"/>
        </a:p>
      </dgm:t>
    </dgm:pt>
    <dgm:pt modelId="{6ADD1498-55FB-4C8E-B17E-973EAB947BC7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kumimoji="0" lang="en-US" b="0" i="0" u="none" strike="noStrike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Implementation of relevant capacity building programme. Professionalize procurement team.</a:t>
          </a:r>
          <a:endParaRPr lang="en-AE" dirty="0"/>
        </a:p>
      </dgm:t>
    </dgm:pt>
    <dgm:pt modelId="{F7A9E771-87AC-44AC-9FAB-CB69A487030B}" type="parTrans" cxnId="{EA0D3DD5-715B-44D3-A136-47D7E5886328}">
      <dgm:prSet/>
      <dgm:spPr/>
      <dgm:t>
        <a:bodyPr/>
        <a:lstStyle/>
        <a:p>
          <a:endParaRPr lang="en-AE"/>
        </a:p>
      </dgm:t>
    </dgm:pt>
    <dgm:pt modelId="{DEEDCD0E-2D2A-4A67-8C24-D12D77C5257A}" type="sibTrans" cxnId="{EA0D3DD5-715B-44D3-A136-47D7E5886328}">
      <dgm:prSet/>
      <dgm:spPr/>
      <dgm:t>
        <a:bodyPr/>
        <a:lstStyle/>
        <a:p>
          <a:endParaRPr lang="en-AE"/>
        </a:p>
      </dgm:t>
    </dgm:pt>
    <dgm:pt modelId="{54F570CD-B17D-45BD-BE56-53B522792B2B}" type="pres">
      <dgm:prSet presAssocID="{8E1A135C-7FAF-474B-8CC0-295BCB894ECD}" presName="linearFlow" presStyleCnt="0">
        <dgm:presLayoutVars>
          <dgm:dir/>
          <dgm:animLvl val="lvl"/>
          <dgm:resizeHandles val="exact"/>
        </dgm:presLayoutVars>
      </dgm:prSet>
      <dgm:spPr/>
    </dgm:pt>
    <dgm:pt modelId="{4962426F-127D-42C3-BDAE-6F438B97111A}" type="pres">
      <dgm:prSet presAssocID="{10CC125F-D3FA-4B03-87D5-E670B56A7588}" presName="composite" presStyleCnt="0"/>
      <dgm:spPr/>
    </dgm:pt>
    <dgm:pt modelId="{B1AF673E-D053-451E-8B62-89C538BEA82D}" type="pres">
      <dgm:prSet presAssocID="{10CC125F-D3FA-4B03-87D5-E670B56A75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57B684B-1AB0-47E4-916C-75430BEA1209}" type="pres">
      <dgm:prSet presAssocID="{10CC125F-D3FA-4B03-87D5-E670B56A7588}" presName="descendantText" presStyleLbl="alignAcc1" presStyleIdx="0" presStyleCnt="3">
        <dgm:presLayoutVars>
          <dgm:bulletEnabled val="1"/>
        </dgm:presLayoutVars>
      </dgm:prSet>
      <dgm:spPr/>
    </dgm:pt>
    <dgm:pt modelId="{0A1929AF-A58D-4D52-B849-D8328C094684}" type="pres">
      <dgm:prSet presAssocID="{D9D5FFB2-195C-48DD-8B3A-C6E31B947313}" presName="sp" presStyleCnt="0"/>
      <dgm:spPr/>
    </dgm:pt>
    <dgm:pt modelId="{4E80C098-1DF7-410E-BB93-36B5148E5221}" type="pres">
      <dgm:prSet presAssocID="{A4CFC22C-EB5C-4752-B2E5-127B01297660}" presName="composite" presStyleCnt="0"/>
      <dgm:spPr/>
    </dgm:pt>
    <dgm:pt modelId="{7AD14522-6575-412C-8FF8-1748A14BDC6C}" type="pres">
      <dgm:prSet presAssocID="{A4CFC22C-EB5C-4752-B2E5-127B012976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835ACBF-5F4A-49F4-9838-63D5FE298F86}" type="pres">
      <dgm:prSet presAssocID="{A4CFC22C-EB5C-4752-B2E5-127B01297660}" presName="descendantText" presStyleLbl="alignAcc1" presStyleIdx="1" presStyleCnt="3">
        <dgm:presLayoutVars>
          <dgm:bulletEnabled val="1"/>
        </dgm:presLayoutVars>
      </dgm:prSet>
      <dgm:spPr/>
    </dgm:pt>
    <dgm:pt modelId="{C9B12E47-15C1-4283-AE42-5454AB6DAD0F}" type="pres">
      <dgm:prSet presAssocID="{A89A3392-3BF3-40FC-B358-BFE235C3ADF3}" presName="sp" presStyleCnt="0"/>
      <dgm:spPr/>
    </dgm:pt>
    <dgm:pt modelId="{536D8679-CCAD-404E-AF94-2AECC2DD679D}" type="pres">
      <dgm:prSet presAssocID="{C5679562-F6A8-4AD1-8026-E3A65D9E59DC}" presName="composite" presStyleCnt="0"/>
      <dgm:spPr/>
    </dgm:pt>
    <dgm:pt modelId="{1DA615A7-B5CB-4467-AA88-5D2DB774B647}" type="pres">
      <dgm:prSet presAssocID="{C5679562-F6A8-4AD1-8026-E3A65D9E59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86F19D-B358-400B-9E84-C1EE868E0C26}" type="pres">
      <dgm:prSet presAssocID="{C5679562-F6A8-4AD1-8026-E3A65D9E59D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CF38F11-8F09-48B1-BA64-CE7195A753FD}" srcId="{8E1A135C-7FAF-474B-8CC0-295BCB894ECD}" destId="{C5679562-F6A8-4AD1-8026-E3A65D9E59DC}" srcOrd="2" destOrd="0" parTransId="{81580A42-450E-4F54-BFC4-81086BCB762C}" sibTransId="{6EFDEEA7-FD8E-4895-B235-F21318B70A3B}"/>
    <dgm:cxn modelId="{0174A661-5F11-480C-A6B6-D4E75C086E59}" srcId="{8E1A135C-7FAF-474B-8CC0-295BCB894ECD}" destId="{10CC125F-D3FA-4B03-87D5-E670B56A7588}" srcOrd="0" destOrd="0" parTransId="{BBA72A39-6150-4782-BB36-59BED445E8CD}" sibTransId="{D9D5FFB2-195C-48DD-8B3A-C6E31B947313}"/>
    <dgm:cxn modelId="{7B06A97B-EA3B-4C7B-B8E2-392CC4E4CA05}" srcId="{A4CFC22C-EB5C-4752-B2E5-127B01297660}" destId="{4F2BD62B-FCCD-4FEC-B37E-798A78671621}" srcOrd="0" destOrd="0" parTransId="{F9380083-DFEC-49BA-ADDA-B53D23FF8426}" sibTransId="{9A5B1C05-0309-44EC-904B-70523FAA0EDE}"/>
    <dgm:cxn modelId="{74441386-D93C-4232-BF32-C61E953C7B3D}" type="presOf" srcId="{8E1A135C-7FAF-474B-8CC0-295BCB894ECD}" destId="{54F570CD-B17D-45BD-BE56-53B522792B2B}" srcOrd="0" destOrd="0" presId="urn:microsoft.com/office/officeart/2005/8/layout/chevron2"/>
    <dgm:cxn modelId="{FA3AEC94-304A-4EC7-BE0F-8A1087075EBB}" type="presOf" srcId="{EAC450A7-E443-41AB-890B-E882C7713FFD}" destId="{957B684B-1AB0-47E4-916C-75430BEA1209}" srcOrd="0" destOrd="0" presId="urn:microsoft.com/office/officeart/2005/8/layout/chevron2"/>
    <dgm:cxn modelId="{8AD2D4AE-7F5F-425A-951E-03402F03C89B}" type="presOf" srcId="{10CC125F-D3FA-4B03-87D5-E670B56A7588}" destId="{B1AF673E-D053-451E-8B62-89C538BEA82D}" srcOrd="0" destOrd="0" presId="urn:microsoft.com/office/officeart/2005/8/layout/chevron2"/>
    <dgm:cxn modelId="{5AE043AF-FB2A-45A7-80E9-8031E5AD7B9A}" srcId="{8E1A135C-7FAF-474B-8CC0-295BCB894ECD}" destId="{A4CFC22C-EB5C-4752-B2E5-127B01297660}" srcOrd="1" destOrd="0" parTransId="{C3D4A663-D0B8-4EED-B102-1B0C213082DB}" sibTransId="{A89A3392-3BF3-40FC-B358-BFE235C3ADF3}"/>
    <dgm:cxn modelId="{6BA1D9B8-E47E-4ECC-BF9B-297B612E67DE}" type="presOf" srcId="{A4CFC22C-EB5C-4752-B2E5-127B01297660}" destId="{7AD14522-6575-412C-8FF8-1748A14BDC6C}" srcOrd="0" destOrd="0" presId="urn:microsoft.com/office/officeart/2005/8/layout/chevron2"/>
    <dgm:cxn modelId="{E42FFAC5-5D53-4DD8-9EBE-495AD93836E1}" srcId="{10CC125F-D3FA-4B03-87D5-E670B56A7588}" destId="{EAC450A7-E443-41AB-890B-E882C7713FFD}" srcOrd="0" destOrd="0" parTransId="{71427DDB-B0D8-4FFD-8028-BDE6EA2959B1}" sibTransId="{EC90D918-D05F-4AA0-B270-DD8EB9FC76AF}"/>
    <dgm:cxn modelId="{EA0D3DD5-715B-44D3-A136-47D7E5886328}" srcId="{C5679562-F6A8-4AD1-8026-E3A65D9E59DC}" destId="{6ADD1498-55FB-4C8E-B17E-973EAB947BC7}" srcOrd="0" destOrd="0" parTransId="{F7A9E771-87AC-44AC-9FAB-CB69A487030B}" sibTransId="{DEEDCD0E-2D2A-4A67-8C24-D12D77C5257A}"/>
    <dgm:cxn modelId="{37F120DD-6D84-4206-9048-2E1B564FE0F6}" type="presOf" srcId="{6ADD1498-55FB-4C8E-B17E-973EAB947BC7}" destId="{3A86F19D-B358-400B-9E84-C1EE868E0C26}" srcOrd="0" destOrd="0" presId="urn:microsoft.com/office/officeart/2005/8/layout/chevron2"/>
    <dgm:cxn modelId="{A41F7FE2-A58E-4967-B165-3DD72E1CF7B3}" type="presOf" srcId="{4F2BD62B-FCCD-4FEC-B37E-798A78671621}" destId="{A835ACBF-5F4A-49F4-9838-63D5FE298F86}" srcOrd="0" destOrd="0" presId="urn:microsoft.com/office/officeart/2005/8/layout/chevron2"/>
    <dgm:cxn modelId="{BA0C16F6-1DB3-4FD4-9B5B-4E0D7C91E071}" type="presOf" srcId="{C5679562-F6A8-4AD1-8026-E3A65D9E59DC}" destId="{1DA615A7-B5CB-4467-AA88-5D2DB774B647}" srcOrd="0" destOrd="0" presId="urn:microsoft.com/office/officeart/2005/8/layout/chevron2"/>
    <dgm:cxn modelId="{66DED136-D59D-4138-BBF8-F35AEA93AD88}" type="presParOf" srcId="{54F570CD-B17D-45BD-BE56-53B522792B2B}" destId="{4962426F-127D-42C3-BDAE-6F438B97111A}" srcOrd="0" destOrd="0" presId="urn:microsoft.com/office/officeart/2005/8/layout/chevron2"/>
    <dgm:cxn modelId="{67374D3F-1F71-4BF2-866F-4A6059E6E0FB}" type="presParOf" srcId="{4962426F-127D-42C3-BDAE-6F438B97111A}" destId="{B1AF673E-D053-451E-8B62-89C538BEA82D}" srcOrd="0" destOrd="0" presId="urn:microsoft.com/office/officeart/2005/8/layout/chevron2"/>
    <dgm:cxn modelId="{EF57DF04-EB90-42AD-BB96-306162953021}" type="presParOf" srcId="{4962426F-127D-42C3-BDAE-6F438B97111A}" destId="{957B684B-1AB0-47E4-916C-75430BEA1209}" srcOrd="1" destOrd="0" presId="urn:microsoft.com/office/officeart/2005/8/layout/chevron2"/>
    <dgm:cxn modelId="{602E876A-E24B-4F8B-9AA1-13E0ED8A99DD}" type="presParOf" srcId="{54F570CD-B17D-45BD-BE56-53B522792B2B}" destId="{0A1929AF-A58D-4D52-B849-D8328C094684}" srcOrd="1" destOrd="0" presId="urn:microsoft.com/office/officeart/2005/8/layout/chevron2"/>
    <dgm:cxn modelId="{4CE2C49E-9A44-4624-9E44-F57CE4B95661}" type="presParOf" srcId="{54F570CD-B17D-45BD-BE56-53B522792B2B}" destId="{4E80C098-1DF7-410E-BB93-36B5148E5221}" srcOrd="2" destOrd="0" presId="urn:microsoft.com/office/officeart/2005/8/layout/chevron2"/>
    <dgm:cxn modelId="{1DB55ED9-EFF5-4123-BC9E-CB770C7D496A}" type="presParOf" srcId="{4E80C098-1DF7-410E-BB93-36B5148E5221}" destId="{7AD14522-6575-412C-8FF8-1748A14BDC6C}" srcOrd="0" destOrd="0" presId="urn:microsoft.com/office/officeart/2005/8/layout/chevron2"/>
    <dgm:cxn modelId="{20743DC0-AD7C-4E81-9EBD-EADA36F34A2B}" type="presParOf" srcId="{4E80C098-1DF7-410E-BB93-36B5148E5221}" destId="{A835ACBF-5F4A-49F4-9838-63D5FE298F86}" srcOrd="1" destOrd="0" presId="urn:microsoft.com/office/officeart/2005/8/layout/chevron2"/>
    <dgm:cxn modelId="{46787B37-AF32-43F2-B5BB-D9B805665853}" type="presParOf" srcId="{54F570CD-B17D-45BD-BE56-53B522792B2B}" destId="{C9B12E47-15C1-4283-AE42-5454AB6DAD0F}" srcOrd="3" destOrd="0" presId="urn:microsoft.com/office/officeart/2005/8/layout/chevron2"/>
    <dgm:cxn modelId="{DE5E98D3-94A3-4DE0-901D-D2BCFFB08413}" type="presParOf" srcId="{54F570CD-B17D-45BD-BE56-53B522792B2B}" destId="{536D8679-CCAD-404E-AF94-2AECC2DD679D}" srcOrd="4" destOrd="0" presId="urn:microsoft.com/office/officeart/2005/8/layout/chevron2"/>
    <dgm:cxn modelId="{455615F2-DFC0-460D-959D-F5C23C8BB1D3}" type="presParOf" srcId="{536D8679-CCAD-404E-AF94-2AECC2DD679D}" destId="{1DA615A7-B5CB-4467-AA88-5D2DB774B647}" srcOrd="0" destOrd="0" presId="urn:microsoft.com/office/officeart/2005/8/layout/chevron2"/>
    <dgm:cxn modelId="{8B3CF98D-A197-447B-A97B-1D30FD5DB4C1}" type="presParOf" srcId="{536D8679-CCAD-404E-AF94-2AECC2DD679D}" destId="{3A86F19D-B358-400B-9E84-C1EE868E0C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A135C-7FAF-474B-8CC0-295BCB894EC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E"/>
        </a:p>
      </dgm:t>
    </dgm:pt>
    <dgm:pt modelId="{10CC125F-D3FA-4B03-87D5-E670B56A7588}">
      <dgm:prSet phldrT="[Text]" phldr="0"/>
      <dgm:spPr/>
      <dgm:t>
        <a:bodyPr/>
        <a:lstStyle/>
        <a:p>
          <a:r>
            <a:rPr lang="en-US" dirty="0"/>
            <a:t>E</a:t>
          </a:r>
          <a:endParaRPr lang="en-AE" dirty="0"/>
        </a:p>
      </dgm:t>
    </dgm:pt>
    <dgm:pt modelId="{BBA72A39-6150-4782-BB36-59BED445E8CD}" type="parTrans" cxnId="{0174A661-5F11-480C-A6B6-D4E75C086E59}">
      <dgm:prSet/>
      <dgm:spPr/>
      <dgm:t>
        <a:bodyPr/>
        <a:lstStyle/>
        <a:p>
          <a:endParaRPr lang="en-AE"/>
        </a:p>
      </dgm:t>
    </dgm:pt>
    <dgm:pt modelId="{D9D5FFB2-195C-48DD-8B3A-C6E31B947313}" type="sibTrans" cxnId="{0174A661-5F11-480C-A6B6-D4E75C086E59}">
      <dgm:prSet/>
      <dgm:spPr/>
      <dgm:t>
        <a:bodyPr/>
        <a:lstStyle/>
        <a:p>
          <a:endParaRPr lang="en-AE"/>
        </a:p>
      </dgm:t>
    </dgm:pt>
    <dgm:pt modelId="{EAC450A7-E443-41AB-890B-E882C7713FFD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kumimoji="0" lang="en-US" b="0" i="0" u="none" strike="noStrike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Embedding of procurement code of conduct to ensure ethical and transparent procurement practices amongst procurement practitioners within a procuring entity</a:t>
          </a:r>
          <a:endParaRPr lang="en-AE" dirty="0"/>
        </a:p>
      </dgm:t>
    </dgm:pt>
    <dgm:pt modelId="{71427DDB-B0D8-4FFD-8028-BDE6EA2959B1}" type="parTrans" cxnId="{E42FFAC5-5D53-4DD8-9EBE-495AD93836E1}">
      <dgm:prSet/>
      <dgm:spPr/>
      <dgm:t>
        <a:bodyPr/>
        <a:lstStyle/>
        <a:p>
          <a:endParaRPr lang="en-AE"/>
        </a:p>
      </dgm:t>
    </dgm:pt>
    <dgm:pt modelId="{EC90D918-D05F-4AA0-B270-DD8EB9FC76AF}" type="sibTrans" cxnId="{E42FFAC5-5D53-4DD8-9EBE-495AD93836E1}">
      <dgm:prSet/>
      <dgm:spPr/>
      <dgm:t>
        <a:bodyPr/>
        <a:lstStyle/>
        <a:p>
          <a:endParaRPr lang="en-AE"/>
        </a:p>
      </dgm:t>
    </dgm:pt>
    <dgm:pt modelId="{A4CFC22C-EB5C-4752-B2E5-127B01297660}">
      <dgm:prSet phldrT="[Text]" phldr="0"/>
      <dgm:spPr/>
      <dgm:t>
        <a:bodyPr/>
        <a:lstStyle/>
        <a:p>
          <a:r>
            <a:rPr lang="en-US" dirty="0"/>
            <a:t>F</a:t>
          </a:r>
          <a:endParaRPr lang="en-AE" dirty="0"/>
        </a:p>
      </dgm:t>
    </dgm:pt>
    <dgm:pt modelId="{C3D4A663-D0B8-4EED-B102-1B0C213082DB}" type="parTrans" cxnId="{5AE043AF-FB2A-45A7-80E9-8031E5AD7B9A}">
      <dgm:prSet/>
      <dgm:spPr/>
      <dgm:t>
        <a:bodyPr/>
        <a:lstStyle/>
        <a:p>
          <a:endParaRPr lang="en-AE"/>
        </a:p>
      </dgm:t>
    </dgm:pt>
    <dgm:pt modelId="{A89A3392-3BF3-40FC-B358-BFE235C3ADF3}" type="sibTrans" cxnId="{5AE043AF-FB2A-45A7-80E9-8031E5AD7B9A}">
      <dgm:prSet/>
      <dgm:spPr/>
      <dgm:t>
        <a:bodyPr/>
        <a:lstStyle/>
        <a:p>
          <a:endParaRPr lang="en-AE"/>
        </a:p>
      </dgm:t>
    </dgm:pt>
    <dgm:pt modelId="{4F2BD62B-FCCD-4FEC-B37E-798A78671621}">
      <dgm:prSet phldrT="[Text]"/>
      <dgm:spPr/>
      <dgm:t>
        <a:bodyPr/>
        <a:lstStyle/>
        <a:p>
          <a:r>
            <a:rPr kumimoji="0" lang="en-US" b="0" i="0" u="none" strike="noStrike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Hands on coaching and mentoring of procurement practitioners in the procuring entity through procurement technical assistance</a:t>
          </a:r>
          <a:endParaRPr lang="en-AE" dirty="0"/>
        </a:p>
      </dgm:t>
    </dgm:pt>
    <dgm:pt modelId="{F9380083-DFEC-49BA-ADDA-B53D23FF8426}" type="parTrans" cxnId="{7B06A97B-EA3B-4C7B-B8E2-392CC4E4CA05}">
      <dgm:prSet/>
      <dgm:spPr/>
      <dgm:t>
        <a:bodyPr/>
        <a:lstStyle/>
        <a:p>
          <a:endParaRPr lang="en-AE"/>
        </a:p>
      </dgm:t>
    </dgm:pt>
    <dgm:pt modelId="{9A5B1C05-0309-44EC-904B-70523FAA0EDE}" type="sibTrans" cxnId="{7B06A97B-EA3B-4C7B-B8E2-392CC4E4CA05}">
      <dgm:prSet/>
      <dgm:spPr/>
      <dgm:t>
        <a:bodyPr/>
        <a:lstStyle/>
        <a:p>
          <a:endParaRPr lang="en-AE"/>
        </a:p>
      </dgm:t>
    </dgm:pt>
    <dgm:pt modelId="{C5679562-F6A8-4AD1-8026-E3A65D9E59DC}">
      <dgm:prSet phldrT="[Text]" phldr="0"/>
      <dgm:spPr/>
      <dgm:t>
        <a:bodyPr/>
        <a:lstStyle/>
        <a:p>
          <a:r>
            <a:rPr lang="en-US" dirty="0"/>
            <a:t>G</a:t>
          </a:r>
          <a:endParaRPr lang="en-AE" dirty="0"/>
        </a:p>
      </dgm:t>
    </dgm:pt>
    <dgm:pt modelId="{81580A42-450E-4F54-BFC4-81086BCB762C}" type="parTrans" cxnId="{ACF38F11-8F09-48B1-BA64-CE7195A753FD}">
      <dgm:prSet/>
      <dgm:spPr/>
      <dgm:t>
        <a:bodyPr/>
        <a:lstStyle/>
        <a:p>
          <a:endParaRPr lang="en-AE"/>
        </a:p>
      </dgm:t>
    </dgm:pt>
    <dgm:pt modelId="{6EFDEEA7-FD8E-4895-B235-F21318B70A3B}" type="sibTrans" cxnId="{ACF38F11-8F09-48B1-BA64-CE7195A753FD}">
      <dgm:prSet/>
      <dgm:spPr/>
      <dgm:t>
        <a:bodyPr/>
        <a:lstStyle/>
        <a:p>
          <a:endParaRPr lang="en-AE"/>
        </a:p>
      </dgm:t>
    </dgm:pt>
    <dgm:pt modelId="{6ADD1498-55FB-4C8E-B17E-973EAB947BC7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None/>
          </a:pPr>
          <a:r>
            <a:rPr lang="en-GB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Monitoring of progress through use of repeat skills gap analysis</a:t>
          </a:r>
          <a:endParaRPr lang="en-AE" dirty="0"/>
        </a:p>
      </dgm:t>
    </dgm:pt>
    <dgm:pt modelId="{F7A9E771-87AC-44AC-9FAB-CB69A487030B}" type="parTrans" cxnId="{EA0D3DD5-715B-44D3-A136-47D7E5886328}">
      <dgm:prSet/>
      <dgm:spPr/>
      <dgm:t>
        <a:bodyPr/>
        <a:lstStyle/>
        <a:p>
          <a:endParaRPr lang="en-AE"/>
        </a:p>
      </dgm:t>
    </dgm:pt>
    <dgm:pt modelId="{DEEDCD0E-2D2A-4A67-8C24-D12D77C5257A}" type="sibTrans" cxnId="{EA0D3DD5-715B-44D3-A136-47D7E5886328}">
      <dgm:prSet/>
      <dgm:spPr/>
      <dgm:t>
        <a:bodyPr/>
        <a:lstStyle/>
        <a:p>
          <a:endParaRPr lang="en-AE"/>
        </a:p>
      </dgm:t>
    </dgm:pt>
    <dgm:pt modelId="{54F570CD-B17D-45BD-BE56-53B522792B2B}" type="pres">
      <dgm:prSet presAssocID="{8E1A135C-7FAF-474B-8CC0-295BCB894ECD}" presName="linearFlow" presStyleCnt="0">
        <dgm:presLayoutVars>
          <dgm:dir/>
          <dgm:animLvl val="lvl"/>
          <dgm:resizeHandles val="exact"/>
        </dgm:presLayoutVars>
      </dgm:prSet>
      <dgm:spPr/>
    </dgm:pt>
    <dgm:pt modelId="{4962426F-127D-42C3-BDAE-6F438B97111A}" type="pres">
      <dgm:prSet presAssocID="{10CC125F-D3FA-4B03-87D5-E670B56A7588}" presName="composite" presStyleCnt="0"/>
      <dgm:spPr/>
    </dgm:pt>
    <dgm:pt modelId="{B1AF673E-D053-451E-8B62-89C538BEA82D}" type="pres">
      <dgm:prSet presAssocID="{10CC125F-D3FA-4B03-87D5-E670B56A758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957B684B-1AB0-47E4-916C-75430BEA1209}" type="pres">
      <dgm:prSet presAssocID="{10CC125F-D3FA-4B03-87D5-E670B56A7588}" presName="descendantText" presStyleLbl="alignAcc1" presStyleIdx="0" presStyleCnt="3">
        <dgm:presLayoutVars>
          <dgm:bulletEnabled val="1"/>
        </dgm:presLayoutVars>
      </dgm:prSet>
      <dgm:spPr/>
    </dgm:pt>
    <dgm:pt modelId="{0A1929AF-A58D-4D52-B849-D8328C094684}" type="pres">
      <dgm:prSet presAssocID="{D9D5FFB2-195C-48DD-8B3A-C6E31B947313}" presName="sp" presStyleCnt="0"/>
      <dgm:spPr/>
    </dgm:pt>
    <dgm:pt modelId="{4E80C098-1DF7-410E-BB93-36B5148E5221}" type="pres">
      <dgm:prSet presAssocID="{A4CFC22C-EB5C-4752-B2E5-127B01297660}" presName="composite" presStyleCnt="0"/>
      <dgm:spPr/>
    </dgm:pt>
    <dgm:pt modelId="{7AD14522-6575-412C-8FF8-1748A14BDC6C}" type="pres">
      <dgm:prSet presAssocID="{A4CFC22C-EB5C-4752-B2E5-127B01297660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A835ACBF-5F4A-49F4-9838-63D5FE298F86}" type="pres">
      <dgm:prSet presAssocID="{A4CFC22C-EB5C-4752-B2E5-127B01297660}" presName="descendantText" presStyleLbl="alignAcc1" presStyleIdx="1" presStyleCnt="3">
        <dgm:presLayoutVars>
          <dgm:bulletEnabled val="1"/>
        </dgm:presLayoutVars>
      </dgm:prSet>
      <dgm:spPr/>
    </dgm:pt>
    <dgm:pt modelId="{C9B12E47-15C1-4283-AE42-5454AB6DAD0F}" type="pres">
      <dgm:prSet presAssocID="{A89A3392-3BF3-40FC-B358-BFE235C3ADF3}" presName="sp" presStyleCnt="0"/>
      <dgm:spPr/>
    </dgm:pt>
    <dgm:pt modelId="{536D8679-CCAD-404E-AF94-2AECC2DD679D}" type="pres">
      <dgm:prSet presAssocID="{C5679562-F6A8-4AD1-8026-E3A65D9E59DC}" presName="composite" presStyleCnt="0"/>
      <dgm:spPr/>
    </dgm:pt>
    <dgm:pt modelId="{1DA615A7-B5CB-4467-AA88-5D2DB774B647}" type="pres">
      <dgm:prSet presAssocID="{C5679562-F6A8-4AD1-8026-E3A65D9E59DC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3A86F19D-B358-400B-9E84-C1EE868E0C26}" type="pres">
      <dgm:prSet presAssocID="{C5679562-F6A8-4AD1-8026-E3A65D9E59DC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ACF38F11-8F09-48B1-BA64-CE7195A753FD}" srcId="{8E1A135C-7FAF-474B-8CC0-295BCB894ECD}" destId="{C5679562-F6A8-4AD1-8026-E3A65D9E59DC}" srcOrd="2" destOrd="0" parTransId="{81580A42-450E-4F54-BFC4-81086BCB762C}" sibTransId="{6EFDEEA7-FD8E-4895-B235-F21318B70A3B}"/>
    <dgm:cxn modelId="{0174A661-5F11-480C-A6B6-D4E75C086E59}" srcId="{8E1A135C-7FAF-474B-8CC0-295BCB894ECD}" destId="{10CC125F-D3FA-4B03-87D5-E670B56A7588}" srcOrd="0" destOrd="0" parTransId="{BBA72A39-6150-4782-BB36-59BED445E8CD}" sibTransId="{D9D5FFB2-195C-48DD-8B3A-C6E31B947313}"/>
    <dgm:cxn modelId="{7B06A97B-EA3B-4C7B-B8E2-392CC4E4CA05}" srcId="{A4CFC22C-EB5C-4752-B2E5-127B01297660}" destId="{4F2BD62B-FCCD-4FEC-B37E-798A78671621}" srcOrd="0" destOrd="0" parTransId="{F9380083-DFEC-49BA-ADDA-B53D23FF8426}" sibTransId="{9A5B1C05-0309-44EC-904B-70523FAA0EDE}"/>
    <dgm:cxn modelId="{74441386-D93C-4232-BF32-C61E953C7B3D}" type="presOf" srcId="{8E1A135C-7FAF-474B-8CC0-295BCB894ECD}" destId="{54F570CD-B17D-45BD-BE56-53B522792B2B}" srcOrd="0" destOrd="0" presId="urn:microsoft.com/office/officeart/2005/8/layout/chevron2"/>
    <dgm:cxn modelId="{FA3AEC94-304A-4EC7-BE0F-8A1087075EBB}" type="presOf" srcId="{EAC450A7-E443-41AB-890B-E882C7713FFD}" destId="{957B684B-1AB0-47E4-916C-75430BEA1209}" srcOrd="0" destOrd="0" presId="urn:microsoft.com/office/officeart/2005/8/layout/chevron2"/>
    <dgm:cxn modelId="{8AD2D4AE-7F5F-425A-951E-03402F03C89B}" type="presOf" srcId="{10CC125F-D3FA-4B03-87D5-E670B56A7588}" destId="{B1AF673E-D053-451E-8B62-89C538BEA82D}" srcOrd="0" destOrd="0" presId="urn:microsoft.com/office/officeart/2005/8/layout/chevron2"/>
    <dgm:cxn modelId="{5AE043AF-FB2A-45A7-80E9-8031E5AD7B9A}" srcId="{8E1A135C-7FAF-474B-8CC0-295BCB894ECD}" destId="{A4CFC22C-EB5C-4752-B2E5-127B01297660}" srcOrd="1" destOrd="0" parTransId="{C3D4A663-D0B8-4EED-B102-1B0C213082DB}" sibTransId="{A89A3392-3BF3-40FC-B358-BFE235C3ADF3}"/>
    <dgm:cxn modelId="{6BA1D9B8-E47E-4ECC-BF9B-297B612E67DE}" type="presOf" srcId="{A4CFC22C-EB5C-4752-B2E5-127B01297660}" destId="{7AD14522-6575-412C-8FF8-1748A14BDC6C}" srcOrd="0" destOrd="0" presId="urn:microsoft.com/office/officeart/2005/8/layout/chevron2"/>
    <dgm:cxn modelId="{E42FFAC5-5D53-4DD8-9EBE-495AD93836E1}" srcId="{10CC125F-D3FA-4B03-87D5-E670B56A7588}" destId="{EAC450A7-E443-41AB-890B-E882C7713FFD}" srcOrd="0" destOrd="0" parTransId="{71427DDB-B0D8-4FFD-8028-BDE6EA2959B1}" sibTransId="{EC90D918-D05F-4AA0-B270-DD8EB9FC76AF}"/>
    <dgm:cxn modelId="{EA0D3DD5-715B-44D3-A136-47D7E5886328}" srcId="{C5679562-F6A8-4AD1-8026-E3A65D9E59DC}" destId="{6ADD1498-55FB-4C8E-B17E-973EAB947BC7}" srcOrd="0" destOrd="0" parTransId="{F7A9E771-87AC-44AC-9FAB-CB69A487030B}" sibTransId="{DEEDCD0E-2D2A-4A67-8C24-D12D77C5257A}"/>
    <dgm:cxn modelId="{37F120DD-6D84-4206-9048-2E1B564FE0F6}" type="presOf" srcId="{6ADD1498-55FB-4C8E-B17E-973EAB947BC7}" destId="{3A86F19D-B358-400B-9E84-C1EE868E0C26}" srcOrd="0" destOrd="0" presId="urn:microsoft.com/office/officeart/2005/8/layout/chevron2"/>
    <dgm:cxn modelId="{A41F7FE2-A58E-4967-B165-3DD72E1CF7B3}" type="presOf" srcId="{4F2BD62B-FCCD-4FEC-B37E-798A78671621}" destId="{A835ACBF-5F4A-49F4-9838-63D5FE298F86}" srcOrd="0" destOrd="0" presId="urn:microsoft.com/office/officeart/2005/8/layout/chevron2"/>
    <dgm:cxn modelId="{BA0C16F6-1DB3-4FD4-9B5B-4E0D7C91E071}" type="presOf" srcId="{C5679562-F6A8-4AD1-8026-E3A65D9E59DC}" destId="{1DA615A7-B5CB-4467-AA88-5D2DB774B647}" srcOrd="0" destOrd="0" presId="urn:microsoft.com/office/officeart/2005/8/layout/chevron2"/>
    <dgm:cxn modelId="{66DED136-D59D-4138-BBF8-F35AEA93AD88}" type="presParOf" srcId="{54F570CD-B17D-45BD-BE56-53B522792B2B}" destId="{4962426F-127D-42C3-BDAE-6F438B97111A}" srcOrd="0" destOrd="0" presId="urn:microsoft.com/office/officeart/2005/8/layout/chevron2"/>
    <dgm:cxn modelId="{67374D3F-1F71-4BF2-866F-4A6059E6E0FB}" type="presParOf" srcId="{4962426F-127D-42C3-BDAE-6F438B97111A}" destId="{B1AF673E-D053-451E-8B62-89C538BEA82D}" srcOrd="0" destOrd="0" presId="urn:microsoft.com/office/officeart/2005/8/layout/chevron2"/>
    <dgm:cxn modelId="{EF57DF04-EB90-42AD-BB96-306162953021}" type="presParOf" srcId="{4962426F-127D-42C3-BDAE-6F438B97111A}" destId="{957B684B-1AB0-47E4-916C-75430BEA1209}" srcOrd="1" destOrd="0" presId="urn:microsoft.com/office/officeart/2005/8/layout/chevron2"/>
    <dgm:cxn modelId="{602E876A-E24B-4F8B-9AA1-13E0ED8A99DD}" type="presParOf" srcId="{54F570CD-B17D-45BD-BE56-53B522792B2B}" destId="{0A1929AF-A58D-4D52-B849-D8328C094684}" srcOrd="1" destOrd="0" presId="urn:microsoft.com/office/officeart/2005/8/layout/chevron2"/>
    <dgm:cxn modelId="{4CE2C49E-9A44-4624-9E44-F57CE4B95661}" type="presParOf" srcId="{54F570CD-B17D-45BD-BE56-53B522792B2B}" destId="{4E80C098-1DF7-410E-BB93-36B5148E5221}" srcOrd="2" destOrd="0" presId="urn:microsoft.com/office/officeart/2005/8/layout/chevron2"/>
    <dgm:cxn modelId="{1DB55ED9-EFF5-4123-BC9E-CB770C7D496A}" type="presParOf" srcId="{4E80C098-1DF7-410E-BB93-36B5148E5221}" destId="{7AD14522-6575-412C-8FF8-1748A14BDC6C}" srcOrd="0" destOrd="0" presId="urn:microsoft.com/office/officeart/2005/8/layout/chevron2"/>
    <dgm:cxn modelId="{20743DC0-AD7C-4E81-9EBD-EADA36F34A2B}" type="presParOf" srcId="{4E80C098-1DF7-410E-BB93-36B5148E5221}" destId="{A835ACBF-5F4A-49F4-9838-63D5FE298F86}" srcOrd="1" destOrd="0" presId="urn:microsoft.com/office/officeart/2005/8/layout/chevron2"/>
    <dgm:cxn modelId="{46787B37-AF32-43F2-B5BB-D9B805665853}" type="presParOf" srcId="{54F570CD-B17D-45BD-BE56-53B522792B2B}" destId="{C9B12E47-15C1-4283-AE42-5454AB6DAD0F}" srcOrd="3" destOrd="0" presId="urn:microsoft.com/office/officeart/2005/8/layout/chevron2"/>
    <dgm:cxn modelId="{DE5E98D3-94A3-4DE0-901D-D2BCFFB08413}" type="presParOf" srcId="{54F570CD-B17D-45BD-BE56-53B522792B2B}" destId="{536D8679-CCAD-404E-AF94-2AECC2DD679D}" srcOrd="4" destOrd="0" presId="urn:microsoft.com/office/officeart/2005/8/layout/chevron2"/>
    <dgm:cxn modelId="{455615F2-DFC0-460D-959D-F5C23C8BB1D3}" type="presParOf" srcId="{536D8679-CCAD-404E-AF94-2AECC2DD679D}" destId="{1DA615A7-B5CB-4467-AA88-5D2DB774B647}" srcOrd="0" destOrd="0" presId="urn:microsoft.com/office/officeart/2005/8/layout/chevron2"/>
    <dgm:cxn modelId="{8B3CF98D-A197-447B-A97B-1D30FD5DB4C1}" type="presParOf" srcId="{536D8679-CCAD-404E-AF94-2AECC2DD679D}" destId="{3A86F19D-B358-400B-9E84-C1EE868E0C2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F673E-D053-451E-8B62-89C538BEA82D}">
      <dsp:nvSpPr>
        <dsp:cNvPr id="0" name=""/>
        <dsp:cNvSpPr/>
      </dsp:nvSpPr>
      <dsp:spPr>
        <a:xfrm rot="5400000">
          <a:off x="-236967" y="238885"/>
          <a:ext cx="1579786" cy="1105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</a:t>
          </a:r>
          <a:endParaRPr lang="en-AE" sz="3100" kern="1200" dirty="0"/>
        </a:p>
      </dsp:txBody>
      <dsp:txXfrm rot="-5400000">
        <a:off x="1" y="554842"/>
        <a:ext cx="1105850" cy="473936"/>
      </dsp:txXfrm>
    </dsp:sp>
    <dsp:sp modelId="{957B684B-1AB0-47E4-916C-75430BEA1209}">
      <dsp:nvSpPr>
        <dsp:cNvPr id="0" name=""/>
        <dsp:cNvSpPr/>
      </dsp:nvSpPr>
      <dsp:spPr>
        <a:xfrm rot="5400000">
          <a:off x="4539263" y="-3431495"/>
          <a:ext cx="1026861" cy="789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lang="en-GB" sz="18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Assessment of current capability through skills gap analysis</a:t>
          </a:r>
          <a:endParaRPr lang="en-AE" sz="1800" kern="1200" dirty="0"/>
        </a:p>
      </dsp:txBody>
      <dsp:txXfrm rot="-5400000">
        <a:off x="1105851" y="52044"/>
        <a:ext cx="7843559" cy="926607"/>
      </dsp:txXfrm>
    </dsp:sp>
    <dsp:sp modelId="{7AD14522-6575-412C-8FF8-1748A14BDC6C}">
      <dsp:nvSpPr>
        <dsp:cNvPr id="0" name=""/>
        <dsp:cNvSpPr/>
      </dsp:nvSpPr>
      <dsp:spPr>
        <a:xfrm rot="5400000">
          <a:off x="-236967" y="1624330"/>
          <a:ext cx="1579786" cy="1105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</a:t>
          </a:r>
          <a:endParaRPr lang="en-AE" sz="3100" kern="1200" dirty="0"/>
        </a:p>
      </dsp:txBody>
      <dsp:txXfrm rot="-5400000">
        <a:off x="1" y="1940287"/>
        <a:ext cx="1105850" cy="473936"/>
      </dsp:txXfrm>
    </dsp:sp>
    <dsp:sp modelId="{A835ACBF-5F4A-49F4-9838-63D5FE298F86}">
      <dsp:nvSpPr>
        <dsp:cNvPr id="0" name=""/>
        <dsp:cNvSpPr/>
      </dsp:nvSpPr>
      <dsp:spPr>
        <a:xfrm rot="5400000">
          <a:off x="4539263" y="-2046049"/>
          <a:ext cx="1026861" cy="789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Skills and roles definition for procurement professionals within procuring entities using agency specific organization and competency framework documents. Make budget for capacity development</a:t>
          </a:r>
          <a:endParaRPr lang="en-AE" sz="1800" kern="1200" dirty="0"/>
        </a:p>
      </dsp:txBody>
      <dsp:txXfrm rot="-5400000">
        <a:off x="1105851" y="1437490"/>
        <a:ext cx="7843559" cy="926607"/>
      </dsp:txXfrm>
    </dsp:sp>
    <dsp:sp modelId="{1DA615A7-B5CB-4467-AA88-5D2DB774B647}">
      <dsp:nvSpPr>
        <dsp:cNvPr id="0" name=""/>
        <dsp:cNvSpPr/>
      </dsp:nvSpPr>
      <dsp:spPr>
        <a:xfrm rot="5400000">
          <a:off x="-236967" y="3009776"/>
          <a:ext cx="1579786" cy="1105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</a:t>
          </a:r>
          <a:endParaRPr lang="en-AE" sz="3100" kern="1200" dirty="0"/>
        </a:p>
      </dsp:txBody>
      <dsp:txXfrm rot="-5400000">
        <a:off x="1" y="3325733"/>
        <a:ext cx="1105850" cy="473936"/>
      </dsp:txXfrm>
    </dsp:sp>
    <dsp:sp modelId="{3A86F19D-B358-400B-9E84-C1EE868E0C26}">
      <dsp:nvSpPr>
        <dsp:cNvPr id="0" name=""/>
        <dsp:cNvSpPr/>
      </dsp:nvSpPr>
      <dsp:spPr>
        <a:xfrm rot="5400000">
          <a:off x="4539263" y="-660604"/>
          <a:ext cx="1026861" cy="789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800" b="0" i="0" u="none" strike="noStrike" kern="1200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Implementation of relevant capacity building programme. Professionalize procurement team.</a:t>
          </a:r>
          <a:endParaRPr lang="en-AE" sz="1800" kern="1200" dirty="0"/>
        </a:p>
      </dsp:txBody>
      <dsp:txXfrm rot="-5400000">
        <a:off x="1105851" y="2822935"/>
        <a:ext cx="7843559" cy="9266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AF673E-D053-451E-8B62-89C538BEA82D}">
      <dsp:nvSpPr>
        <dsp:cNvPr id="0" name=""/>
        <dsp:cNvSpPr/>
      </dsp:nvSpPr>
      <dsp:spPr>
        <a:xfrm rot="5400000">
          <a:off x="-236967" y="238885"/>
          <a:ext cx="1579786" cy="1105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E</a:t>
          </a:r>
          <a:endParaRPr lang="en-AE" sz="3100" kern="1200" dirty="0"/>
        </a:p>
      </dsp:txBody>
      <dsp:txXfrm rot="-5400000">
        <a:off x="1" y="554842"/>
        <a:ext cx="1105850" cy="473936"/>
      </dsp:txXfrm>
    </dsp:sp>
    <dsp:sp modelId="{957B684B-1AB0-47E4-916C-75430BEA1209}">
      <dsp:nvSpPr>
        <dsp:cNvPr id="0" name=""/>
        <dsp:cNvSpPr/>
      </dsp:nvSpPr>
      <dsp:spPr>
        <a:xfrm rot="5400000">
          <a:off x="4539263" y="-3431495"/>
          <a:ext cx="1026861" cy="789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kumimoji="0" lang="en-US" sz="1900" b="0" i="0" u="none" strike="noStrike" kern="1200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Embedding of procurement code of conduct to ensure ethical and transparent procurement practices amongst procurement practitioners within a procuring entity</a:t>
          </a:r>
          <a:endParaRPr lang="en-AE" sz="1900" kern="1200" dirty="0"/>
        </a:p>
      </dsp:txBody>
      <dsp:txXfrm rot="-5400000">
        <a:off x="1105851" y="52044"/>
        <a:ext cx="7843559" cy="926607"/>
      </dsp:txXfrm>
    </dsp:sp>
    <dsp:sp modelId="{7AD14522-6575-412C-8FF8-1748A14BDC6C}">
      <dsp:nvSpPr>
        <dsp:cNvPr id="0" name=""/>
        <dsp:cNvSpPr/>
      </dsp:nvSpPr>
      <dsp:spPr>
        <a:xfrm rot="5400000">
          <a:off x="-236967" y="1624330"/>
          <a:ext cx="1579786" cy="1105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F</a:t>
          </a:r>
          <a:endParaRPr lang="en-AE" sz="3100" kern="1200" dirty="0"/>
        </a:p>
      </dsp:txBody>
      <dsp:txXfrm rot="-5400000">
        <a:off x="1" y="1940287"/>
        <a:ext cx="1105850" cy="473936"/>
      </dsp:txXfrm>
    </dsp:sp>
    <dsp:sp modelId="{A835ACBF-5F4A-49F4-9838-63D5FE298F86}">
      <dsp:nvSpPr>
        <dsp:cNvPr id="0" name=""/>
        <dsp:cNvSpPr/>
      </dsp:nvSpPr>
      <dsp:spPr>
        <a:xfrm rot="5400000">
          <a:off x="4539263" y="-2046049"/>
          <a:ext cx="1026861" cy="789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US" sz="1900" b="0" i="0" u="none" strike="noStrike" kern="1200" cap="none" spc="0" normalizeH="0" baseline="0" noProof="0" dirty="0">
              <a:ln/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Hands on coaching and mentoring of procurement practitioners in the procuring entity through procurement technical assistance</a:t>
          </a:r>
          <a:endParaRPr lang="en-AE" sz="1900" kern="1200" dirty="0"/>
        </a:p>
      </dsp:txBody>
      <dsp:txXfrm rot="-5400000">
        <a:off x="1105851" y="1437490"/>
        <a:ext cx="7843559" cy="926607"/>
      </dsp:txXfrm>
    </dsp:sp>
    <dsp:sp modelId="{1DA615A7-B5CB-4467-AA88-5D2DB774B647}">
      <dsp:nvSpPr>
        <dsp:cNvPr id="0" name=""/>
        <dsp:cNvSpPr/>
      </dsp:nvSpPr>
      <dsp:spPr>
        <a:xfrm rot="5400000">
          <a:off x="-236967" y="3009776"/>
          <a:ext cx="1579786" cy="11058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G</a:t>
          </a:r>
          <a:endParaRPr lang="en-AE" sz="3100" kern="1200" dirty="0"/>
        </a:p>
      </dsp:txBody>
      <dsp:txXfrm rot="-5400000">
        <a:off x="1" y="3325733"/>
        <a:ext cx="1105850" cy="473936"/>
      </dsp:txXfrm>
    </dsp:sp>
    <dsp:sp modelId="{3A86F19D-B358-400B-9E84-C1EE868E0C26}">
      <dsp:nvSpPr>
        <dsp:cNvPr id="0" name=""/>
        <dsp:cNvSpPr/>
      </dsp:nvSpPr>
      <dsp:spPr>
        <a:xfrm rot="5400000">
          <a:off x="4539263" y="-660604"/>
          <a:ext cx="1026861" cy="78936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Tx/>
            <a:buSzTx/>
            <a:buFont typeface="Arial" panose="020B0604020202020204" pitchFamily="34" charset="0"/>
            <a:buNone/>
          </a:pPr>
          <a:r>
            <a:rPr lang="en-GB" sz="1900" kern="1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Monitoring of progress through use of repeat skills gap analysis</a:t>
          </a:r>
          <a:endParaRPr lang="en-AE" sz="1900" kern="1200" dirty="0"/>
        </a:p>
      </dsp:txBody>
      <dsp:txXfrm rot="-5400000">
        <a:off x="1105851" y="2822935"/>
        <a:ext cx="7843559" cy="9266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3495" cy="502676"/>
          </a:xfrm>
          <a:prstGeom prst="rect">
            <a:avLst/>
          </a:prstGeom>
        </p:spPr>
        <p:txBody>
          <a:bodyPr vert="horz" lIns="92407" tIns="46204" rIns="92407" bIns="4620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9902" y="0"/>
            <a:ext cx="2983495" cy="502676"/>
          </a:xfrm>
          <a:prstGeom prst="rect">
            <a:avLst/>
          </a:prstGeom>
        </p:spPr>
        <p:txBody>
          <a:bodyPr vert="horz" lIns="92407" tIns="46204" rIns="92407" bIns="46204" rtlCol="0"/>
          <a:lstStyle>
            <a:lvl1pPr algn="r">
              <a:defRPr sz="1200"/>
            </a:lvl1pPr>
          </a:lstStyle>
          <a:p>
            <a:fld id="{1BDFDC95-5540-4EE1-BC9B-5DAB4B58B474}" type="datetimeFigureOut">
              <a:rPr lang="en-GB" smtClean="0"/>
              <a:t>27/02/2026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08688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07" tIns="46204" rIns="92407" bIns="4620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500" y="4821506"/>
            <a:ext cx="5507990" cy="3944869"/>
          </a:xfrm>
          <a:prstGeom prst="rect">
            <a:avLst/>
          </a:prstGeom>
        </p:spPr>
        <p:txBody>
          <a:bodyPr vert="horz" lIns="92407" tIns="46204" rIns="92407" bIns="4620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516042"/>
            <a:ext cx="2983495" cy="502675"/>
          </a:xfrm>
          <a:prstGeom prst="rect">
            <a:avLst/>
          </a:prstGeom>
        </p:spPr>
        <p:txBody>
          <a:bodyPr vert="horz" lIns="92407" tIns="46204" rIns="92407" bIns="4620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9902" y="9516042"/>
            <a:ext cx="2983495" cy="502675"/>
          </a:xfrm>
          <a:prstGeom prst="rect">
            <a:avLst/>
          </a:prstGeom>
        </p:spPr>
        <p:txBody>
          <a:bodyPr vert="horz" lIns="92407" tIns="46204" rIns="92407" bIns="46204" rtlCol="0" anchor="b"/>
          <a:lstStyle>
            <a:lvl1pPr algn="r">
              <a:defRPr sz="1200"/>
            </a:lvl1pPr>
          </a:lstStyle>
          <a:p>
            <a:fld id="{05831E0E-62EC-4C8E-BA87-B7696BD360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9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C9DEE7-72C3-8498-A7CA-016166CF25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D3A3A-B3DA-A2B5-B721-2332232A3F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56BF13-3C64-FC8F-8AC5-33D04DA34E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4EF829-B3DA-F1DE-5464-11F7AFEA4FD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0936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9FED6F-0464-7265-AFBF-65DEA52DA0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4FE8F-B5A3-DC1C-D68A-A69041317E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56AB44-B17A-9D98-EE90-BFA1B3120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220C1-78BF-1F45-158D-6547961B43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298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DEA74-B266-345C-F35E-83F0F557BC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DEACBD-0576-F61E-B871-DB09721B48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108FEA-F429-1E46-6B5B-1B0492845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68A7D-50FD-E9BA-0E3F-F36C226A39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7928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135338-164B-320F-49B2-B460D00FB3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D564EE-D2C5-CB44-1BF3-B7EF34093F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585D8E7-3697-1C87-19F0-FC0DA86D9D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95E37-4725-62D5-913A-CDF0A7399D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4046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4AD69A-628E-2BF0-34DF-F0E7317A45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E3BEA6-E3F5-635E-1BEC-37A6694035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4BD055-EED5-A1AC-4566-9D2170A747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6D986E-2717-A7B8-2A15-249C6ACCD9F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6910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EBC44C-6997-D520-C83E-98EFB9686C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8ECC57-19F2-C8A4-7A51-1CBD760EC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DA550A5-89F8-E3CA-E83C-37133BFFE7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G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BB050E-C1E2-5F56-BBFA-91E62700ED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5831E0E-62EC-4C8E-BA87-B7696BD360B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060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000" y="2483984"/>
            <a:ext cx="6143688" cy="1476000"/>
          </a:xfrm>
        </p:spPr>
        <p:txBody>
          <a:bodyPr/>
          <a:lstStyle>
            <a:lvl1pPr algn="l">
              <a:lnSpc>
                <a:spcPct val="90000"/>
              </a:lnSpc>
              <a:defRPr sz="5000" spc="-5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80000" y="4221000"/>
            <a:ext cx="6142355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b="1" spc="-15" baseline="0">
                <a:solidFill>
                  <a:schemeClr val="bg1"/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E9CA8B9-5588-4B60-AE03-0441460875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501332" y="404664"/>
            <a:ext cx="2262753" cy="838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303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47000"/>
            <a:ext cx="9000000" cy="4353750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>
              <a:spcAft>
                <a:spcPts val="1300"/>
              </a:spcAft>
              <a:defRPr/>
            </a:lvl2pPr>
            <a:lvl3pPr>
              <a:spcAft>
                <a:spcPts val="1300"/>
              </a:spcAft>
              <a:defRPr/>
            </a:lvl3pPr>
            <a:lvl4pPr>
              <a:spcAft>
                <a:spcPts val="1300"/>
              </a:spcAft>
              <a:defRPr/>
            </a:lvl4pPr>
            <a:lvl5pPr>
              <a:spcAft>
                <a:spcPts val="13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0994-B75F-4AA9-8190-0EE98CB750BF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7C47608-902A-4617-A143-13EE10450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384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47000"/>
            <a:ext cx="5628000" cy="4353750"/>
          </a:xfrm>
        </p:spPr>
        <p:txBody>
          <a:bodyPr/>
          <a:lstStyle>
            <a:lvl1pPr>
              <a:spcAft>
                <a:spcPts val="1300"/>
              </a:spcAft>
              <a:defRPr/>
            </a:lvl1pPr>
            <a:lvl2pPr marL="234000" indent="-234000">
              <a:spcAft>
                <a:spcPts val="1300"/>
              </a:spcAft>
              <a:defRPr/>
            </a:lvl2pPr>
            <a:lvl3pPr marL="468000" indent="-234000">
              <a:spcAft>
                <a:spcPts val="1300"/>
              </a:spcAft>
              <a:defRPr/>
            </a:lvl3pPr>
            <a:lvl4pPr marL="702000" indent="-234000">
              <a:spcAft>
                <a:spcPts val="1300"/>
              </a:spcAft>
              <a:defRPr/>
            </a:lvl4pPr>
            <a:lvl5pPr marL="936000" indent="-234000">
              <a:spcAft>
                <a:spcPts val="1300"/>
              </a:spcAft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64293-6C53-4BD6-83C6-DA0C970D8039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0A095F0-EFC3-4117-8DFF-DBD7D9A2471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0" y="1714500"/>
            <a:ext cx="4865688" cy="4644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9EA8CD2-8AF8-45CD-8666-62CCDFE01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001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47000"/>
            <a:ext cx="4860000" cy="4353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800" y="1647000"/>
            <a:ext cx="4860000" cy="43537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52D16-DB7A-4F98-B453-2D852EF3526C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772135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s (dark 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3C5BCA-B70F-4AC4-904F-65AAE057E2F3}" type="datetime1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CE0F111-63F5-4FDE-84D9-ED0E13F60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7600" y="41400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1808FC-8C9A-4825-A460-F8893BB57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41400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E717FD-0097-45B2-BD48-C8ECD193B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7600" y="15606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34D08E-64E4-4041-95B3-CF6D5EE6D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606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accent3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D56BB30F-D412-476F-B7AC-52DC87D4390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380000" y="42264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FD7E8EA-841A-4647-AC4A-FCE85425B96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745641" y="42264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0000" y="16470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022C696-F572-40CF-BC93-9B38CCBB67F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1745641" y="16470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bg1"/>
            </a:solidFill>
          </a:ln>
        </p:spPr>
        <p:txBody>
          <a:bodyPr/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2pPr>
            <a:lvl3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4pPr>
            <a:lvl5pPr>
              <a:buClr>
                <a:schemeClr val="accent3"/>
              </a:buClr>
              <a:defRPr sz="2000">
                <a:solidFill>
                  <a:schemeClr val="bg1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4BD30B3D-45E4-4AA6-9281-456B61AEEB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382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s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3C5BCA-B70F-4AC4-904F-65AAE057E2F3}" type="datetime1">
              <a:rPr lang="en-GB" smtClean="0"/>
              <a:pPr/>
              <a:t>27/02/2026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8CE0F111-63F5-4FDE-84D9-ED0E13F6057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87600" y="41400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D91808FC-8C9A-4825-A460-F8893BB578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000" y="41400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FCE717FD-0097-45B2-BD48-C8ECD193B5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87600" y="15606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434D08E-64E4-4041-95B3-CF6D5EE6DCF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60600"/>
            <a:ext cx="810000" cy="810000"/>
          </a:xfrm>
        </p:spPr>
        <p:txBody>
          <a:bodyPr/>
          <a:lstStyle>
            <a:lvl1pPr>
              <a:defRPr sz="4500" b="1" baseline="0">
                <a:solidFill>
                  <a:schemeClr val="bg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US"/>
              <a:t>XX</a:t>
            </a:r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id="{D56BB30F-D412-476F-B7AC-52DC87D43904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380000" y="42264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accent2"/>
            </a:solidFill>
          </a:ln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2000">
                <a:solidFill>
                  <a:schemeClr val="tx2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7" name="Content Placeholder 3">
            <a:extLst>
              <a:ext uri="{FF2B5EF4-FFF2-40B4-BE49-F238E27FC236}">
                <a16:creationId xmlns:a16="http://schemas.microsoft.com/office/drawing/2014/main" id="{9FD7E8EA-841A-4647-AC4A-FCE85425B962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1745641" y="42264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accent2"/>
            </a:solidFill>
          </a:ln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2000">
                <a:solidFill>
                  <a:schemeClr val="tx2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80000" y="16470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accent2"/>
            </a:solidFill>
          </a:ln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2000">
                <a:solidFill>
                  <a:schemeClr val="tx2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0" name="Content Placeholder 3">
            <a:extLst>
              <a:ext uri="{FF2B5EF4-FFF2-40B4-BE49-F238E27FC236}">
                <a16:creationId xmlns:a16="http://schemas.microsoft.com/office/drawing/2014/main" id="{2022C696-F572-40CF-BC93-9B38CCBB67FA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1745641" y="1647000"/>
            <a:ext cx="3600000" cy="1710000"/>
          </a:xfrm>
          <a:prstGeom prst="callout1">
            <a:avLst>
              <a:gd name="adj1" fmla="val 4399"/>
              <a:gd name="adj2" fmla="val -7306"/>
              <a:gd name="adj3" fmla="val 104510"/>
              <a:gd name="adj4" fmla="val -7297"/>
            </a:avLst>
          </a:prstGeom>
          <a:ln w="12700">
            <a:solidFill>
              <a:schemeClr val="accent2"/>
            </a:solidFill>
          </a:ln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buClr>
                <a:schemeClr val="bg2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2"/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bg2"/>
              </a:buClr>
              <a:defRPr sz="2000">
                <a:solidFill>
                  <a:schemeClr val="tx2"/>
                </a:solidFill>
              </a:defRPr>
            </a:lvl4pPr>
            <a:lvl5pPr>
              <a:buClr>
                <a:schemeClr val="bg2"/>
              </a:buClr>
              <a:defRPr sz="2000">
                <a:solidFill>
                  <a:schemeClr val="tx2"/>
                </a:solidFill>
              </a:defRPr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49779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no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1714500"/>
            <a:ext cx="9000000" cy="2362572"/>
          </a:xfrm>
        </p:spPr>
        <p:txBody>
          <a:bodyPr anchor="ctr" anchorCtr="0"/>
          <a:lstStyle>
            <a:lvl1pPr algn="l">
              <a:lnSpc>
                <a:spcPct val="93000"/>
              </a:lnSpc>
              <a:defRPr sz="4500" b="1" cap="none" spc="-35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379462-D29C-4704-A85C-11C616806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000" y="5409220"/>
            <a:ext cx="3990182" cy="648072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1800" b="1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buFontTx/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3C635C-C89F-4044-BF08-92E3A1C508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000" y="792000"/>
            <a:ext cx="1029600" cy="601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4DAADE2-7D11-49B8-97E4-50CF0073E6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8000" y="4680000"/>
            <a:ext cx="1029600" cy="601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72BDA568-9596-41AC-A96C-B051FAD706BB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F2589EC-B02F-4C17-9DA5-913997B4BCEA}" type="datetime1">
              <a:rPr lang="en-GB" smtClean="0"/>
              <a:t>27/02/2026</a:t>
            </a:fld>
            <a:endParaRPr lang="en-GB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5397EB5A-C167-4B70-B915-AC09076F098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GB"/>
              <a:t>© CIPS 2022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1B2E09C-D909-4D31-A795-1BE58A3B96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208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with image (dark 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000" y="1714500"/>
            <a:ext cx="4856400" cy="2304000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3000" b="0" cap="none" spc="0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379462-D29C-4704-A85C-11C616806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7000" y="4905000"/>
            <a:ext cx="3990182" cy="648072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buFontTx/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3C635C-C89F-4044-BF08-92E3A1C508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67000" y="856800"/>
            <a:ext cx="1029600" cy="6012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EDCDA2B-035D-455D-99DF-68D19757DBB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4512600" y="-1236600"/>
            <a:ext cx="9333000" cy="9333000"/>
          </a:xfrm>
          <a:prstGeom prst="chord">
            <a:avLst>
              <a:gd name="adj1" fmla="val 16081419"/>
              <a:gd name="adj2" fmla="val 5523838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4DAADE2-7D11-49B8-97E4-50CF0073E6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000" y="4159800"/>
            <a:ext cx="1029600" cy="601200"/>
          </a:xfrm>
        </p:spPr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2B89B995-7A0F-49DE-A2B8-64F52A0BF0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59B347-0E69-4645-8807-7C191EEEF7C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ED8B801-67C7-41FC-9265-15BAA2923FA0}" type="datetime1">
              <a:rPr lang="en-GB" smtClean="0"/>
              <a:t>27/02/2026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4694B-B8ED-421F-B6E0-A4A27AE4C22E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3C6DF7-9310-4C87-8241-962AB45B3E1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</p:spTree>
    <p:extLst>
      <p:ext uri="{BB962C8B-B14F-4D97-AF65-F5344CB8AC3E}">
        <p14:creationId xmlns:p14="http://schemas.microsoft.com/office/powerpoint/2010/main" val="182908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s with 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000" y="1715400"/>
            <a:ext cx="4856400" cy="2304000"/>
          </a:xfrm>
        </p:spPr>
        <p:txBody>
          <a:bodyPr anchor="t" anchorCtr="0"/>
          <a:lstStyle>
            <a:lvl1pPr algn="l">
              <a:lnSpc>
                <a:spcPct val="97000"/>
              </a:lnSpc>
              <a:defRPr sz="3000" b="0" cap="none" spc="0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1379462-D29C-4704-A85C-11C616806D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67000" y="4905000"/>
            <a:ext cx="3990182" cy="648072"/>
          </a:xfrm>
        </p:spPr>
        <p:txBody>
          <a:bodyPr anchor="b"/>
          <a:lstStyle>
            <a:lvl1pPr>
              <a:lnSpc>
                <a:spcPct val="100000"/>
              </a:lnSpc>
              <a:spcAft>
                <a:spcPts val="0"/>
              </a:spcAft>
              <a:defRPr sz="1800" b="1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95000"/>
              </a:lnSpc>
              <a:buFontTx/>
              <a:buNone/>
              <a:defRPr sz="1800">
                <a:solidFill>
                  <a:schemeClr val="accent2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A3C635C-C89F-4044-BF08-92E3A1C5088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867000" y="856800"/>
            <a:ext cx="1029600" cy="601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F4DAADE2-7D11-49B8-97E4-50CF0073E69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867000" y="4159800"/>
            <a:ext cx="1029600" cy="6012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FEDCDA2B-035D-455D-99DF-68D19757DBBA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-4512600" y="-1236600"/>
            <a:ext cx="9333000" cy="9333000"/>
          </a:xfrm>
          <a:prstGeom prst="chord">
            <a:avLst>
              <a:gd name="adj1" fmla="val 16081419"/>
              <a:gd name="adj2" fmla="val 5523838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D499A9-06ED-4138-BD68-4F40FAA884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AE02481E-CA80-405D-972A-14830CF733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0877" y="393234"/>
            <a:ext cx="1015200" cy="3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6657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(opt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D762E-BDC0-44B7-93F5-503852EC0254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8E77042F-3D8F-4D71-8F67-5FC394334552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2790000" y="2096852"/>
            <a:ext cx="6660356" cy="3429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37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infographic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000" y="1647000"/>
            <a:ext cx="7176172" cy="405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84059-7C02-4F47-848B-B01630C8D349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  <p:sp>
        <p:nvSpPr>
          <p:cNvPr id="13" name="Chart Placeholder 12">
            <a:extLst>
              <a:ext uri="{FF2B5EF4-FFF2-40B4-BE49-F238E27FC236}">
                <a16:creationId xmlns:a16="http://schemas.microsoft.com/office/drawing/2014/main" id="{A22DF5BC-2225-43F8-9E83-C2F2BA915DE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087125" y="1647000"/>
            <a:ext cx="3600000" cy="405000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6862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8000" y="1629000"/>
            <a:ext cx="11255688" cy="4371750"/>
          </a:xfrm>
        </p:spPr>
        <p:txBody>
          <a:bodyPr/>
          <a:lstStyle>
            <a:lvl1pPr marL="1260000" indent="-1260000" defTabSz="900000">
              <a:lnSpc>
                <a:spcPct val="110000"/>
              </a:lnSpc>
              <a:spcAft>
                <a:spcPts val="500"/>
              </a:spcAft>
              <a:buClr>
                <a:schemeClr val="bg2"/>
              </a:buClr>
              <a:buFont typeface="+mj-lt"/>
              <a:buNone/>
              <a:tabLst/>
              <a:defRPr sz="3000" b="1" spc="-25" baseline="0">
                <a:solidFill>
                  <a:schemeClr val="accent2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en-GB" noProof="0"/>
              <a:t>01	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7373-97F5-45C8-A1C2-A2162579A653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4B0ACD-F637-4A20-8834-C91A07A1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0409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al Thank yo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BECF00A-2B96-4B76-8BFC-2719B3E381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92013F1-8C6F-4D38-8A54-03C6D733B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5200" y="3969000"/>
            <a:ext cx="6112319" cy="1476000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0"/>
              </a:spcAft>
              <a:defRPr b="1">
                <a:solidFill>
                  <a:schemeClr val="bg1"/>
                </a:solidFill>
                <a:latin typeface="Calibri" panose="020F0502020204030204" pitchFamily="34" charset="0"/>
              </a:defRPr>
            </a:lvl1pPr>
            <a:lvl2pPr marL="0" indent="0">
              <a:lnSpc>
                <a:spcPct val="100000"/>
              </a:lnSpc>
              <a:spcAft>
                <a:spcPts val="0"/>
              </a:spcAft>
              <a:buFontTx/>
              <a:buNone/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7379E083-3CBB-4BF7-AB59-128AAB7C28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19" y="1620000"/>
            <a:ext cx="6120000" cy="1710000"/>
          </a:xfrm>
        </p:spPr>
        <p:txBody>
          <a:bodyPr/>
          <a:lstStyle>
            <a:lvl1pPr>
              <a:lnSpc>
                <a:spcPct val="9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35172CE-B978-41EF-9417-B4AF68014C32}"/>
              </a:ext>
            </a:extLst>
          </p:cNvPr>
          <p:cNvSpPr txBox="1"/>
          <p:nvPr userDrawn="1"/>
        </p:nvSpPr>
        <p:spPr>
          <a:xfrm>
            <a:off x="467519" y="5760000"/>
            <a:ext cx="2172097" cy="2520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en-GB" sz="2000" b="1">
                <a:solidFill>
                  <a:schemeClr val="bg1"/>
                </a:solidFill>
                <a:latin typeface="Calibri" panose="020F0502020204030204" pitchFamily="34" charset="0"/>
              </a:rPr>
              <a:t>www.cips.org</a:t>
            </a:r>
          </a:p>
        </p:txBody>
      </p:sp>
    </p:spTree>
    <p:extLst>
      <p:ext uri="{BB962C8B-B14F-4D97-AF65-F5344CB8AC3E}">
        <p14:creationId xmlns:p14="http://schemas.microsoft.com/office/powerpoint/2010/main" val="6735248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3A1A0-2240-4ED8-985C-E959E1EF942F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02338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 hidden="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E9359-60D9-4457-963C-B11FA4B101DF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3" name="Footer Placeholder 2" hidden="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80285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 with lar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000" y="1629000"/>
            <a:ext cx="8730000" cy="4371750"/>
          </a:xfrm>
        </p:spPr>
        <p:txBody>
          <a:bodyPr/>
          <a:lstStyle>
            <a:lvl1pPr>
              <a:lnSpc>
                <a:spcPct val="100000"/>
              </a:lnSpc>
              <a:spcAft>
                <a:spcPts val="0"/>
              </a:spcAft>
              <a:defRPr sz="3000" b="1" baseline="0">
                <a:solidFill>
                  <a:schemeClr val="bg2"/>
                </a:solidFill>
              </a:defRPr>
            </a:lvl1pPr>
            <a:lvl2pPr marL="0" indent="0">
              <a:lnSpc>
                <a:spcPct val="97000"/>
              </a:lnSpc>
              <a:buFontTx/>
              <a:buNone/>
              <a:defRPr sz="3000" baseline="0">
                <a:solidFill>
                  <a:schemeClr val="accent2"/>
                </a:solidFill>
              </a:defRPr>
            </a:lvl2pPr>
            <a:lvl3pPr marL="0" indent="0">
              <a:lnSpc>
                <a:spcPct val="97000"/>
              </a:lnSpc>
              <a:buFontTx/>
              <a:buNone/>
              <a:defRPr sz="3000" baseline="0">
                <a:solidFill>
                  <a:schemeClr val="tx2"/>
                </a:solidFill>
              </a:defRPr>
            </a:lvl3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8688919-E234-42AA-92AE-3C26DD2F42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098E3-705D-4C6B-A4DF-4B15E646DC25}" type="datetime1">
              <a:rPr lang="en-GB" noProof="0" smtClean="0"/>
              <a:t>27/02/2026</a:t>
            </a:fld>
            <a:endParaRPr lang="en-GB" noProof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C93AF6-C1DC-4BAF-A2C6-2C711470C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50F5AD-6CA0-4A01-B76E-2C5F74AB9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B85F469-A878-42DA-B01D-A8F2D070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pc="-25" baseline="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95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+image (dark 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0" y="2572200"/>
            <a:ext cx="5040000" cy="12294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000" b="1" cap="none" spc="-4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B4592BE3-0C4B-4E7B-99DB-87870C9FD1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63191960-6FAA-4B26-99DC-E4A007F2594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4512600" y="-1236600"/>
            <a:ext cx="9333000" cy="9333000"/>
          </a:xfrm>
          <a:prstGeom prst="chord">
            <a:avLst>
              <a:gd name="adj1" fmla="val 16081419"/>
              <a:gd name="adj2" fmla="val 5523838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FDA1A-5854-4E8F-9F4B-CF00B27687F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DFD510E-481C-494E-9CF1-B8B7F37C89B6}" type="datetime1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957E20-166B-4336-AA20-B0EDFB4CF00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E42D6F-44AE-4666-9493-96E13674A38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594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+image (light blue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0" y="2572200"/>
            <a:ext cx="5040000" cy="12294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000" b="1" cap="none" spc="-4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E8830695-A496-4269-B7F6-457A864A9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190B01-F78A-4E41-B906-6B0088F8984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4512600" y="-1236600"/>
            <a:ext cx="9333000" cy="9333000"/>
          </a:xfrm>
          <a:prstGeom prst="chord">
            <a:avLst>
              <a:gd name="adj1" fmla="val 16081419"/>
              <a:gd name="adj2" fmla="val 5523838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648DDF10-B343-432F-BEB5-C2E3BB24CA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5AD20C-519D-45EC-95E1-7767147BD98A}" type="datetime1">
              <a:rPr lang="en-GB" smtClean="0"/>
              <a:t>27/02/2026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C08CA57-E922-4E1E-B69F-1221CF544EC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469F7C0-F465-4988-B9F9-84B88CD01E4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87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+image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0000" y="2572200"/>
            <a:ext cx="5040000" cy="12294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000" b="1" cap="none" spc="-45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368D7193-A7D2-401B-80DB-426F70864D42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-4512600" y="-1236600"/>
            <a:ext cx="9333000" cy="9333000"/>
          </a:xfrm>
          <a:prstGeom prst="chord">
            <a:avLst>
              <a:gd name="adj1" fmla="val 16081419"/>
              <a:gd name="adj2" fmla="val 5523838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49409F-F202-42E4-B7F7-5C5442C3755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92B161-95C6-4F52-AEC8-289136570872}" type="datetime1">
              <a:rPr lang="en-GB" smtClean="0"/>
              <a:t>27/02/2026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8737B-78F7-4604-B2A2-10CAFD082AD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90FD04-05EA-4A2E-ADA0-6C86CE992FA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843E645-90C1-4B90-AA0C-87573EEBDD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0877" y="393234"/>
            <a:ext cx="1015200" cy="3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0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+background (dark blue)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6BD29-B4D9-499D-A0EA-EA0C24609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84"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DCF70E-FDBE-4818-8074-B99452974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572200"/>
            <a:ext cx="5394370" cy="12294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000" b="1" cap="none" spc="-4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50509B5-0B2F-4304-8B56-6A40767B0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EEFA7EF-7E00-406C-B6CB-8FDC3FA5095E}" type="datetime1">
              <a:rPr lang="en-GB" smtClean="0"/>
              <a:t>27/02/2026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17FDFAD-498E-4382-B123-61596F96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C9D1BF7-0789-4595-B02B-D9982460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818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+background (light blue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6BD29-B4D9-499D-A0EA-EA0C24609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84">
              <a:latin typeface="Calibri" panose="020F0502020204030204" pitchFamily="34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DDCF70E-FDBE-4818-8074-B994529741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701000" y="450000"/>
            <a:ext cx="1015144" cy="376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571750"/>
            <a:ext cx="5394370" cy="12285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000" b="1" cap="none" spc="-45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62F1A3B-D420-45C1-9D69-8CEA1F3A1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4FA41BD-7D53-46E4-8F8E-803402F68652}" type="datetime1">
              <a:rPr lang="en-GB" smtClean="0"/>
              <a:t>27/02/2026</a:t>
            </a:fld>
            <a:endParaRPr lang="en-GB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99FCF77-A054-4730-924F-572FFA53D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1E08CA2-7FE1-4262-9614-3F260F9AD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38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+background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0C6BD29-B4D9-499D-A0EA-EA0C246093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884"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00" y="2572200"/>
            <a:ext cx="5394370" cy="1229400"/>
          </a:xfrm>
        </p:spPr>
        <p:txBody>
          <a:bodyPr anchor="ctr" anchorCtr="0"/>
          <a:lstStyle>
            <a:lvl1pPr algn="l">
              <a:lnSpc>
                <a:spcPct val="90000"/>
              </a:lnSpc>
              <a:defRPr sz="5000" b="1" cap="none" spc="-45" baseline="0">
                <a:solidFill>
                  <a:schemeClr val="bg2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30A65C82-3E78-440F-B568-FEDE5DB80C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00877" y="450000"/>
            <a:ext cx="1015200" cy="37622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45A597A-D8E9-42E4-9D31-4C6AD97CB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B953C-7D48-4BD2-A081-0EDC704CA6A5}" type="datetime1">
              <a:rPr lang="en-GB" smtClean="0"/>
              <a:t>27/02/2026</a:t>
            </a:fld>
            <a:endParaRPr lang="en-GB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C93EAC5B-DE7F-4417-BA07-CF54DE004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2022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F41180A-E7A5-49B6-80E4-A4D8B4DB5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352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000" y="769454"/>
            <a:ext cx="9624444" cy="67932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000" y="1647000"/>
            <a:ext cx="11255688" cy="434475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9509" y="6453000"/>
            <a:ext cx="28448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FB1BB944-AC8C-4316-BF4D-503A41AE5219}" type="datetime1">
              <a:rPr lang="en-GB" smtClean="0"/>
              <a:pPr/>
              <a:t>27/02/2026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453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700" baseline="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r>
              <a:rPr lang="en-GB"/>
              <a:t>© CIPS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03688" y="6453000"/>
            <a:ext cx="720000" cy="18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700">
                <a:solidFill>
                  <a:schemeClr val="tx2"/>
                </a:solidFill>
                <a:latin typeface="Calibri" panose="020F0502020204030204" pitchFamily="34" charset="0"/>
              </a:defRPr>
            </a:lvl1pPr>
          </a:lstStyle>
          <a:p>
            <a:fld id="{0B868178-02AE-42FC-958D-6B8F13B60175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4808ED8-546F-4687-B1AB-098467FC6BD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00877" y="393234"/>
            <a:ext cx="1015200" cy="376221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A20D4C9-C175-4171-BAAE-BDA0AF666E00}"/>
              </a:ext>
            </a:extLst>
          </p:cNvPr>
          <p:cNvCxnSpPr/>
          <p:nvPr userDrawn="1"/>
        </p:nvCxnSpPr>
        <p:spPr>
          <a:xfrm>
            <a:off x="468000" y="6345324"/>
            <a:ext cx="11255688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216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51" r:id="rId4"/>
    <p:sldLayoutId id="2147483656" r:id="rId5"/>
    <p:sldLayoutId id="2147483658" r:id="rId6"/>
    <p:sldLayoutId id="2147483676" r:id="rId7"/>
    <p:sldLayoutId id="2147483677" r:id="rId8"/>
    <p:sldLayoutId id="2147483678" r:id="rId9"/>
    <p:sldLayoutId id="2147483650" r:id="rId10"/>
    <p:sldLayoutId id="2147483663" r:id="rId11"/>
    <p:sldLayoutId id="2147483652" r:id="rId12"/>
    <p:sldLayoutId id="2147483664" r:id="rId13"/>
    <p:sldLayoutId id="2147483679" r:id="rId14"/>
    <p:sldLayoutId id="2147483666" r:id="rId15"/>
    <p:sldLayoutId id="2147483670" r:id="rId16"/>
    <p:sldLayoutId id="2147483669" r:id="rId17"/>
    <p:sldLayoutId id="2147483671" r:id="rId18"/>
    <p:sldLayoutId id="2147483673" r:id="rId19"/>
    <p:sldLayoutId id="2147483674" r:id="rId20"/>
    <p:sldLayoutId id="2147483654" r:id="rId21"/>
    <p:sldLayoutId id="2147483655" r:id="rId22"/>
  </p:sldLayoutIdLst>
  <p:hf sldNum="0" hdr="0" dt="0"/>
  <p:txStyles>
    <p:titleStyle>
      <a:lvl1pPr algn="l" defTabSz="457200" rtl="0" eaLnBrk="1" latinLnBrk="0" hangingPunct="1">
        <a:lnSpc>
          <a:spcPct val="95000"/>
        </a:lnSpc>
        <a:spcBef>
          <a:spcPct val="0"/>
        </a:spcBef>
        <a:buNone/>
        <a:defRPr sz="3200" b="1" kern="1200" spc="-25" baseline="0">
          <a:solidFill>
            <a:schemeClr val="bg2"/>
          </a:solidFill>
          <a:latin typeface="Calibri" panose="020F050202020403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FontTx/>
        <a:buNone/>
        <a:defRPr sz="2000" kern="120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1pPr>
      <a:lvl2pPr marL="234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chemeClr val="bg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2pPr>
      <a:lvl3pPr marL="468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chemeClr val="bg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3pPr>
      <a:lvl4pPr marL="702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chemeClr val="bg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4pPr>
      <a:lvl5pPr marL="936000" indent="-234000" algn="l" defTabSz="457200" rtl="0" eaLnBrk="1" latinLnBrk="0" hangingPunct="1">
        <a:lnSpc>
          <a:spcPct val="110000"/>
        </a:lnSpc>
        <a:spcBef>
          <a:spcPts val="0"/>
        </a:spcBef>
        <a:spcAft>
          <a:spcPts val="1300"/>
        </a:spcAft>
        <a:buClr>
          <a:schemeClr val="bg2"/>
        </a:buClr>
        <a:buFont typeface="Arial" panose="020B0604020202020204" pitchFamily="34" charset="0"/>
        <a:buChar char="•"/>
        <a:defRPr sz="2000" kern="1200" baseline="0">
          <a:solidFill>
            <a:schemeClr val="tx2"/>
          </a:solidFill>
          <a:latin typeface="Calibri" panose="020F0502020204030204" pitchFamily="34" charset="0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userDrawn="1">
          <p15:clr>
            <a:srgbClr val="F26B43"/>
          </p15:clr>
        </p15:guide>
        <p15:guide id="2" pos="7680" userDrawn="1">
          <p15:clr>
            <a:srgbClr val="F26B43"/>
          </p15:clr>
        </p15:guide>
        <p15:guide id="3" pos="295" userDrawn="1">
          <p15:clr>
            <a:srgbClr val="F26B43"/>
          </p15:clr>
        </p15:guide>
        <p15:guide id="4" pos="7385" userDrawn="1">
          <p15:clr>
            <a:srgbClr val="F26B43"/>
          </p15:clr>
        </p15:guide>
        <p15:guide id="5" orient="horz" userDrawn="1">
          <p15:clr>
            <a:srgbClr val="F26B43"/>
          </p15:clr>
        </p15:guide>
        <p15:guide id="6" orient="horz" pos="4320" userDrawn="1">
          <p15:clr>
            <a:srgbClr val="F26B43"/>
          </p15:clr>
        </p15:guide>
        <p15:guide id="7" orient="horz" pos="540" userDrawn="1">
          <p15:clr>
            <a:srgbClr val="F26B43"/>
          </p15:clr>
        </p15:guide>
        <p15:guide id="8" orient="horz" pos="1080" userDrawn="1">
          <p15:clr>
            <a:srgbClr val="F26B43"/>
          </p15:clr>
        </p15:guide>
        <p15:guide id="9" orient="horz" pos="162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  <p15:guide id="11" orient="horz" pos="2700" userDrawn="1">
          <p15:clr>
            <a:srgbClr val="F26B43"/>
          </p15:clr>
        </p15:guide>
        <p15:guide id="12" orient="horz" pos="3240" userDrawn="1">
          <p15:clr>
            <a:srgbClr val="F26B43"/>
          </p15:clr>
        </p15:guide>
        <p15:guide id="13" orient="horz" pos="3780" userDrawn="1">
          <p15:clr>
            <a:srgbClr val="F26B43"/>
          </p15:clr>
        </p15:guide>
        <p15:guide id="14" orient="horz" pos="25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akpx.com/648420/summer-palm-trees-sky-sunshine-palm-tree-tree/1242x2208-wallpaper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1ED60-53BC-7CCF-0A74-87D7BBC736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0000" y="2483984"/>
            <a:ext cx="5988608" cy="1476000"/>
          </a:xfrm>
        </p:spPr>
        <p:txBody>
          <a:bodyPr/>
          <a:lstStyle/>
          <a:p>
            <a:r>
              <a:rPr lang="en-GB" sz="2800" dirty="0">
                <a:latin typeface="Calibri"/>
                <a:cs typeface="Calibri"/>
              </a:rPr>
              <a:t>Strategic procurement capability as a catalyst for West Africa’s industrial revolution</a:t>
            </a:r>
            <a:br>
              <a:rPr lang="en-GB" sz="2800" dirty="0">
                <a:latin typeface="Calibri"/>
                <a:cs typeface="Calibri"/>
              </a:rPr>
            </a:br>
            <a:br>
              <a:rPr lang="en-GB" sz="2800" dirty="0">
                <a:latin typeface="Calibri"/>
                <a:cs typeface="Calibri"/>
              </a:rPr>
            </a:br>
            <a:r>
              <a:rPr lang="en-GB" sz="2000" dirty="0">
                <a:latin typeface="Calibri"/>
                <a:cs typeface="Calibri"/>
              </a:rPr>
              <a:t>Chukwudi </a:t>
            </a:r>
            <a:r>
              <a:rPr lang="en-GB" sz="2000">
                <a:latin typeface="Calibri"/>
                <a:cs typeface="Calibri"/>
              </a:rPr>
              <a:t>Uche: CIPS </a:t>
            </a:r>
            <a:r>
              <a:rPr lang="en-GB" sz="2000" dirty="0">
                <a:latin typeface="Calibri"/>
                <a:cs typeface="Calibri"/>
              </a:rPr>
              <a:t>Country Director, Nigeria.</a:t>
            </a:r>
            <a:br>
              <a:rPr lang="en-GB" sz="2500" dirty="0">
                <a:latin typeface="Calibri"/>
                <a:cs typeface="Calibri"/>
              </a:rPr>
            </a:br>
            <a:br>
              <a:rPr lang="en-GB" sz="2800" dirty="0">
                <a:latin typeface="Calibri"/>
                <a:cs typeface="Calibri"/>
              </a:rPr>
            </a:br>
            <a:endParaRPr lang="en-GB" sz="2800" dirty="0">
              <a:latin typeface="Calibri"/>
              <a:cs typeface="Calibri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62868B-9A9A-E956-6DBE-68159C6C2E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669" y="4221000"/>
            <a:ext cx="6142355" cy="720000"/>
          </a:xfrm>
        </p:spPr>
        <p:txBody>
          <a:bodyPr/>
          <a:lstStyle/>
          <a:p>
            <a:endParaRPr lang="en-GB" dirty="0">
              <a:latin typeface="Calibri"/>
              <a:cs typeface="Calibri"/>
            </a:endParaRPr>
          </a:p>
          <a:p>
            <a:r>
              <a:rPr lang="en-GB" dirty="0">
                <a:latin typeface="Calibri"/>
                <a:cs typeface="Calibri"/>
              </a:rPr>
              <a:t>3</a:t>
            </a:r>
            <a:r>
              <a:rPr lang="en-GB" sz="1800" dirty="0">
                <a:latin typeface="Calibri"/>
                <a:cs typeface="Calibri"/>
              </a:rPr>
              <a:t> March 2026</a:t>
            </a:r>
            <a:endParaRPr lang="en-GB" sz="1800" dirty="0"/>
          </a:p>
        </p:txBody>
      </p:sp>
      <p:pic>
        <p:nvPicPr>
          <p:cNvPr id="4" name="Picture 3" descr="A picture containing building, window&#10;&#10;Description automatically generated">
            <a:extLst>
              <a:ext uri="{FF2B5EF4-FFF2-40B4-BE49-F238E27FC236}">
                <a16:creationId xmlns:a16="http://schemas.microsoft.com/office/drawing/2014/main" id="{DDC03B77-DA09-5B23-212A-F0DB12E6C8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1124744"/>
            <a:ext cx="4392488" cy="47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936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BBEDB-8B82-098D-C2B9-F7C283DDD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Insights from CIPS work in Nigeria’s health sector</a:t>
            </a:r>
            <a:endParaRPr lang="en-A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C1F421-560D-D59E-FC3F-95CC2AAA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7D7747-B882-CE04-0C98-6730E69F9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1" y="1716542"/>
            <a:ext cx="5547851" cy="4760458"/>
          </a:xfrm>
          <a:prstGeom prst="rect">
            <a:avLst/>
          </a:prstGeom>
          <a:solidFill>
            <a:schemeClr val="accent6"/>
          </a:solidFill>
        </p:spPr>
      </p:pic>
      <p:sp>
        <p:nvSpPr>
          <p:cNvPr id="5" name="object 6">
            <a:extLst>
              <a:ext uri="{FF2B5EF4-FFF2-40B4-BE49-F238E27FC236}">
                <a16:creationId xmlns:a16="http://schemas.microsoft.com/office/drawing/2014/main" id="{11B6DA65-D4FE-4B55-3D43-9BDA7C0CFACC}"/>
              </a:ext>
            </a:extLst>
          </p:cNvPr>
          <p:cNvSpPr txBox="1"/>
          <p:nvPr/>
        </p:nvSpPr>
        <p:spPr>
          <a:xfrm>
            <a:off x="6096000" y="1400610"/>
            <a:ext cx="5714999" cy="4399281"/>
          </a:xfrm>
          <a:prstGeom prst="rect">
            <a:avLst/>
          </a:prstGeom>
          <a:solidFill>
            <a:srgbClr val="F7F9FB"/>
          </a:solidFill>
          <a:ln w="12700">
            <a:solidFill>
              <a:srgbClr val="001F5F"/>
            </a:solidFill>
          </a:ln>
        </p:spPr>
        <p:txBody>
          <a:bodyPr vert="horz" wrap="square" lIns="0" tIns="89535" rIns="0" bIns="0" rtlCol="0" anchor="t">
            <a:spAutoFit/>
          </a:bodyPr>
          <a:lstStyle/>
          <a:p>
            <a:pPr marL="378460" marR="117475" indent="-287020">
              <a:buClr>
                <a:srgbClr val="003D78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lang="en" sz="1750" dirty="0">
                <a:ea typeface="Open Sans" panose="020B0606030504020204" pitchFamily="34" charset="0"/>
                <a:cs typeface="Open Sans" panose="020B0606030504020204" pitchFamily="34" charset="0"/>
              </a:rPr>
              <a:t>Carried out initial procurement diagnostic activities in a total of eight States in Nigeria between 2021 to 2023</a:t>
            </a:r>
          </a:p>
          <a:p>
            <a:pPr marL="378460" marR="117475" indent="-287020">
              <a:buClr>
                <a:srgbClr val="003D78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lang="en" sz="1750" dirty="0">
                <a:ea typeface="Open Sans" panose="020B0606030504020204" pitchFamily="34" charset="0"/>
                <a:cs typeface="Open Sans" panose="020B0606030504020204" pitchFamily="34" charset="0"/>
              </a:rPr>
              <a:t>Diagnostics focused on 5 improvement blocks of Leadership and organisation; strategy and policy; people; processes and systems; and performance management</a:t>
            </a:r>
          </a:p>
          <a:p>
            <a:pPr marL="378460" marR="117475" indent="-287020">
              <a:buClr>
                <a:srgbClr val="003D78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lang="en" sz="1750" dirty="0">
                <a:ea typeface="Open Sans" panose="020B0606030504020204" pitchFamily="34" charset="0"/>
                <a:cs typeface="Open Sans" panose="020B0606030504020204" pitchFamily="34" charset="0"/>
              </a:rPr>
              <a:t>The relevant dimensions reviewed under “people” include investment in people as well as personal development and performance</a:t>
            </a:r>
          </a:p>
          <a:p>
            <a:pPr marL="378460" marR="117475" indent="-287020">
              <a:buClr>
                <a:srgbClr val="003D78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lang="en" sz="1750" dirty="0">
                <a:ea typeface="Open Sans" panose="020B0606030504020204" pitchFamily="34" charset="0"/>
                <a:cs typeface="Open Sans" panose="020B0606030504020204" pitchFamily="34" charset="0"/>
              </a:rPr>
              <a:t>Scoring framework ranged from a minimum of 1 for adhoc level of maturity and 5 for standard level of maturity</a:t>
            </a:r>
          </a:p>
          <a:p>
            <a:pPr marL="378460" marR="117475" indent="-287020">
              <a:buClr>
                <a:srgbClr val="003D78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lang="en" sz="1750" dirty="0">
                <a:ea typeface="Open Sans" panose="020B0606030504020204" pitchFamily="34" charset="0"/>
                <a:cs typeface="Open Sans" panose="020B0606030504020204" pitchFamily="34" charset="0"/>
              </a:rPr>
              <a:t>A re-diagnostic exercise has been carried out in 2025 in a total of 4 States</a:t>
            </a:r>
          </a:p>
          <a:p>
            <a:pPr marL="378460" marR="117475" indent="-287020">
              <a:buClr>
                <a:srgbClr val="003D78"/>
              </a:buClr>
              <a:buFont typeface="Wingdings"/>
              <a:buChar char=""/>
              <a:tabLst>
                <a:tab pos="378460" algn="l"/>
                <a:tab pos="379095" algn="l"/>
              </a:tabLst>
            </a:pPr>
            <a:r>
              <a:rPr lang="en" sz="1750" dirty="0">
                <a:ea typeface="Open Sans" panose="020B0606030504020204" pitchFamily="34" charset="0"/>
                <a:cs typeface="Open Sans" panose="020B0606030504020204" pitchFamily="34" charset="0"/>
              </a:rPr>
              <a:t>Findings on dimensions that are “people” focused provide a great insight on the current reality on procurement workforce</a:t>
            </a:r>
            <a:endParaRPr lang="en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D6093801-1DD5-5B55-183F-12670E7082DF}"/>
              </a:ext>
            </a:extLst>
          </p:cNvPr>
          <p:cNvSpPr txBox="1">
            <a:spLocks/>
          </p:cNvSpPr>
          <p:nvPr/>
        </p:nvSpPr>
        <p:spPr>
          <a:xfrm>
            <a:off x="381000" y="1407658"/>
            <a:ext cx="5547851" cy="344942"/>
          </a:xfrm>
          <a:prstGeom prst="rect">
            <a:avLst/>
          </a:prstGeom>
          <a:solidFill>
            <a:schemeClr val="accent6"/>
          </a:solidFill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i="0" kern="1200" cap="none" baseline="0">
                <a:solidFill>
                  <a:srgbClr val="00AFA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</a:rPr>
              <a:t>The Diagnostic Framework </a:t>
            </a:r>
          </a:p>
        </p:txBody>
      </p:sp>
    </p:spTree>
    <p:extLst>
      <p:ext uri="{BB962C8B-B14F-4D97-AF65-F5344CB8AC3E}">
        <p14:creationId xmlns:p14="http://schemas.microsoft.com/office/powerpoint/2010/main" val="4051690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EA67-6C4C-8ED1-28E9-785A116E24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769454"/>
            <a:ext cx="9624444" cy="525947"/>
          </a:xfrm>
        </p:spPr>
        <p:txBody>
          <a:bodyPr/>
          <a:lstStyle/>
          <a:p>
            <a:r>
              <a:rPr lang="en-US" dirty="0"/>
              <a:t>Procurement diagnostic findings</a:t>
            </a:r>
            <a:endParaRPr lang="en-A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DD7E23-0760-E220-F169-FD69887C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2B57829-FFBA-30D0-4423-38D863A683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1355292"/>
              </p:ext>
            </p:extLst>
          </p:nvPr>
        </p:nvGraphicFramePr>
        <p:xfrm>
          <a:off x="525357" y="1386349"/>
          <a:ext cx="6637444" cy="3834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5C123F4-264E-5475-316F-D9BB0373D1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757655"/>
              </p:ext>
            </p:extLst>
          </p:nvPr>
        </p:nvGraphicFramePr>
        <p:xfrm>
          <a:off x="525357" y="5205389"/>
          <a:ext cx="6996320" cy="1436370"/>
        </p:xfrm>
        <a:graphic>
          <a:graphicData uri="http://schemas.openxmlformats.org/drawingml/2006/table">
            <a:tbl>
              <a:tblPr/>
              <a:tblGrid>
                <a:gridCol w="3043009">
                  <a:extLst>
                    <a:ext uri="{9D8B030D-6E8A-4147-A177-3AD203B41FA5}">
                      <a16:colId xmlns:a16="http://schemas.microsoft.com/office/drawing/2014/main" val="2320314537"/>
                    </a:ext>
                  </a:extLst>
                </a:gridCol>
                <a:gridCol w="1035728">
                  <a:extLst>
                    <a:ext uri="{9D8B030D-6E8A-4147-A177-3AD203B41FA5}">
                      <a16:colId xmlns:a16="http://schemas.microsoft.com/office/drawing/2014/main" val="509705461"/>
                    </a:ext>
                  </a:extLst>
                </a:gridCol>
                <a:gridCol w="1334981">
                  <a:extLst>
                    <a:ext uri="{9D8B030D-6E8A-4147-A177-3AD203B41FA5}">
                      <a16:colId xmlns:a16="http://schemas.microsoft.com/office/drawing/2014/main" val="3114576404"/>
                    </a:ext>
                  </a:extLst>
                </a:gridCol>
                <a:gridCol w="734240">
                  <a:extLst>
                    <a:ext uri="{9D8B030D-6E8A-4147-A177-3AD203B41FA5}">
                      <a16:colId xmlns:a16="http://schemas.microsoft.com/office/drawing/2014/main" val="1867256427"/>
                    </a:ext>
                  </a:extLst>
                </a:gridCol>
                <a:gridCol w="848362">
                  <a:extLst>
                    <a:ext uri="{9D8B030D-6E8A-4147-A177-3AD203B41FA5}">
                      <a16:colId xmlns:a16="http://schemas.microsoft.com/office/drawing/2014/main" val="596589336"/>
                    </a:ext>
                  </a:extLst>
                </a:gridCol>
              </a:tblGrid>
              <a:tr h="660942"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Diagnostic Area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Average Score 2023 </a:t>
                      </a:r>
                      <a:br>
                        <a:rPr lang="da-DK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da-DK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(in 8 States)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Average Score 2025</a:t>
                      </a:r>
                      <a:br>
                        <a:rPr lang="da-DK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</a:br>
                      <a:r>
                        <a:rPr lang="da-DK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(in 4 States)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Variance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% Increase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481409"/>
                  </a:ext>
                </a:extLst>
              </a:tr>
              <a:tr h="224106">
                <a:tc>
                  <a:txBody>
                    <a:bodyPr/>
                    <a:lstStyle/>
                    <a:p>
                      <a:pPr algn="l" fontAlgn="b"/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Investment in People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3.8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8741327"/>
                  </a:ext>
                </a:extLst>
              </a:tr>
              <a:tr h="401571">
                <a:tc>
                  <a:txBody>
                    <a:bodyPr/>
                    <a:lstStyle/>
                    <a:p>
                      <a:pPr algn="l" fontAlgn="b"/>
                      <a:r>
                        <a:rPr lang="da-DK" sz="145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Personal Development and Performance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1.6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2.5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0.9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NG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53%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8971125"/>
                  </a:ext>
                </a:extLst>
              </a:tr>
            </a:tbl>
          </a:graphicData>
        </a:graphic>
      </p:graphicFrame>
      <p:sp>
        <p:nvSpPr>
          <p:cNvPr id="6" name="object 9">
            <a:extLst>
              <a:ext uri="{FF2B5EF4-FFF2-40B4-BE49-F238E27FC236}">
                <a16:creationId xmlns:a16="http://schemas.microsoft.com/office/drawing/2014/main" id="{1EED37F1-AEF4-D37A-365B-7D20A9516948}"/>
              </a:ext>
            </a:extLst>
          </p:cNvPr>
          <p:cNvSpPr/>
          <p:nvPr/>
        </p:nvSpPr>
        <p:spPr>
          <a:xfrm>
            <a:off x="8512283" y="1295401"/>
            <a:ext cx="3428999" cy="5234778"/>
          </a:xfrm>
          <a:custGeom>
            <a:avLst/>
            <a:gdLst/>
            <a:ahLst/>
            <a:cxnLst/>
            <a:rect l="l" t="t" r="r" b="b"/>
            <a:pathLst>
              <a:path w="3997325" h="4799330">
                <a:moveTo>
                  <a:pt x="3330879" y="0"/>
                </a:moveTo>
                <a:lnTo>
                  <a:pt x="666191" y="0"/>
                </a:lnTo>
                <a:lnTo>
                  <a:pt x="618614" y="1672"/>
                </a:lnTo>
                <a:lnTo>
                  <a:pt x="571939" y="6615"/>
                </a:lnTo>
                <a:lnTo>
                  <a:pt x="526281" y="14715"/>
                </a:lnTo>
                <a:lnTo>
                  <a:pt x="481751" y="25860"/>
                </a:lnTo>
                <a:lnTo>
                  <a:pt x="438462" y="39937"/>
                </a:lnTo>
                <a:lnTo>
                  <a:pt x="396526" y="56834"/>
                </a:lnTo>
                <a:lnTo>
                  <a:pt x="356058" y="76437"/>
                </a:lnTo>
                <a:lnTo>
                  <a:pt x="317169" y="98633"/>
                </a:lnTo>
                <a:lnTo>
                  <a:pt x="279971" y="123311"/>
                </a:lnTo>
                <a:lnTo>
                  <a:pt x="244579" y="150357"/>
                </a:lnTo>
                <a:lnTo>
                  <a:pt x="211104" y="179659"/>
                </a:lnTo>
                <a:lnTo>
                  <a:pt x="179659" y="211104"/>
                </a:lnTo>
                <a:lnTo>
                  <a:pt x="150357" y="244579"/>
                </a:lnTo>
                <a:lnTo>
                  <a:pt x="123311" y="279971"/>
                </a:lnTo>
                <a:lnTo>
                  <a:pt x="98633" y="317169"/>
                </a:lnTo>
                <a:lnTo>
                  <a:pt x="76437" y="356058"/>
                </a:lnTo>
                <a:lnTo>
                  <a:pt x="56834" y="396526"/>
                </a:lnTo>
                <a:lnTo>
                  <a:pt x="39937" y="438462"/>
                </a:lnTo>
                <a:lnTo>
                  <a:pt x="25860" y="481751"/>
                </a:lnTo>
                <a:lnTo>
                  <a:pt x="14715" y="526281"/>
                </a:lnTo>
                <a:lnTo>
                  <a:pt x="6615" y="571939"/>
                </a:lnTo>
                <a:lnTo>
                  <a:pt x="1672" y="618614"/>
                </a:lnTo>
                <a:lnTo>
                  <a:pt x="0" y="666191"/>
                </a:lnTo>
                <a:lnTo>
                  <a:pt x="0" y="4132821"/>
                </a:lnTo>
                <a:lnTo>
                  <a:pt x="1672" y="4180396"/>
                </a:lnTo>
                <a:lnTo>
                  <a:pt x="6615" y="4227069"/>
                </a:lnTo>
                <a:lnTo>
                  <a:pt x="14715" y="4272727"/>
                </a:lnTo>
                <a:lnTo>
                  <a:pt x="25860" y="4317256"/>
                </a:lnTo>
                <a:lnTo>
                  <a:pt x="39937" y="4360545"/>
                </a:lnTo>
                <a:lnTo>
                  <a:pt x="56834" y="4402480"/>
                </a:lnTo>
                <a:lnTo>
                  <a:pt x="76437" y="4442948"/>
                </a:lnTo>
                <a:lnTo>
                  <a:pt x="98633" y="4481837"/>
                </a:lnTo>
                <a:lnTo>
                  <a:pt x="123311" y="4519035"/>
                </a:lnTo>
                <a:lnTo>
                  <a:pt x="150357" y="4554427"/>
                </a:lnTo>
                <a:lnTo>
                  <a:pt x="179659" y="4587903"/>
                </a:lnTo>
                <a:lnTo>
                  <a:pt x="211104" y="4619348"/>
                </a:lnTo>
                <a:lnTo>
                  <a:pt x="244579" y="4648650"/>
                </a:lnTo>
                <a:lnTo>
                  <a:pt x="279971" y="4675697"/>
                </a:lnTo>
                <a:lnTo>
                  <a:pt x="317169" y="4700375"/>
                </a:lnTo>
                <a:lnTo>
                  <a:pt x="356058" y="4722572"/>
                </a:lnTo>
                <a:lnTo>
                  <a:pt x="396526" y="4742176"/>
                </a:lnTo>
                <a:lnTo>
                  <a:pt x="438462" y="4759073"/>
                </a:lnTo>
                <a:lnTo>
                  <a:pt x="481751" y="4773150"/>
                </a:lnTo>
                <a:lnTo>
                  <a:pt x="526281" y="4784296"/>
                </a:lnTo>
                <a:lnTo>
                  <a:pt x="571939" y="4792396"/>
                </a:lnTo>
                <a:lnTo>
                  <a:pt x="618614" y="4797339"/>
                </a:lnTo>
                <a:lnTo>
                  <a:pt x="666191" y="4799012"/>
                </a:lnTo>
                <a:lnTo>
                  <a:pt x="3330879" y="4799012"/>
                </a:lnTo>
                <a:lnTo>
                  <a:pt x="3378456" y="4797339"/>
                </a:lnTo>
                <a:lnTo>
                  <a:pt x="3425131" y="4792396"/>
                </a:lnTo>
                <a:lnTo>
                  <a:pt x="3470789" y="4784296"/>
                </a:lnTo>
                <a:lnTo>
                  <a:pt x="3515319" y="4773150"/>
                </a:lnTo>
                <a:lnTo>
                  <a:pt x="3558608" y="4759073"/>
                </a:lnTo>
                <a:lnTo>
                  <a:pt x="3600544" y="4742176"/>
                </a:lnTo>
                <a:lnTo>
                  <a:pt x="3641012" y="4722572"/>
                </a:lnTo>
                <a:lnTo>
                  <a:pt x="3679901" y="4700375"/>
                </a:lnTo>
                <a:lnTo>
                  <a:pt x="3717099" y="4675697"/>
                </a:lnTo>
                <a:lnTo>
                  <a:pt x="3752491" y="4648650"/>
                </a:lnTo>
                <a:lnTo>
                  <a:pt x="3785966" y="4619348"/>
                </a:lnTo>
                <a:lnTo>
                  <a:pt x="3817411" y="4587903"/>
                </a:lnTo>
                <a:lnTo>
                  <a:pt x="3846713" y="4554427"/>
                </a:lnTo>
                <a:lnTo>
                  <a:pt x="3873759" y="4519035"/>
                </a:lnTo>
                <a:lnTo>
                  <a:pt x="3898437" y="4481837"/>
                </a:lnTo>
                <a:lnTo>
                  <a:pt x="3920633" y="4442948"/>
                </a:lnTo>
                <a:lnTo>
                  <a:pt x="3940236" y="4402480"/>
                </a:lnTo>
                <a:lnTo>
                  <a:pt x="3957133" y="4360545"/>
                </a:lnTo>
                <a:lnTo>
                  <a:pt x="3971210" y="4317256"/>
                </a:lnTo>
                <a:lnTo>
                  <a:pt x="3982355" y="4272727"/>
                </a:lnTo>
                <a:lnTo>
                  <a:pt x="3990455" y="4227069"/>
                </a:lnTo>
                <a:lnTo>
                  <a:pt x="3995398" y="4180396"/>
                </a:lnTo>
                <a:lnTo>
                  <a:pt x="3997071" y="4132821"/>
                </a:lnTo>
                <a:lnTo>
                  <a:pt x="3997071" y="666191"/>
                </a:lnTo>
                <a:lnTo>
                  <a:pt x="3995398" y="618614"/>
                </a:lnTo>
                <a:lnTo>
                  <a:pt x="3990455" y="571939"/>
                </a:lnTo>
                <a:lnTo>
                  <a:pt x="3982355" y="526281"/>
                </a:lnTo>
                <a:lnTo>
                  <a:pt x="3971210" y="481751"/>
                </a:lnTo>
                <a:lnTo>
                  <a:pt x="3957133" y="438462"/>
                </a:lnTo>
                <a:lnTo>
                  <a:pt x="3940236" y="396526"/>
                </a:lnTo>
                <a:lnTo>
                  <a:pt x="3920633" y="356058"/>
                </a:lnTo>
                <a:lnTo>
                  <a:pt x="3898437" y="317169"/>
                </a:lnTo>
                <a:lnTo>
                  <a:pt x="3873759" y="279971"/>
                </a:lnTo>
                <a:lnTo>
                  <a:pt x="3846713" y="244579"/>
                </a:lnTo>
                <a:lnTo>
                  <a:pt x="3817411" y="211104"/>
                </a:lnTo>
                <a:lnTo>
                  <a:pt x="3785966" y="179659"/>
                </a:lnTo>
                <a:lnTo>
                  <a:pt x="3752491" y="150357"/>
                </a:lnTo>
                <a:lnTo>
                  <a:pt x="3717099" y="123311"/>
                </a:lnTo>
                <a:lnTo>
                  <a:pt x="3679901" y="98633"/>
                </a:lnTo>
                <a:lnTo>
                  <a:pt x="3641012" y="76437"/>
                </a:lnTo>
                <a:lnTo>
                  <a:pt x="3600544" y="56834"/>
                </a:lnTo>
                <a:lnTo>
                  <a:pt x="3558608" y="39937"/>
                </a:lnTo>
                <a:lnTo>
                  <a:pt x="3515319" y="25860"/>
                </a:lnTo>
                <a:lnTo>
                  <a:pt x="3470789" y="14715"/>
                </a:lnTo>
                <a:lnTo>
                  <a:pt x="3425131" y="6615"/>
                </a:lnTo>
                <a:lnTo>
                  <a:pt x="3378456" y="1672"/>
                </a:lnTo>
                <a:lnTo>
                  <a:pt x="3330879" y="0"/>
                </a:lnTo>
                <a:close/>
              </a:path>
            </a:pathLst>
          </a:custGeom>
          <a:ln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991637923">
                  <a:custGeom>
                    <a:avLst/>
                    <a:gdLst>
                      <a:gd name="connsiteX0" fmla="*/ 2857306 w 3428999"/>
                      <a:gd name="connsiteY0" fmla="*/ 0 h 4800600"/>
                      <a:gd name="connsiteX1" fmla="*/ 2285848 w 3428999"/>
                      <a:gd name="connsiteY1" fmla="*/ 0 h 4800600"/>
                      <a:gd name="connsiteX2" fmla="*/ 1760107 w 3428999"/>
                      <a:gd name="connsiteY2" fmla="*/ 0 h 4800600"/>
                      <a:gd name="connsiteX3" fmla="*/ 1257224 w 3428999"/>
                      <a:gd name="connsiteY3" fmla="*/ 0 h 4800600"/>
                      <a:gd name="connsiteX4" fmla="*/ 571474 w 3428999"/>
                      <a:gd name="connsiteY4" fmla="*/ 0 h 4800600"/>
                      <a:gd name="connsiteX5" fmla="*/ 530661 w 3428999"/>
                      <a:gd name="connsiteY5" fmla="*/ 1672 h 4800600"/>
                      <a:gd name="connsiteX6" fmla="*/ 490622 w 3428999"/>
                      <a:gd name="connsiteY6" fmla="*/ 6616 h 4800600"/>
                      <a:gd name="connsiteX7" fmla="*/ 451456 w 3428999"/>
                      <a:gd name="connsiteY7" fmla="*/ 14718 h 4800600"/>
                      <a:gd name="connsiteX8" fmla="*/ 413257 w 3428999"/>
                      <a:gd name="connsiteY8" fmla="*/ 25866 h 4800600"/>
                      <a:gd name="connsiteX9" fmla="*/ 376122 w 3428999"/>
                      <a:gd name="connsiteY9" fmla="*/ 39947 h 4800600"/>
                      <a:gd name="connsiteX10" fmla="*/ 340149 w 3428999"/>
                      <a:gd name="connsiteY10" fmla="*/ 56849 h 4800600"/>
                      <a:gd name="connsiteX11" fmla="*/ 305434 w 3428999"/>
                      <a:gd name="connsiteY11" fmla="*/ 76457 h 4800600"/>
                      <a:gd name="connsiteX12" fmla="*/ 272074 w 3428999"/>
                      <a:gd name="connsiteY12" fmla="*/ 98659 h 4800600"/>
                      <a:gd name="connsiteX13" fmla="*/ 240165 w 3428999"/>
                      <a:gd name="connsiteY13" fmla="*/ 123343 h 4800600"/>
                      <a:gd name="connsiteX14" fmla="*/ 209805 w 3428999"/>
                      <a:gd name="connsiteY14" fmla="*/ 150396 h 4800600"/>
                      <a:gd name="connsiteX15" fmla="*/ 181089 w 3428999"/>
                      <a:gd name="connsiteY15" fmla="*/ 179706 h 4800600"/>
                      <a:gd name="connsiteX16" fmla="*/ 154115 w 3428999"/>
                      <a:gd name="connsiteY16" fmla="*/ 211159 h 4800600"/>
                      <a:gd name="connsiteX17" fmla="*/ 128979 w 3428999"/>
                      <a:gd name="connsiteY17" fmla="*/ 244643 h 4800600"/>
                      <a:gd name="connsiteX18" fmla="*/ 105779 w 3428999"/>
                      <a:gd name="connsiteY18" fmla="*/ 280045 h 4800600"/>
                      <a:gd name="connsiteX19" fmla="*/ 84609 w 3428999"/>
                      <a:gd name="connsiteY19" fmla="*/ 317252 h 4800600"/>
                      <a:gd name="connsiteX20" fmla="*/ 65569 w 3428999"/>
                      <a:gd name="connsiteY20" fmla="*/ 356152 h 4800600"/>
                      <a:gd name="connsiteX21" fmla="*/ 48753 w 3428999"/>
                      <a:gd name="connsiteY21" fmla="*/ 396630 h 4800600"/>
                      <a:gd name="connsiteX22" fmla="*/ 34258 w 3428999"/>
                      <a:gd name="connsiteY22" fmla="*/ 438578 h 4800600"/>
                      <a:gd name="connsiteX23" fmla="*/ 22183 w 3428999"/>
                      <a:gd name="connsiteY23" fmla="*/ 481878 h 4800600"/>
                      <a:gd name="connsiteX24" fmla="*/ 12622 w 3428999"/>
                      <a:gd name="connsiteY24" fmla="*/ 526420 h 4800600"/>
                      <a:gd name="connsiteX25" fmla="*/ 5674 w 3428999"/>
                      <a:gd name="connsiteY25" fmla="*/ 572090 h 4800600"/>
                      <a:gd name="connsiteX26" fmla="*/ 1434 w 3428999"/>
                      <a:gd name="connsiteY26" fmla="*/ 618777 h 4800600"/>
                      <a:gd name="connsiteX27" fmla="*/ 0 w 3428999"/>
                      <a:gd name="connsiteY27" fmla="*/ 666367 h 4800600"/>
                      <a:gd name="connsiteX28" fmla="*/ 0 w 3428999"/>
                      <a:gd name="connsiteY28" fmla="*/ 1278967 h 4800600"/>
                      <a:gd name="connsiteX29" fmla="*/ 0 w 3428999"/>
                      <a:gd name="connsiteY29" fmla="*/ 1926242 h 4800600"/>
                      <a:gd name="connsiteX30" fmla="*/ 0 w 3428999"/>
                      <a:gd name="connsiteY30" fmla="*/ 2400141 h 4800600"/>
                      <a:gd name="connsiteX31" fmla="*/ 0 w 3428999"/>
                      <a:gd name="connsiteY31" fmla="*/ 2978065 h 4800600"/>
                      <a:gd name="connsiteX32" fmla="*/ 0 w 3428999"/>
                      <a:gd name="connsiteY32" fmla="*/ 3590665 h 4800600"/>
                      <a:gd name="connsiteX33" fmla="*/ 0 w 3428999"/>
                      <a:gd name="connsiteY33" fmla="*/ 4133914 h 4800600"/>
                      <a:gd name="connsiteX34" fmla="*/ 1434 w 3428999"/>
                      <a:gd name="connsiteY34" fmla="*/ 4181502 h 4800600"/>
                      <a:gd name="connsiteX35" fmla="*/ 5674 w 3428999"/>
                      <a:gd name="connsiteY35" fmla="*/ 4228187 h 4800600"/>
                      <a:gd name="connsiteX36" fmla="*/ 12622 w 3428999"/>
                      <a:gd name="connsiteY36" fmla="*/ 4273857 h 4800600"/>
                      <a:gd name="connsiteX37" fmla="*/ 22183 w 3428999"/>
                      <a:gd name="connsiteY37" fmla="*/ 4318398 h 4800600"/>
                      <a:gd name="connsiteX38" fmla="*/ 34258 w 3428999"/>
                      <a:gd name="connsiteY38" fmla="*/ 4361698 h 4800600"/>
                      <a:gd name="connsiteX39" fmla="*/ 48753 w 3428999"/>
                      <a:gd name="connsiteY39" fmla="*/ 4403644 h 4800600"/>
                      <a:gd name="connsiteX40" fmla="*/ 65569 w 3428999"/>
                      <a:gd name="connsiteY40" fmla="*/ 4444123 h 4800600"/>
                      <a:gd name="connsiteX41" fmla="*/ 84609 w 3428999"/>
                      <a:gd name="connsiteY41" fmla="*/ 4483022 h 4800600"/>
                      <a:gd name="connsiteX42" fmla="*/ 105779 w 3428999"/>
                      <a:gd name="connsiteY42" fmla="*/ 4520230 h 4800600"/>
                      <a:gd name="connsiteX43" fmla="*/ 128979 w 3428999"/>
                      <a:gd name="connsiteY43" fmla="*/ 4555632 h 4800600"/>
                      <a:gd name="connsiteX44" fmla="*/ 154115 w 3428999"/>
                      <a:gd name="connsiteY44" fmla="*/ 4589117 h 4800600"/>
                      <a:gd name="connsiteX45" fmla="*/ 181089 w 3428999"/>
                      <a:gd name="connsiteY45" fmla="*/ 4620570 h 4800600"/>
                      <a:gd name="connsiteX46" fmla="*/ 209805 w 3428999"/>
                      <a:gd name="connsiteY46" fmla="*/ 4649880 h 4800600"/>
                      <a:gd name="connsiteX47" fmla="*/ 240165 w 3428999"/>
                      <a:gd name="connsiteY47" fmla="*/ 4676934 h 4800600"/>
                      <a:gd name="connsiteX48" fmla="*/ 272074 w 3428999"/>
                      <a:gd name="connsiteY48" fmla="*/ 4701618 h 4800600"/>
                      <a:gd name="connsiteX49" fmla="*/ 305434 w 3428999"/>
                      <a:gd name="connsiteY49" fmla="*/ 4723821 h 4800600"/>
                      <a:gd name="connsiteX50" fmla="*/ 340149 w 3428999"/>
                      <a:gd name="connsiteY50" fmla="*/ 4743430 h 4800600"/>
                      <a:gd name="connsiteX51" fmla="*/ 376122 w 3428999"/>
                      <a:gd name="connsiteY51" fmla="*/ 4760332 h 4800600"/>
                      <a:gd name="connsiteX52" fmla="*/ 413257 w 3428999"/>
                      <a:gd name="connsiteY52" fmla="*/ 4774413 h 4800600"/>
                      <a:gd name="connsiteX53" fmla="*/ 451456 w 3428999"/>
                      <a:gd name="connsiteY53" fmla="*/ 4785562 h 4800600"/>
                      <a:gd name="connsiteX54" fmla="*/ 490622 w 3428999"/>
                      <a:gd name="connsiteY54" fmla="*/ 4793664 h 4800600"/>
                      <a:gd name="connsiteX55" fmla="*/ 530661 w 3428999"/>
                      <a:gd name="connsiteY55" fmla="*/ 4798608 h 4800600"/>
                      <a:gd name="connsiteX56" fmla="*/ 571474 w 3428999"/>
                      <a:gd name="connsiteY56" fmla="*/ 4800281 h 4800600"/>
                      <a:gd name="connsiteX57" fmla="*/ 1188649 w 3428999"/>
                      <a:gd name="connsiteY57" fmla="*/ 4800281 h 4800600"/>
                      <a:gd name="connsiteX58" fmla="*/ 1782965 w 3428999"/>
                      <a:gd name="connsiteY58" fmla="*/ 4800281 h 4800600"/>
                      <a:gd name="connsiteX59" fmla="*/ 2857306 w 3428999"/>
                      <a:gd name="connsiteY59" fmla="*/ 4800281 h 4800600"/>
                      <a:gd name="connsiteX60" fmla="*/ 2898118 w 3428999"/>
                      <a:gd name="connsiteY60" fmla="*/ 4798608 h 4800600"/>
                      <a:gd name="connsiteX61" fmla="*/ 2938157 w 3428999"/>
                      <a:gd name="connsiteY61" fmla="*/ 4793664 h 4800600"/>
                      <a:gd name="connsiteX62" fmla="*/ 2977324 w 3428999"/>
                      <a:gd name="connsiteY62" fmla="*/ 4785562 h 4800600"/>
                      <a:gd name="connsiteX63" fmla="*/ 3015522 w 3428999"/>
                      <a:gd name="connsiteY63" fmla="*/ 4774413 h 4800600"/>
                      <a:gd name="connsiteX64" fmla="*/ 3052657 w 3428999"/>
                      <a:gd name="connsiteY64" fmla="*/ 4760332 h 4800600"/>
                      <a:gd name="connsiteX65" fmla="*/ 3088630 w 3428999"/>
                      <a:gd name="connsiteY65" fmla="*/ 4743430 h 4800600"/>
                      <a:gd name="connsiteX66" fmla="*/ 3123345 w 3428999"/>
                      <a:gd name="connsiteY66" fmla="*/ 4723821 h 4800600"/>
                      <a:gd name="connsiteX67" fmla="*/ 3156705 w 3428999"/>
                      <a:gd name="connsiteY67" fmla="*/ 4701618 h 4800600"/>
                      <a:gd name="connsiteX68" fmla="*/ 3188614 w 3428999"/>
                      <a:gd name="connsiteY68" fmla="*/ 4676934 h 4800600"/>
                      <a:gd name="connsiteX69" fmla="*/ 3218974 w 3428999"/>
                      <a:gd name="connsiteY69" fmla="*/ 4649880 h 4800600"/>
                      <a:gd name="connsiteX70" fmla="*/ 3247690 w 3428999"/>
                      <a:gd name="connsiteY70" fmla="*/ 4620570 h 4800600"/>
                      <a:gd name="connsiteX71" fmla="*/ 3274664 w 3428999"/>
                      <a:gd name="connsiteY71" fmla="*/ 4589117 h 4800600"/>
                      <a:gd name="connsiteX72" fmla="*/ 3299800 w 3428999"/>
                      <a:gd name="connsiteY72" fmla="*/ 4555632 h 4800600"/>
                      <a:gd name="connsiteX73" fmla="*/ 3323001 w 3428999"/>
                      <a:gd name="connsiteY73" fmla="*/ 4520230 h 4800600"/>
                      <a:gd name="connsiteX74" fmla="*/ 3344170 w 3428999"/>
                      <a:gd name="connsiteY74" fmla="*/ 4483022 h 4800600"/>
                      <a:gd name="connsiteX75" fmla="*/ 3363210 w 3428999"/>
                      <a:gd name="connsiteY75" fmla="*/ 4444123 h 4800600"/>
                      <a:gd name="connsiteX76" fmla="*/ 3380026 w 3428999"/>
                      <a:gd name="connsiteY76" fmla="*/ 4403644 h 4800600"/>
                      <a:gd name="connsiteX77" fmla="*/ 3394521 w 3428999"/>
                      <a:gd name="connsiteY77" fmla="*/ 4361698 h 4800600"/>
                      <a:gd name="connsiteX78" fmla="*/ 3406596 w 3428999"/>
                      <a:gd name="connsiteY78" fmla="*/ 4318398 h 4800600"/>
                      <a:gd name="connsiteX79" fmla="*/ 3416157 w 3428999"/>
                      <a:gd name="connsiteY79" fmla="*/ 4273857 h 4800600"/>
                      <a:gd name="connsiteX80" fmla="*/ 3423105 w 3428999"/>
                      <a:gd name="connsiteY80" fmla="*/ 4228187 h 4800600"/>
                      <a:gd name="connsiteX81" fmla="*/ 3427345 w 3428999"/>
                      <a:gd name="connsiteY81" fmla="*/ 4181502 h 4800600"/>
                      <a:gd name="connsiteX82" fmla="*/ 3428781 w 3428999"/>
                      <a:gd name="connsiteY82" fmla="*/ 4133914 h 4800600"/>
                      <a:gd name="connsiteX83" fmla="*/ 3428781 w 3428999"/>
                      <a:gd name="connsiteY83" fmla="*/ 3660016 h 4800600"/>
                      <a:gd name="connsiteX84" fmla="*/ 3428781 w 3428999"/>
                      <a:gd name="connsiteY84" fmla="*/ 3151442 h 4800600"/>
                      <a:gd name="connsiteX85" fmla="*/ 3428781 w 3428999"/>
                      <a:gd name="connsiteY85" fmla="*/ 2538842 h 4800600"/>
                      <a:gd name="connsiteX86" fmla="*/ 3428781 w 3428999"/>
                      <a:gd name="connsiteY86" fmla="*/ 1995593 h 4800600"/>
                      <a:gd name="connsiteX87" fmla="*/ 3428781 w 3428999"/>
                      <a:gd name="connsiteY87" fmla="*/ 1417669 h 4800600"/>
                      <a:gd name="connsiteX88" fmla="*/ 3428781 w 3428999"/>
                      <a:gd name="connsiteY88" fmla="*/ 666367 h 4800600"/>
                      <a:gd name="connsiteX89" fmla="*/ 3427345 w 3428999"/>
                      <a:gd name="connsiteY89" fmla="*/ 618777 h 4800600"/>
                      <a:gd name="connsiteX90" fmla="*/ 3423105 w 3428999"/>
                      <a:gd name="connsiteY90" fmla="*/ 572090 h 4800600"/>
                      <a:gd name="connsiteX91" fmla="*/ 3416157 w 3428999"/>
                      <a:gd name="connsiteY91" fmla="*/ 526420 h 4800600"/>
                      <a:gd name="connsiteX92" fmla="*/ 3406596 w 3428999"/>
                      <a:gd name="connsiteY92" fmla="*/ 481878 h 4800600"/>
                      <a:gd name="connsiteX93" fmla="*/ 3394521 w 3428999"/>
                      <a:gd name="connsiteY93" fmla="*/ 438578 h 4800600"/>
                      <a:gd name="connsiteX94" fmla="*/ 3380026 w 3428999"/>
                      <a:gd name="connsiteY94" fmla="*/ 396630 h 4800600"/>
                      <a:gd name="connsiteX95" fmla="*/ 3363210 w 3428999"/>
                      <a:gd name="connsiteY95" fmla="*/ 356152 h 4800600"/>
                      <a:gd name="connsiteX96" fmla="*/ 3344170 w 3428999"/>
                      <a:gd name="connsiteY96" fmla="*/ 317252 h 4800600"/>
                      <a:gd name="connsiteX97" fmla="*/ 3323001 w 3428999"/>
                      <a:gd name="connsiteY97" fmla="*/ 280045 h 4800600"/>
                      <a:gd name="connsiteX98" fmla="*/ 3299800 w 3428999"/>
                      <a:gd name="connsiteY98" fmla="*/ 244643 h 4800600"/>
                      <a:gd name="connsiteX99" fmla="*/ 3274664 w 3428999"/>
                      <a:gd name="connsiteY99" fmla="*/ 211159 h 4800600"/>
                      <a:gd name="connsiteX100" fmla="*/ 3247690 w 3428999"/>
                      <a:gd name="connsiteY100" fmla="*/ 179706 h 4800600"/>
                      <a:gd name="connsiteX101" fmla="*/ 3218974 w 3428999"/>
                      <a:gd name="connsiteY101" fmla="*/ 150396 h 4800600"/>
                      <a:gd name="connsiteX102" fmla="*/ 3188614 w 3428999"/>
                      <a:gd name="connsiteY102" fmla="*/ 123343 h 4800600"/>
                      <a:gd name="connsiteX103" fmla="*/ 3156705 w 3428999"/>
                      <a:gd name="connsiteY103" fmla="*/ 98659 h 4800600"/>
                      <a:gd name="connsiteX104" fmla="*/ 3123345 w 3428999"/>
                      <a:gd name="connsiteY104" fmla="*/ 76457 h 4800600"/>
                      <a:gd name="connsiteX105" fmla="*/ 3088630 w 3428999"/>
                      <a:gd name="connsiteY105" fmla="*/ 56849 h 4800600"/>
                      <a:gd name="connsiteX106" fmla="*/ 3052657 w 3428999"/>
                      <a:gd name="connsiteY106" fmla="*/ 39947 h 4800600"/>
                      <a:gd name="connsiteX107" fmla="*/ 3015522 w 3428999"/>
                      <a:gd name="connsiteY107" fmla="*/ 25866 h 4800600"/>
                      <a:gd name="connsiteX108" fmla="*/ 2977324 w 3428999"/>
                      <a:gd name="connsiteY108" fmla="*/ 14718 h 4800600"/>
                      <a:gd name="connsiteX109" fmla="*/ 2938157 w 3428999"/>
                      <a:gd name="connsiteY109" fmla="*/ 6616 h 4800600"/>
                      <a:gd name="connsiteX110" fmla="*/ 2898118 w 3428999"/>
                      <a:gd name="connsiteY110" fmla="*/ 1672 h 4800600"/>
                      <a:gd name="connsiteX111" fmla="*/ 2857306 w 3428999"/>
                      <a:gd name="connsiteY111" fmla="*/ 0 h 4800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  <a:cxn ang="0">
                        <a:pos x="connsiteX65" y="connsiteY65"/>
                      </a:cxn>
                      <a:cxn ang="0">
                        <a:pos x="connsiteX66" y="connsiteY66"/>
                      </a:cxn>
                      <a:cxn ang="0">
                        <a:pos x="connsiteX67" y="connsiteY67"/>
                      </a:cxn>
                      <a:cxn ang="0">
                        <a:pos x="connsiteX68" y="connsiteY68"/>
                      </a:cxn>
                      <a:cxn ang="0">
                        <a:pos x="connsiteX69" y="connsiteY69"/>
                      </a:cxn>
                      <a:cxn ang="0">
                        <a:pos x="connsiteX70" y="connsiteY70"/>
                      </a:cxn>
                      <a:cxn ang="0">
                        <a:pos x="connsiteX71" y="connsiteY71"/>
                      </a:cxn>
                      <a:cxn ang="0">
                        <a:pos x="connsiteX72" y="connsiteY72"/>
                      </a:cxn>
                      <a:cxn ang="0">
                        <a:pos x="connsiteX73" y="connsiteY73"/>
                      </a:cxn>
                      <a:cxn ang="0">
                        <a:pos x="connsiteX74" y="connsiteY74"/>
                      </a:cxn>
                      <a:cxn ang="0">
                        <a:pos x="connsiteX75" y="connsiteY75"/>
                      </a:cxn>
                      <a:cxn ang="0">
                        <a:pos x="connsiteX76" y="connsiteY76"/>
                      </a:cxn>
                      <a:cxn ang="0">
                        <a:pos x="connsiteX77" y="connsiteY77"/>
                      </a:cxn>
                      <a:cxn ang="0">
                        <a:pos x="connsiteX78" y="connsiteY78"/>
                      </a:cxn>
                      <a:cxn ang="0">
                        <a:pos x="connsiteX79" y="connsiteY79"/>
                      </a:cxn>
                      <a:cxn ang="0">
                        <a:pos x="connsiteX80" y="connsiteY80"/>
                      </a:cxn>
                      <a:cxn ang="0">
                        <a:pos x="connsiteX81" y="connsiteY81"/>
                      </a:cxn>
                      <a:cxn ang="0">
                        <a:pos x="connsiteX82" y="connsiteY82"/>
                      </a:cxn>
                      <a:cxn ang="0">
                        <a:pos x="connsiteX83" y="connsiteY83"/>
                      </a:cxn>
                      <a:cxn ang="0">
                        <a:pos x="connsiteX84" y="connsiteY84"/>
                      </a:cxn>
                      <a:cxn ang="0">
                        <a:pos x="connsiteX85" y="connsiteY85"/>
                      </a:cxn>
                      <a:cxn ang="0">
                        <a:pos x="connsiteX86" y="connsiteY86"/>
                      </a:cxn>
                      <a:cxn ang="0">
                        <a:pos x="connsiteX87" y="connsiteY87"/>
                      </a:cxn>
                      <a:cxn ang="0">
                        <a:pos x="connsiteX88" y="connsiteY88"/>
                      </a:cxn>
                      <a:cxn ang="0">
                        <a:pos x="connsiteX89" y="connsiteY89"/>
                      </a:cxn>
                      <a:cxn ang="0">
                        <a:pos x="connsiteX90" y="connsiteY90"/>
                      </a:cxn>
                      <a:cxn ang="0">
                        <a:pos x="connsiteX91" y="connsiteY91"/>
                      </a:cxn>
                      <a:cxn ang="0">
                        <a:pos x="connsiteX92" y="connsiteY92"/>
                      </a:cxn>
                      <a:cxn ang="0">
                        <a:pos x="connsiteX93" y="connsiteY93"/>
                      </a:cxn>
                      <a:cxn ang="0">
                        <a:pos x="connsiteX94" y="connsiteY94"/>
                      </a:cxn>
                      <a:cxn ang="0">
                        <a:pos x="connsiteX95" y="connsiteY95"/>
                      </a:cxn>
                      <a:cxn ang="0">
                        <a:pos x="connsiteX96" y="connsiteY96"/>
                      </a:cxn>
                      <a:cxn ang="0">
                        <a:pos x="connsiteX97" y="connsiteY97"/>
                      </a:cxn>
                      <a:cxn ang="0">
                        <a:pos x="connsiteX98" y="connsiteY98"/>
                      </a:cxn>
                      <a:cxn ang="0">
                        <a:pos x="connsiteX99" y="connsiteY99"/>
                      </a:cxn>
                      <a:cxn ang="0">
                        <a:pos x="connsiteX100" y="connsiteY100"/>
                      </a:cxn>
                      <a:cxn ang="0">
                        <a:pos x="connsiteX101" y="connsiteY101"/>
                      </a:cxn>
                      <a:cxn ang="0">
                        <a:pos x="connsiteX102" y="connsiteY102"/>
                      </a:cxn>
                      <a:cxn ang="0">
                        <a:pos x="connsiteX103" y="connsiteY103"/>
                      </a:cxn>
                      <a:cxn ang="0">
                        <a:pos x="connsiteX104" y="connsiteY104"/>
                      </a:cxn>
                      <a:cxn ang="0">
                        <a:pos x="connsiteX105" y="connsiteY105"/>
                      </a:cxn>
                      <a:cxn ang="0">
                        <a:pos x="connsiteX106" y="connsiteY106"/>
                      </a:cxn>
                      <a:cxn ang="0">
                        <a:pos x="connsiteX107" y="connsiteY107"/>
                      </a:cxn>
                      <a:cxn ang="0">
                        <a:pos x="connsiteX108" y="connsiteY108"/>
                      </a:cxn>
                      <a:cxn ang="0">
                        <a:pos x="connsiteX109" y="connsiteY109"/>
                      </a:cxn>
                      <a:cxn ang="0">
                        <a:pos x="connsiteX110" y="connsiteY110"/>
                      </a:cxn>
                      <a:cxn ang="0">
                        <a:pos x="connsiteX111" y="connsiteY111"/>
                      </a:cxn>
                    </a:cxnLst>
                    <a:rect l="l" t="t" r="r" b="b"/>
                    <a:pathLst>
                      <a:path w="3428999" h="4800600" fill="none" extrusionOk="0">
                        <a:moveTo>
                          <a:pt x="2857306" y="0"/>
                        </a:moveTo>
                        <a:cubicBezTo>
                          <a:pt x="2580054" y="44474"/>
                          <a:pt x="2491938" y="-26872"/>
                          <a:pt x="2285848" y="0"/>
                        </a:cubicBezTo>
                        <a:cubicBezTo>
                          <a:pt x="2079758" y="26872"/>
                          <a:pt x="1991737" y="-38183"/>
                          <a:pt x="1760107" y="0"/>
                        </a:cubicBezTo>
                        <a:cubicBezTo>
                          <a:pt x="1528477" y="38183"/>
                          <a:pt x="1478918" y="-26437"/>
                          <a:pt x="1257224" y="0"/>
                        </a:cubicBezTo>
                        <a:cubicBezTo>
                          <a:pt x="1035530" y="26437"/>
                          <a:pt x="810753" y="-77340"/>
                          <a:pt x="571474" y="0"/>
                        </a:cubicBezTo>
                        <a:cubicBezTo>
                          <a:pt x="558343" y="2352"/>
                          <a:pt x="538823" y="-2285"/>
                          <a:pt x="530661" y="1672"/>
                        </a:cubicBezTo>
                        <a:cubicBezTo>
                          <a:pt x="511260" y="8849"/>
                          <a:pt x="505209" y="1995"/>
                          <a:pt x="490622" y="6616"/>
                        </a:cubicBezTo>
                        <a:cubicBezTo>
                          <a:pt x="478370" y="14036"/>
                          <a:pt x="463887" y="8761"/>
                          <a:pt x="451456" y="14718"/>
                        </a:cubicBezTo>
                        <a:cubicBezTo>
                          <a:pt x="434287" y="21712"/>
                          <a:pt x="429662" y="20865"/>
                          <a:pt x="413257" y="25866"/>
                        </a:cubicBezTo>
                        <a:cubicBezTo>
                          <a:pt x="405552" y="29008"/>
                          <a:pt x="387890" y="30680"/>
                          <a:pt x="376122" y="39947"/>
                        </a:cubicBezTo>
                        <a:cubicBezTo>
                          <a:pt x="360349" y="47467"/>
                          <a:pt x="349335" y="48341"/>
                          <a:pt x="340149" y="56849"/>
                        </a:cubicBezTo>
                        <a:cubicBezTo>
                          <a:pt x="333639" y="63053"/>
                          <a:pt x="317193" y="64578"/>
                          <a:pt x="305434" y="76457"/>
                        </a:cubicBezTo>
                        <a:cubicBezTo>
                          <a:pt x="292932" y="85363"/>
                          <a:pt x="285332" y="86344"/>
                          <a:pt x="272074" y="98659"/>
                        </a:cubicBezTo>
                        <a:cubicBezTo>
                          <a:pt x="258557" y="112467"/>
                          <a:pt x="253596" y="109339"/>
                          <a:pt x="240165" y="123343"/>
                        </a:cubicBezTo>
                        <a:cubicBezTo>
                          <a:pt x="227754" y="135505"/>
                          <a:pt x="216583" y="142555"/>
                          <a:pt x="209805" y="150396"/>
                        </a:cubicBezTo>
                        <a:cubicBezTo>
                          <a:pt x="202535" y="163718"/>
                          <a:pt x="191492" y="162429"/>
                          <a:pt x="181089" y="179706"/>
                        </a:cubicBezTo>
                        <a:cubicBezTo>
                          <a:pt x="171586" y="197049"/>
                          <a:pt x="160228" y="197433"/>
                          <a:pt x="154115" y="211159"/>
                        </a:cubicBezTo>
                        <a:cubicBezTo>
                          <a:pt x="146260" y="227931"/>
                          <a:pt x="134436" y="234251"/>
                          <a:pt x="128979" y="244643"/>
                        </a:cubicBezTo>
                        <a:cubicBezTo>
                          <a:pt x="119567" y="260160"/>
                          <a:pt x="110184" y="272017"/>
                          <a:pt x="105779" y="280045"/>
                        </a:cubicBezTo>
                        <a:cubicBezTo>
                          <a:pt x="98497" y="294468"/>
                          <a:pt x="87872" y="302701"/>
                          <a:pt x="84609" y="317252"/>
                        </a:cubicBezTo>
                        <a:cubicBezTo>
                          <a:pt x="75791" y="336260"/>
                          <a:pt x="68810" y="341096"/>
                          <a:pt x="65569" y="356152"/>
                        </a:cubicBezTo>
                        <a:cubicBezTo>
                          <a:pt x="64924" y="365814"/>
                          <a:pt x="49496" y="382541"/>
                          <a:pt x="48753" y="396630"/>
                        </a:cubicBezTo>
                        <a:cubicBezTo>
                          <a:pt x="44518" y="415846"/>
                          <a:pt x="38733" y="422590"/>
                          <a:pt x="34258" y="438578"/>
                        </a:cubicBezTo>
                        <a:cubicBezTo>
                          <a:pt x="31309" y="454076"/>
                          <a:pt x="22484" y="460987"/>
                          <a:pt x="22183" y="481878"/>
                        </a:cubicBezTo>
                        <a:cubicBezTo>
                          <a:pt x="20656" y="502877"/>
                          <a:pt x="12416" y="511056"/>
                          <a:pt x="12622" y="526420"/>
                        </a:cubicBezTo>
                        <a:cubicBezTo>
                          <a:pt x="13409" y="546401"/>
                          <a:pt x="7827" y="549067"/>
                          <a:pt x="5674" y="572090"/>
                        </a:cubicBezTo>
                        <a:cubicBezTo>
                          <a:pt x="5645" y="584138"/>
                          <a:pt x="1697" y="607868"/>
                          <a:pt x="1434" y="618777"/>
                        </a:cubicBezTo>
                        <a:cubicBezTo>
                          <a:pt x="3571" y="635952"/>
                          <a:pt x="-2462" y="652697"/>
                          <a:pt x="0" y="666367"/>
                        </a:cubicBezTo>
                        <a:cubicBezTo>
                          <a:pt x="3907" y="815426"/>
                          <a:pt x="-40509" y="1062303"/>
                          <a:pt x="0" y="1278967"/>
                        </a:cubicBezTo>
                        <a:cubicBezTo>
                          <a:pt x="40509" y="1495631"/>
                          <a:pt x="-38012" y="1606342"/>
                          <a:pt x="0" y="1926242"/>
                        </a:cubicBezTo>
                        <a:cubicBezTo>
                          <a:pt x="38012" y="2246142"/>
                          <a:pt x="-29341" y="2254742"/>
                          <a:pt x="0" y="2400141"/>
                        </a:cubicBezTo>
                        <a:cubicBezTo>
                          <a:pt x="29341" y="2545540"/>
                          <a:pt x="-51123" y="2778664"/>
                          <a:pt x="0" y="2978065"/>
                        </a:cubicBezTo>
                        <a:cubicBezTo>
                          <a:pt x="51123" y="3177466"/>
                          <a:pt x="-8561" y="3445942"/>
                          <a:pt x="0" y="3590665"/>
                        </a:cubicBezTo>
                        <a:cubicBezTo>
                          <a:pt x="8561" y="3735388"/>
                          <a:pt x="-31387" y="3969704"/>
                          <a:pt x="0" y="4133914"/>
                        </a:cubicBezTo>
                        <a:cubicBezTo>
                          <a:pt x="-2104" y="4149436"/>
                          <a:pt x="599" y="4165509"/>
                          <a:pt x="1434" y="4181502"/>
                        </a:cubicBezTo>
                        <a:cubicBezTo>
                          <a:pt x="7540" y="4200963"/>
                          <a:pt x="382" y="4215229"/>
                          <a:pt x="5674" y="4228187"/>
                        </a:cubicBezTo>
                        <a:cubicBezTo>
                          <a:pt x="8291" y="4241720"/>
                          <a:pt x="5800" y="4262072"/>
                          <a:pt x="12622" y="4273857"/>
                        </a:cubicBezTo>
                        <a:cubicBezTo>
                          <a:pt x="19048" y="4285795"/>
                          <a:pt x="18637" y="4307319"/>
                          <a:pt x="22183" y="4318398"/>
                        </a:cubicBezTo>
                        <a:cubicBezTo>
                          <a:pt x="28456" y="4326718"/>
                          <a:pt x="31027" y="4353161"/>
                          <a:pt x="34258" y="4361698"/>
                        </a:cubicBezTo>
                        <a:cubicBezTo>
                          <a:pt x="44299" y="4374590"/>
                          <a:pt x="41262" y="4385364"/>
                          <a:pt x="48753" y="4403644"/>
                        </a:cubicBezTo>
                        <a:cubicBezTo>
                          <a:pt x="53355" y="4412000"/>
                          <a:pt x="53450" y="4426200"/>
                          <a:pt x="65569" y="4444123"/>
                        </a:cubicBezTo>
                        <a:cubicBezTo>
                          <a:pt x="74385" y="4451266"/>
                          <a:pt x="72510" y="4466475"/>
                          <a:pt x="84609" y="4483022"/>
                        </a:cubicBezTo>
                        <a:cubicBezTo>
                          <a:pt x="96108" y="4494518"/>
                          <a:pt x="95374" y="4510057"/>
                          <a:pt x="105779" y="4520230"/>
                        </a:cubicBezTo>
                        <a:cubicBezTo>
                          <a:pt x="115160" y="4529170"/>
                          <a:pt x="115877" y="4544255"/>
                          <a:pt x="128979" y="4555632"/>
                        </a:cubicBezTo>
                        <a:cubicBezTo>
                          <a:pt x="139807" y="4569542"/>
                          <a:pt x="144285" y="4583951"/>
                          <a:pt x="154115" y="4589117"/>
                        </a:cubicBezTo>
                        <a:cubicBezTo>
                          <a:pt x="163195" y="4597470"/>
                          <a:pt x="170934" y="4610540"/>
                          <a:pt x="181089" y="4620570"/>
                        </a:cubicBezTo>
                        <a:cubicBezTo>
                          <a:pt x="187867" y="4627375"/>
                          <a:pt x="200931" y="4643570"/>
                          <a:pt x="209805" y="4649880"/>
                        </a:cubicBezTo>
                        <a:cubicBezTo>
                          <a:pt x="219363" y="4655688"/>
                          <a:pt x="233585" y="4671427"/>
                          <a:pt x="240165" y="4676934"/>
                        </a:cubicBezTo>
                        <a:cubicBezTo>
                          <a:pt x="249206" y="4683173"/>
                          <a:pt x="264954" y="4696974"/>
                          <a:pt x="272074" y="4701618"/>
                        </a:cubicBezTo>
                        <a:cubicBezTo>
                          <a:pt x="283861" y="4704877"/>
                          <a:pt x="292037" y="4718258"/>
                          <a:pt x="305434" y="4723821"/>
                        </a:cubicBezTo>
                        <a:cubicBezTo>
                          <a:pt x="316946" y="4729812"/>
                          <a:pt x="331395" y="4741323"/>
                          <a:pt x="340149" y="4743430"/>
                        </a:cubicBezTo>
                        <a:cubicBezTo>
                          <a:pt x="352785" y="4746879"/>
                          <a:pt x="364731" y="4756358"/>
                          <a:pt x="376122" y="4760332"/>
                        </a:cubicBezTo>
                        <a:cubicBezTo>
                          <a:pt x="389686" y="4761382"/>
                          <a:pt x="403665" y="4770811"/>
                          <a:pt x="413257" y="4774413"/>
                        </a:cubicBezTo>
                        <a:cubicBezTo>
                          <a:pt x="425375" y="4773974"/>
                          <a:pt x="441886" y="4786789"/>
                          <a:pt x="451456" y="4785562"/>
                        </a:cubicBezTo>
                        <a:cubicBezTo>
                          <a:pt x="463908" y="4785008"/>
                          <a:pt x="477830" y="4791092"/>
                          <a:pt x="490622" y="4793664"/>
                        </a:cubicBezTo>
                        <a:cubicBezTo>
                          <a:pt x="501098" y="4790108"/>
                          <a:pt x="521190" y="4801218"/>
                          <a:pt x="530661" y="4798608"/>
                        </a:cubicBezTo>
                        <a:cubicBezTo>
                          <a:pt x="544738" y="4797326"/>
                          <a:pt x="557279" y="4801010"/>
                          <a:pt x="571474" y="4800281"/>
                        </a:cubicBezTo>
                        <a:cubicBezTo>
                          <a:pt x="821047" y="4779251"/>
                          <a:pt x="993089" y="4842504"/>
                          <a:pt x="1188649" y="4800281"/>
                        </a:cubicBezTo>
                        <a:cubicBezTo>
                          <a:pt x="1384209" y="4758058"/>
                          <a:pt x="1608356" y="4802985"/>
                          <a:pt x="1782965" y="4800281"/>
                        </a:cubicBezTo>
                        <a:cubicBezTo>
                          <a:pt x="1957574" y="4797577"/>
                          <a:pt x="2393037" y="4892530"/>
                          <a:pt x="2857306" y="4800281"/>
                        </a:cubicBezTo>
                        <a:cubicBezTo>
                          <a:pt x="2866156" y="4797302"/>
                          <a:pt x="2881905" y="4800275"/>
                          <a:pt x="2898118" y="4798608"/>
                        </a:cubicBezTo>
                        <a:cubicBezTo>
                          <a:pt x="2912217" y="4792095"/>
                          <a:pt x="2924549" y="4799058"/>
                          <a:pt x="2938157" y="4793664"/>
                        </a:cubicBezTo>
                        <a:cubicBezTo>
                          <a:pt x="2948175" y="4790738"/>
                          <a:pt x="2960826" y="4789379"/>
                          <a:pt x="2977324" y="4785562"/>
                        </a:cubicBezTo>
                        <a:cubicBezTo>
                          <a:pt x="2985794" y="4779019"/>
                          <a:pt x="3007117" y="4779287"/>
                          <a:pt x="3015522" y="4774413"/>
                        </a:cubicBezTo>
                        <a:cubicBezTo>
                          <a:pt x="3033269" y="4767091"/>
                          <a:pt x="3045894" y="4767916"/>
                          <a:pt x="3052657" y="4760332"/>
                        </a:cubicBezTo>
                        <a:cubicBezTo>
                          <a:pt x="3069094" y="4749773"/>
                          <a:pt x="3074951" y="4753821"/>
                          <a:pt x="3088630" y="4743430"/>
                        </a:cubicBezTo>
                        <a:cubicBezTo>
                          <a:pt x="3100228" y="4732807"/>
                          <a:pt x="3110414" y="4736033"/>
                          <a:pt x="3123345" y="4723821"/>
                        </a:cubicBezTo>
                        <a:cubicBezTo>
                          <a:pt x="3129873" y="4717924"/>
                          <a:pt x="3143930" y="4714332"/>
                          <a:pt x="3156705" y="4701618"/>
                        </a:cubicBezTo>
                        <a:cubicBezTo>
                          <a:pt x="3165264" y="4692191"/>
                          <a:pt x="3176683" y="4686422"/>
                          <a:pt x="3188614" y="4676934"/>
                        </a:cubicBezTo>
                        <a:cubicBezTo>
                          <a:pt x="3194781" y="4666127"/>
                          <a:pt x="3207226" y="4663693"/>
                          <a:pt x="3218974" y="4649880"/>
                        </a:cubicBezTo>
                        <a:cubicBezTo>
                          <a:pt x="3230515" y="4633156"/>
                          <a:pt x="3238885" y="4632394"/>
                          <a:pt x="3247690" y="4620570"/>
                        </a:cubicBezTo>
                        <a:cubicBezTo>
                          <a:pt x="3256528" y="4605527"/>
                          <a:pt x="3268344" y="4597529"/>
                          <a:pt x="3274664" y="4589117"/>
                        </a:cubicBezTo>
                        <a:cubicBezTo>
                          <a:pt x="3278367" y="4575870"/>
                          <a:pt x="3293947" y="4565132"/>
                          <a:pt x="3299800" y="4555632"/>
                        </a:cubicBezTo>
                        <a:cubicBezTo>
                          <a:pt x="3307150" y="4538595"/>
                          <a:pt x="3317254" y="4532736"/>
                          <a:pt x="3323001" y="4520230"/>
                        </a:cubicBezTo>
                        <a:cubicBezTo>
                          <a:pt x="3330286" y="4499898"/>
                          <a:pt x="3337959" y="4499535"/>
                          <a:pt x="3344170" y="4483022"/>
                        </a:cubicBezTo>
                        <a:cubicBezTo>
                          <a:pt x="3348949" y="4464157"/>
                          <a:pt x="3354410" y="4463433"/>
                          <a:pt x="3363210" y="4444123"/>
                        </a:cubicBezTo>
                        <a:cubicBezTo>
                          <a:pt x="3369413" y="4426723"/>
                          <a:pt x="3378445" y="4419583"/>
                          <a:pt x="3380026" y="4403644"/>
                        </a:cubicBezTo>
                        <a:cubicBezTo>
                          <a:pt x="3382410" y="4384780"/>
                          <a:pt x="3391957" y="4378191"/>
                          <a:pt x="3394521" y="4361698"/>
                        </a:cubicBezTo>
                        <a:cubicBezTo>
                          <a:pt x="3396888" y="4351278"/>
                          <a:pt x="3404624" y="4337301"/>
                          <a:pt x="3406596" y="4318398"/>
                        </a:cubicBezTo>
                        <a:cubicBezTo>
                          <a:pt x="3407021" y="4306711"/>
                          <a:pt x="3414111" y="4285306"/>
                          <a:pt x="3416157" y="4273857"/>
                        </a:cubicBezTo>
                        <a:cubicBezTo>
                          <a:pt x="3417856" y="4258273"/>
                          <a:pt x="3425149" y="4245380"/>
                          <a:pt x="3423105" y="4228187"/>
                        </a:cubicBezTo>
                        <a:cubicBezTo>
                          <a:pt x="3421796" y="4210224"/>
                          <a:pt x="3428353" y="4201222"/>
                          <a:pt x="3427345" y="4181502"/>
                        </a:cubicBezTo>
                        <a:cubicBezTo>
                          <a:pt x="3428676" y="4167434"/>
                          <a:pt x="3430396" y="4150951"/>
                          <a:pt x="3428781" y="4133914"/>
                        </a:cubicBezTo>
                        <a:cubicBezTo>
                          <a:pt x="3372934" y="3931069"/>
                          <a:pt x="3454614" y="3791612"/>
                          <a:pt x="3428781" y="3660016"/>
                        </a:cubicBezTo>
                        <a:cubicBezTo>
                          <a:pt x="3402948" y="3528420"/>
                          <a:pt x="3433352" y="3378504"/>
                          <a:pt x="3428781" y="3151442"/>
                        </a:cubicBezTo>
                        <a:cubicBezTo>
                          <a:pt x="3424210" y="2924380"/>
                          <a:pt x="3497862" y="2684714"/>
                          <a:pt x="3428781" y="2538842"/>
                        </a:cubicBezTo>
                        <a:cubicBezTo>
                          <a:pt x="3359700" y="2392970"/>
                          <a:pt x="3486825" y="2163508"/>
                          <a:pt x="3428781" y="1995593"/>
                        </a:cubicBezTo>
                        <a:cubicBezTo>
                          <a:pt x="3370737" y="1827678"/>
                          <a:pt x="3431316" y="1615410"/>
                          <a:pt x="3428781" y="1417669"/>
                        </a:cubicBezTo>
                        <a:cubicBezTo>
                          <a:pt x="3426246" y="1219928"/>
                          <a:pt x="3510713" y="949812"/>
                          <a:pt x="3428781" y="666367"/>
                        </a:cubicBezTo>
                        <a:cubicBezTo>
                          <a:pt x="3432113" y="648848"/>
                          <a:pt x="3427183" y="631858"/>
                          <a:pt x="3427345" y="618777"/>
                        </a:cubicBezTo>
                        <a:cubicBezTo>
                          <a:pt x="3423098" y="608497"/>
                          <a:pt x="3429698" y="586134"/>
                          <a:pt x="3423105" y="572090"/>
                        </a:cubicBezTo>
                        <a:cubicBezTo>
                          <a:pt x="3416719" y="561361"/>
                          <a:pt x="3421798" y="539826"/>
                          <a:pt x="3416157" y="526420"/>
                        </a:cubicBezTo>
                        <a:cubicBezTo>
                          <a:pt x="3409768" y="510757"/>
                          <a:pt x="3414896" y="500967"/>
                          <a:pt x="3406596" y="481878"/>
                        </a:cubicBezTo>
                        <a:cubicBezTo>
                          <a:pt x="3398996" y="469461"/>
                          <a:pt x="3399100" y="446806"/>
                          <a:pt x="3394521" y="438578"/>
                        </a:cubicBezTo>
                        <a:cubicBezTo>
                          <a:pt x="3385094" y="419339"/>
                          <a:pt x="3386176" y="407419"/>
                          <a:pt x="3380026" y="396630"/>
                        </a:cubicBezTo>
                        <a:cubicBezTo>
                          <a:pt x="3371539" y="378646"/>
                          <a:pt x="3372845" y="374519"/>
                          <a:pt x="3363210" y="356152"/>
                        </a:cubicBezTo>
                        <a:cubicBezTo>
                          <a:pt x="3356264" y="345442"/>
                          <a:pt x="3350608" y="328424"/>
                          <a:pt x="3344170" y="317252"/>
                        </a:cubicBezTo>
                        <a:cubicBezTo>
                          <a:pt x="3335309" y="307373"/>
                          <a:pt x="3331255" y="294339"/>
                          <a:pt x="3323001" y="280045"/>
                        </a:cubicBezTo>
                        <a:cubicBezTo>
                          <a:pt x="3310867" y="264844"/>
                          <a:pt x="3311375" y="259167"/>
                          <a:pt x="3299800" y="244643"/>
                        </a:cubicBezTo>
                        <a:cubicBezTo>
                          <a:pt x="3285025" y="230493"/>
                          <a:pt x="3281932" y="217229"/>
                          <a:pt x="3274664" y="211159"/>
                        </a:cubicBezTo>
                        <a:cubicBezTo>
                          <a:pt x="3266001" y="205424"/>
                          <a:pt x="3256530" y="185279"/>
                          <a:pt x="3247690" y="179706"/>
                        </a:cubicBezTo>
                        <a:cubicBezTo>
                          <a:pt x="3237036" y="174298"/>
                          <a:pt x="3227278" y="154258"/>
                          <a:pt x="3218974" y="150396"/>
                        </a:cubicBezTo>
                        <a:cubicBezTo>
                          <a:pt x="3212030" y="144258"/>
                          <a:pt x="3203483" y="135184"/>
                          <a:pt x="3188614" y="123343"/>
                        </a:cubicBezTo>
                        <a:cubicBezTo>
                          <a:pt x="3176188" y="117343"/>
                          <a:pt x="3170377" y="106335"/>
                          <a:pt x="3156705" y="98659"/>
                        </a:cubicBezTo>
                        <a:cubicBezTo>
                          <a:pt x="3146325" y="92063"/>
                          <a:pt x="3138461" y="82756"/>
                          <a:pt x="3123345" y="76457"/>
                        </a:cubicBezTo>
                        <a:cubicBezTo>
                          <a:pt x="3111128" y="70950"/>
                          <a:pt x="3101357" y="63333"/>
                          <a:pt x="3088630" y="56849"/>
                        </a:cubicBezTo>
                        <a:cubicBezTo>
                          <a:pt x="3076103" y="55288"/>
                          <a:pt x="3066417" y="44625"/>
                          <a:pt x="3052657" y="39947"/>
                        </a:cubicBezTo>
                        <a:cubicBezTo>
                          <a:pt x="3039768" y="36096"/>
                          <a:pt x="3031520" y="31744"/>
                          <a:pt x="3015522" y="25866"/>
                        </a:cubicBezTo>
                        <a:cubicBezTo>
                          <a:pt x="2997185" y="22368"/>
                          <a:pt x="2989167" y="16971"/>
                          <a:pt x="2977324" y="14718"/>
                        </a:cubicBezTo>
                        <a:cubicBezTo>
                          <a:pt x="2958322" y="11227"/>
                          <a:pt x="2954155" y="8113"/>
                          <a:pt x="2938157" y="6616"/>
                        </a:cubicBezTo>
                        <a:cubicBezTo>
                          <a:pt x="2921178" y="8878"/>
                          <a:pt x="2916516" y="3304"/>
                          <a:pt x="2898118" y="1672"/>
                        </a:cubicBezTo>
                        <a:cubicBezTo>
                          <a:pt x="2886642" y="4710"/>
                          <a:pt x="2869440" y="-2836"/>
                          <a:pt x="2857306" y="0"/>
                        </a:cubicBezTo>
                        <a:close/>
                      </a:path>
                      <a:path w="3428999" h="4800600" stroke="0" extrusionOk="0">
                        <a:moveTo>
                          <a:pt x="2857306" y="0"/>
                        </a:moveTo>
                        <a:cubicBezTo>
                          <a:pt x="2708449" y="20081"/>
                          <a:pt x="2512164" y="-29818"/>
                          <a:pt x="2331565" y="0"/>
                        </a:cubicBezTo>
                        <a:cubicBezTo>
                          <a:pt x="2150966" y="29818"/>
                          <a:pt x="2059147" y="-10381"/>
                          <a:pt x="1805823" y="0"/>
                        </a:cubicBezTo>
                        <a:cubicBezTo>
                          <a:pt x="1552499" y="10381"/>
                          <a:pt x="1442060" y="-61610"/>
                          <a:pt x="1234365" y="0"/>
                        </a:cubicBezTo>
                        <a:cubicBezTo>
                          <a:pt x="1026670" y="61610"/>
                          <a:pt x="809093" y="-8710"/>
                          <a:pt x="571474" y="0"/>
                        </a:cubicBezTo>
                        <a:cubicBezTo>
                          <a:pt x="559590" y="1742"/>
                          <a:pt x="546329" y="-3355"/>
                          <a:pt x="530661" y="1672"/>
                        </a:cubicBezTo>
                        <a:cubicBezTo>
                          <a:pt x="518006" y="7237"/>
                          <a:pt x="507331" y="2952"/>
                          <a:pt x="490622" y="6616"/>
                        </a:cubicBezTo>
                        <a:cubicBezTo>
                          <a:pt x="480284" y="12921"/>
                          <a:pt x="460680" y="12169"/>
                          <a:pt x="451456" y="14718"/>
                        </a:cubicBezTo>
                        <a:cubicBezTo>
                          <a:pt x="440993" y="17867"/>
                          <a:pt x="424319" y="17810"/>
                          <a:pt x="413257" y="25866"/>
                        </a:cubicBezTo>
                        <a:cubicBezTo>
                          <a:pt x="398278" y="35477"/>
                          <a:pt x="388972" y="34046"/>
                          <a:pt x="376122" y="39947"/>
                        </a:cubicBezTo>
                        <a:cubicBezTo>
                          <a:pt x="366593" y="46972"/>
                          <a:pt x="353578" y="50283"/>
                          <a:pt x="340149" y="56849"/>
                        </a:cubicBezTo>
                        <a:cubicBezTo>
                          <a:pt x="324064" y="68465"/>
                          <a:pt x="315263" y="69376"/>
                          <a:pt x="305434" y="76457"/>
                        </a:cubicBezTo>
                        <a:cubicBezTo>
                          <a:pt x="297754" y="86800"/>
                          <a:pt x="285591" y="84330"/>
                          <a:pt x="272074" y="98659"/>
                        </a:cubicBezTo>
                        <a:cubicBezTo>
                          <a:pt x="262750" y="111126"/>
                          <a:pt x="254315" y="109968"/>
                          <a:pt x="240165" y="123343"/>
                        </a:cubicBezTo>
                        <a:cubicBezTo>
                          <a:pt x="229882" y="133554"/>
                          <a:pt x="216526" y="138125"/>
                          <a:pt x="209805" y="150396"/>
                        </a:cubicBezTo>
                        <a:cubicBezTo>
                          <a:pt x="204182" y="157230"/>
                          <a:pt x="189063" y="169157"/>
                          <a:pt x="181089" y="179706"/>
                        </a:cubicBezTo>
                        <a:cubicBezTo>
                          <a:pt x="173297" y="193534"/>
                          <a:pt x="165777" y="197397"/>
                          <a:pt x="154115" y="211159"/>
                        </a:cubicBezTo>
                        <a:cubicBezTo>
                          <a:pt x="148302" y="225712"/>
                          <a:pt x="134855" y="233867"/>
                          <a:pt x="128979" y="244643"/>
                        </a:cubicBezTo>
                        <a:cubicBezTo>
                          <a:pt x="119843" y="262083"/>
                          <a:pt x="114203" y="260408"/>
                          <a:pt x="105779" y="280045"/>
                        </a:cubicBezTo>
                        <a:cubicBezTo>
                          <a:pt x="101624" y="291528"/>
                          <a:pt x="89012" y="304354"/>
                          <a:pt x="84609" y="317252"/>
                        </a:cubicBezTo>
                        <a:cubicBezTo>
                          <a:pt x="81230" y="330273"/>
                          <a:pt x="72465" y="339871"/>
                          <a:pt x="65569" y="356152"/>
                        </a:cubicBezTo>
                        <a:cubicBezTo>
                          <a:pt x="64128" y="366796"/>
                          <a:pt x="54185" y="375699"/>
                          <a:pt x="48753" y="396630"/>
                        </a:cubicBezTo>
                        <a:cubicBezTo>
                          <a:pt x="47245" y="413276"/>
                          <a:pt x="40144" y="418862"/>
                          <a:pt x="34258" y="438578"/>
                        </a:cubicBezTo>
                        <a:cubicBezTo>
                          <a:pt x="34641" y="453825"/>
                          <a:pt x="22450" y="463871"/>
                          <a:pt x="22183" y="481878"/>
                        </a:cubicBezTo>
                        <a:cubicBezTo>
                          <a:pt x="20365" y="497275"/>
                          <a:pt x="11719" y="508796"/>
                          <a:pt x="12622" y="526420"/>
                        </a:cubicBezTo>
                        <a:cubicBezTo>
                          <a:pt x="11301" y="544621"/>
                          <a:pt x="4260" y="550812"/>
                          <a:pt x="5674" y="572090"/>
                        </a:cubicBezTo>
                        <a:cubicBezTo>
                          <a:pt x="9093" y="585761"/>
                          <a:pt x="-124" y="607937"/>
                          <a:pt x="1434" y="618777"/>
                        </a:cubicBezTo>
                        <a:cubicBezTo>
                          <a:pt x="1963" y="634788"/>
                          <a:pt x="886" y="648953"/>
                          <a:pt x="0" y="666367"/>
                        </a:cubicBezTo>
                        <a:cubicBezTo>
                          <a:pt x="69513" y="891024"/>
                          <a:pt x="-68596" y="997145"/>
                          <a:pt x="0" y="1278967"/>
                        </a:cubicBezTo>
                        <a:cubicBezTo>
                          <a:pt x="68596" y="1560789"/>
                          <a:pt x="-50086" y="1663307"/>
                          <a:pt x="0" y="1787541"/>
                        </a:cubicBezTo>
                        <a:cubicBezTo>
                          <a:pt x="50086" y="1911775"/>
                          <a:pt x="-10409" y="2165085"/>
                          <a:pt x="0" y="2365465"/>
                        </a:cubicBezTo>
                        <a:cubicBezTo>
                          <a:pt x="10409" y="2565845"/>
                          <a:pt x="-14441" y="2678073"/>
                          <a:pt x="0" y="2908714"/>
                        </a:cubicBezTo>
                        <a:cubicBezTo>
                          <a:pt x="14441" y="3139355"/>
                          <a:pt x="-69079" y="3271186"/>
                          <a:pt x="0" y="3521314"/>
                        </a:cubicBezTo>
                        <a:cubicBezTo>
                          <a:pt x="69079" y="3771442"/>
                          <a:pt x="-9383" y="3868153"/>
                          <a:pt x="0" y="4133914"/>
                        </a:cubicBezTo>
                        <a:cubicBezTo>
                          <a:pt x="-2230" y="4149561"/>
                          <a:pt x="3264" y="4161606"/>
                          <a:pt x="1434" y="4181502"/>
                        </a:cubicBezTo>
                        <a:cubicBezTo>
                          <a:pt x="4359" y="4199585"/>
                          <a:pt x="2524" y="4207448"/>
                          <a:pt x="5674" y="4228187"/>
                        </a:cubicBezTo>
                        <a:cubicBezTo>
                          <a:pt x="11954" y="4237331"/>
                          <a:pt x="6539" y="4251533"/>
                          <a:pt x="12622" y="4273857"/>
                        </a:cubicBezTo>
                        <a:cubicBezTo>
                          <a:pt x="16016" y="4286130"/>
                          <a:pt x="15762" y="4297144"/>
                          <a:pt x="22183" y="4318398"/>
                        </a:cubicBezTo>
                        <a:cubicBezTo>
                          <a:pt x="30738" y="4335167"/>
                          <a:pt x="26915" y="4340436"/>
                          <a:pt x="34258" y="4361698"/>
                        </a:cubicBezTo>
                        <a:cubicBezTo>
                          <a:pt x="39341" y="4371073"/>
                          <a:pt x="39053" y="4387028"/>
                          <a:pt x="48753" y="4403644"/>
                        </a:cubicBezTo>
                        <a:cubicBezTo>
                          <a:pt x="52806" y="4412568"/>
                          <a:pt x="57176" y="4434680"/>
                          <a:pt x="65569" y="4444123"/>
                        </a:cubicBezTo>
                        <a:cubicBezTo>
                          <a:pt x="76986" y="4460260"/>
                          <a:pt x="76655" y="4468230"/>
                          <a:pt x="84609" y="4483022"/>
                        </a:cubicBezTo>
                        <a:cubicBezTo>
                          <a:pt x="92781" y="4497354"/>
                          <a:pt x="97027" y="4510483"/>
                          <a:pt x="105779" y="4520230"/>
                        </a:cubicBezTo>
                        <a:cubicBezTo>
                          <a:pt x="118301" y="4531989"/>
                          <a:pt x="119901" y="4547962"/>
                          <a:pt x="128979" y="4555632"/>
                        </a:cubicBezTo>
                        <a:cubicBezTo>
                          <a:pt x="141172" y="4571003"/>
                          <a:pt x="143945" y="4583209"/>
                          <a:pt x="154115" y="4589117"/>
                        </a:cubicBezTo>
                        <a:cubicBezTo>
                          <a:pt x="166142" y="4601961"/>
                          <a:pt x="172207" y="4610220"/>
                          <a:pt x="181089" y="4620570"/>
                        </a:cubicBezTo>
                        <a:cubicBezTo>
                          <a:pt x="195868" y="4629601"/>
                          <a:pt x="200238" y="4644279"/>
                          <a:pt x="209805" y="4649880"/>
                        </a:cubicBezTo>
                        <a:cubicBezTo>
                          <a:pt x="221637" y="4659851"/>
                          <a:pt x="224866" y="4665410"/>
                          <a:pt x="240165" y="4676934"/>
                        </a:cubicBezTo>
                        <a:cubicBezTo>
                          <a:pt x="252030" y="4682838"/>
                          <a:pt x="258204" y="4696506"/>
                          <a:pt x="272074" y="4701618"/>
                        </a:cubicBezTo>
                        <a:cubicBezTo>
                          <a:pt x="282285" y="4707320"/>
                          <a:pt x="294222" y="4718184"/>
                          <a:pt x="305434" y="4723821"/>
                        </a:cubicBezTo>
                        <a:cubicBezTo>
                          <a:pt x="322724" y="4732174"/>
                          <a:pt x="324057" y="4738622"/>
                          <a:pt x="340149" y="4743430"/>
                        </a:cubicBezTo>
                        <a:cubicBezTo>
                          <a:pt x="355602" y="4746751"/>
                          <a:pt x="366368" y="4759064"/>
                          <a:pt x="376122" y="4760332"/>
                        </a:cubicBezTo>
                        <a:cubicBezTo>
                          <a:pt x="394454" y="4764545"/>
                          <a:pt x="399987" y="4771945"/>
                          <a:pt x="413257" y="4774413"/>
                        </a:cubicBezTo>
                        <a:cubicBezTo>
                          <a:pt x="422999" y="4775375"/>
                          <a:pt x="439685" y="4784980"/>
                          <a:pt x="451456" y="4785562"/>
                        </a:cubicBezTo>
                        <a:cubicBezTo>
                          <a:pt x="471439" y="4786879"/>
                          <a:pt x="471605" y="4791036"/>
                          <a:pt x="490622" y="4793664"/>
                        </a:cubicBezTo>
                        <a:cubicBezTo>
                          <a:pt x="509203" y="4793547"/>
                          <a:pt x="514044" y="4796700"/>
                          <a:pt x="530661" y="4798608"/>
                        </a:cubicBezTo>
                        <a:cubicBezTo>
                          <a:pt x="544498" y="4798818"/>
                          <a:pt x="561007" y="4800217"/>
                          <a:pt x="571474" y="4800281"/>
                        </a:cubicBezTo>
                        <a:cubicBezTo>
                          <a:pt x="741151" y="4747703"/>
                          <a:pt x="980301" y="4808254"/>
                          <a:pt x="1188649" y="4800281"/>
                        </a:cubicBezTo>
                        <a:cubicBezTo>
                          <a:pt x="1396997" y="4792308"/>
                          <a:pt x="1521649" y="4839728"/>
                          <a:pt x="1737248" y="4800281"/>
                        </a:cubicBezTo>
                        <a:cubicBezTo>
                          <a:pt x="1952847" y="4760834"/>
                          <a:pt x="2188173" y="4825308"/>
                          <a:pt x="2308706" y="4800281"/>
                        </a:cubicBezTo>
                        <a:cubicBezTo>
                          <a:pt x="2429239" y="4775254"/>
                          <a:pt x="2615718" y="4848963"/>
                          <a:pt x="2857306" y="4800281"/>
                        </a:cubicBezTo>
                        <a:cubicBezTo>
                          <a:pt x="2875443" y="4798064"/>
                          <a:pt x="2881954" y="4803103"/>
                          <a:pt x="2898118" y="4798608"/>
                        </a:cubicBezTo>
                        <a:cubicBezTo>
                          <a:pt x="2914842" y="4795152"/>
                          <a:pt x="2920803" y="4799410"/>
                          <a:pt x="2938157" y="4793664"/>
                        </a:cubicBezTo>
                        <a:cubicBezTo>
                          <a:pt x="2952135" y="4786498"/>
                          <a:pt x="2966018" y="4788504"/>
                          <a:pt x="2977324" y="4785562"/>
                        </a:cubicBezTo>
                        <a:cubicBezTo>
                          <a:pt x="2985482" y="4782485"/>
                          <a:pt x="3003675" y="4782121"/>
                          <a:pt x="3015522" y="4774413"/>
                        </a:cubicBezTo>
                        <a:cubicBezTo>
                          <a:pt x="3023313" y="4767257"/>
                          <a:pt x="3038106" y="4770262"/>
                          <a:pt x="3052657" y="4760332"/>
                        </a:cubicBezTo>
                        <a:cubicBezTo>
                          <a:pt x="3063379" y="4752469"/>
                          <a:pt x="3081443" y="4747381"/>
                          <a:pt x="3088630" y="4743430"/>
                        </a:cubicBezTo>
                        <a:cubicBezTo>
                          <a:pt x="3095814" y="4733878"/>
                          <a:pt x="3115516" y="4729581"/>
                          <a:pt x="3123345" y="4723821"/>
                        </a:cubicBezTo>
                        <a:cubicBezTo>
                          <a:pt x="3135836" y="4714202"/>
                          <a:pt x="3144163" y="4714360"/>
                          <a:pt x="3156705" y="4701618"/>
                        </a:cubicBezTo>
                        <a:cubicBezTo>
                          <a:pt x="3161999" y="4693953"/>
                          <a:pt x="3178619" y="4685492"/>
                          <a:pt x="3188614" y="4676934"/>
                        </a:cubicBezTo>
                        <a:cubicBezTo>
                          <a:pt x="3198453" y="4665072"/>
                          <a:pt x="3210816" y="4661046"/>
                          <a:pt x="3218974" y="4649880"/>
                        </a:cubicBezTo>
                        <a:cubicBezTo>
                          <a:pt x="3227938" y="4639440"/>
                          <a:pt x="3244457" y="4630860"/>
                          <a:pt x="3247690" y="4620570"/>
                        </a:cubicBezTo>
                        <a:cubicBezTo>
                          <a:pt x="3252518" y="4611479"/>
                          <a:pt x="3266530" y="4604909"/>
                          <a:pt x="3274664" y="4589117"/>
                        </a:cubicBezTo>
                        <a:cubicBezTo>
                          <a:pt x="3281064" y="4580316"/>
                          <a:pt x="3294080" y="4568686"/>
                          <a:pt x="3299800" y="4555632"/>
                        </a:cubicBezTo>
                        <a:cubicBezTo>
                          <a:pt x="3301175" y="4546272"/>
                          <a:pt x="3321627" y="4530930"/>
                          <a:pt x="3323001" y="4520230"/>
                        </a:cubicBezTo>
                        <a:cubicBezTo>
                          <a:pt x="3330854" y="4505818"/>
                          <a:pt x="3335125" y="4499201"/>
                          <a:pt x="3344170" y="4483022"/>
                        </a:cubicBezTo>
                        <a:cubicBezTo>
                          <a:pt x="3349456" y="4467680"/>
                          <a:pt x="3359164" y="4456415"/>
                          <a:pt x="3363210" y="4444123"/>
                        </a:cubicBezTo>
                        <a:cubicBezTo>
                          <a:pt x="3363661" y="4430779"/>
                          <a:pt x="3376817" y="4414164"/>
                          <a:pt x="3380026" y="4403644"/>
                        </a:cubicBezTo>
                        <a:cubicBezTo>
                          <a:pt x="3382218" y="4385464"/>
                          <a:pt x="3391453" y="4373119"/>
                          <a:pt x="3394521" y="4361698"/>
                        </a:cubicBezTo>
                        <a:cubicBezTo>
                          <a:pt x="3395011" y="4340572"/>
                          <a:pt x="3404697" y="4336962"/>
                          <a:pt x="3406596" y="4318398"/>
                        </a:cubicBezTo>
                        <a:cubicBezTo>
                          <a:pt x="3410013" y="4296705"/>
                          <a:pt x="3416879" y="4292065"/>
                          <a:pt x="3416157" y="4273857"/>
                        </a:cubicBezTo>
                        <a:cubicBezTo>
                          <a:pt x="3416985" y="4252558"/>
                          <a:pt x="3425434" y="4241028"/>
                          <a:pt x="3423105" y="4228187"/>
                        </a:cubicBezTo>
                        <a:cubicBezTo>
                          <a:pt x="3423333" y="4208683"/>
                          <a:pt x="3429454" y="4193743"/>
                          <a:pt x="3427345" y="4181502"/>
                        </a:cubicBezTo>
                        <a:cubicBezTo>
                          <a:pt x="3426153" y="4164497"/>
                          <a:pt x="3429386" y="4149824"/>
                          <a:pt x="3428781" y="4133914"/>
                        </a:cubicBezTo>
                        <a:cubicBezTo>
                          <a:pt x="3417695" y="3972922"/>
                          <a:pt x="3481060" y="3720070"/>
                          <a:pt x="3428781" y="3486639"/>
                        </a:cubicBezTo>
                        <a:cubicBezTo>
                          <a:pt x="3376502" y="3253208"/>
                          <a:pt x="3457438" y="3208712"/>
                          <a:pt x="3428781" y="2978065"/>
                        </a:cubicBezTo>
                        <a:cubicBezTo>
                          <a:pt x="3400124" y="2747418"/>
                          <a:pt x="3429742" y="2596212"/>
                          <a:pt x="3428781" y="2469491"/>
                        </a:cubicBezTo>
                        <a:cubicBezTo>
                          <a:pt x="3427820" y="2342770"/>
                          <a:pt x="3472837" y="2127302"/>
                          <a:pt x="3428781" y="1995593"/>
                        </a:cubicBezTo>
                        <a:cubicBezTo>
                          <a:pt x="3384725" y="1863884"/>
                          <a:pt x="3470129" y="1644875"/>
                          <a:pt x="3428781" y="1417669"/>
                        </a:cubicBezTo>
                        <a:cubicBezTo>
                          <a:pt x="3387433" y="1190463"/>
                          <a:pt x="3496740" y="929515"/>
                          <a:pt x="3428781" y="666367"/>
                        </a:cubicBezTo>
                        <a:cubicBezTo>
                          <a:pt x="3427115" y="651141"/>
                          <a:pt x="3427085" y="635153"/>
                          <a:pt x="3427345" y="618777"/>
                        </a:cubicBezTo>
                        <a:cubicBezTo>
                          <a:pt x="3423320" y="605947"/>
                          <a:pt x="3426091" y="582774"/>
                          <a:pt x="3423105" y="572090"/>
                        </a:cubicBezTo>
                        <a:cubicBezTo>
                          <a:pt x="3418747" y="550442"/>
                          <a:pt x="3419225" y="539443"/>
                          <a:pt x="3416157" y="526420"/>
                        </a:cubicBezTo>
                        <a:cubicBezTo>
                          <a:pt x="3409577" y="514380"/>
                          <a:pt x="3412984" y="499813"/>
                          <a:pt x="3406596" y="481878"/>
                        </a:cubicBezTo>
                        <a:cubicBezTo>
                          <a:pt x="3401180" y="467594"/>
                          <a:pt x="3402469" y="458226"/>
                          <a:pt x="3394521" y="438578"/>
                        </a:cubicBezTo>
                        <a:cubicBezTo>
                          <a:pt x="3386257" y="427859"/>
                          <a:pt x="3385374" y="404837"/>
                          <a:pt x="3380026" y="396630"/>
                        </a:cubicBezTo>
                        <a:cubicBezTo>
                          <a:pt x="3371631" y="389036"/>
                          <a:pt x="3372670" y="369577"/>
                          <a:pt x="3363210" y="356152"/>
                        </a:cubicBezTo>
                        <a:cubicBezTo>
                          <a:pt x="3356640" y="345878"/>
                          <a:pt x="3354031" y="329301"/>
                          <a:pt x="3344170" y="317252"/>
                        </a:cubicBezTo>
                        <a:cubicBezTo>
                          <a:pt x="3338649" y="308439"/>
                          <a:pt x="3333460" y="291544"/>
                          <a:pt x="3323001" y="280045"/>
                        </a:cubicBezTo>
                        <a:cubicBezTo>
                          <a:pt x="3313017" y="272732"/>
                          <a:pt x="3309501" y="253679"/>
                          <a:pt x="3299800" y="244643"/>
                        </a:cubicBezTo>
                        <a:cubicBezTo>
                          <a:pt x="3290992" y="238179"/>
                          <a:pt x="3287114" y="223508"/>
                          <a:pt x="3274664" y="211159"/>
                        </a:cubicBezTo>
                        <a:cubicBezTo>
                          <a:pt x="3260729" y="202270"/>
                          <a:pt x="3258357" y="186458"/>
                          <a:pt x="3247690" y="179706"/>
                        </a:cubicBezTo>
                        <a:cubicBezTo>
                          <a:pt x="3233123" y="167481"/>
                          <a:pt x="3226656" y="155909"/>
                          <a:pt x="3218974" y="150396"/>
                        </a:cubicBezTo>
                        <a:cubicBezTo>
                          <a:pt x="3208162" y="145963"/>
                          <a:pt x="3205727" y="134663"/>
                          <a:pt x="3188614" y="123343"/>
                        </a:cubicBezTo>
                        <a:cubicBezTo>
                          <a:pt x="3176270" y="119592"/>
                          <a:pt x="3174049" y="108056"/>
                          <a:pt x="3156705" y="98659"/>
                        </a:cubicBezTo>
                        <a:cubicBezTo>
                          <a:pt x="3146991" y="94225"/>
                          <a:pt x="3139155" y="82151"/>
                          <a:pt x="3123345" y="76457"/>
                        </a:cubicBezTo>
                        <a:cubicBezTo>
                          <a:pt x="3106059" y="72132"/>
                          <a:pt x="3098119" y="60203"/>
                          <a:pt x="3088630" y="56849"/>
                        </a:cubicBezTo>
                        <a:cubicBezTo>
                          <a:pt x="3072286" y="51435"/>
                          <a:pt x="3071233" y="44514"/>
                          <a:pt x="3052657" y="39947"/>
                        </a:cubicBezTo>
                        <a:cubicBezTo>
                          <a:pt x="3034634" y="35907"/>
                          <a:pt x="3029843" y="30474"/>
                          <a:pt x="3015522" y="25866"/>
                        </a:cubicBezTo>
                        <a:cubicBezTo>
                          <a:pt x="3000598" y="22894"/>
                          <a:pt x="2990923" y="17944"/>
                          <a:pt x="2977324" y="14718"/>
                        </a:cubicBezTo>
                        <a:cubicBezTo>
                          <a:pt x="2963698" y="14975"/>
                          <a:pt x="2946760" y="5568"/>
                          <a:pt x="2938157" y="6616"/>
                        </a:cubicBezTo>
                        <a:cubicBezTo>
                          <a:pt x="2924400" y="6401"/>
                          <a:pt x="2911286" y="-1579"/>
                          <a:pt x="2898118" y="1672"/>
                        </a:cubicBezTo>
                        <a:cubicBezTo>
                          <a:pt x="2888639" y="5364"/>
                          <a:pt x="2869805" y="65"/>
                          <a:pt x="2857306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pPr lvl="1">
              <a:lnSpc>
                <a:spcPct val="200000"/>
              </a:lnSpc>
            </a:pPr>
            <a:r>
              <a:rPr lang="en-GB" sz="2000" dirty="0">
                <a:ea typeface="Open sans" panose="020B0606030504020204" pitchFamily="34" charset="0"/>
                <a:cs typeface="Open sans" panose="020B0606030504020204" pitchFamily="34" charset="0"/>
              </a:rPr>
              <a:t>   </a:t>
            </a:r>
            <a:r>
              <a:rPr lang="en-GB" sz="1700" b="1" dirty="0">
                <a:ea typeface="Open Sans" panose="020B0606030504020204" pitchFamily="34" charset="0"/>
                <a:cs typeface="Open Sans" panose="020B0606030504020204" pitchFamily="34" charset="0"/>
              </a:rPr>
              <a:t>Comments: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ea typeface="Open Sans" panose="020B0606030504020204" pitchFamily="34" charset="0"/>
                <a:cs typeface="Open Sans" panose="020B0606030504020204" pitchFamily="34" charset="0"/>
              </a:rPr>
              <a:t>Evidence shows that efforts in the area of investment in people as well as personal development and performance have been inadequate.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700" dirty="0">
                <a:ea typeface="Open Sans" panose="020B0606030504020204" pitchFamily="34" charset="0"/>
                <a:cs typeface="Open Sans" panose="020B0606030504020204" pitchFamily="34" charset="0"/>
              </a:rPr>
              <a:t>Recorded improvement between 2023 and 2025 is primarily linked to CIPS qualification programme </a:t>
            </a:r>
            <a:r>
              <a:rPr lang="en-GB" sz="1700" dirty="0" err="1">
                <a:ea typeface="Open Sans" panose="020B0606030504020204" pitchFamily="34" charset="0"/>
                <a:cs typeface="Open Sans" panose="020B0606030504020204" pitchFamily="34" charset="0"/>
              </a:rPr>
              <a:t>programme</a:t>
            </a:r>
            <a:r>
              <a:rPr lang="en-GB" sz="1700" dirty="0">
                <a:ea typeface="Open Sans" panose="020B0606030504020204" pitchFamily="34" charset="0"/>
                <a:cs typeface="Open Sans" panose="020B0606030504020204" pitchFamily="34" charset="0"/>
              </a:rPr>
              <a:t> support for a select number of participants within the focus states.</a:t>
            </a:r>
            <a:endParaRPr lang="en-GB" dirty="0"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14D8883C-6D3C-2503-CD5B-47106024EA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489942"/>
              </p:ext>
            </p:extLst>
          </p:nvPr>
        </p:nvGraphicFramePr>
        <p:xfrm>
          <a:off x="7162800" y="1481019"/>
          <a:ext cx="1143000" cy="3444940"/>
        </p:xfrm>
        <a:graphic>
          <a:graphicData uri="http://schemas.openxmlformats.org/drawingml/2006/table">
            <a:tbl>
              <a:tblPr/>
              <a:tblGrid>
                <a:gridCol w="1143000">
                  <a:extLst>
                    <a:ext uri="{9D8B030D-6E8A-4147-A177-3AD203B41FA5}">
                      <a16:colId xmlns:a16="http://schemas.microsoft.com/office/drawing/2014/main" val="1031653615"/>
                    </a:ext>
                  </a:extLst>
                </a:gridCol>
              </a:tblGrid>
              <a:tr h="688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1-1.9</a:t>
                      </a:r>
                      <a:b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Ad hoc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559447"/>
                  </a:ext>
                </a:extLst>
              </a:tr>
              <a:tr h="688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2-2.9</a:t>
                      </a:r>
                      <a:b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Tactical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920582"/>
                  </a:ext>
                </a:extLst>
              </a:tr>
              <a:tr h="688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3-3.9</a:t>
                      </a:r>
                      <a:b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Developing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7117473"/>
                  </a:ext>
                </a:extLst>
              </a:tr>
              <a:tr h="688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4-4.9</a:t>
                      </a:r>
                      <a:b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Effective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175668"/>
                  </a:ext>
                </a:extLst>
              </a:tr>
              <a:tr h="688988">
                <a:tc>
                  <a:txBody>
                    <a:bodyPr/>
                    <a:lstStyle/>
                    <a:p>
                      <a:pPr algn="ctr" fontAlgn="b"/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  <a:b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da-DK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Standard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406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2024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3629D-176C-B8BE-A21A-9C135A838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EDE37-B9F8-F0C3-9614-CA8F0091A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2571750"/>
            <a:ext cx="11321229" cy="1228500"/>
          </a:xfrm>
        </p:spPr>
        <p:txBody>
          <a:bodyPr/>
          <a:lstStyle/>
          <a:p>
            <a:pPr algn="ctr"/>
            <a:r>
              <a:rPr lang="en-AE" i="1" dirty="0"/>
              <a:t>When public procurement professionals are strategic and well-equipped, government spending becomes a powerful driver of industrialisation, job creation, and investor confidence.</a:t>
            </a:r>
            <a:endParaRPr lang="en-A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FAF682-DF64-F1C6-AEC6-DCEBC1F3D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2022</a:t>
            </a:r>
          </a:p>
        </p:txBody>
      </p:sp>
    </p:spTree>
    <p:extLst>
      <p:ext uri="{BB962C8B-B14F-4D97-AF65-F5344CB8AC3E}">
        <p14:creationId xmlns:p14="http://schemas.microsoft.com/office/powerpoint/2010/main" val="494065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268AF33-5FDE-79D2-D9B0-638201641C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8790475"/>
              </p:ext>
            </p:extLst>
          </p:nvPr>
        </p:nvGraphicFramePr>
        <p:xfrm>
          <a:off x="468313" y="1646238"/>
          <a:ext cx="8999537" cy="43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0EE137-5F2B-E03D-B5EA-7BE0F229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BB22693-ECDC-8D1D-C40F-DF877558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Recommended approach towards building capacity for strategic procurement</a:t>
            </a:r>
            <a:endParaRPr lang="en-AE" sz="2700" dirty="0"/>
          </a:p>
        </p:txBody>
      </p:sp>
    </p:spTree>
    <p:extLst>
      <p:ext uri="{BB962C8B-B14F-4D97-AF65-F5344CB8AC3E}">
        <p14:creationId xmlns:p14="http://schemas.microsoft.com/office/powerpoint/2010/main" val="25249635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AA841-A1AC-1226-AA9A-6AEF8884D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F0FE4B-BC61-72DC-B9BE-393DB1EC8B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7255264"/>
              </p:ext>
            </p:extLst>
          </p:nvPr>
        </p:nvGraphicFramePr>
        <p:xfrm>
          <a:off x="468313" y="1646238"/>
          <a:ext cx="8999537" cy="4354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2C53F5E-B7EE-97E6-236A-213D01725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2332E4F-4FC6-855E-4E5E-8A733CDCC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Recommended approach towards building capacity for strategic procurement-2</a:t>
            </a:r>
            <a:br>
              <a:rPr lang="en-US" sz="2800" dirty="0"/>
            </a:br>
            <a:endParaRPr lang="en-AE" sz="2800" dirty="0"/>
          </a:p>
        </p:txBody>
      </p:sp>
    </p:spTree>
    <p:extLst>
      <p:ext uri="{BB962C8B-B14F-4D97-AF65-F5344CB8AC3E}">
        <p14:creationId xmlns:p14="http://schemas.microsoft.com/office/powerpoint/2010/main" val="1721174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86304-9CF4-FFA3-9595-543546B82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A274E-2D0A-E965-B397-208DF14B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2571750"/>
            <a:ext cx="11321229" cy="1228500"/>
          </a:xfrm>
        </p:spPr>
        <p:txBody>
          <a:bodyPr/>
          <a:lstStyle/>
          <a:p>
            <a:pPr algn="ctr"/>
            <a:r>
              <a:rPr lang="en-AE" i="1" dirty="0"/>
              <a:t>Organisations that invest in procurement capability don’t just reduce costs—they will secure supply, enable growth, and future-proof their operations in West Africa.</a:t>
            </a:r>
            <a:endParaRPr lang="en-A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33498C-852A-6849-5C98-721A3070B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2022</a:t>
            </a:r>
          </a:p>
        </p:txBody>
      </p:sp>
    </p:spTree>
    <p:extLst>
      <p:ext uri="{BB962C8B-B14F-4D97-AF65-F5344CB8AC3E}">
        <p14:creationId xmlns:p14="http://schemas.microsoft.com/office/powerpoint/2010/main" val="405313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54977-B9A1-0A3B-75E5-2E3E2BA68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E55C91-C346-A472-50EF-FD913A81A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999"/>
            <a:ext cx="11255688" cy="4662943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Strong procurement capability translates to stronger local suppliers and stronger industries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Procurement remains an engine of industrial policy and economic prosperity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There is urgent need to professionalise and upskill procurement talent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Industries need to offer opportunities for training of procurement professionals through exchanges and internships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Curriculum for training of procurement professionals need to be supported by industry experts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Manufacturers Associations in West Africa should champion procurements skills within all strengthening efforts through National Skills Council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2300" b="0" dirty="0">
                <a:solidFill>
                  <a:schemeClr val="tx1"/>
                </a:solidFill>
              </a:rPr>
              <a:t>Strategic thinking, commercial acumen, sustainability literacy, and digital skills will be the outcome</a:t>
            </a:r>
          </a:p>
          <a:p>
            <a:pPr marL="0" indent="0"/>
            <a:endParaRPr lang="en-NG" sz="2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F18DCC-1C0E-30D2-44A2-CD158B479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2289846-5716-4BB1-21A6-2F504321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Concluding remarks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4234611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D60FB3A-274D-C32F-4E71-BBA3413A2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GB" sz="2300" dirty="0"/>
          </a:p>
          <a:p>
            <a:pPr marL="342900" indent="-342900" algn="ctr">
              <a:buFont typeface="Wingdings" panose="05000000000000000000" pitchFamily="2" charset="2"/>
              <a:buChar char="v"/>
            </a:pPr>
            <a:endParaRPr lang="en-GB" sz="2300" dirty="0">
              <a:solidFill>
                <a:schemeClr val="accent2"/>
              </a:solidFill>
            </a:endParaRPr>
          </a:p>
          <a:p>
            <a:pPr algn="ctr"/>
            <a:r>
              <a:rPr lang="en-AE" sz="2400" dirty="0"/>
              <a:t>If West Africa is serious about a sustainable industrial revolution, then procurement must move from back office function to the centre of economic transformation.</a:t>
            </a:r>
            <a:endParaRPr lang="en-NG" dirty="0">
              <a:solidFill>
                <a:schemeClr val="accent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EEBC09-0C78-2A33-BC51-FFEDB2DC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1ED5A521-E478-B44C-E281-70DFB439340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8189" b="18189"/>
          <a:stretch>
            <a:fillRect/>
          </a:stretch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87A531E-2BD5-2FFD-43A8-396EE4AD5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Closing quote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426155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0EFDB6-8E91-EE41-6B5F-00580A997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6797C7-3842-2715-7E9A-80A6EAB2C43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53188"/>
            <a:ext cx="719138" cy="179387"/>
          </a:xfrm>
        </p:spPr>
        <p:txBody>
          <a:bodyPr/>
          <a:lstStyle/>
          <a:p>
            <a:r>
              <a:rPr lang="en-GB" noProof="0"/>
              <a:t>© CIPS 2022</a:t>
            </a:r>
          </a:p>
        </p:txBody>
      </p:sp>
    </p:spTree>
    <p:extLst>
      <p:ext uri="{BB962C8B-B14F-4D97-AF65-F5344CB8AC3E}">
        <p14:creationId xmlns:p14="http://schemas.microsoft.com/office/powerpoint/2010/main" val="283974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398B0-3279-E139-B1E0-267A2DEBF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1170" y="381000"/>
            <a:ext cx="5415230" cy="1229400"/>
          </a:xfrm>
        </p:spPr>
        <p:txBody>
          <a:bodyPr/>
          <a:lstStyle/>
          <a:p>
            <a:r>
              <a:rPr lang="en-GB" dirty="0"/>
              <a:t>Chukwudi Uche</a:t>
            </a:r>
            <a:br>
              <a:rPr lang="en-GB" dirty="0"/>
            </a:br>
            <a:r>
              <a:rPr lang="en-GB" sz="2800" dirty="0"/>
              <a:t>CIPS Country Director-Nigeria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DFBDB8-426B-8A75-E59A-9374FB5FCD1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/>
              <a:t>© CIPS 2022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E0154B40-FE83-4495-784A-3630ACC582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149" r="16149"/>
          <a:stretch/>
        </p:blipFill>
        <p:spPr>
          <a:xfrm>
            <a:off x="0" y="0"/>
            <a:ext cx="497477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F86CEB6-50C0-12A7-4D40-631AC5A3CD8E}"/>
              </a:ext>
            </a:extLst>
          </p:cNvPr>
          <p:cNvSpPr txBox="1"/>
          <p:nvPr/>
        </p:nvSpPr>
        <p:spPr>
          <a:xfrm>
            <a:off x="5111170" y="1904999"/>
            <a:ext cx="6014029" cy="39297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Procurement and Supply Professional: Over 20 years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MSc Supply Chain Management (University of Liverpool)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BSc Pharmacy (University of Nigeria)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CIPS Fellow (Chartered)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Certificate in organizational leadership (HBS Online)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Project Management Practitioner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Former Country Manager, CIPS Health Procurement Africa Programme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chemeClr val="bg1"/>
                </a:solidFill>
              </a:rPr>
              <a:t>Resident of Abuja, Nigeria</a:t>
            </a:r>
          </a:p>
          <a:p>
            <a:pPr algn="l">
              <a:lnSpc>
                <a:spcPct val="110000"/>
              </a:lnSpc>
            </a:pP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65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F9154E-80A1-848A-588E-628FFC60A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Opening quote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Food for thought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Strategic procurement essentials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Insights from CIPS work in Nigeria’s health sector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Procurement diagnostic findings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Supporting quote-1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Recommended approach towards building capacity for strategic procurement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Supporting quote-2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Concluding remarks</a:t>
            </a:r>
          </a:p>
          <a:p>
            <a:pPr marL="342900" indent="-342900" defTabSz="900000">
              <a:lnSpc>
                <a:spcPct val="100000"/>
              </a:lnSpc>
              <a:spcAft>
                <a:spcPts val="500"/>
              </a:spcAft>
              <a:buClr>
                <a:schemeClr val="bg2"/>
              </a:buClr>
              <a:buFont typeface="Wingdings" panose="05000000000000000000" pitchFamily="2" charset="2"/>
              <a:buChar char="v"/>
            </a:pPr>
            <a:r>
              <a:rPr lang="en-US" sz="2200" spc="-25" dirty="0">
                <a:solidFill>
                  <a:schemeClr val="tx1"/>
                </a:solidFill>
              </a:rPr>
              <a:t>Closing quote</a:t>
            </a:r>
          </a:p>
          <a:p>
            <a:endParaRPr lang="en-A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EA7E1-9587-1C5D-6307-5C96DEEC0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724462-65A4-229F-0996-DAF7461F8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  <a:endParaRPr lang="en-AE" dirty="0"/>
          </a:p>
        </p:txBody>
      </p:sp>
    </p:spTree>
    <p:extLst>
      <p:ext uri="{BB962C8B-B14F-4D97-AF65-F5344CB8AC3E}">
        <p14:creationId xmlns:p14="http://schemas.microsoft.com/office/powerpoint/2010/main" val="4477133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1F384B-3526-8E88-1706-19C05EB7F1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271CC-A9C0-F292-C99D-E2807C7A5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9" y="2571750"/>
            <a:ext cx="11321229" cy="1228500"/>
          </a:xfrm>
        </p:spPr>
        <p:txBody>
          <a:bodyPr/>
          <a:lstStyle/>
          <a:p>
            <a:pPr algn="ctr"/>
            <a:r>
              <a:rPr lang="en-AE" sz="4400" i="1" dirty="0"/>
              <a:t>West Africa’s industrial revolution will not be accelerated by factories and policies alone—but by strategic procurement professionals with the capability to create value towards sustainable industrial growth</a:t>
            </a:r>
            <a:endParaRPr lang="en-NG" sz="44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E2D678-12CA-E0ED-1D1F-B93999620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CIPS 2022</a:t>
            </a:r>
          </a:p>
        </p:txBody>
      </p:sp>
    </p:spTree>
    <p:extLst>
      <p:ext uri="{BB962C8B-B14F-4D97-AF65-F5344CB8AC3E}">
        <p14:creationId xmlns:p14="http://schemas.microsoft.com/office/powerpoint/2010/main" val="3620808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0940A-75AD-0D30-28EC-26E008D7E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1A5CAB-4E71-A5BD-D055-152F78600E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999"/>
            <a:ext cx="11255688" cy="466294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Have you wondered why air travel remains the safest means of transportation?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What do you think will be the fate of well-built aircrafts without well trained pilots?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Well trained pilots who obey flight rules make for safe air travels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Capability makes the difference towards safe air travels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Same way capability makes the difference in strategic procurement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Could there be any industrial revolution without strategic procurement as its driver?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600" b="0" dirty="0">
                <a:solidFill>
                  <a:schemeClr val="tx1"/>
                </a:solidFill>
              </a:rPr>
              <a:t>If no, it can only be handled for impact by ethical procurement professionals</a:t>
            </a:r>
            <a:endParaRPr lang="en-NG" sz="2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49E1A9-5688-F676-14B6-9D3FDCA74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927E5A8-780C-7346-E981-7F1740413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Food for thought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617679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A5AFA3-3F05-F150-8C86-538C5A1E88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682260E-C633-4050-AF8F-01BE63BD7C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999"/>
            <a:ext cx="11255688" cy="4662943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accent4"/>
                </a:solidFill>
              </a:rPr>
              <a:t>Clear alignment with organisational strategic direction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accent4"/>
                </a:solidFill>
              </a:rPr>
              <a:t>Not just about short term savings but long-term value creation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accent4"/>
                </a:solidFill>
              </a:rPr>
              <a:t>Encourages supplier development and local content development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accent4"/>
                </a:solidFill>
              </a:rPr>
              <a:t>Drives sustainability and ethical sourcing</a:t>
            </a:r>
          </a:p>
          <a:p>
            <a:pPr marL="0" indent="0"/>
            <a:endParaRPr lang="en-NG" sz="2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30B3B6-154F-F3A0-8A0F-B99FD4458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1BF7D2-4D2E-0D93-8011-362457BF2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Strategic procurement essentials-1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53679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567893-2448-AE34-753A-384453038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6D896B9-74D7-EBAE-4BC5-9F5234C74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999"/>
            <a:ext cx="11255688" cy="4662943"/>
          </a:xfrm>
        </p:spPr>
        <p:txBody>
          <a:bodyPr/>
          <a:lstStyle/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accent4"/>
                </a:solidFill>
              </a:rPr>
              <a:t>Enabled by strategic mindset (strategic sourcing), professional standards, skills, and digital literacy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accent4"/>
                </a:solidFill>
              </a:rPr>
              <a:t>Prioritizes risk management especially in </a:t>
            </a:r>
            <a:r>
              <a:rPr lang="en-AE" sz="3600" b="0" dirty="0">
                <a:solidFill>
                  <a:schemeClr val="tx1"/>
                </a:solidFill>
              </a:rPr>
              <a:t>the current VUCA world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tx1"/>
                </a:solidFill>
              </a:rPr>
              <a:t>Ensures that stakeholders and suppliers are well managed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600" b="0" dirty="0">
                <a:solidFill>
                  <a:schemeClr val="tx1"/>
                </a:solidFill>
              </a:rPr>
              <a:t>Performance and value measurement driven</a:t>
            </a:r>
          </a:p>
          <a:p>
            <a:pPr marL="0" indent="0"/>
            <a:endParaRPr lang="en-NG" sz="2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EBA0E6-8C7E-0A43-E50A-1B58CBB5A3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A40D8F8-A223-4631-BA02-C7B79E444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Strategic procurement essentials-2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97910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C16247-9FE6-9BA3-7C68-3FDC73F0F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8B0EFE7-7A03-6FD1-185B-21D0AC9B57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999"/>
            <a:ext cx="11255688" cy="466294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0" dirty="0">
                <a:solidFill>
                  <a:schemeClr val="tx1"/>
                </a:solidFill>
              </a:rPr>
              <a:t>Traditional</a:t>
            </a:r>
            <a:r>
              <a:rPr lang="en-AE" sz="3200" b="0" dirty="0">
                <a:solidFill>
                  <a:schemeClr val="tx1"/>
                </a:solidFill>
              </a:rPr>
              <a:t> buying-focused procurement cannot support industrialisation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GB" sz="3200" b="0" dirty="0">
                <a:solidFill>
                  <a:schemeClr val="tx1"/>
                </a:solidFill>
              </a:rPr>
              <a:t>Skills</a:t>
            </a:r>
            <a:r>
              <a:rPr lang="en-AE" sz="3200" b="0" dirty="0">
                <a:solidFill>
                  <a:schemeClr val="tx1"/>
                </a:solidFill>
              </a:rPr>
              <a:t> gap limits procurement’s impact in West Africa</a:t>
            </a:r>
          </a:p>
          <a:p>
            <a:pPr marL="457200" lvl="0" indent="-457200">
              <a:buFont typeface="Wingdings" panose="05000000000000000000" pitchFamily="2" charset="2"/>
              <a:buChar char="v"/>
            </a:pPr>
            <a:r>
              <a:rPr lang="en-AE" sz="3200" b="0" dirty="0">
                <a:solidFill>
                  <a:schemeClr val="tx1"/>
                </a:solidFill>
              </a:rPr>
              <a:t>Industrial policy and strategies fail when procurement capability is weak or an afterthought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3200" b="0" dirty="0">
                <a:solidFill>
                  <a:schemeClr val="tx1"/>
                </a:solidFill>
              </a:rPr>
              <a:t>West Africa cannot industrialise with 20th-century procurement skills in a 21st-century economy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E" b="0" dirty="0">
              <a:solidFill>
                <a:schemeClr val="tx1"/>
              </a:solidFill>
            </a:endParaRPr>
          </a:p>
          <a:p>
            <a:pPr marL="0" indent="0"/>
            <a:endParaRPr lang="en-NG" sz="2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69F311-7E28-8DE0-D0F0-963D12B98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37E4BE7-B33C-24E6-9679-F07C9E08C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Statements of fact to note-1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1573669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D08918-4BDC-A56D-52C1-E5BA98B2A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712CB5B-3F80-59ED-DD73-612B964718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628999"/>
            <a:ext cx="11255688" cy="466294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800" b="0" dirty="0">
                <a:solidFill>
                  <a:schemeClr val="tx1"/>
                </a:solidFill>
              </a:rPr>
              <a:t>Factories do not industrialise economies but people do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800" b="0" dirty="0">
                <a:solidFill>
                  <a:schemeClr val="tx1"/>
                </a:solidFill>
              </a:rPr>
              <a:t>Implementation of local content provision in relevant procurement or industrial policies across West Africa can only be made possible by qualified procurement professionals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800" b="0" dirty="0">
                <a:solidFill>
                  <a:schemeClr val="tx1"/>
                </a:solidFill>
              </a:rPr>
              <a:t>Expected increase in domestic market share of locally made goods can only be facilitated by qualified procurement professionals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AE" sz="2800" b="0" dirty="0">
                <a:solidFill>
                  <a:schemeClr val="tx1"/>
                </a:solidFill>
              </a:rPr>
              <a:t>Optimization of high level of raw materials imports by manufacturers is only possible with qualified procurement professionals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en-AE" b="0" dirty="0">
              <a:solidFill>
                <a:schemeClr val="tx1"/>
              </a:solidFill>
            </a:endParaRPr>
          </a:p>
          <a:p>
            <a:pPr marL="0" indent="0"/>
            <a:endParaRPr lang="en-NG" sz="2800" b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90AB95-375E-AF73-69D4-DEFCC4B80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© CIPS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4EB7CAB-9CC7-F5BE-9F7A-83FF4674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Statements of fact to note-2</a:t>
            </a:r>
            <a:endParaRPr lang="en-NG" dirty="0"/>
          </a:p>
        </p:txBody>
      </p:sp>
    </p:spTree>
    <p:extLst>
      <p:ext uri="{BB962C8B-B14F-4D97-AF65-F5344CB8AC3E}">
        <p14:creationId xmlns:p14="http://schemas.microsoft.com/office/powerpoint/2010/main" val="2441664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udio Texture  - CIPS PPT">
      <a:dk1>
        <a:sysClr val="windowText" lastClr="000000"/>
      </a:dk1>
      <a:lt1>
        <a:sysClr val="window" lastClr="FFFFFF"/>
      </a:lt1>
      <a:dk2>
        <a:srgbClr val="575757"/>
      </a:dk2>
      <a:lt2>
        <a:srgbClr val="0043FD"/>
      </a:lt2>
      <a:accent1>
        <a:srgbClr val="0043FD"/>
      </a:accent1>
      <a:accent2>
        <a:srgbClr val="140069"/>
      </a:accent2>
      <a:accent3>
        <a:srgbClr val="00CCFF"/>
      </a:accent3>
      <a:accent4>
        <a:srgbClr val="000000"/>
      </a:accent4>
      <a:accent5>
        <a:srgbClr val="E75800"/>
      </a:accent5>
      <a:accent6>
        <a:srgbClr val="962399"/>
      </a:accent6>
      <a:hlink>
        <a:srgbClr val="0563C1"/>
      </a:hlink>
      <a:folHlink>
        <a:srgbClr val="954F72"/>
      </a:folHlink>
    </a:clrScheme>
    <a:fontScheme name="CIPS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110000"/>
          </a:lnSpc>
          <a:defRPr sz="4000" dirty="0" smtClean="0">
            <a:solidFill>
              <a:schemeClr val="tx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NEW CIPS PPT Template_FINAL" id="{74D3412E-2588-4430-B40F-F3B20AED39E8}" vid="{BC1F7D36-6E16-44AC-B3EB-7030AC7ABE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B9763F4F4B7B24392C725019104F437" ma:contentTypeVersion="6" ma:contentTypeDescription="Create a new document." ma:contentTypeScope="" ma:versionID="ea267fc5e9a79f39e3352dd60fa41c08">
  <xsd:schema xmlns:xsd="http://www.w3.org/2001/XMLSchema" xmlns:xs="http://www.w3.org/2001/XMLSchema" xmlns:p="http://schemas.microsoft.com/office/2006/metadata/properties" xmlns:ns2="16bd62f0-3747-4a9a-9ca3-3f90c5bd78f0" xmlns:ns3="5c1dbe89-24fb-48c2-a812-7cd0486affa4" targetNamespace="http://schemas.microsoft.com/office/2006/metadata/properties" ma:root="true" ma:fieldsID="ccd0d944186b0db5d60d1412683fe7a8" ns2:_="" ns3:_="">
    <xsd:import namespace="16bd62f0-3747-4a9a-9ca3-3f90c5bd78f0"/>
    <xsd:import namespace="5c1dbe89-24fb-48c2-a812-7cd0486af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bd62f0-3747-4a9a-9ca3-3f90c5bd78f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1dbe89-24fb-48c2-a812-7cd0486af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1dbe89-24fb-48c2-a812-7cd0486affa4">
      <UserInfo>
        <DisplayName>Kate Barratt</DisplayName>
        <AccountId>9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4B8D3627-4330-42EE-B2A7-D176541BCFB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EC893F-E590-4EE6-85BB-FF4BAD335A94}">
  <ds:schemaRefs>
    <ds:schemaRef ds:uri="16bd62f0-3747-4a9a-9ca3-3f90c5bd78f0"/>
    <ds:schemaRef ds:uri="5c1dbe89-24fb-48c2-a812-7cd0486affa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A085B42-178A-4707-B0CC-82A81638B8D8}">
  <ds:schemaRefs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16bd62f0-3747-4a9a-9ca3-3f90c5bd78f0"/>
    <ds:schemaRef ds:uri="http://schemas.microsoft.com/office/infopath/2007/PartnerControls"/>
    <ds:schemaRef ds:uri="http://schemas.openxmlformats.org/package/2006/metadata/core-properties"/>
    <ds:schemaRef ds:uri="5c1dbe89-24fb-48c2-a812-7cd0486affa4"/>
    <ds:schemaRef ds:uri="http://schemas.microsoft.com/office/2006/metadata/properties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d1e4fda-0538-439c-9c80-1b23f22ba746}" enabled="0" method="" siteId="{5d1e4fda-0538-439c-9c80-1b23f22ba74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CIPS PowerPoint template June 2022 (3)</Template>
  <TotalTime>2917</TotalTime>
  <Words>1010</Words>
  <Application>Microsoft Office PowerPoint</Application>
  <PresentationFormat>Widescreen</PresentationFormat>
  <Paragraphs>137</Paragraphs>
  <Slides>18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Open sans</vt:lpstr>
      <vt:lpstr>Open sans</vt:lpstr>
      <vt:lpstr>Wingdings</vt:lpstr>
      <vt:lpstr>Office Theme</vt:lpstr>
      <vt:lpstr>Strategic procurement capability as a catalyst for West Africa’s industrial revolution  Chukwudi Uche: CIPS Country Director, Nigeria.  </vt:lpstr>
      <vt:lpstr>Chukwudi Uche CIPS Country Director-Nigeria</vt:lpstr>
      <vt:lpstr>Outline</vt:lpstr>
      <vt:lpstr>West Africa’s industrial revolution will not be accelerated by factories and policies alone—but by strategic procurement professionals with the capability to create value towards sustainable industrial growth</vt:lpstr>
      <vt:lpstr>Food for thought</vt:lpstr>
      <vt:lpstr>Strategic procurement essentials-1</vt:lpstr>
      <vt:lpstr>Strategic procurement essentials-2</vt:lpstr>
      <vt:lpstr>Statements of fact to note-1</vt:lpstr>
      <vt:lpstr>Statements of fact to note-2</vt:lpstr>
      <vt:lpstr>Insights from CIPS work in Nigeria’s health sector</vt:lpstr>
      <vt:lpstr>Procurement diagnostic findings</vt:lpstr>
      <vt:lpstr>When public procurement professionals are strategic and well-equipped, government spending becomes a powerful driver of industrialisation, job creation, and investor confidence.</vt:lpstr>
      <vt:lpstr>Recommended approach towards building capacity for strategic procurement</vt:lpstr>
      <vt:lpstr>Recommended approach towards building capacity for strategic procurement-2 </vt:lpstr>
      <vt:lpstr>Organisations that invest in procurement capability don’t just reduce costs—they will secure supply, enable growth, and future-proof their operations in West Africa.</vt:lpstr>
      <vt:lpstr>Concluding remarks</vt:lpstr>
      <vt:lpstr>Closing quote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2024 Financials</dc:title>
  <dc:creator>Chukwudi Uche</dc:creator>
  <cp:lastModifiedBy>Gemma Steyn</cp:lastModifiedBy>
  <cp:revision>215</cp:revision>
  <cp:lastPrinted>2024-10-27T08:27:34Z</cp:lastPrinted>
  <dcterms:created xsi:type="dcterms:W3CDTF">2022-06-27T13:59:10Z</dcterms:created>
  <dcterms:modified xsi:type="dcterms:W3CDTF">2026-02-27T14:23:35Z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0x0101005B9763F4F4B7B24392C725019104F437</vt:lpwstr>
  </property>
  <property fmtid="{D5CDD505-2E9C-101B-9397-08002B2CF9AE}" pid="3" name="MediaServiceImageTags">
    <vt:lpwstr/>
  </property>
  <property fmtid="{D5CDD505-2E9C-101B-9397-08002B2CF9AE}" pid="4" name="Order">
    <vt:r8>1225000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